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3" r:id="rId3"/>
    <p:sldId id="264" r:id="rId4"/>
    <p:sldId id="268" r:id="rId5"/>
    <p:sldId id="278" r:id="rId6"/>
    <p:sldId id="275" r:id="rId7"/>
    <p:sldId id="277" r:id="rId8"/>
    <p:sldId id="279" r:id="rId9"/>
    <p:sldId id="280" r:id="rId10"/>
    <p:sldId id="282" r:id="rId11"/>
    <p:sldId id="272" r:id="rId12"/>
    <p:sldId id="270" r:id="rId13"/>
    <p:sldId id="269" r:id="rId14"/>
    <p:sldId id="27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78993" autoAdjust="0"/>
  </p:normalViewPr>
  <p:slideViewPr>
    <p:cSldViewPr>
      <p:cViewPr varScale="1">
        <p:scale>
          <a:sx n="57" d="100"/>
          <a:sy n="57" d="100"/>
        </p:scale>
        <p:origin x="-17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ervan:Birmingham-Irrad:June_Irrad:Pre-Irrad:w148-bz6-p24-2.tx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ervan:Birmingham-Irrad:June_Irrad:Pre-Irrad:w148-bz6-p24-2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IV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xVal>
            <c:numRef>
              <c:f>'w148-bz6-p24-2.txt'!$A$4:$A$44</c:f>
              <c:numCache>
                <c:formatCode>General</c:formatCode>
                <c:ptCount val="4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</c:numCache>
            </c:numRef>
          </c:xVal>
          <c:yVal>
            <c:numRef>
              <c:f>'w148-bz6-p24-2.txt'!$B$4:$B$44</c:f>
              <c:numCache>
                <c:formatCode>0.00E+00</c:formatCode>
                <c:ptCount val="41"/>
                <c:pt idx="0">
                  <c:v>-4.750399E-4</c:v>
                </c:pt>
                <c:pt idx="1">
                  <c:v>2.4644280000000001E-2</c:v>
                </c:pt>
                <c:pt idx="2">
                  <c:v>2.84686E-2</c:v>
                </c:pt>
                <c:pt idx="3">
                  <c:v>3.0655209999999999E-2</c:v>
                </c:pt>
                <c:pt idx="4">
                  <c:v>3.2520939999999998E-2</c:v>
                </c:pt>
                <c:pt idx="5">
                  <c:v>3.3909069999999999E-2</c:v>
                </c:pt>
                <c:pt idx="6">
                  <c:v>3.5030249999999999E-2</c:v>
                </c:pt>
                <c:pt idx="7">
                  <c:v>3.5970599999999998E-2</c:v>
                </c:pt>
                <c:pt idx="8">
                  <c:v>3.6837580000000002E-2</c:v>
                </c:pt>
                <c:pt idx="9">
                  <c:v>3.752084E-2</c:v>
                </c:pt>
                <c:pt idx="10">
                  <c:v>3.8041430000000001E-2</c:v>
                </c:pt>
                <c:pt idx="11">
                  <c:v>3.8683740000000001E-2</c:v>
                </c:pt>
                <c:pt idx="12">
                  <c:v>3.9151850000000002E-2</c:v>
                </c:pt>
                <c:pt idx="13">
                  <c:v>3.9595669999999999E-2</c:v>
                </c:pt>
                <c:pt idx="14">
                  <c:v>3.9872209999999998E-2</c:v>
                </c:pt>
                <c:pt idx="15">
                  <c:v>4.0222430000000003E-2</c:v>
                </c:pt>
                <c:pt idx="16">
                  <c:v>4.0386730000000003E-2</c:v>
                </c:pt>
                <c:pt idx="17">
                  <c:v>4.0663520000000002E-2</c:v>
                </c:pt>
                <c:pt idx="18">
                  <c:v>4.090162E-2</c:v>
                </c:pt>
                <c:pt idx="19">
                  <c:v>4.1237999999999997E-2</c:v>
                </c:pt>
                <c:pt idx="20">
                  <c:v>4.1360760000000003E-2</c:v>
                </c:pt>
                <c:pt idx="21">
                  <c:v>4.150102E-2</c:v>
                </c:pt>
                <c:pt idx="22">
                  <c:v>4.1857039999999998E-2</c:v>
                </c:pt>
                <c:pt idx="23">
                  <c:v>4.1963420000000001E-2</c:v>
                </c:pt>
                <c:pt idx="24">
                  <c:v>4.2127530000000003E-2</c:v>
                </c:pt>
                <c:pt idx="25">
                  <c:v>4.2457960000000003E-2</c:v>
                </c:pt>
                <c:pt idx="26">
                  <c:v>4.257445E-2</c:v>
                </c:pt>
                <c:pt idx="27">
                  <c:v>4.2876740000000003E-2</c:v>
                </c:pt>
                <c:pt idx="28">
                  <c:v>4.2994539999999998E-2</c:v>
                </c:pt>
                <c:pt idx="29">
                  <c:v>4.3069250000000003E-2</c:v>
                </c:pt>
                <c:pt idx="30">
                  <c:v>4.3256870000000003E-2</c:v>
                </c:pt>
                <c:pt idx="31">
                  <c:v>4.3402290000000003E-2</c:v>
                </c:pt>
                <c:pt idx="32">
                  <c:v>4.3540780000000001E-2</c:v>
                </c:pt>
                <c:pt idx="33">
                  <c:v>4.3681129999999999E-2</c:v>
                </c:pt>
                <c:pt idx="34">
                  <c:v>4.3839650000000001E-2</c:v>
                </c:pt>
                <c:pt idx="35">
                  <c:v>4.3798459999999997E-2</c:v>
                </c:pt>
                <c:pt idx="36">
                  <c:v>4.4153779999999997E-2</c:v>
                </c:pt>
                <c:pt idx="37">
                  <c:v>4.4263810000000001E-2</c:v>
                </c:pt>
                <c:pt idx="38">
                  <c:v>4.442575E-2</c:v>
                </c:pt>
                <c:pt idx="39">
                  <c:v>4.4551E-2</c:v>
                </c:pt>
                <c:pt idx="40">
                  <c:v>4.4715949999999997E-2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776832"/>
        <c:axId val="84795392"/>
      </c:scatterChart>
      <c:valAx>
        <c:axId val="84776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Voltgae</a:t>
                </a:r>
                <a:r>
                  <a:rPr lang="en-US" baseline="0"/>
                  <a:t> [V]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4795392"/>
        <c:crosses val="autoZero"/>
        <c:crossBetween val="midCat"/>
      </c:valAx>
      <c:valAx>
        <c:axId val="84795392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Current</a:t>
                </a:r>
                <a:r>
                  <a:rPr lang="en-US" baseline="0"/>
                  <a:t> [uA]</a:t>
                </a:r>
                <a:endParaRPr lang="en-US"/>
              </a:p>
            </c:rich>
          </c:tx>
          <c:layout/>
          <c:overlay val="0"/>
        </c:title>
        <c:numFmt formatCode="0.00E+00" sourceLinked="1"/>
        <c:majorTickMark val="none"/>
        <c:minorTickMark val="none"/>
        <c:tickLblPos val="nextTo"/>
        <c:crossAx val="847768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CV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xVal>
            <c:numRef>
              <c:f>'w148-bz6-p24-2.txt'!$H$4:$H$44</c:f>
              <c:numCache>
                <c:formatCode>General</c:formatCode>
                <c:ptCount val="4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</c:numCache>
            </c:numRef>
          </c:xVal>
          <c:yVal>
            <c:numRef>
              <c:f>'w148-bz6-p24-2.txt'!$I$4:$I$44</c:f>
              <c:numCache>
                <c:formatCode>0.00E+00</c:formatCode>
                <c:ptCount val="41"/>
                <c:pt idx="0">
                  <c:v>0</c:v>
                </c:pt>
                <c:pt idx="1">
                  <c:v>1.5740084986501699E-4</c:v>
                </c:pt>
                <c:pt idx="2">
                  <c:v>3.03692104354745E-4</c:v>
                </c:pt>
                <c:pt idx="3">
                  <c:v>4.4282166227120899E-4</c:v>
                </c:pt>
                <c:pt idx="4">
                  <c:v>5.7499676841753699E-4</c:v>
                </c:pt>
                <c:pt idx="5">
                  <c:v>6.9901750970987199E-4</c:v>
                </c:pt>
                <c:pt idx="6">
                  <c:v>8.13999157510872E-4</c:v>
                </c:pt>
                <c:pt idx="7">
                  <c:v>9.1883042809871602E-4</c:v>
                </c:pt>
                <c:pt idx="8">
                  <c:v>1.0130136176452499E-3</c:v>
                </c:pt>
                <c:pt idx="9">
                  <c:v>1.09767858772067E-3</c:v>
                </c:pt>
                <c:pt idx="10">
                  <c:v>1.1729082574935799E-3</c:v>
                </c:pt>
                <c:pt idx="11">
                  <c:v>1.2403574057119099E-3</c:v>
                </c:pt>
                <c:pt idx="12">
                  <c:v>1.3003759786169599E-3</c:v>
                </c:pt>
                <c:pt idx="13">
                  <c:v>1.35194180462673E-3</c:v>
                </c:pt>
                <c:pt idx="14">
                  <c:v>1.39333187590819E-3</c:v>
                </c:pt>
                <c:pt idx="15">
                  <c:v>1.42668489256617E-3</c:v>
                </c:pt>
                <c:pt idx="16">
                  <c:v>1.4551249117421301E-3</c:v>
                </c:pt>
                <c:pt idx="17">
                  <c:v>1.47997292644086E-3</c:v>
                </c:pt>
                <c:pt idx="18">
                  <c:v>1.50406196374316E-3</c:v>
                </c:pt>
                <c:pt idx="19">
                  <c:v>1.52695235589975E-3</c:v>
                </c:pt>
                <c:pt idx="20">
                  <c:v>1.5491491206280599E-3</c:v>
                </c:pt>
                <c:pt idx="21">
                  <c:v>1.5724567865445401E-3</c:v>
                </c:pt>
                <c:pt idx="22">
                  <c:v>1.5941282111026701E-3</c:v>
                </c:pt>
                <c:pt idx="23">
                  <c:v>1.61638071509811E-3</c:v>
                </c:pt>
                <c:pt idx="24">
                  <c:v>1.63857167306505E-3</c:v>
                </c:pt>
                <c:pt idx="25">
                  <c:v>1.65973418932066E-3</c:v>
                </c:pt>
                <c:pt idx="26">
                  <c:v>1.67965600644988E-3</c:v>
                </c:pt>
                <c:pt idx="27">
                  <c:v>1.6996583496355501E-3</c:v>
                </c:pt>
                <c:pt idx="28">
                  <c:v>1.7184518435035001E-3</c:v>
                </c:pt>
                <c:pt idx="29">
                  <c:v>1.7333655293269099E-3</c:v>
                </c:pt>
                <c:pt idx="30">
                  <c:v>1.74540753953502E-3</c:v>
                </c:pt>
                <c:pt idx="31">
                  <c:v>1.7533096050697499E-3</c:v>
                </c:pt>
                <c:pt idx="32">
                  <c:v>1.7581650914242899E-3</c:v>
                </c:pt>
                <c:pt idx="33">
                  <c:v>1.7609698294800101E-3</c:v>
                </c:pt>
                <c:pt idx="34">
                  <c:v>1.76318883986097E-3</c:v>
                </c:pt>
                <c:pt idx="35">
                  <c:v>1.76556041047592E-3</c:v>
                </c:pt>
                <c:pt idx="36">
                  <c:v>1.76674799048891E-3</c:v>
                </c:pt>
                <c:pt idx="37">
                  <c:v>1.76793676911914E-3</c:v>
                </c:pt>
                <c:pt idx="38">
                  <c:v>1.7683828704532199E-3</c:v>
                </c:pt>
                <c:pt idx="39">
                  <c:v>1.76942443042082E-3</c:v>
                </c:pt>
                <c:pt idx="40">
                  <c:v>1.7698710949785399E-3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516480"/>
        <c:axId val="86518400"/>
      </c:scatterChart>
      <c:valAx>
        <c:axId val="86516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Voltage</a:t>
                </a:r>
                <a:r>
                  <a:rPr lang="en-US" baseline="0"/>
                  <a:t> [V]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6518400"/>
        <c:crosses val="autoZero"/>
        <c:crossBetween val="midCat"/>
      </c:valAx>
      <c:valAx>
        <c:axId val="865184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1/C2</a:t>
                </a:r>
                <a:r>
                  <a:rPr lang="en-US" baseline="0"/>
                  <a:t> [1/pF2]</a:t>
                </a:r>
                <a:endParaRPr lang="en-US"/>
              </a:p>
            </c:rich>
          </c:tx>
          <c:layout/>
          <c:overlay val="0"/>
        </c:title>
        <c:numFmt formatCode="0.00E+00" sourceLinked="1"/>
        <c:majorTickMark val="none"/>
        <c:minorTickMark val="none"/>
        <c:tickLblPos val="nextTo"/>
        <c:crossAx val="8651648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DB74A-8FEB-4557-96BD-7B315AF320FB}" type="datetimeFigureOut">
              <a:rPr lang="en-GB" smtClean="0"/>
              <a:pPr/>
              <a:t>11/10/2012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8835D-26A8-40DB-B37C-D756B4A986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310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8835D-26A8-40DB-B37C-D756B4A9861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313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8835D-26A8-40DB-B37C-D756B4A9861F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D66-73F0-4717-A93C-446E46C0ECFD}" type="datetimeFigureOut">
              <a:rPr lang="en-GB" smtClean="0"/>
              <a:pPr/>
              <a:t>11/10/2012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7088-FFCB-4CC7-80A8-8E4AE9F71F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D66-73F0-4717-A93C-446E46C0ECFD}" type="datetimeFigureOut">
              <a:rPr lang="en-GB" smtClean="0"/>
              <a:pPr/>
              <a:t>11/10/2012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7088-FFCB-4CC7-80A8-8E4AE9F71F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D66-73F0-4717-A93C-446E46C0ECFD}" type="datetimeFigureOut">
              <a:rPr lang="en-GB" smtClean="0"/>
              <a:pPr/>
              <a:t>11/10/2012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7088-FFCB-4CC7-80A8-8E4AE9F71F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D66-73F0-4717-A93C-446E46C0ECFD}" type="datetimeFigureOut">
              <a:rPr lang="en-GB" smtClean="0"/>
              <a:pPr/>
              <a:t>11/10/2012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7088-FFCB-4CC7-80A8-8E4AE9F71F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D66-73F0-4717-A93C-446E46C0ECFD}" type="datetimeFigureOut">
              <a:rPr lang="en-GB" smtClean="0"/>
              <a:pPr/>
              <a:t>11/10/2012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7088-FFCB-4CC7-80A8-8E4AE9F71F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D66-73F0-4717-A93C-446E46C0ECFD}" type="datetimeFigureOut">
              <a:rPr lang="en-GB" smtClean="0"/>
              <a:pPr/>
              <a:t>11/10/2012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7088-FFCB-4CC7-80A8-8E4AE9F71F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D66-73F0-4717-A93C-446E46C0ECFD}" type="datetimeFigureOut">
              <a:rPr lang="en-GB" smtClean="0"/>
              <a:pPr/>
              <a:t>11/10/2012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7088-FFCB-4CC7-80A8-8E4AE9F71F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D66-73F0-4717-A93C-446E46C0ECFD}" type="datetimeFigureOut">
              <a:rPr lang="en-GB" smtClean="0"/>
              <a:pPr/>
              <a:t>11/10/2012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7088-FFCB-4CC7-80A8-8E4AE9F71F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D66-73F0-4717-A93C-446E46C0ECFD}" type="datetimeFigureOut">
              <a:rPr lang="en-GB" smtClean="0"/>
              <a:pPr/>
              <a:t>11/10/2012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7088-FFCB-4CC7-80A8-8E4AE9F71F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D66-73F0-4717-A93C-446E46C0ECFD}" type="datetimeFigureOut">
              <a:rPr lang="en-GB" smtClean="0"/>
              <a:pPr/>
              <a:t>11/10/2012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7088-FFCB-4CC7-80A8-8E4AE9F71F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D66-73F0-4717-A93C-446E46C0ECFD}" type="datetimeFigureOut">
              <a:rPr lang="en-GB" smtClean="0"/>
              <a:pPr/>
              <a:t>11/10/2012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7088-FFCB-4CC7-80A8-8E4AE9F71F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6ED66-73F0-4717-A93C-446E46C0ECFD}" type="datetimeFigureOut">
              <a:rPr lang="en-GB" smtClean="0"/>
              <a:pPr/>
              <a:t>11/10/2012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77088-FFCB-4CC7-80A8-8E4AE9F71FB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png"/><Relationship Id="rId7" Type="http://schemas.openxmlformats.org/officeDocument/2006/relationships/image" Target="../media/image2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08012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b="1" dirty="0">
                <a:solidFill>
                  <a:srgbClr val="0070C0"/>
                </a:solidFill>
              </a:rPr>
              <a:t>The Birmingham Irradiation Facility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22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Scanning System suitable for silicon &amp; passive materials (with cooling)</a:t>
            </a:r>
            <a:r>
              <a:rPr lang="en-GB" sz="3600" b="1" dirty="0" smtClean="0">
                <a:solidFill>
                  <a:srgbClr val="0070C0"/>
                </a:solidFill>
              </a:rPr>
              <a:t/>
            </a:r>
            <a:br>
              <a:rPr lang="en-GB" sz="3600" b="1" dirty="0" smtClean="0">
                <a:solidFill>
                  <a:srgbClr val="0070C0"/>
                </a:solidFill>
              </a:rPr>
            </a:br>
            <a:endParaRPr lang="en-GB" sz="36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http://upload.wikimedia.org/wikipedia/en/7/75/University_of_Sheffield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2466975" cy="990601"/>
          </a:xfrm>
          <a:prstGeom prst="rect">
            <a:avLst/>
          </a:prstGeom>
          <a:noFill/>
        </p:spPr>
      </p:pic>
      <p:pic>
        <p:nvPicPr>
          <p:cNvPr id="5" name="Picture 4" descr="C:\Users\hmarinr\Documents\Cyclotron\Pictures\20120926\DSCN00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926" y="1412776"/>
            <a:ext cx="3862426" cy="514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1523355"/>
            <a:ext cx="12241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H Marin-Reyes</a:t>
            </a:r>
          </a:p>
          <a:p>
            <a:r>
              <a:rPr lang="en-GB" sz="1100" dirty="0" smtClean="0"/>
              <a:t>R French</a:t>
            </a:r>
          </a:p>
          <a:p>
            <a:r>
              <a:rPr lang="en-GB" sz="1100" dirty="0" smtClean="0"/>
              <a:t>P Hodgson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5576"/>
            <a:ext cx="2466975" cy="56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66975" y="2782670"/>
            <a:ext cx="11338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P </a:t>
            </a:r>
            <a:r>
              <a:rPr lang="en-GB" sz="1100" dirty="0" err="1" smtClean="0"/>
              <a:t>Dervan</a:t>
            </a:r>
            <a:endParaRPr lang="en-GB" sz="1100" dirty="0">
              <a:solidFill>
                <a:prstClr val="black"/>
              </a:solidFill>
            </a:endParaRPr>
          </a:p>
        </p:txBody>
      </p:sp>
      <p:pic>
        <p:nvPicPr>
          <p:cNvPr id="1029" name="Picture 5" descr="https://encrypted-tbn0.gstatic.com/images?q=tbn:ANd9GcTffzPVt60BEwQ4FRppQu9diDId4t0IoM7tOP9hABR4cvprL04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45024"/>
            <a:ext cx="1331639" cy="117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33487" y="3726116"/>
            <a:ext cx="7665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dirty="0">
                <a:solidFill>
                  <a:prstClr val="black"/>
                </a:solidFill>
              </a:rPr>
              <a:t>J A </a:t>
            </a:r>
            <a:r>
              <a:rPr lang="en-GB" sz="1100" dirty="0" smtClean="0">
                <a:solidFill>
                  <a:prstClr val="black"/>
                </a:solidFill>
              </a:rPr>
              <a:t>Wilson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en/7/75/University_of_Sheffield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66975" cy="990601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66974" y="44624"/>
            <a:ext cx="6677025" cy="1080120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70C0"/>
                </a:solidFill>
              </a:rPr>
              <a:t>Transfer line cooling tests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96752"/>
            <a:ext cx="509188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1518" y="4503891"/>
            <a:ext cx="525658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Thermal chamber to chiller system transfer line insulation performance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Based on </a:t>
            </a:r>
            <a:r>
              <a:rPr lang="en-GB" sz="1600" dirty="0" err="1" smtClean="0"/>
              <a:t>Armacell</a:t>
            </a:r>
            <a:r>
              <a:rPr lang="en-GB" sz="1600" dirty="0" smtClean="0"/>
              <a:t> data &amp; samples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Chosen 30mm thick for optimal performance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/>
              <a:t>Box insulation is a Styrofoam sourced from Dow - laminated with 0.8mm Aluminium (grounding &amp; shielding) and 0.2mm white Formica (light tight rad hard, dust </a:t>
            </a:r>
            <a:r>
              <a:rPr lang="en-GB" sz="1600" dirty="0" smtClean="0"/>
              <a:t>free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029626"/>
              </p:ext>
            </p:extLst>
          </p:nvPr>
        </p:nvGraphicFramePr>
        <p:xfrm>
          <a:off x="5580113" y="1196752"/>
          <a:ext cx="3096343" cy="4525963"/>
        </p:xfrm>
        <a:graphic>
          <a:graphicData uri="http://schemas.openxmlformats.org/drawingml/2006/table">
            <a:tbl>
              <a:tblPr/>
              <a:tblGrid>
                <a:gridCol w="1584175"/>
                <a:gridCol w="1512168"/>
              </a:tblGrid>
              <a:tr h="203414"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Verdana"/>
                        </a:rPr>
                        <a:t>Properties</a:t>
                      </a:r>
                      <a:endParaRPr lang="en-GB" sz="1000" dirty="0"/>
                    </a:p>
                  </a:txBody>
                  <a:tcPr marL="50854" marR="50854" marT="25427" marB="25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B5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Verdana"/>
                        </a:rPr>
                        <a:t>Values</a:t>
                      </a:r>
                      <a:endParaRPr lang="en-GB" sz="1000"/>
                    </a:p>
                  </a:txBody>
                  <a:tcPr marL="50854" marR="50854" marT="25427" marB="25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B5C5"/>
                    </a:solidFill>
                  </a:tcPr>
                </a:tc>
              </a:tr>
              <a:tr h="355975"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Verdana"/>
                        </a:rPr>
                        <a:t>Material</a:t>
                      </a:r>
                      <a:endParaRPr lang="en-GB" sz="1000"/>
                    </a:p>
                  </a:txBody>
                  <a:tcPr marL="50854" marR="50854" marT="25427" marB="25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atin typeface="Verdana"/>
                        </a:rPr>
                        <a:t>Foamed nitrile rubber</a:t>
                      </a:r>
                      <a:endParaRPr lang="en-GB" sz="1000"/>
                    </a:p>
                  </a:txBody>
                  <a:tcPr marL="50854" marR="50854" marT="25427" marB="25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1096"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Verdana"/>
                        </a:rPr>
                        <a:t>Max. Surface Temperature</a:t>
                      </a:r>
                      <a:endParaRPr lang="en-GB" sz="1000"/>
                    </a:p>
                  </a:txBody>
                  <a:tcPr marL="50854" marR="50854" marT="25427" marB="25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5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atin typeface="Verdana"/>
                        </a:rPr>
                        <a:t>+105°C</a:t>
                      </a:r>
                      <a:endParaRPr lang="en-GB" sz="1000"/>
                    </a:p>
                  </a:txBody>
                  <a:tcPr marL="50854" marR="50854" marT="25427" marB="25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5EC"/>
                    </a:solidFill>
                  </a:tcPr>
                </a:tc>
              </a:tr>
              <a:tr h="661096"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Verdana"/>
                        </a:rPr>
                        <a:t>Max. Temperature for Flat Surface</a:t>
                      </a:r>
                      <a:endParaRPr lang="en-GB" sz="1000"/>
                    </a:p>
                  </a:txBody>
                  <a:tcPr marL="50854" marR="50854" marT="25427" marB="25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atin typeface="Verdana"/>
                        </a:rPr>
                        <a:t>+85°C</a:t>
                      </a:r>
                      <a:endParaRPr lang="en-GB" sz="1000"/>
                    </a:p>
                  </a:txBody>
                  <a:tcPr marL="50854" marR="50854" marT="25427" marB="25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8777"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Verdana"/>
                        </a:rPr>
                        <a:t>Min. Surface Temperature</a:t>
                      </a:r>
                      <a:endParaRPr lang="en-GB" sz="1000" dirty="0"/>
                    </a:p>
                  </a:txBody>
                  <a:tcPr marL="50854" marR="50854" marT="25427" marB="25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5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atin typeface="Verdana"/>
                        </a:rPr>
                        <a:t>-200°C*</a:t>
                      </a:r>
                      <a:endParaRPr lang="en-GB" sz="1000"/>
                    </a:p>
                  </a:txBody>
                  <a:tcPr marL="50854" marR="50854" marT="25427" marB="25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5EC"/>
                    </a:solidFill>
                  </a:tcPr>
                </a:tc>
              </a:tr>
              <a:tr h="508535"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Verdana"/>
                        </a:rPr>
                        <a:t>Thermal Conductivity at 0°C</a:t>
                      </a:r>
                      <a:endParaRPr lang="en-GB" sz="1000"/>
                    </a:p>
                  </a:txBody>
                  <a:tcPr marL="50854" marR="50854" marT="25427" marB="25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atin typeface="Verdana"/>
                        </a:rPr>
                        <a:t>0.034 W/(m · K)</a:t>
                      </a:r>
                      <a:endParaRPr lang="en-GB" sz="1000"/>
                    </a:p>
                  </a:txBody>
                  <a:tcPr marL="50854" marR="50854" marT="25427" marB="25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535"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Verdana"/>
                        </a:rPr>
                        <a:t>Thermal Conductivity at +20°C</a:t>
                      </a:r>
                      <a:endParaRPr lang="en-GB" sz="1000"/>
                    </a:p>
                  </a:txBody>
                  <a:tcPr marL="50854" marR="50854" marT="25427" marB="25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atin typeface="Verdana"/>
                        </a:rPr>
                        <a:t>0.036 W/(m · K)</a:t>
                      </a:r>
                      <a:endParaRPr lang="en-GB" sz="1000"/>
                    </a:p>
                  </a:txBody>
                  <a:tcPr marL="50854" marR="50854" marT="25427" marB="25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535"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Verdana"/>
                        </a:rPr>
                        <a:t>Thermal Conductivity at +40°C</a:t>
                      </a:r>
                      <a:endParaRPr lang="en-GB" sz="1000"/>
                    </a:p>
                  </a:txBody>
                  <a:tcPr marL="50854" marR="50854" marT="25427" marB="25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Verdana"/>
                        </a:rPr>
                        <a:t>0.038 W/(m · K)</a:t>
                      </a:r>
                      <a:endParaRPr lang="en-GB" sz="1000" dirty="0"/>
                    </a:p>
                  </a:txBody>
                  <a:tcPr marL="50854" marR="50854" marT="25427" marB="25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AutoShape 1" descr="http://www.armacell.com/icons/ecblank.gif"/>
          <p:cNvSpPr>
            <a:spLocks noChangeAspect="1" noChangeArrowheads="1"/>
          </p:cNvSpPr>
          <p:nvPr/>
        </p:nvSpPr>
        <p:spPr bwMode="auto">
          <a:xfrm>
            <a:off x="2852738" y="16002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2" descr="http://www.armacell.com/icons/ecblank.gif"/>
          <p:cNvSpPr>
            <a:spLocks noChangeAspect="1" noChangeArrowheads="1"/>
          </p:cNvSpPr>
          <p:nvPr/>
        </p:nvSpPr>
        <p:spPr bwMode="auto">
          <a:xfrm>
            <a:off x="2852738" y="16002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3" descr="http://www.armacell.com/icons/ecblank.gif"/>
          <p:cNvSpPr>
            <a:spLocks noChangeAspect="1" noChangeArrowheads="1"/>
          </p:cNvSpPr>
          <p:nvPr/>
        </p:nvSpPr>
        <p:spPr bwMode="auto">
          <a:xfrm>
            <a:off x="2852738" y="16002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50451" y="638132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TESTED </a:t>
            </a:r>
            <a:r>
              <a:rPr lang="en-GB" sz="2400" dirty="0" smtClean="0">
                <a:solidFill>
                  <a:srgbClr val="0070C0"/>
                </a:solidFill>
              </a:rPr>
              <a:t>OK WITH </a:t>
            </a:r>
            <a:r>
              <a:rPr lang="en-GB" sz="2400" dirty="0">
                <a:solidFill>
                  <a:srgbClr val="0070C0"/>
                </a:solidFill>
              </a:rPr>
              <a:t>THIS </a:t>
            </a:r>
            <a:r>
              <a:rPr lang="en-GB" sz="2400" dirty="0" smtClean="0">
                <a:solidFill>
                  <a:srgbClr val="0070C0"/>
                </a:solidFill>
              </a:rPr>
              <a:t>800w SYSTEM </a:t>
            </a:r>
            <a:r>
              <a:rPr lang="en-GB" sz="2400" dirty="0">
                <a:solidFill>
                  <a:srgbClr val="0070C0"/>
                </a:solidFill>
              </a:rPr>
              <a:t>UP TO </a:t>
            </a:r>
            <a:r>
              <a:rPr lang="en-GB" sz="2400" dirty="0" smtClean="0">
                <a:solidFill>
                  <a:srgbClr val="0070C0"/>
                </a:solidFill>
              </a:rPr>
              <a:t>22.5m LONG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4216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0"/>
            <a:ext cx="5770984" cy="97160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</a:rPr>
              <a:t>Scanning Table  </a:t>
            </a:r>
            <a:endParaRPr lang="en-GB" sz="48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http://upload.wikimedia.org/wikipedia/en/7/75/University_of_Sheffield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66975" cy="9906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35896" y="816967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Pre-configured</a:t>
            </a:r>
            <a:r>
              <a:rPr lang="en-GB" sz="1400" b="1" dirty="0">
                <a:solidFill>
                  <a:srgbClr val="0070C0"/>
                </a:solidFill>
              </a:rPr>
              <a:t> XY-axis Cartesian Robot System </a:t>
            </a:r>
            <a:endParaRPr lang="en-GB" sz="14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5975697" y="5229200"/>
            <a:ext cx="3060799" cy="993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lvl="1" indent="-246063" fontAlgn="base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US" sz="1400" dirty="0" smtClean="0"/>
              <a:t>Motors </a:t>
            </a:r>
            <a:r>
              <a:rPr lang="en-US" sz="1400" dirty="0"/>
              <a:t>and cables connect to the scanning table in a straightforward and simple manner.</a:t>
            </a:r>
          </a:p>
          <a:p>
            <a:pPr marL="271463" marR="0" lvl="1" indent="-246063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endParaRPr lang="en-GB" sz="1400" dirty="0"/>
          </a:p>
          <a:p>
            <a:pPr algn="just">
              <a:spcBef>
                <a:spcPct val="20000"/>
              </a:spcBef>
              <a:buClr>
                <a:srgbClr val="FF0000"/>
              </a:buClr>
              <a:tabLst>
                <a:tab pos="3043238" algn="l"/>
              </a:tabLst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185738" indent="-185738" algn="just">
              <a:spcBef>
                <a:spcPct val="20000"/>
              </a:spcBef>
              <a:buClr>
                <a:srgbClr val="FF0000"/>
              </a:buClr>
              <a:tabLst>
                <a:tab pos="3043238" algn="l"/>
              </a:tabLst>
            </a:pP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755576" y="5243537"/>
            <a:ext cx="3168352" cy="993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marR="0" lvl="1" indent="-246063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lang="en-GB" sz="1400" dirty="0" smtClean="0"/>
              <a:t>Overall </a:t>
            </a:r>
            <a:r>
              <a:rPr lang="en-GB" sz="1400" dirty="0"/>
              <a:t>unit length </a:t>
            </a:r>
            <a:r>
              <a:rPr lang="en-US" sz="1400" dirty="0"/>
              <a:t>with a parallel mounted motor is 598mm long to reduce working space</a:t>
            </a:r>
            <a:endParaRPr lang="en-GB" sz="1400" dirty="0"/>
          </a:p>
          <a:p>
            <a:pPr algn="just">
              <a:spcBef>
                <a:spcPct val="20000"/>
              </a:spcBef>
              <a:buClr>
                <a:srgbClr val="FF0000"/>
              </a:buClr>
              <a:tabLst>
                <a:tab pos="3043238" algn="l"/>
              </a:tabLst>
            </a:pPr>
            <a:endParaRPr lang="en-US" sz="1600" dirty="0" smtClean="0"/>
          </a:p>
          <a:p>
            <a:pPr algn="just">
              <a:spcBef>
                <a:spcPct val="20000"/>
              </a:spcBef>
              <a:buClr>
                <a:srgbClr val="FF0000"/>
              </a:buClr>
              <a:tabLst>
                <a:tab pos="3043238" algn="l"/>
              </a:tabLst>
            </a:pP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99592" y="1071464"/>
            <a:ext cx="7200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1463" marR="0" lvl="1" indent="-246063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lang="en-GB" sz="1400" dirty="0" smtClean="0"/>
              <a:t>It </a:t>
            </a:r>
            <a:r>
              <a:rPr lang="en-GB" sz="1400" dirty="0"/>
              <a:t>handles payloads up to </a:t>
            </a:r>
            <a:r>
              <a:rPr lang="en-GB" sz="1400" dirty="0" smtClean="0"/>
              <a:t>60 kg</a:t>
            </a:r>
          </a:p>
          <a:p>
            <a:pPr marL="271463" marR="0" lvl="1" indent="-246063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lang="en-GB" sz="1400" dirty="0" smtClean="0"/>
              <a:t>Speed: </a:t>
            </a:r>
            <a:r>
              <a:rPr lang="en-GB" sz="1400" dirty="0"/>
              <a:t>as low as 1 mm/s and as high as </a:t>
            </a:r>
            <a:r>
              <a:rPr lang="en-GB" sz="1400" dirty="0" smtClean="0"/>
              <a:t>360 mm/s (X-axis)</a:t>
            </a:r>
            <a:endParaRPr lang="en-GB" sz="1400" dirty="0"/>
          </a:p>
          <a:p>
            <a:pPr marL="271463" marR="0" lvl="1" indent="-246063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lang="en-GB" sz="1400" dirty="0" smtClean="0"/>
              <a:t>Acceleration </a:t>
            </a:r>
            <a:r>
              <a:rPr lang="en-GB" sz="1400" dirty="0"/>
              <a:t>rates up to </a:t>
            </a:r>
            <a:r>
              <a:rPr lang="en-GB" sz="1400" dirty="0" smtClean="0"/>
              <a:t>20 m/s²</a:t>
            </a:r>
          </a:p>
          <a:p>
            <a:pPr marL="271463" marR="0" lvl="1" indent="-246063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lang="en-GB" sz="1400" dirty="0"/>
              <a:t>Positional  </a:t>
            </a:r>
            <a:r>
              <a:rPr lang="en-GB" sz="1400" dirty="0" smtClean="0"/>
              <a:t>Accuracy </a:t>
            </a:r>
            <a:r>
              <a:rPr lang="en-GB" sz="1400" dirty="0" smtClean="0">
                <a:latin typeface="Calibri"/>
                <a:cs typeface="Calibri"/>
              </a:rPr>
              <a:t>±50 </a:t>
            </a:r>
            <a:r>
              <a:rPr lang="el-GR" sz="1400" dirty="0" smtClean="0">
                <a:latin typeface="Calibri"/>
                <a:cs typeface="Calibri"/>
              </a:rPr>
              <a:t>μ</a:t>
            </a:r>
            <a:r>
              <a:rPr lang="en-GB" sz="1400" dirty="0" smtClean="0">
                <a:latin typeface="Calibri"/>
                <a:cs typeface="Calibri"/>
              </a:rPr>
              <a:t>m </a:t>
            </a:r>
            <a:r>
              <a:rPr lang="en-GB" sz="1400" dirty="0"/>
              <a:t>(X-axis)</a:t>
            </a:r>
          </a:p>
          <a:p>
            <a:pPr marL="271463" marR="0" lvl="1" indent="-246063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lang="en-GB" sz="1400" dirty="0" smtClean="0"/>
              <a:t>This </a:t>
            </a:r>
            <a:r>
              <a:rPr lang="en-GB" sz="1400" dirty="0"/>
              <a:t>motion system can execute strokes up to </a:t>
            </a:r>
            <a:r>
              <a:rPr lang="en-GB" sz="1400" dirty="0" smtClean="0"/>
              <a:t>450 </a:t>
            </a:r>
            <a:r>
              <a:rPr lang="en-GB" sz="1400" dirty="0"/>
              <a:t>mm in </a:t>
            </a:r>
            <a:r>
              <a:rPr lang="en-GB" sz="1400" dirty="0" smtClean="0"/>
              <a:t>X-axis, and 400 </a:t>
            </a:r>
            <a:r>
              <a:rPr lang="en-GB" sz="1400" dirty="0"/>
              <a:t>mm in </a:t>
            </a:r>
            <a:r>
              <a:rPr lang="en-GB" sz="1400" dirty="0" smtClean="0"/>
              <a:t>Y-axis </a:t>
            </a:r>
          </a:p>
          <a:p>
            <a:pPr marL="271463" marR="0" lvl="1" indent="-246063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lang="en-GB" sz="1400" dirty="0" smtClean="0"/>
              <a:t>System driven </a:t>
            </a:r>
            <a:r>
              <a:rPr lang="en-GB" sz="1400" dirty="0"/>
              <a:t>by NI </a:t>
            </a:r>
            <a:r>
              <a:rPr lang="en-GB" sz="1400" dirty="0" err="1"/>
              <a:t>CompactRIO</a:t>
            </a:r>
            <a:r>
              <a:rPr lang="en-GB" sz="1400" dirty="0"/>
              <a:t> </a:t>
            </a:r>
            <a:r>
              <a:rPr lang="en-GB" sz="1400" dirty="0" smtClean="0"/>
              <a:t>Real-Time controller and </a:t>
            </a:r>
            <a:r>
              <a:rPr lang="en-GB" sz="1400" dirty="0"/>
              <a:t>AKD Servo Drives with synchronized multi-axis motion using NI </a:t>
            </a:r>
            <a:r>
              <a:rPr lang="en-GB" sz="1400" dirty="0" err="1"/>
              <a:t>LabVIEW</a:t>
            </a:r>
            <a:r>
              <a:rPr lang="en-GB" sz="1400" dirty="0"/>
              <a:t> graphical programming</a:t>
            </a:r>
            <a:r>
              <a:rPr lang="en-GB" sz="1400" dirty="0" smtClean="0"/>
              <a:t>.</a:t>
            </a:r>
            <a:endParaRPr lang="en-GB" sz="1400" dirty="0"/>
          </a:p>
        </p:txBody>
      </p:sp>
      <p:pic>
        <p:nvPicPr>
          <p:cNvPr id="14" name="Picture 3" descr="C:\Users\hmarinr\Documents\Cyclotron\Pictures\20120926\20120926bis\DSCN0096b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222" y="3501008"/>
            <a:ext cx="2078097" cy="166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hmarinr\Documents\Cyclotron\Pictures\20120926\DSCN00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66" y="5163381"/>
            <a:ext cx="2202745" cy="165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hmarinr\Documents\Cyclotron\Pictures\20120926\DSCN00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715" y="3501008"/>
            <a:ext cx="2216495" cy="166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Cyclotron\Pictures\DSCN01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03" y="2952340"/>
            <a:ext cx="1528669" cy="2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35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0"/>
            <a:ext cx="5770984" cy="97160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</a:rPr>
              <a:t>New Beam Area</a:t>
            </a:r>
            <a:endParaRPr lang="en-GB" sz="48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http://upload.wikimedia.org/wikipedia/en/7/75/University_of_Sheffield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66975" cy="9906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35896" y="816967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70C0"/>
                </a:solidFill>
              </a:rPr>
              <a:t>Birmingham University, UK</a:t>
            </a:r>
            <a:endParaRPr lang="en-GB" sz="14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hmarinr\Documents\Cyclotron\Pictures\RF\20120926_Photographs 2011-2012\Cyclotron Aug 12\IMG_59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95" y="1340768"/>
            <a:ext cx="2926080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140" name="Picture 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37" y="1100260"/>
            <a:ext cx="3985260" cy="349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marinr\Documents\Cyclotron\Pictures\RF\20120926_Photographs 2011-2012\Fibre Irrad 2011\DSCN00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61048"/>
            <a:ext cx="21602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1" name="Picture 9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88218"/>
            <a:ext cx="2388079" cy="226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11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0"/>
            <a:ext cx="5770984" cy="971600"/>
          </a:xfrm>
        </p:spPr>
        <p:txBody>
          <a:bodyPr>
            <a:normAutofit fontScale="90000"/>
          </a:bodyPr>
          <a:lstStyle/>
          <a:p>
            <a:r>
              <a:rPr lang="en-GB" sz="4800" b="1" dirty="0" smtClean="0">
                <a:solidFill>
                  <a:srgbClr val="0070C0"/>
                </a:solidFill>
              </a:rPr>
              <a:t>Irradiation Path Profiles</a:t>
            </a:r>
            <a:endParaRPr lang="en-GB" sz="48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http://upload.wikimedia.org/wikipedia/en/7/75/University_of_Sheffield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66975" cy="990601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51520" y="1124745"/>
            <a:ext cx="3168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1463" lvl="1" indent="-246063" fontAlgn="base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GB" sz="1400" dirty="0" smtClean="0"/>
              <a:t>Birmingham </a:t>
            </a:r>
            <a:r>
              <a:rPr lang="en-GB" sz="1400" dirty="0"/>
              <a:t>Irradiation (Nov 2011</a:t>
            </a:r>
            <a:r>
              <a:rPr lang="en-GB" sz="1400" dirty="0" smtClean="0"/>
              <a:t>)</a:t>
            </a:r>
            <a:endParaRPr lang="en-GB" sz="1400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23528" y="3841304"/>
            <a:ext cx="3168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1463" lvl="1" indent="-246063" fontAlgn="base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GB" sz="1400" dirty="0" smtClean="0"/>
              <a:t>New XY-axis </a:t>
            </a:r>
            <a:r>
              <a:rPr lang="en-GB" sz="1400" dirty="0"/>
              <a:t>Cartesian Robot </a:t>
            </a:r>
            <a:r>
              <a:rPr lang="en-GB" sz="1400" dirty="0" smtClean="0"/>
              <a:t>System</a:t>
            </a:r>
            <a:endParaRPr lang="en-GB" sz="1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818" y="1770155"/>
            <a:ext cx="4029638" cy="206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105" y="4478511"/>
            <a:ext cx="4055359" cy="2262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49318"/>
            <a:ext cx="1348740" cy="24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36" y="4143330"/>
            <a:ext cx="1485900" cy="252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938" y="1019105"/>
            <a:ext cx="55435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938" y="3861284"/>
            <a:ext cx="55435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55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188640"/>
            <a:ext cx="5770984" cy="971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Conclusions</a:t>
            </a:r>
            <a:endParaRPr lang="en-GB" sz="48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http://upload.wikimedia.org/wikipedia/en/7/75/University_of_Sheffield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66975" cy="99060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44819" y="1412776"/>
            <a:ext cx="758698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1" indent="-246063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GB" sz="2000" dirty="0" smtClean="0"/>
              <a:t>The </a:t>
            </a:r>
            <a:r>
              <a:rPr lang="en-GB" sz="2000" dirty="0" err="1"/>
              <a:t>Scanditronix</a:t>
            </a:r>
            <a:r>
              <a:rPr lang="en-GB" sz="2000" dirty="0"/>
              <a:t> MC40 located at Birmingham is easily capable of providing  </a:t>
            </a:r>
            <a:r>
              <a:rPr lang="en-GB" sz="2000" dirty="0" err="1"/>
              <a:t>fluences</a:t>
            </a:r>
            <a:r>
              <a:rPr lang="en-GB" sz="2000" dirty="0"/>
              <a:t> for </a:t>
            </a:r>
            <a:r>
              <a:rPr lang="en-GB" sz="2000" dirty="0" err="1"/>
              <a:t>sLHC</a:t>
            </a:r>
            <a:r>
              <a:rPr lang="en-GB" sz="2000" dirty="0"/>
              <a:t> type </a:t>
            </a:r>
            <a:r>
              <a:rPr lang="en-GB" sz="2000" dirty="0" smtClean="0"/>
              <a:t>applications</a:t>
            </a:r>
          </a:p>
          <a:p>
            <a:pPr marL="271463" lvl="1" indent="-246063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GB" sz="2000" dirty="0"/>
              <a:t>Has provided successful irradiations of materials (e.g. Fibre optical ribbon jacket</a:t>
            </a:r>
            <a:r>
              <a:rPr lang="en-GB" sz="2000" dirty="0" smtClean="0"/>
              <a:t>)</a:t>
            </a:r>
          </a:p>
          <a:p>
            <a:pPr marL="271463" lvl="1" indent="-246063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GB" sz="2000" dirty="0"/>
              <a:t>New high energy beam area nearly ready for </a:t>
            </a:r>
            <a:r>
              <a:rPr lang="en-GB" sz="2000" dirty="0" smtClean="0"/>
              <a:t>operation</a:t>
            </a:r>
          </a:p>
          <a:p>
            <a:pPr marL="271463" lvl="1" indent="-246063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GB" sz="2000" dirty="0"/>
              <a:t>Plug and play portable irradiation system design that is easy to reproduce</a:t>
            </a:r>
          </a:p>
          <a:p>
            <a:pPr marL="271463" lvl="1" indent="-246063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GB" sz="2000" dirty="0" err="1"/>
              <a:t>Dosimetry</a:t>
            </a:r>
            <a:r>
              <a:rPr lang="en-GB" sz="2000" dirty="0"/>
              <a:t> and activation measurements now fully tested and </a:t>
            </a:r>
            <a:r>
              <a:rPr lang="en-GB" sz="2000" dirty="0" smtClean="0"/>
              <a:t>calibrated</a:t>
            </a:r>
          </a:p>
          <a:p>
            <a:pPr marL="271463" lvl="1" indent="-246063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GB" sz="2000" dirty="0"/>
              <a:t>Detector test facilities proven and </a:t>
            </a:r>
            <a:r>
              <a:rPr lang="en-GB" sz="2000" dirty="0" smtClean="0"/>
              <a:t>established</a:t>
            </a:r>
          </a:p>
          <a:p>
            <a:pPr marL="271463" lvl="1" indent="-246063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GB" sz="2000" dirty="0"/>
              <a:t>Cooling system testing shows enough headroom to prevent annealing of </a:t>
            </a:r>
            <a:r>
              <a:rPr lang="en-GB" sz="2000" dirty="0" smtClean="0"/>
              <a:t>sensors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64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339752" y="2852936"/>
            <a:ext cx="4572000" cy="965969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</a:rPr>
              <a:t>THANK YOU</a:t>
            </a:r>
            <a:endParaRPr lang="en-GB" sz="4800" b="1" dirty="0">
              <a:solidFill>
                <a:srgbClr val="0070C0"/>
              </a:solidFill>
            </a:endParaRPr>
          </a:p>
        </p:txBody>
      </p:sp>
      <p:pic>
        <p:nvPicPr>
          <p:cNvPr id="6" name="Picture 4" descr="http://upload.wikimedia.org/wikipedia/en/7/75/University_of_Sheffield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2466975" cy="990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188640"/>
            <a:ext cx="5770984" cy="971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Index</a:t>
            </a:r>
            <a:endParaRPr lang="en-GB" sz="48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http://upload.wikimedia.org/wikipedia/en/7/75/University_of_Sheffield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66975" cy="99060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964922" y="1556792"/>
            <a:ext cx="7344816" cy="414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1" indent="-246063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GB" sz="2800" dirty="0"/>
              <a:t>Irradiation using a MC40 Cyclotron </a:t>
            </a:r>
            <a:endParaRPr lang="en-GB" sz="2800" dirty="0" smtClean="0"/>
          </a:p>
          <a:p>
            <a:pPr marL="271463" lvl="1" indent="-246063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US" sz="2800" dirty="0"/>
              <a:t>Summary of the irradiation on the </a:t>
            </a:r>
            <a:r>
              <a:rPr lang="en-US" sz="2800" dirty="0" smtClean="0"/>
              <a:t>14/06/12</a:t>
            </a:r>
            <a:r>
              <a:rPr lang="en-GB" sz="2800" dirty="0" smtClean="0"/>
              <a:t> </a:t>
            </a:r>
          </a:p>
          <a:p>
            <a:pPr marL="271463" lvl="1" indent="-246063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US" sz="2800" dirty="0" smtClean="0"/>
              <a:t>Offline </a:t>
            </a:r>
            <a:r>
              <a:rPr lang="en-US" sz="2800" dirty="0" err="1" smtClean="0"/>
              <a:t>dosimetry</a:t>
            </a:r>
            <a:r>
              <a:rPr lang="en-US" sz="2800" dirty="0" smtClean="0"/>
              <a:t> and Foils </a:t>
            </a:r>
            <a:r>
              <a:rPr lang="en-US" sz="2800" dirty="0"/>
              <a:t>and Sensors</a:t>
            </a:r>
          </a:p>
          <a:p>
            <a:pPr marL="271463" lvl="1" indent="-246063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GB" sz="2800" dirty="0" err="1"/>
              <a:t>Alibava</a:t>
            </a:r>
            <a:r>
              <a:rPr lang="en-GB" sz="2800" dirty="0"/>
              <a:t> s</a:t>
            </a:r>
            <a:r>
              <a:rPr lang="en-GB" sz="2800" dirty="0" smtClean="0"/>
              <a:t>etup and c</a:t>
            </a:r>
            <a:r>
              <a:rPr lang="en-US" sz="2800" dirty="0" err="1" smtClean="0"/>
              <a:t>harge</a:t>
            </a:r>
            <a:r>
              <a:rPr lang="en-US" sz="2800" dirty="0" smtClean="0"/>
              <a:t> collection</a:t>
            </a:r>
            <a:endParaRPr lang="en-US" sz="2800" dirty="0"/>
          </a:p>
          <a:p>
            <a:pPr marL="271463" lvl="1" indent="-246063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GB" sz="2800" dirty="0"/>
              <a:t>Chamber cooling performance</a:t>
            </a:r>
          </a:p>
          <a:p>
            <a:pPr marL="271463" lvl="1" indent="-246063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GB" sz="2800" dirty="0"/>
              <a:t>Transfer line cooling tests</a:t>
            </a:r>
          </a:p>
          <a:p>
            <a:pPr marL="271463" lvl="1" indent="-246063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GB" sz="2800" dirty="0"/>
              <a:t>Scanning Table </a:t>
            </a:r>
            <a:r>
              <a:rPr lang="en-GB" sz="2800" dirty="0" smtClean="0"/>
              <a:t>and New </a:t>
            </a:r>
            <a:r>
              <a:rPr lang="en-GB" sz="2800" dirty="0"/>
              <a:t>Beam Area</a:t>
            </a:r>
          </a:p>
          <a:p>
            <a:pPr marL="271463" lvl="1" indent="-246063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GB" sz="2800" dirty="0"/>
              <a:t>Irradiation Path Profiles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95491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6726" y="1225292"/>
            <a:ext cx="2791778" cy="249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6408712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</a:rPr>
              <a:t>Irradiation using a MC40 Cyclotron</a:t>
            </a:r>
            <a:r>
              <a:rPr lang="en-GB" sz="1600" b="1" dirty="0" smtClean="0">
                <a:solidFill>
                  <a:srgbClr val="0070C0"/>
                </a:solidFill>
              </a:rPr>
              <a:t/>
            </a:r>
            <a:br>
              <a:rPr lang="en-GB" sz="1600" b="1" dirty="0" smtClean="0">
                <a:solidFill>
                  <a:srgbClr val="0070C0"/>
                </a:solidFill>
              </a:rPr>
            </a:br>
            <a:r>
              <a:rPr lang="en-GB" sz="2000" b="1" dirty="0">
                <a:solidFill>
                  <a:srgbClr val="0070C0"/>
                </a:solidFill>
              </a:rPr>
              <a:t>The University Birmingham</a:t>
            </a:r>
            <a:r>
              <a:rPr lang="en-GB" sz="2000" b="1" dirty="0" smtClean="0">
                <a:solidFill>
                  <a:srgbClr val="0070C0"/>
                </a:solidFill>
              </a:rPr>
              <a:t>, UK</a:t>
            </a:r>
            <a:endParaRPr lang="en-GB" sz="2000" b="1" dirty="0">
              <a:solidFill>
                <a:srgbClr val="0070C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1412776"/>
            <a:ext cx="3779912" cy="2880320"/>
            <a:chOff x="323528" y="1268760"/>
            <a:chExt cx="3456384" cy="2880320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323528" y="1700808"/>
              <a:ext cx="3240361" cy="2448272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640080" marR="0" lvl="1" indent="-246888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F6FC6"/>
                </a:buClr>
                <a:buSzPct val="85000"/>
                <a:buFont typeface="Wingdings 2"/>
                <a:buChar char=""/>
                <a:tabLst/>
                <a:defRPr/>
              </a:pPr>
              <a:endPara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  <a:p>
              <a:pPr marL="640080" marR="0" lvl="1" indent="-246888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F6FC6"/>
                </a:buClr>
                <a:buSzPct val="85000"/>
                <a:buFont typeface="Wingdings 2"/>
                <a:buChar char=""/>
                <a:tabLst/>
                <a:defRPr/>
              </a:pPr>
              <a:endPara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  <a:p>
              <a:pPr marL="640080" marR="0" lvl="1" indent="-246888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F6FC6"/>
                </a:buClr>
                <a:buSzPct val="85000"/>
                <a:buFont typeface="Wingdings 2"/>
                <a:buChar char=""/>
                <a:tabLst/>
                <a:defRPr/>
              </a:pPr>
              <a:endPara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71600" y="1268760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b="1" u="sng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95536" y="4005064"/>
            <a:ext cx="5047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Current status of facility</a:t>
            </a:r>
            <a:endParaRPr lang="en-GB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3131840" y="1628800"/>
            <a:ext cx="3816424" cy="269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lvl="1" indent="-246063">
              <a:lnSpc>
                <a:spcPct val="150000"/>
              </a:lnSpc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GB" sz="1200" dirty="0" smtClean="0"/>
              <a:t>Fully portable plug &amp; play scanning system </a:t>
            </a:r>
          </a:p>
          <a:p>
            <a:pPr marL="271463" lvl="1" indent="-246063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GB" sz="1200" dirty="0" smtClean="0"/>
              <a:t>Thermal chamber using similar principle to PS irradiation facility CERN (IRRAD 5)</a:t>
            </a:r>
          </a:p>
          <a:p>
            <a:pPr marL="728663" lvl="2" indent="-246063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GB" sz="1200" dirty="0" smtClean="0"/>
              <a:t>-22°C minimum operating temp  </a:t>
            </a:r>
          </a:p>
          <a:p>
            <a:pPr marL="728663" lvl="2" indent="-246063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GB" sz="1200" dirty="0" smtClean="0"/>
              <a:t>~ 480W heat load removal (@ </a:t>
            </a:r>
            <a:r>
              <a:rPr lang="en-GB" sz="1200" dirty="0"/>
              <a:t>-</a:t>
            </a:r>
            <a:r>
              <a:rPr lang="en-GB" sz="1200" dirty="0" smtClean="0"/>
              <a:t>20°C).</a:t>
            </a:r>
          </a:p>
          <a:p>
            <a:pPr marL="728663" lvl="2" indent="-246063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GB" sz="1200" dirty="0" smtClean="0"/>
              <a:t>Recirculate cold air (forced convection)</a:t>
            </a:r>
          </a:p>
          <a:p>
            <a:pPr marL="271463" lvl="1" indent="-246063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GB" sz="1200" dirty="0" smtClean="0"/>
              <a:t>Readout and control system using COTS FPGA based technology</a:t>
            </a:r>
          </a:p>
          <a:p>
            <a:pPr marL="271463" lvl="1" indent="-246063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GB" sz="1200" dirty="0" smtClean="0"/>
              <a:t>Networked readout allowing remote access for data analysis and real-time sample performance</a:t>
            </a:r>
          </a:p>
          <a:p>
            <a:pPr marL="271463" lvl="1" indent="-246063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endParaRPr lang="en-GB" sz="1400" dirty="0" smtClean="0"/>
          </a:p>
          <a:p>
            <a:pPr marL="0" lvl="1" indent="-246888">
              <a:lnSpc>
                <a:spcPct val="80000"/>
              </a:lnSpc>
              <a:spcBef>
                <a:spcPct val="20000"/>
              </a:spcBef>
              <a:defRPr/>
            </a:pPr>
            <a:endParaRPr lang="en-GB" sz="1200" dirty="0"/>
          </a:p>
        </p:txBody>
      </p:sp>
      <p:pic>
        <p:nvPicPr>
          <p:cNvPr id="17" name="Picture 2" descr="http://upload.wikimedia.org/wikipedia/en/7/75/University_of_Sheffield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66975" cy="990601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0" y="1844824"/>
            <a:ext cx="3275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1" indent="-246063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fr-FR" sz="1200" dirty="0" err="1" smtClean="0"/>
              <a:t>Scanditronix</a:t>
            </a:r>
            <a:r>
              <a:rPr lang="fr-FR" sz="1200" dirty="0" smtClean="0"/>
              <a:t> </a:t>
            </a:r>
            <a:r>
              <a:rPr lang="fr-FR" sz="1200" dirty="0"/>
              <a:t>MC40 variable energy cyclotron</a:t>
            </a:r>
          </a:p>
          <a:p>
            <a:pPr marL="271463" lvl="1" indent="-246063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GB" sz="1200" dirty="0"/>
              <a:t>M</a:t>
            </a:r>
            <a:r>
              <a:rPr lang="en-GB" sz="1200" dirty="0" smtClean="0"/>
              <a:t>aximum energies:</a:t>
            </a:r>
          </a:p>
          <a:p>
            <a:pPr marL="442913" lvl="2" indent="-246063">
              <a:spcBef>
                <a:spcPct val="20000"/>
              </a:spcBef>
              <a:buClr>
                <a:srgbClr val="009DD9"/>
              </a:buClr>
              <a:buSzPct val="70000"/>
              <a:buFont typeface="Wingdings 2"/>
              <a:buChar char=""/>
              <a:defRPr/>
            </a:pPr>
            <a:r>
              <a:rPr lang="en-GB" sz="1200" dirty="0" smtClean="0"/>
              <a:t>40 </a:t>
            </a:r>
            <a:r>
              <a:rPr lang="en-GB" sz="1200" dirty="0" err="1" smtClean="0"/>
              <a:t>MeV</a:t>
            </a:r>
            <a:r>
              <a:rPr lang="en-GB" sz="1200" dirty="0" smtClean="0"/>
              <a:t> (protons or alphas)</a:t>
            </a:r>
          </a:p>
          <a:p>
            <a:pPr marL="442913" lvl="2" indent="-246063">
              <a:spcBef>
                <a:spcPct val="20000"/>
              </a:spcBef>
              <a:buClr>
                <a:srgbClr val="009DD9"/>
              </a:buClr>
              <a:buSzPct val="70000"/>
              <a:buFont typeface="Wingdings 2"/>
              <a:buChar char=""/>
              <a:defRPr/>
            </a:pPr>
            <a:r>
              <a:rPr lang="en-GB" sz="1200" dirty="0" smtClean="0"/>
              <a:t>20 </a:t>
            </a:r>
            <a:r>
              <a:rPr lang="en-GB" sz="1200" dirty="0" err="1" smtClean="0"/>
              <a:t>MeV</a:t>
            </a:r>
            <a:r>
              <a:rPr lang="en-GB" sz="1200" dirty="0" smtClean="0"/>
              <a:t> (deuterons)</a:t>
            </a:r>
          </a:p>
          <a:p>
            <a:pPr marL="442913" lvl="2" indent="-246063">
              <a:spcBef>
                <a:spcPct val="20000"/>
              </a:spcBef>
              <a:buClr>
                <a:srgbClr val="009DD9"/>
              </a:buClr>
              <a:buSzPct val="70000"/>
              <a:buFont typeface="Wingdings 2"/>
              <a:buChar char=""/>
              <a:defRPr/>
            </a:pPr>
            <a:r>
              <a:rPr lang="en-GB" sz="1200" dirty="0" smtClean="0"/>
              <a:t>53 </a:t>
            </a:r>
            <a:r>
              <a:rPr lang="en-GB" sz="1200" dirty="0" err="1" smtClean="0"/>
              <a:t>MeV</a:t>
            </a:r>
            <a:r>
              <a:rPr lang="en-GB" sz="1200" dirty="0" smtClean="0"/>
              <a:t> (3He)</a:t>
            </a:r>
          </a:p>
          <a:p>
            <a:pPr marL="271463" lvl="1" indent="-246063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GB" sz="1200" dirty="0" smtClean="0"/>
              <a:t>Produces tracers for the Positron Imaging Centre; related research projects; 81Rb production for sale to hospitals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1520" y="4365104"/>
            <a:ext cx="590465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1" indent="-246063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GB" sz="1400" dirty="0" smtClean="0"/>
              <a:t>2011 - Irradiations performed using 26MeV protons with a beam current of 0.4uA</a:t>
            </a:r>
          </a:p>
          <a:p>
            <a:pPr marL="271463" lvl="1" indent="-246063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GB" sz="1400" dirty="0" smtClean="0"/>
              <a:t>Dedicated beam line </a:t>
            </a:r>
            <a:r>
              <a:rPr lang="en-GB" sz="1400" dirty="0"/>
              <a:t>for higher beam currents of &gt;</a:t>
            </a:r>
            <a:r>
              <a:rPr lang="en-GB" sz="1400" dirty="0" smtClean="0"/>
              <a:t>0.8uA suited to detector activities ready in November 2012</a:t>
            </a:r>
          </a:p>
          <a:p>
            <a:pPr marL="271463" lvl="1" indent="-246063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GB" sz="1400" dirty="0"/>
              <a:t>New shielding </a:t>
            </a:r>
            <a:r>
              <a:rPr lang="en-GB" sz="1400" dirty="0" smtClean="0"/>
              <a:t>final installation </a:t>
            </a:r>
            <a:r>
              <a:rPr lang="en-GB" sz="1400" dirty="0"/>
              <a:t>Oct 2012 to allow for </a:t>
            </a:r>
            <a:r>
              <a:rPr lang="en-GB" sz="1400" dirty="0" smtClean="0"/>
              <a:t>high </a:t>
            </a:r>
            <a:r>
              <a:rPr lang="en-GB" sz="1400" dirty="0"/>
              <a:t>energy </a:t>
            </a:r>
            <a:r>
              <a:rPr lang="en-GB" sz="1400" dirty="0" smtClean="0"/>
              <a:t>running (custom high density concrete blocks)</a:t>
            </a:r>
            <a:endParaRPr lang="en-GB" sz="1400" dirty="0"/>
          </a:p>
          <a:p>
            <a:pPr marL="271463" lvl="1" indent="-246063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GB" sz="1400" dirty="0" smtClean="0"/>
              <a:t>PIN Diode/ Titanium activation foil measurements made &amp; calibrated ok</a:t>
            </a:r>
          </a:p>
          <a:p>
            <a:pPr marL="271463" lvl="1" indent="-246063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GB" sz="1400" dirty="0" smtClean="0"/>
              <a:t>Fibre optical ribbon jacket Irradiation carried out for ATLAS Upgrade 2012</a:t>
            </a:r>
          </a:p>
          <a:p>
            <a:pPr marL="271463" lvl="1" indent="-246063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GB" sz="1400" dirty="0" smtClean="0"/>
              <a:t>Possibility of linking to EU AIDA programme for user access to this facility</a:t>
            </a:r>
            <a:r>
              <a:rPr lang="en-GB" sz="1400" dirty="0"/>
              <a:t> </a:t>
            </a:r>
            <a:r>
              <a:rPr lang="en-GB" sz="1400" dirty="0" smtClean="0"/>
              <a:t>2013 onwards 	For more info: </a:t>
            </a:r>
            <a:r>
              <a:rPr lang="en-GB" sz="1400" dirty="0"/>
              <a:t>R French r.s.french@sheffield.ac.uk</a:t>
            </a:r>
            <a:endParaRPr lang="en-GB" sz="1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203848" y="1268760"/>
            <a:ext cx="3688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/>
              <a:t>Scanning system + Thermal Chamber</a:t>
            </a:r>
          </a:p>
        </p:txBody>
      </p:sp>
      <p:sp>
        <p:nvSpPr>
          <p:cNvPr id="4" name="Rectangle 3"/>
          <p:cNvSpPr/>
          <p:nvPr/>
        </p:nvSpPr>
        <p:spPr>
          <a:xfrm>
            <a:off x="35496" y="1268760"/>
            <a:ext cx="1791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GB" b="1" u="sng" dirty="0"/>
              <a:t>History &amp; Details</a:t>
            </a:r>
          </a:p>
        </p:txBody>
      </p:sp>
      <p:pic>
        <p:nvPicPr>
          <p:cNvPr id="23" name="Picture 2" descr="C:\Users\hmarinr\Documents\Cyclotron\Pictures\20120926\20120926bis\DSCN0084bi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230" y="3930644"/>
            <a:ext cx="2091394" cy="292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0"/>
            <a:ext cx="5770984" cy="971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Summary </a:t>
            </a:r>
            <a:r>
              <a:rPr lang="en-US" sz="3200" b="1" dirty="0">
                <a:solidFill>
                  <a:srgbClr val="0070C0"/>
                </a:solidFill>
              </a:rPr>
              <a:t>of the irradiation on </a:t>
            </a:r>
            <a:r>
              <a:rPr lang="en-US" sz="3200" b="1" dirty="0" smtClean="0">
                <a:solidFill>
                  <a:srgbClr val="0070C0"/>
                </a:solidFill>
              </a:rPr>
              <a:t>14/06/12</a:t>
            </a:r>
            <a:r>
              <a:rPr lang="en-GB" sz="3200" b="1" dirty="0" smtClean="0">
                <a:solidFill>
                  <a:srgbClr val="0070C0"/>
                </a:solidFill>
              </a:rPr>
              <a:t> </a:t>
            </a:r>
            <a:endParaRPr lang="en-GB" sz="32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http://upload.wikimedia.org/wikipedia/en/7/75/University_of_Sheffield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66975" cy="9906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35896" y="908720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Beam </a:t>
            </a:r>
            <a:r>
              <a:rPr lang="en-US" sz="1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Line</a:t>
            </a:r>
            <a:endParaRPr lang="en-GB" sz="16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5436096" y="5589240"/>
            <a:ext cx="3060799" cy="993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lvl="1" indent="-246063" fontAlgn="base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US" dirty="0"/>
              <a:t>Sensors mounted in the beam line</a:t>
            </a:r>
            <a:endParaRPr lang="en-GB" dirty="0"/>
          </a:p>
          <a:p>
            <a:pPr algn="just">
              <a:spcBef>
                <a:spcPct val="20000"/>
              </a:spcBef>
              <a:buClr>
                <a:srgbClr val="FF0000"/>
              </a:buClr>
              <a:tabLst>
                <a:tab pos="3043238" algn="l"/>
              </a:tabLst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185738" indent="-185738" algn="just">
              <a:spcBef>
                <a:spcPct val="20000"/>
              </a:spcBef>
              <a:buClr>
                <a:srgbClr val="FF0000"/>
              </a:buClr>
              <a:tabLst>
                <a:tab pos="3043238" algn="l"/>
              </a:tabLst>
            </a:pP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1494867" y="5582411"/>
            <a:ext cx="1944216" cy="993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marR="0" lvl="1" indent="-246063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lang="en-US" dirty="0"/>
              <a:t>Beam spot</a:t>
            </a:r>
            <a:endParaRPr lang="en-US" dirty="0" smtClean="0"/>
          </a:p>
          <a:p>
            <a:pPr algn="just">
              <a:spcBef>
                <a:spcPct val="20000"/>
              </a:spcBef>
              <a:buClr>
                <a:srgbClr val="FF0000"/>
              </a:buClr>
              <a:tabLst>
                <a:tab pos="3043238" algn="l"/>
              </a:tabLst>
            </a:pP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99592" y="1102243"/>
            <a:ext cx="7200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1463" marR="0" lvl="1" indent="-246063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000" dirty="0" smtClean="0"/>
              <a:t>Run </a:t>
            </a:r>
            <a:r>
              <a:rPr lang="en-US" sz="2000" dirty="0"/>
              <a:t>at a current of 0.5μA for 800 seconds to reach 2.5 × 10</a:t>
            </a:r>
            <a:r>
              <a:rPr lang="en-US" sz="2000" baseline="30000" dirty="0"/>
              <a:t>15</a:t>
            </a:r>
            <a:r>
              <a:rPr lang="en-US" sz="2000" dirty="0"/>
              <a:t>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eq</a:t>
            </a:r>
            <a:r>
              <a:rPr lang="en-US" sz="2000" dirty="0" smtClean="0"/>
              <a:t>/cm</a:t>
            </a:r>
            <a:r>
              <a:rPr lang="en-US" sz="2000" baseline="30000" dirty="0" smtClean="0"/>
              <a:t>2</a:t>
            </a:r>
          </a:p>
          <a:p>
            <a:pPr marL="271463" marR="0" lvl="1" indent="-246063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000" dirty="0"/>
              <a:t>The faraday cup was also used to give an end </a:t>
            </a:r>
            <a:r>
              <a:rPr lang="en-US" sz="2000" dirty="0" smtClean="0"/>
              <a:t>time</a:t>
            </a:r>
          </a:p>
          <a:p>
            <a:pPr marL="271463" marR="0" lvl="1" indent="-246063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000" dirty="0"/>
              <a:t>Both the time estimate and the faraday cup agreed with each other to within 1 second at the end of the </a:t>
            </a:r>
            <a:r>
              <a:rPr lang="en-US" sz="2000" dirty="0" smtClean="0"/>
              <a:t>run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pic>
        <p:nvPicPr>
          <p:cNvPr id="15" name="Picture 14" descr="Macintosh HD:Users:dervan:Desktop:beamspo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085" y="3356992"/>
            <a:ext cx="1941333" cy="209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Macintosh HD:Users:dervan:Desktop:sensors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2" y="3356992"/>
            <a:ext cx="2188959" cy="209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0"/>
            <a:ext cx="5770984" cy="971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Offline </a:t>
            </a:r>
            <a:r>
              <a:rPr lang="en-US" sz="4800" b="1" dirty="0" err="1">
                <a:solidFill>
                  <a:srgbClr val="0070C0"/>
                </a:solidFill>
              </a:rPr>
              <a:t>dosimetry</a:t>
            </a:r>
            <a:endParaRPr lang="en-GB" sz="48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http://upload.wikimedia.org/wikipedia/en/7/75/University_of_Sheffield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66975" cy="990601"/>
          </a:xfrm>
          <a:prstGeom prst="rect">
            <a:avLst/>
          </a:prstGeom>
          <a:noFill/>
        </p:spPr>
      </p:pic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1989316" y="5331256"/>
            <a:ext cx="6543124" cy="12660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marR="0" lvl="1" indent="-246063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lang="en-US" dirty="0"/>
              <a:t>BPW32 measurements (F. </a:t>
            </a:r>
            <a:r>
              <a:rPr lang="en-US" dirty="0" err="1"/>
              <a:t>Ravotti’s</a:t>
            </a:r>
            <a:r>
              <a:rPr lang="en-US" dirty="0"/>
              <a:t> PhD Thesis</a:t>
            </a:r>
            <a:r>
              <a:rPr lang="en-US" dirty="0" smtClean="0"/>
              <a:t>)</a:t>
            </a:r>
          </a:p>
          <a:p>
            <a:pPr marL="271463" marR="0" lvl="1" indent="-246063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endParaRPr lang="en-US" sz="1200" b="0" dirty="0">
              <a:solidFill>
                <a:schemeClr val="tx1"/>
              </a:solidFill>
            </a:endParaRPr>
          </a:p>
          <a:p>
            <a:pPr marL="25400" marR="0" lvl="1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tabLst/>
              <a:defRPr/>
            </a:pPr>
            <a:endParaRPr lang="en-US" sz="1200" dirty="0" smtClean="0"/>
          </a:p>
          <a:p>
            <a:pPr marL="25400" marR="0" lvl="1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tabLst/>
              <a:defRPr/>
            </a:pPr>
            <a:endParaRPr lang="en-US" sz="1200" dirty="0"/>
          </a:p>
          <a:p>
            <a:pPr marL="25400" marR="0" lvl="1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tabLst/>
              <a:defRPr/>
            </a:pPr>
            <a:r>
              <a:rPr lang="en-US" sz="1200" dirty="0" smtClean="0"/>
              <a:t>For more info: P </a:t>
            </a:r>
            <a:r>
              <a:rPr lang="en-US" sz="1200" dirty="0" err="1" smtClean="0"/>
              <a:t>Dervan</a:t>
            </a:r>
            <a:r>
              <a:rPr lang="en-US" sz="1200" dirty="0"/>
              <a:t> </a:t>
            </a:r>
            <a:r>
              <a:rPr lang="en-US" sz="1200" dirty="0" smtClean="0"/>
              <a:t>Paul.dervan@cern.ch</a:t>
            </a:r>
            <a:endParaRPr lang="en-US" sz="1200" b="0" dirty="0">
              <a:solidFill>
                <a:schemeClr val="tx1"/>
              </a:solidFill>
            </a:endParaRPr>
          </a:p>
        </p:txBody>
      </p:sp>
      <p:pic>
        <p:nvPicPr>
          <p:cNvPr id="10" name="Picture 9" descr="Macintosh HD:Users:dervan:Desktop:Screen Shot 2012-06-15 at 11.34.5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43" y="1289720"/>
            <a:ext cx="6248097" cy="4062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401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0"/>
            <a:ext cx="5770984" cy="971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Foils </a:t>
            </a:r>
            <a:r>
              <a:rPr lang="en-US" sz="4800" b="1" dirty="0">
                <a:solidFill>
                  <a:srgbClr val="0070C0"/>
                </a:solidFill>
              </a:rPr>
              <a:t>and Sensors</a:t>
            </a:r>
            <a:endParaRPr lang="en-GB" sz="48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http://upload.wikimedia.org/wikipedia/en/7/75/University_of_Sheffield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66975" cy="990601"/>
          </a:xfrm>
          <a:prstGeom prst="rect">
            <a:avLst/>
          </a:prstGeom>
          <a:noFill/>
        </p:spPr>
      </p:pic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11155" y="5819601"/>
            <a:ext cx="5021350" cy="993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marR="0" lvl="1" indent="-246063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lang="en-US" dirty="0" smtClean="0"/>
              <a:t>Example </a:t>
            </a:r>
            <a:r>
              <a:rPr lang="en-US" dirty="0"/>
              <a:t>of an IV measurement, pre-irradiation</a:t>
            </a:r>
            <a:r>
              <a:rPr lang="en-US" dirty="0" smtClean="0"/>
              <a:t>)</a:t>
            </a:r>
            <a:endParaRPr lang="en-US" sz="1200" b="0" dirty="0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64302087"/>
              </p:ext>
            </p:extLst>
          </p:nvPr>
        </p:nvGraphicFramePr>
        <p:xfrm>
          <a:off x="107504" y="2610085"/>
          <a:ext cx="460851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998050395"/>
              </p:ext>
            </p:extLst>
          </p:nvPr>
        </p:nvGraphicFramePr>
        <p:xfrm>
          <a:off x="4814190" y="2507233"/>
          <a:ext cx="432048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4716016" y="5819601"/>
            <a:ext cx="4229262" cy="993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marR="0" lvl="1" indent="-246063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lang="en-US" dirty="0"/>
              <a:t>Example of a CV curve, pre-irradiation</a:t>
            </a: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99592" y="1295006"/>
            <a:ext cx="7200800" cy="134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5400" lvl="1" fontAlgn="base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defRPr/>
            </a:pPr>
            <a:r>
              <a:rPr lang="en-US" sz="1400" dirty="0" smtClean="0"/>
              <a:t>Four </a:t>
            </a:r>
            <a:r>
              <a:rPr lang="en-US" sz="1400" dirty="0"/>
              <a:t>300μm thick ATLAS07 mini sensors (1 × 1cm2) were placed in the </a:t>
            </a:r>
            <a:r>
              <a:rPr lang="en-US" sz="1400" dirty="0" smtClean="0"/>
              <a:t>beam</a:t>
            </a:r>
            <a:r>
              <a:rPr lang="en-US" sz="1400" dirty="0"/>
              <a:t> </a:t>
            </a:r>
            <a:endParaRPr lang="en-GB" sz="1400" dirty="0" smtClean="0"/>
          </a:p>
          <a:p>
            <a:pPr marL="271463" lvl="1" indent="-246063" fontAlgn="base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US" sz="1400" dirty="0" smtClean="0"/>
              <a:t>VPX73814-W148 BZ5-P11 (Back)</a:t>
            </a:r>
            <a:endParaRPr lang="en-GB" sz="1400" dirty="0" smtClean="0"/>
          </a:p>
          <a:p>
            <a:pPr marL="271463" lvl="1" indent="-246063" fontAlgn="base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US" sz="1400" dirty="0" smtClean="0"/>
              <a:t>VPX73814-W146 </a:t>
            </a:r>
            <a:r>
              <a:rPr lang="en-US" sz="1400" dirty="0"/>
              <a:t>BZ6-P12</a:t>
            </a:r>
            <a:endParaRPr lang="en-GB" sz="1400" dirty="0"/>
          </a:p>
          <a:p>
            <a:pPr marL="271463" lvl="1" indent="-246063" fontAlgn="base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US" sz="1400" dirty="0"/>
              <a:t>VPX73814-W146 BZ5-P23</a:t>
            </a:r>
            <a:endParaRPr lang="en-GB" sz="1400" dirty="0"/>
          </a:p>
          <a:p>
            <a:pPr marL="271463" lvl="1" indent="-246063" fontAlgn="base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US" sz="1400" dirty="0"/>
              <a:t>VPX73814-W148 BZ6-P24 (Front)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8096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en/7/75/University_of_Sheffield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66975" cy="990601"/>
          </a:xfrm>
          <a:prstGeom prst="rect">
            <a:avLst/>
          </a:prstGeom>
          <a:noFill/>
        </p:spPr>
      </p:pic>
      <p:sp>
        <p:nvSpPr>
          <p:cNvPr id="11" name="CustomShape 2"/>
          <p:cNvSpPr/>
          <p:nvPr/>
        </p:nvSpPr>
        <p:spPr>
          <a:xfrm>
            <a:off x="4067944" y="990601"/>
            <a:ext cx="2374560" cy="519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800" b="0" i="0" u="none" strike="noStrike" kern="1200" spc="0" dirty="0">
              <a:ln>
                <a:noFill/>
              </a:ln>
              <a:solidFill>
                <a:srgbClr val="17375E"/>
              </a:solidFill>
              <a:latin typeface="Calibri" pitchFamily="18"/>
              <a:ea typeface="DejaVu LGC Sans" pitchFamily="2"/>
              <a:cs typeface="Arial Unicode MS" pitchFamily="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83560" y="1758960"/>
            <a:ext cx="5164200" cy="38721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ustomShape 3"/>
          <p:cNvSpPr/>
          <p:nvPr/>
        </p:nvSpPr>
        <p:spPr>
          <a:xfrm>
            <a:off x="343440" y="5761080"/>
            <a:ext cx="5404320" cy="5194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71463" marR="0" lvl="1" indent="-246063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lang="en-GB" sz="1400" dirty="0"/>
              <a:t>Cooling down to - 45 </a:t>
            </a:r>
            <a:r>
              <a:rPr lang="en-GB" sz="1400" dirty="0" err="1"/>
              <a:t>deg.C</a:t>
            </a:r>
            <a:r>
              <a:rPr lang="en-GB" sz="1400" dirty="0"/>
              <a:t> (</a:t>
            </a:r>
            <a:r>
              <a:rPr lang="en-GB" sz="1400" dirty="0" err="1"/>
              <a:t>ElCold</a:t>
            </a:r>
            <a:r>
              <a:rPr lang="en-GB" sz="1400" dirty="0"/>
              <a:t> EL11LT), 1deg.C hysteresis loop</a:t>
            </a:r>
          </a:p>
        </p:txBody>
      </p:sp>
      <p:sp>
        <p:nvSpPr>
          <p:cNvPr id="15" name="CustomShape 4"/>
          <p:cNvSpPr/>
          <p:nvPr/>
        </p:nvSpPr>
        <p:spPr>
          <a:xfrm>
            <a:off x="255960" y="1168200"/>
            <a:ext cx="5358600" cy="579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71463" lvl="1" indent="-246063" fontAlgn="base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GB" sz="1400" dirty="0"/>
              <a:t>Analogue readout based on the Beetle V1.5 </a:t>
            </a:r>
            <a:r>
              <a:rPr lang="en-GB" sz="1400" dirty="0" smtClean="0"/>
              <a:t>chip(40 </a:t>
            </a:r>
            <a:r>
              <a:rPr lang="en-GB" sz="1400" dirty="0"/>
              <a:t>MHz readout speed)</a:t>
            </a:r>
          </a:p>
        </p:txBody>
      </p:sp>
      <p:pic>
        <p:nvPicPr>
          <p:cNvPr id="16" name="Picture 7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6231960" y="2204999"/>
            <a:ext cx="2307600" cy="3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ustomShape 5"/>
          <p:cNvSpPr/>
          <p:nvPr/>
        </p:nvSpPr>
        <p:spPr>
          <a:xfrm>
            <a:off x="6048000" y="1187280"/>
            <a:ext cx="2631960" cy="1158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71463" marR="0" lvl="1" indent="-246063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lang="en-GB" sz="1400" dirty="0"/>
              <a:t>Signal generation with 370 </a:t>
            </a:r>
            <a:r>
              <a:rPr lang="en-GB" sz="1400" dirty="0" err="1"/>
              <a:t>Mbq</a:t>
            </a:r>
            <a:r>
              <a:rPr lang="en-GB" sz="1400" dirty="0"/>
              <a:t> 90Sr fast beta source for charge collection &amp; sharing studies</a:t>
            </a:r>
          </a:p>
        </p:txBody>
      </p:sp>
      <p:sp>
        <p:nvSpPr>
          <p:cNvPr id="18" name="CustomShape 6"/>
          <p:cNvSpPr/>
          <p:nvPr/>
        </p:nvSpPr>
        <p:spPr>
          <a:xfrm>
            <a:off x="5148064" y="3630240"/>
            <a:ext cx="1083896" cy="2007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1" indent="25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lang="en-GB" sz="1400" dirty="0"/>
              <a:t>Detector attached to aluminium heat sink and cooled using fans to blow cold air over/under detector</a:t>
            </a:r>
          </a:p>
        </p:txBody>
      </p:sp>
      <p:sp>
        <p:nvSpPr>
          <p:cNvPr id="19" name="CustomShape 7"/>
          <p:cNvSpPr/>
          <p:nvPr/>
        </p:nvSpPr>
        <p:spPr>
          <a:xfrm>
            <a:off x="6048000" y="5604480"/>
            <a:ext cx="2903760" cy="7325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71463" lvl="1" indent="-246063" fontAlgn="base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GB" sz="1400" dirty="0" err="1"/>
              <a:t>Scintilator</a:t>
            </a:r>
            <a:r>
              <a:rPr lang="en-GB" sz="1400" dirty="0"/>
              <a:t>/s placed under/</a:t>
            </a:r>
            <a:r>
              <a:rPr lang="en-GB" sz="1400" dirty="0" err="1"/>
              <a:t>ontop</a:t>
            </a:r>
            <a:r>
              <a:rPr lang="en-GB" sz="1400" dirty="0"/>
              <a:t> daughter board for single or coincidence trigger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908976" y="196600"/>
            <a:ext cx="5770984" cy="971600"/>
          </a:xfrm>
        </p:spPr>
        <p:txBody>
          <a:bodyPr>
            <a:noAutofit/>
          </a:bodyPr>
          <a:lstStyle/>
          <a:p>
            <a:pPr lvl="0"/>
            <a:r>
              <a:rPr lang="en-GB" sz="4800" b="1" dirty="0" err="1" smtClean="0">
                <a:solidFill>
                  <a:srgbClr val="0070C0"/>
                </a:solidFill>
              </a:rPr>
              <a:t>Alibava</a:t>
            </a:r>
            <a:r>
              <a:rPr lang="en-GB" sz="4800" b="1" dirty="0" smtClean="0">
                <a:solidFill>
                  <a:srgbClr val="0070C0"/>
                </a:solidFill>
              </a:rPr>
              <a:t> Setup</a:t>
            </a:r>
            <a:endParaRPr lang="en-GB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9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0"/>
            <a:ext cx="5770984" cy="971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Charge Collection</a:t>
            </a:r>
            <a:endParaRPr lang="en-GB" sz="48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http://upload.wikimedia.org/wikipedia/en/7/75/University_of_Sheffield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66975" cy="990601"/>
          </a:xfrm>
          <a:prstGeom prst="rect">
            <a:avLst/>
          </a:prstGeom>
          <a:noFill/>
        </p:spPr>
      </p:pic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3334664" y="5157191"/>
            <a:ext cx="2474671" cy="496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marR="0" lvl="1" indent="-246063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000" dirty="0"/>
              <a:t>CCE measurements</a:t>
            </a:r>
            <a:endParaRPr lang="en-US" sz="2000" b="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194" y="1353355"/>
            <a:ext cx="5875610" cy="364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en/7/75/University_of_Sheffield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66975" cy="990601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66975" y="44624"/>
            <a:ext cx="6664830" cy="1143000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70C0"/>
                </a:solidFill>
              </a:rPr>
              <a:t>Chamber cooling performance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31797"/>
            <a:ext cx="4487797" cy="294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96" y="1081181"/>
            <a:ext cx="46805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Dummy silicon heater </a:t>
            </a:r>
            <a:r>
              <a:rPr lang="en-GB" dirty="0" smtClean="0"/>
              <a:t>tests using 100mm</a:t>
            </a:r>
            <a:r>
              <a:rPr lang="en-GB" baseline="30000" dirty="0" smtClean="0"/>
              <a:t>2</a:t>
            </a:r>
            <a:r>
              <a:rPr lang="en-GB" dirty="0" smtClean="0"/>
              <a:t> </a:t>
            </a:r>
            <a:r>
              <a:rPr lang="en-GB" sz="1600" dirty="0" smtClean="0"/>
              <a:t>Aluminium plates with </a:t>
            </a:r>
            <a:r>
              <a:rPr lang="en-GB" sz="1600" dirty="0" err="1"/>
              <a:t>K</a:t>
            </a:r>
            <a:r>
              <a:rPr lang="en-GB" sz="1600" dirty="0" err="1" smtClean="0"/>
              <a:t>apton</a:t>
            </a:r>
            <a:r>
              <a:rPr lang="en-GB" sz="1600" dirty="0" smtClean="0"/>
              <a:t> film heaters</a:t>
            </a:r>
          </a:p>
          <a:p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Chiller </a:t>
            </a:r>
            <a:r>
              <a:rPr lang="en-GB" sz="1600" dirty="0"/>
              <a:t>cooling the heated plate gives </a:t>
            </a:r>
            <a:r>
              <a:rPr lang="en-GB" sz="1600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10W </a:t>
            </a:r>
            <a:r>
              <a:rPr lang="en-GB" sz="1600" dirty="0"/>
              <a:t>Sensor at -7C + Integrated </a:t>
            </a:r>
            <a:r>
              <a:rPr lang="en-GB" sz="1600" dirty="0" smtClean="0"/>
              <a:t>hybrid =&gt; need to 			cool gas (N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)to </a:t>
            </a:r>
            <a:r>
              <a:rPr lang="en-GB" sz="1600" dirty="0"/>
              <a:t>-22C </a:t>
            </a:r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Chiller cooling heated </a:t>
            </a:r>
            <a:r>
              <a:rPr lang="en-GB" sz="1600" dirty="0"/>
              <a:t>plate gives </a:t>
            </a:r>
            <a:r>
              <a:rPr lang="en-GB" sz="1600" dirty="0" smtClean="0"/>
              <a:t> DT </a:t>
            </a:r>
            <a:r>
              <a:rPr lang="en-GB" sz="1600" dirty="0"/>
              <a:t>~ 1.5C/W  =&gt;  </a:t>
            </a:r>
            <a:r>
              <a:rPr lang="en-GB" sz="1600" dirty="0" smtClean="0"/>
              <a:t>       	1W </a:t>
            </a:r>
            <a:r>
              <a:rPr lang="en-GB" sz="1600" dirty="0"/>
              <a:t>sensor at -7C =&gt; </a:t>
            </a:r>
            <a:r>
              <a:rPr lang="en-GB" sz="1600" dirty="0" smtClean="0"/>
              <a:t>cool the N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</a:t>
            </a:r>
            <a:r>
              <a:rPr lang="en-GB" sz="1600" dirty="0"/>
              <a:t>to -8.5 C </a:t>
            </a:r>
            <a:r>
              <a:rPr lang="en-GB" sz="16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3x ATLAS Upgrade 250nm strip </a:t>
            </a:r>
            <a:r>
              <a:rPr lang="en-GB" sz="1600" dirty="0"/>
              <a:t>sensors </a:t>
            </a:r>
            <a:r>
              <a:rPr lang="en-GB" sz="1600" dirty="0" smtClean="0"/>
              <a:t>100mm</a:t>
            </a:r>
            <a:r>
              <a:rPr lang="en-GB" sz="1600" baseline="30000" dirty="0" smtClean="0"/>
              <a:t>2 </a:t>
            </a:r>
            <a:r>
              <a:rPr lang="en-GB" sz="1600" dirty="0"/>
              <a:t>+</a:t>
            </a:r>
            <a:r>
              <a:rPr lang="en-GB" sz="1600" dirty="0" smtClean="0"/>
              <a:t> </a:t>
            </a:r>
            <a:r>
              <a:rPr lang="en-GB" sz="1600" dirty="0"/>
              <a:t>hybrids, 2 fans at 10w, 12m of cooling </a:t>
            </a:r>
            <a:r>
              <a:rPr lang="en-GB" sz="1600" dirty="0" smtClean="0"/>
              <a:t>circuit, 800w chiller </a:t>
            </a:r>
            <a:r>
              <a:rPr lang="en-GB" sz="1600" dirty="0"/>
              <a:t>power.</a:t>
            </a:r>
            <a:br>
              <a:rPr lang="en-GB" sz="1600" dirty="0"/>
            </a:br>
            <a:r>
              <a:rPr lang="en-GB" sz="1600" dirty="0" smtClean="0"/>
              <a:t>Sensors </a:t>
            </a:r>
            <a:r>
              <a:rPr lang="en-GB" sz="1600" dirty="0"/>
              <a:t>3 x 1W + Hybrid:	</a:t>
            </a:r>
            <a:r>
              <a:rPr lang="en-GB" sz="1600" dirty="0" smtClean="0"/>
              <a:t>       10W 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>		Fans: </a:t>
            </a:r>
            <a:r>
              <a:rPr lang="en-GB" sz="1600" dirty="0" smtClean="0"/>
              <a:t>                 10W 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 smtClean="0"/>
              <a:t>Ambient  conduction (DT=35C</a:t>
            </a:r>
            <a:r>
              <a:rPr lang="en-GB" sz="1600" dirty="0"/>
              <a:t>):  ~20W  (</a:t>
            </a:r>
            <a:r>
              <a:rPr lang="en-GB" sz="1600" dirty="0" err="1"/>
              <a:t>estd</a:t>
            </a:r>
            <a:r>
              <a:rPr lang="en-GB" sz="1600" dirty="0" smtClean="0"/>
              <a:t>.)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 smtClean="0"/>
              <a:t>=&gt; </a:t>
            </a:r>
            <a:r>
              <a:rPr lang="en-GB" sz="1600" dirty="0"/>
              <a:t>sub-total for HEX</a:t>
            </a:r>
            <a:r>
              <a:rPr lang="en-GB" sz="1600" dirty="0" smtClean="0"/>
              <a:t>:                     ~30 </a:t>
            </a:r>
            <a:r>
              <a:rPr lang="en-GB" sz="1600" dirty="0"/>
              <a:t>– 40W </a:t>
            </a:r>
            <a:r>
              <a:rPr lang="en-GB" sz="1600" dirty="0" smtClean="0"/>
              <a:t>(</a:t>
            </a:r>
            <a:r>
              <a:rPr lang="en-GB" sz="1600" i="1" dirty="0" smtClean="0"/>
              <a:t>tested - ok! </a:t>
            </a:r>
            <a:r>
              <a:rPr lang="en-GB" sz="1600" i="1" dirty="0" err="1" smtClean="0"/>
              <a:t>G.Beck</a:t>
            </a:r>
            <a:r>
              <a:rPr lang="en-GB" sz="1600" i="1" dirty="0" smtClean="0"/>
              <a:t> et al 2009)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Conduction </a:t>
            </a:r>
            <a:r>
              <a:rPr lang="en-GB" sz="1600" dirty="0"/>
              <a:t>through </a:t>
            </a:r>
            <a:r>
              <a:rPr lang="en-GB" sz="1600" dirty="0" smtClean="0"/>
              <a:t>insulation </a:t>
            </a:r>
            <a:r>
              <a:rPr lang="en-GB" sz="1600" dirty="0"/>
              <a:t>(2 x </a:t>
            </a:r>
            <a:r>
              <a:rPr lang="en-GB" sz="1600" dirty="0" smtClean="0"/>
              <a:t>6m) </a:t>
            </a:r>
            <a:r>
              <a:rPr lang="en-GB" sz="1600" dirty="0"/>
              <a:t>~ 100W </a:t>
            </a:r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=&gt; </a:t>
            </a:r>
            <a:r>
              <a:rPr lang="en-GB" sz="1600" dirty="0"/>
              <a:t>total load for circulating chiller to remove ~ =&lt; </a:t>
            </a:r>
            <a:r>
              <a:rPr lang="en-GB" sz="1600" dirty="0" smtClean="0"/>
              <a:t>150W or 50W per sensor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43561" y="4180438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</a:rPr>
              <a:t>CONCLUSIONS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Thermal chamber and chiller have more than enough head room to cool multiple sensors (powered)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Temperature losses through transfer lines will be a problem if length exceeds 20m, loss per m is more dramatic the longer the length.</a:t>
            </a:r>
          </a:p>
        </p:txBody>
      </p:sp>
    </p:spTree>
    <p:extLst>
      <p:ext uri="{BB962C8B-B14F-4D97-AF65-F5344CB8AC3E}">
        <p14:creationId xmlns:p14="http://schemas.microsoft.com/office/powerpoint/2010/main" val="110786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2705</TotalTime>
  <Words>889</Words>
  <Application>Microsoft Office PowerPoint</Application>
  <PresentationFormat>On-screen Show (4:3)</PresentationFormat>
  <Paragraphs>139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The Birmingham Irradiation Facility Scanning System suitable for silicon &amp; passive materials (with cooling) </vt:lpstr>
      <vt:lpstr>Index</vt:lpstr>
      <vt:lpstr>Irradiation using a MC40 Cyclotron The University Birmingham, UK</vt:lpstr>
      <vt:lpstr>Summary of the irradiation on 14/06/12 </vt:lpstr>
      <vt:lpstr>Offline dosimetry</vt:lpstr>
      <vt:lpstr>Foils and Sensors</vt:lpstr>
      <vt:lpstr>Alibava Setup</vt:lpstr>
      <vt:lpstr>Charge Collection</vt:lpstr>
      <vt:lpstr>Chamber cooling performance</vt:lpstr>
      <vt:lpstr>Transfer line cooling tests</vt:lpstr>
      <vt:lpstr>Scanning Table  </vt:lpstr>
      <vt:lpstr>New Beam Area</vt:lpstr>
      <vt:lpstr>Irradiation Path Profiles</vt:lpstr>
      <vt:lpstr>Conclusions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WP8 Irradiation of sensors in cold boxes</dc:title>
  <dc:creator>Rich</dc:creator>
  <cp:lastModifiedBy>Richard</cp:lastModifiedBy>
  <cp:revision>143</cp:revision>
  <dcterms:created xsi:type="dcterms:W3CDTF">2012-03-16T14:16:17Z</dcterms:created>
  <dcterms:modified xsi:type="dcterms:W3CDTF">2012-10-11T08:28:33Z</dcterms:modified>
</cp:coreProperties>
</file>