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07" r:id="rId2"/>
    <p:sldId id="279" r:id="rId3"/>
    <p:sldId id="262" r:id="rId4"/>
    <p:sldId id="283" r:id="rId5"/>
    <p:sldId id="298" r:id="rId6"/>
    <p:sldId id="299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85" r:id="rId15"/>
    <p:sldId id="313" r:id="rId16"/>
    <p:sldId id="308" r:id="rId17"/>
    <p:sldId id="309" r:id="rId18"/>
    <p:sldId id="311" r:id="rId19"/>
    <p:sldId id="312" r:id="rId20"/>
    <p:sldId id="276" r:id="rId21"/>
    <p:sldId id="277" r:id="rId22"/>
    <p:sldId id="291" r:id="rId2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09C"/>
    <a:srgbClr val="1C7839"/>
    <a:srgbClr val="31CE63"/>
    <a:srgbClr val="90302C"/>
    <a:srgbClr val="8FFFEC"/>
    <a:srgbClr val="FFFF00"/>
    <a:srgbClr val="66201E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3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632" y="-12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B775F65-B658-4A20-A39B-0817E9CAD29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fld id="{FB2F08DA-5E6B-4113-BDAC-856797BC7B2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FC1DC-6255-42C8-B81D-B46DA4E53B9A}" type="slidenum">
              <a:rPr lang="en-GB"/>
              <a:pPr/>
              <a:t>1</a:t>
            </a:fld>
            <a:endParaRPr lang="en-GB"/>
          </a:p>
        </p:txBody>
      </p:sp>
      <p:sp>
        <p:nvSpPr>
          <p:cNvPr id="253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7FCA6-2630-4DC9-9CEE-B6D3BCC25F37}" type="slidenum">
              <a:rPr lang="en-GB"/>
              <a:pPr/>
              <a:t>10</a:t>
            </a:fld>
            <a:endParaRPr lang="en-GB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AF348-4919-4948-B795-A98F32263039}" type="slidenum">
              <a:rPr lang="en-GB"/>
              <a:pPr/>
              <a:t>11</a:t>
            </a:fld>
            <a:endParaRPr lang="en-GB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A00BA-763C-451D-B40A-F766B08C2B7B}" type="slidenum">
              <a:rPr lang="en-GB"/>
              <a:pPr/>
              <a:t>12</a:t>
            </a:fld>
            <a:endParaRPr lang="en-GB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CDC8F-0968-4EED-B915-74BD3D68AD95}" type="slidenum">
              <a:rPr lang="en-GB"/>
              <a:pPr/>
              <a:t>13</a:t>
            </a:fld>
            <a:endParaRPr lang="en-GB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A9787-6D5D-437D-8585-F1C2170F95DF}" type="slidenum">
              <a:rPr lang="en-GB"/>
              <a:pPr/>
              <a:t>14</a:t>
            </a:fld>
            <a:endParaRPr lang="en-GB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9F660-828A-44B5-861F-C55AA1BD8EF7}" type="slidenum">
              <a:rPr lang="en-GB"/>
              <a:pPr/>
              <a:t>15</a:t>
            </a:fld>
            <a:endParaRPr lang="en-GB"/>
          </a:p>
        </p:txBody>
      </p:sp>
      <p:sp>
        <p:nvSpPr>
          <p:cNvPr id="266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88029-9581-4BDF-AAC1-86A5876DF8E7}" type="slidenum">
              <a:rPr lang="en-GB"/>
              <a:pPr/>
              <a:t>16</a:t>
            </a:fld>
            <a:endParaRPr lang="en-GB"/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7BF14-E501-474D-8499-419EB94E20BD}" type="slidenum">
              <a:rPr lang="en-GB"/>
              <a:pPr/>
              <a:t>17</a:t>
            </a:fld>
            <a:endParaRPr lang="en-GB"/>
          </a:p>
        </p:txBody>
      </p:sp>
      <p:sp>
        <p:nvSpPr>
          <p:cNvPr id="258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05319-5381-4A3B-B2C2-0F42E105B574}" type="slidenum">
              <a:rPr lang="en-GB"/>
              <a:pPr/>
              <a:t>18</a:t>
            </a:fld>
            <a:endParaRPr lang="en-GB"/>
          </a:p>
        </p:txBody>
      </p:sp>
      <p:sp>
        <p:nvSpPr>
          <p:cNvPr id="262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F5F90-4A25-49EB-B663-DF20DF18426D}" type="slidenum">
              <a:rPr lang="en-GB"/>
              <a:pPr/>
              <a:t>19</a:t>
            </a:fld>
            <a:endParaRPr lang="en-GB"/>
          </a:p>
        </p:txBody>
      </p:sp>
      <p:sp>
        <p:nvSpPr>
          <p:cNvPr id="264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02D93-145E-42D1-A2B7-AE5F14B15A27}" type="slidenum">
              <a:rPr lang="en-GB"/>
              <a:pPr/>
              <a:t>2</a:t>
            </a:fld>
            <a:endParaRPr lang="en-GB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2C9FD-6078-48FE-B2B8-921D661889F3}" type="slidenum">
              <a:rPr lang="en-GB"/>
              <a:pPr/>
              <a:t>20</a:t>
            </a:fld>
            <a:endParaRPr lang="en-GB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0CF43-21A8-456B-9CC6-EE9DDCD2BCB1}" type="slidenum">
              <a:rPr lang="en-GB"/>
              <a:pPr/>
              <a:t>21</a:t>
            </a:fld>
            <a:endParaRPr lang="en-GB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F8AF2-D629-4631-B454-8CD9DB36F852}" type="slidenum">
              <a:rPr lang="en-GB"/>
              <a:pPr/>
              <a:t>22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656F6-0755-4596-91CA-7AFF1DB60E04}" type="slidenum">
              <a:rPr lang="en-GB"/>
              <a:pPr/>
              <a:t>3</a:t>
            </a:fld>
            <a:endParaRPr lang="en-GB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B81A2-A348-4FF6-9CD4-644BFC89B7E6}" type="slidenum">
              <a:rPr lang="en-GB"/>
              <a:pPr/>
              <a:t>4</a:t>
            </a:fld>
            <a:endParaRPr lang="en-GB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6F33C-2AAA-450F-AC19-84E987C515E7}" type="slidenum">
              <a:rPr lang="en-GB"/>
              <a:pPr/>
              <a:t>5</a:t>
            </a:fld>
            <a:endParaRPr lang="en-GB"/>
          </a:p>
        </p:txBody>
      </p:sp>
      <p:sp>
        <p:nvSpPr>
          <p:cNvPr id="23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9DAE4-88F5-4C23-8365-4119BADECF73}" type="slidenum">
              <a:rPr lang="en-GB"/>
              <a:pPr/>
              <a:t>6</a:t>
            </a:fld>
            <a:endParaRPr lang="en-GB"/>
          </a:p>
        </p:txBody>
      </p:sp>
      <p:sp>
        <p:nvSpPr>
          <p:cNvPr id="235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9ABD3-12D0-4E5E-9D74-C8C7656BFAEF}" type="slidenum">
              <a:rPr lang="en-GB"/>
              <a:pPr/>
              <a:t>7</a:t>
            </a:fld>
            <a:endParaRPr lang="en-GB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A6375-CC42-4517-95A6-E40EFEA212A9}" type="slidenum">
              <a:rPr lang="en-GB"/>
              <a:pPr/>
              <a:t>8</a:t>
            </a:fld>
            <a:endParaRPr lang="en-GB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D10CC-6B03-4D0A-B954-6DA8BD6DCB4D}" type="slidenum">
              <a:rPr lang="en-GB"/>
              <a:pPr/>
              <a:t>9</a:t>
            </a:fld>
            <a:endParaRPr lang="en-GB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0" y="0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5272" y="1392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5280" y="96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96" y="1103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charset="2"/>
              <a:buNone/>
              <a:defRPr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1D492617-7DD5-4CA2-AAAF-FE43D3A7F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B93A65-12B4-40FB-9B38-E480AD397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FF8BBC-91DD-4599-BE12-BA9948DF6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4196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4196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58B83B-FB7D-4813-8B16-E62DE6BBA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A7A719-9F44-4939-BAB1-EAA19A89E3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66D984-0288-4B23-87A0-D815B33AC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4196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4196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A06C1F-97EC-4DC9-A156-84B693FFCB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36429E-86CF-4F6F-84C9-90BCCF28EA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E3D293-C478-47B5-B689-7D13C1910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3996B7-88B9-40DF-9D16-7FF46CA59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336204-38CD-4452-8F3A-9DE797269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EE9CDC-FA25-4608-95D6-1598C52D5A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auto">
              <a:xfrm>
                <a:off x="240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0" y="0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252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5268" y="2976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96" y="2784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0" y="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92" y="72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FFFF99"/>
                </a:solidFill>
              </a:defRPr>
            </a:lvl1pPr>
          </a:lstStyle>
          <a:p>
            <a:r>
              <a:rPr lang="en-US"/>
              <a:t>Our Evolving Universe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fld id="{5296AAF8-97B5-4976-A240-32455D7020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charset="2"/>
        <a:buChar char="n"/>
        <a:defRPr sz="2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Monotype Sorts" charset="2"/>
        <a:buChar char="l"/>
        <a:defRPr sz="2000">
          <a:solidFill>
            <a:srgbClr val="66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75000"/>
        <a:buFont typeface="Monotype Sorts" charset="2"/>
        <a:buChar char="u"/>
        <a:defRPr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F87C2-5BD3-45A9-ACF4-2FE85421C3FA}" type="slidenum">
              <a:rPr lang="en-US"/>
              <a:pPr/>
              <a:t>1</a:t>
            </a:fld>
            <a:endParaRPr lang="en-US"/>
          </a:p>
        </p:txBody>
      </p:sp>
      <p:sp>
        <p:nvSpPr>
          <p:cNvPr id="2529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first </a:t>
            </a:r>
            <a:r>
              <a:rPr lang="en-GB" dirty="0" smtClean="0"/>
              <a:t>400,000 </a:t>
            </a:r>
            <a:r>
              <a:rPr lang="en-GB" dirty="0"/>
              <a:t>years…</a:t>
            </a:r>
            <a:endParaRPr lang="en-US" dirty="0"/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763588" y="2471738"/>
            <a:ext cx="42211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E4D60C"/>
                </a:solidFill>
                <a:latin typeface="Comic Sans MS" pitchFamily="66" charset="0"/>
              </a:rPr>
              <a:t>All about the Big Bang…</a:t>
            </a:r>
            <a:endParaRPr lang="en-US" sz="400" b="1" dirty="0">
              <a:solidFill>
                <a:srgbClr val="E4D60C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 Temperature</a:t>
            </a:r>
            <a:endParaRPr lang="en-GB" sz="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 Chronology of the Big Bang</a:t>
            </a:r>
            <a:endParaRPr lang="en-GB" sz="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 The Cosmic Microwave  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   Background (CMB)</a:t>
            </a:r>
            <a:endParaRPr lang="en-GB" sz="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 The VERY early universe</a:t>
            </a:r>
          </a:p>
        </p:txBody>
      </p:sp>
      <p:grpSp>
        <p:nvGrpSpPr>
          <p:cNvPr id="252950" name="Group 22"/>
          <p:cNvGrpSpPr>
            <a:grpSpLocks/>
          </p:cNvGrpSpPr>
          <p:nvPr/>
        </p:nvGrpSpPr>
        <p:grpSpPr bwMode="auto">
          <a:xfrm>
            <a:off x="4468813" y="2252663"/>
            <a:ext cx="3930650" cy="3524250"/>
            <a:chOff x="2815" y="1419"/>
            <a:chExt cx="2476" cy="2220"/>
          </a:xfrm>
        </p:grpSpPr>
        <p:sp>
          <p:nvSpPr>
            <p:cNvPr id="252951" name="Rectangle 23"/>
            <p:cNvSpPr>
              <a:spLocks noChangeArrowheads="1"/>
            </p:cNvSpPr>
            <p:nvPr/>
          </p:nvSpPr>
          <p:spPr bwMode="auto">
            <a:xfrm>
              <a:off x="2815" y="1419"/>
              <a:ext cx="2476" cy="22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E4D60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52952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177899">
              <a:off x="2902" y="2021"/>
              <a:ext cx="2304" cy="1024"/>
            </a:xfrm>
            <a:prstGeom prst="rect">
              <a:avLst/>
            </a:prstGeom>
            <a:noFill/>
          </p:spPr>
        </p:pic>
        <p:sp>
          <p:nvSpPr>
            <p:cNvPr id="252953" name="Freeform 25"/>
            <p:cNvSpPr>
              <a:spLocks/>
            </p:cNvSpPr>
            <p:nvPr/>
          </p:nvSpPr>
          <p:spPr bwMode="auto">
            <a:xfrm>
              <a:off x="2864" y="1488"/>
              <a:ext cx="1808" cy="1448"/>
            </a:xfrm>
            <a:custGeom>
              <a:avLst/>
              <a:gdLst/>
              <a:ahLst/>
              <a:cxnLst>
                <a:cxn ang="0">
                  <a:pos x="1712" y="0"/>
                </a:cxn>
                <a:cxn ang="0">
                  <a:pos x="1808" y="136"/>
                </a:cxn>
                <a:cxn ang="0">
                  <a:pos x="64" y="1448"/>
                </a:cxn>
                <a:cxn ang="0">
                  <a:pos x="0" y="1216"/>
                </a:cxn>
                <a:cxn ang="0">
                  <a:pos x="1712" y="0"/>
                </a:cxn>
              </a:cxnLst>
              <a:rect l="0" t="0" r="r" b="b"/>
              <a:pathLst>
                <a:path w="1808" h="1448">
                  <a:moveTo>
                    <a:pt x="1712" y="0"/>
                  </a:moveTo>
                  <a:lnTo>
                    <a:pt x="1808" y="136"/>
                  </a:lnTo>
                  <a:lnTo>
                    <a:pt x="64" y="1448"/>
                  </a:lnTo>
                  <a:lnTo>
                    <a:pt x="0" y="12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2954" name="Freeform 26"/>
            <p:cNvSpPr>
              <a:spLocks/>
            </p:cNvSpPr>
            <p:nvPr/>
          </p:nvSpPr>
          <p:spPr bwMode="auto">
            <a:xfrm>
              <a:off x="3360" y="2208"/>
              <a:ext cx="1848" cy="1368"/>
            </a:xfrm>
            <a:custGeom>
              <a:avLst/>
              <a:gdLst/>
              <a:ahLst/>
              <a:cxnLst>
                <a:cxn ang="0">
                  <a:pos x="0" y="1288"/>
                </a:cxn>
                <a:cxn ang="0">
                  <a:pos x="104" y="1368"/>
                </a:cxn>
                <a:cxn ang="0">
                  <a:pos x="704" y="896"/>
                </a:cxn>
                <a:cxn ang="0">
                  <a:pos x="1208" y="464"/>
                </a:cxn>
                <a:cxn ang="0">
                  <a:pos x="1848" y="72"/>
                </a:cxn>
                <a:cxn ang="0">
                  <a:pos x="1752" y="0"/>
                </a:cxn>
                <a:cxn ang="0">
                  <a:pos x="944" y="592"/>
                </a:cxn>
                <a:cxn ang="0">
                  <a:pos x="264" y="1080"/>
                </a:cxn>
                <a:cxn ang="0">
                  <a:pos x="0" y="1288"/>
                </a:cxn>
              </a:cxnLst>
              <a:rect l="0" t="0" r="r" b="b"/>
              <a:pathLst>
                <a:path w="1848" h="1368">
                  <a:moveTo>
                    <a:pt x="0" y="1288"/>
                  </a:moveTo>
                  <a:lnTo>
                    <a:pt x="104" y="1368"/>
                  </a:lnTo>
                  <a:lnTo>
                    <a:pt x="704" y="896"/>
                  </a:lnTo>
                  <a:lnTo>
                    <a:pt x="1208" y="464"/>
                  </a:lnTo>
                  <a:lnTo>
                    <a:pt x="1848" y="72"/>
                  </a:lnTo>
                  <a:lnTo>
                    <a:pt x="1752" y="0"/>
                  </a:lnTo>
                  <a:lnTo>
                    <a:pt x="944" y="592"/>
                  </a:lnTo>
                  <a:lnTo>
                    <a:pt x="264" y="1080"/>
                  </a:lnTo>
                  <a:lnTo>
                    <a:pt x="0" y="12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2955" name="Text Box 27"/>
            <p:cNvSpPr txBox="1">
              <a:spLocks noChangeArrowheads="1"/>
            </p:cNvSpPr>
            <p:nvPr/>
          </p:nvSpPr>
          <p:spPr bwMode="auto">
            <a:xfrm rot="-2266745">
              <a:off x="3232" y="1674"/>
              <a:ext cx="670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800" b="1">
                  <a:solidFill>
                    <a:srgbClr val="66201E"/>
                  </a:solidFill>
                  <a:latin typeface="Comic Sans MS" pitchFamily="66" charset="0"/>
                </a:rPr>
                <a:t>Big</a:t>
              </a:r>
            </a:p>
          </p:txBody>
        </p:sp>
        <p:sp>
          <p:nvSpPr>
            <p:cNvPr id="252956" name="Text Box 28"/>
            <p:cNvSpPr txBox="1">
              <a:spLocks noChangeArrowheads="1"/>
            </p:cNvSpPr>
            <p:nvPr/>
          </p:nvSpPr>
          <p:spPr bwMode="auto">
            <a:xfrm rot="-2202670">
              <a:off x="3985" y="2765"/>
              <a:ext cx="976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800" b="1">
                  <a:solidFill>
                    <a:srgbClr val="66201E"/>
                  </a:solidFill>
                  <a:latin typeface="Comic Sans MS" pitchFamily="66" charset="0"/>
                </a:rPr>
                <a:t>Bang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E78F2-1727-4AF4-8180-B964BCFE0BFA}" type="slidenum">
              <a:rPr lang="en-US"/>
              <a:pPr/>
              <a:t>10</a:t>
            </a:fld>
            <a:endParaRPr lang="en-US"/>
          </a:p>
        </p:txBody>
      </p:sp>
      <p:sp>
        <p:nvSpPr>
          <p:cNvPr id="174095" name="Rectangle 15"/>
          <p:cNvSpPr>
            <a:spLocks noChangeArrowheads="1"/>
          </p:cNvSpPr>
          <p:nvPr/>
        </p:nvSpPr>
        <p:spPr bwMode="auto">
          <a:xfrm>
            <a:off x="5308600" y="2844800"/>
            <a:ext cx="3302000" cy="3365500"/>
          </a:xfrm>
          <a:prstGeom prst="rect">
            <a:avLst/>
          </a:prstGeom>
          <a:solidFill>
            <a:srgbClr val="00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325" y="2514600"/>
            <a:ext cx="4646613" cy="226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/>
              <a:t>Under the pull of gravity - all the matter in the universe condenses to form the structures we see today.</a:t>
            </a:r>
          </a:p>
          <a:p>
            <a:pPr lvl="1">
              <a:lnSpc>
                <a:spcPct val="90000"/>
              </a:lnSpc>
            </a:pPr>
            <a:r>
              <a:rPr lang="en-GB" sz="1600">
                <a:solidFill>
                  <a:schemeClr val="accent1"/>
                </a:solidFill>
              </a:rPr>
              <a:t>Gravitation attraction results in gas clouds, stars, galaxies, clusters and super-clusters</a:t>
            </a:r>
          </a:p>
          <a:p>
            <a:pPr lvl="1">
              <a:lnSpc>
                <a:spcPct val="90000"/>
              </a:lnSpc>
            </a:pPr>
            <a:r>
              <a:rPr lang="en-GB" sz="1600">
                <a:solidFill>
                  <a:schemeClr val="accent1"/>
                </a:solidFill>
              </a:rPr>
              <a:t>Heavier elements formed by nuclear fusion in stars</a:t>
            </a:r>
            <a:endParaRPr lang="en-GB" sz="1800">
              <a:solidFill>
                <a:schemeClr val="accent1"/>
              </a:solidFill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411163" y="1792288"/>
            <a:ext cx="58515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2800" dirty="0">
                <a:solidFill>
                  <a:srgbClr val="F4D72E"/>
                </a:solidFill>
                <a:latin typeface="Comic Sans MS" pitchFamily="66" charset="0"/>
              </a:rPr>
              <a:t>Structure formation</a:t>
            </a:r>
            <a:r>
              <a:rPr lang="en-GB" sz="2800" dirty="0">
                <a:solidFill>
                  <a:srgbClr val="66FFFF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F4D72E"/>
              </a:solidFill>
              <a:latin typeface="Comic Sans MS" pitchFamily="66" charset="0"/>
            </a:endParaRPr>
          </a:p>
        </p:txBody>
      </p:sp>
      <p:grpSp>
        <p:nvGrpSpPr>
          <p:cNvPr id="174090" name="Group 10"/>
          <p:cNvGrpSpPr>
            <a:grpSpLocks/>
          </p:cNvGrpSpPr>
          <p:nvPr/>
        </p:nvGrpSpPr>
        <p:grpSpPr bwMode="auto">
          <a:xfrm>
            <a:off x="5092700" y="1741488"/>
            <a:ext cx="3508375" cy="963612"/>
            <a:chOff x="3552" y="1089"/>
            <a:chExt cx="2210" cy="607"/>
          </a:xfrm>
        </p:grpSpPr>
        <p:sp>
          <p:nvSpPr>
            <p:cNvPr id="174091" name="Rectangle 11"/>
            <p:cNvSpPr>
              <a:spLocks noChangeArrowheads="1"/>
            </p:cNvSpPr>
            <p:nvPr/>
          </p:nvSpPr>
          <p:spPr bwMode="auto">
            <a:xfrm>
              <a:off x="3832" y="1104"/>
              <a:ext cx="1928" cy="5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092" name="Rectangle 12"/>
            <p:cNvSpPr>
              <a:spLocks noChangeArrowheads="1"/>
            </p:cNvSpPr>
            <p:nvPr/>
          </p:nvSpPr>
          <p:spPr bwMode="auto">
            <a:xfrm>
              <a:off x="3552" y="1089"/>
              <a:ext cx="221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2400" dirty="0" smtClean="0">
                  <a:solidFill>
                    <a:srgbClr val="9A1D1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380,000 </a:t>
              </a:r>
              <a:r>
                <a:rPr lang="en-GB" sz="2400" dirty="0">
                  <a:solidFill>
                    <a:srgbClr val="9A1D1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yrs </a:t>
              </a:r>
              <a:r>
                <a:rPr lang="en-GB" sz="2400" dirty="0">
                  <a:solidFill>
                    <a:srgbClr val="9A1D1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Symbol" pitchFamily="18" charset="2"/>
                </a:rPr>
                <a:t> Now</a:t>
              </a:r>
              <a:endParaRPr lang="en-GB" sz="2400" dirty="0">
                <a:solidFill>
                  <a:srgbClr val="9A1D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pPr lvl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2400" dirty="0">
                  <a:solidFill>
                    <a:srgbClr val="9A1D1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3000K </a:t>
              </a:r>
              <a:r>
                <a:rPr lang="en-GB" sz="2400" dirty="0">
                  <a:solidFill>
                    <a:srgbClr val="9A1D1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Symbol" pitchFamily="18" charset="2"/>
                </a:rPr>
                <a:t> 3K</a:t>
              </a:r>
            </a:p>
          </p:txBody>
        </p:sp>
      </p:grpSp>
      <p:pic>
        <p:nvPicPr>
          <p:cNvPr id="17409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300" y="2959100"/>
            <a:ext cx="1733550" cy="1155700"/>
          </a:xfrm>
          <a:prstGeom prst="rect">
            <a:avLst/>
          </a:prstGeom>
          <a:noFill/>
        </p:spPr>
      </p:pic>
      <p:pic>
        <p:nvPicPr>
          <p:cNvPr id="17409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588" y="3848100"/>
            <a:ext cx="2049462" cy="2300288"/>
          </a:xfrm>
          <a:prstGeom prst="rect">
            <a:avLst/>
          </a:prstGeom>
          <a:noFill/>
        </p:spPr>
      </p:pic>
      <p:pic>
        <p:nvPicPr>
          <p:cNvPr id="174100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300" y="4552950"/>
            <a:ext cx="908050" cy="1155700"/>
          </a:xfrm>
          <a:prstGeom prst="rect">
            <a:avLst/>
          </a:prstGeom>
          <a:noFill/>
        </p:spPr>
      </p:pic>
      <p:pic>
        <p:nvPicPr>
          <p:cNvPr id="174101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3105150"/>
            <a:ext cx="533400" cy="500063"/>
          </a:xfrm>
          <a:prstGeom prst="rect">
            <a:avLst/>
          </a:prstGeom>
          <a:noFill/>
        </p:spPr>
      </p:pic>
      <p:sp>
        <p:nvSpPr>
          <p:cNvPr id="174106" name="Rectangle 26"/>
          <p:cNvSpPr>
            <a:spLocks noChangeArrowheads="1"/>
          </p:cNvSpPr>
          <p:nvPr/>
        </p:nvSpPr>
        <p:spPr bwMode="auto">
          <a:xfrm>
            <a:off x="720725" y="4838700"/>
            <a:ext cx="4773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Later on….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The Earth formed ~ 4.6 billion yrs ago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Humans appeared ~ 2-4 million yrs ago</a:t>
            </a:r>
          </a:p>
        </p:txBody>
      </p:sp>
      <p:sp>
        <p:nvSpPr>
          <p:cNvPr id="174108" name="Rectangle 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400"/>
              <a:t>Quick chronology of the Big Bang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16490-989A-4F57-A986-8DB3A8F32986}" type="slidenum">
              <a:rPr lang="en-US"/>
              <a:pPr/>
              <a:t>11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Do we know everything?</a:t>
            </a: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680325" y="68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175136" name="Group 32"/>
          <p:cNvGrpSpPr>
            <a:grpSpLocks/>
          </p:cNvGrpSpPr>
          <p:nvPr/>
        </p:nvGrpSpPr>
        <p:grpSpPr bwMode="auto">
          <a:xfrm>
            <a:off x="5683250" y="1920875"/>
            <a:ext cx="3181350" cy="4000500"/>
            <a:chOff x="3580" y="1265"/>
            <a:chExt cx="2004" cy="2520"/>
          </a:xfrm>
        </p:grpSpPr>
        <p:grpSp>
          <p:nvGrpSpPr>
            <p:cNvPr id="175116" name="Group 12"/>
            <p:cNvGrpSpPr>
              <a:grpSpLocks/>
            </p:cNvGrpSpPr>
            <p:nvPr/>
          </p:nvGrpSpPr>
          <p:grpSpPr bwMode="auto">
            <a:xfrm>
              <a:off x="3718" y="1265"/>
              <a:ext cx="1369" cy="1792"/>
              <a:chOff x="3718" y="1265"/>
              <a:chExt cx="1369" cy="1792"/>
            </a:xfrm>
          </p:grpSpPr>
          <p:pic>
            <p:nvPicPr>
              <p:cNvPr id="175112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18" y="1465"/>
                <a:ext cx="1369" cy="1592"/>
              </a:xfrm>
              <a:prstGeom prst="rect">
                <a:avLst/>
              </a:prstGeom>
              <a:noFill/>
              <a:ln w="9525">
                <a:solidFill>
                  <a:srgbClr val="F4D72E"/>
                </a:solidFill>
                <a:miter lim="800000"/>
                <a:headEnd/>
                <a:tailEnd/>
              </a:ln>
            </p:spPr>
          </p:pic>
          <p:sp>
            <p:nvSpPr>
              <p:cNvPr id="175113" name="Text Box 9"/>
              <p:cNvSpPr txBox="1">
                <a:spLocks noChangeArrowheads="1"/>
              </p:cNvSpPr>
              <p:nvPr/>
            </p:nvSpPr>
            <p:spPr bwMode="auto">
              <a:xfrm>
                <a:off x="3735" y="1265"/>
                <a:ext cx="134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400">
                    <a:solidFill>
                      <a:srgbClr val="F4D72E"/>
                    </a:solidFill>
                    <a:latin typeface="Comic Sans MS" pitchFamily="66" charset="0"/>
                  </a:rPr>
                  <a:t>Fred Hoyle (1915-2001)</a:t>
                </a:r>
                <a:endParaRPr lang="en-GB" sz="1200">
                  <a:solidFill>
                    <a:srgbClr val="F4D72E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75122" name="Group 18"/>
            <p:cNvGrpSpPr>
              <a:grpSpLocks noChangeAspect="1"/>
            </p:cNvGrpSpPr>
            <p:nvPr/>
          </p:nvGrpSpPr>
          <p:grpSpPr bwMode="auto">
            <a:xfrm>
              <a:off x="4997" y="2865"/>
              <a:ext cx="587" cy="272"/>
              <a:chOff x="3308" y="3169"/>
              <a:chExt cx="2051" cy="640"/>
            </a:xfrm>
          </p:grpSpPr>
          <p:sp>
            <p:nvSpPr>
              <p:cNvPr id="175123" name="AutoShape 19"/>
              <p:cNvSpPr>
                <a:spLocks noChangeAspect="1" noChangeArrowheads="1"/>
              </p:cNvSpPr>
              <p:nvPr/>
            </p:nvSpPr>
            <p:spPr bwMode="auto">
              <a:xfrm rot="159082" flipH="1" flipV="1">
                <a:off x="3308" y="3169"/>
                <a:ext cx="2051" cy="640"/>
              </a:xfrm>
              <a:prstGeom prst="cloudCallout">
                <a:avLst>
                  <a:gd name="adj1" fmla="val -29685"/>
                  <a:gd name="adj2" fmla="val 3351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75124" name="Oval 20"/>
              <p:cNvSpPr>
                <a:spLocks noChangeAspect="1" noChangeArrowheads="1"/>
              </p:cNvSpPr>
              <p:nvPr/>
            </p:nvSpPr>
            <p:spPr bwMode="auto">
              <a:xfrm>
                <a:off x="4752" y="3240"/>
                <a:ext cx="400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5125" name="Group 21"/>
            <p:cNvGrpSpPr>
              <a:grpSpLocks noChangeAspect="1"/>
            </p:cNvGrpSpPr>
            <p:nvPr/>
          </p:nvGrpSpPr>
          <p:grpSpPr bwMode="auto">
            <a:xfrm>
              <a:off x="5044" y="2417"/>
              <a:ext cx="295" cy="224"/>
              <a:chOff x="3308" y="3169"/>
              <a:chExt cx="2051" cy="640"/>
            </a:xfrm>
          </p:grpSpPr>
          <p:sp>
            <p:nvSpPr>
              <p:cNvPr id="175126" name="AutoShape 22"/>
              <p:cNvSpPr>
                <a:spLocks noChangeAspect="1" noChangeArrowheads="1"/>
              </p:cNvSpPr>
              <p:nvPr/>
            </p:nvSpPr>
            <p:spPr bwMode="auto">
              <a:xfrm rot="159082" flipH="1" flipV="1">
                <a:off x="3308" y="3169"/>
                <a:ext cx="2051" cy="640"/>
              </a:xfrm>
              <a:prstGeom prst="cloudCallout">
                <a:avLst>
                  <a:gd name="adj1" fmla="val -29685"/>
                  <a:gd name="adj2" fmla="val 3351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75127" name="Oval 23"/>
              <p:cNvSpPr>
                <a:spLocks noChangeAspect="1" noChangeArrowheads="1"/>
              </p:cNvSpPr>
              <p:nvPr/>
            </p:nvSpPr>
            <p:spPr bwMode="auto">
              <a:xfrm>
                <a:off x="4752" y="3240"/>
                <a:ext cx="400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5128" name="Group 24"/>
            <p:cNvGrpSpPr>
              <a:grpSpLocks noChangeAspect="1"/>
            </p:cNvGrpSpPr>
            <p:nvPr/>
          </p:nvGrpSpPr>
          <p:grpSpPr bwMode="auto">
            <a:xfrm>
              <a:off x="4964" y="2105"/>
              <a:ext cx="227" cy="150"/>
              <a:chOff x="3308" y="3169"/>
              <a:chExt cx="2051" cy="640"/>
            </a:xfrm>
          </p:grpSpPr>
          <p:sp>
            <p:nvSpPr>
              <p:cNvPr id="175129" name="AutoShape 25"/>
              <p:cNvSpPr>
                <a:spLocks noChangeAspect="1" noChangeArrowheads="1"/>
              </p:cNvSpPr>
              <p:nvPr/>
            </p:nvSpPr>
            <p:spPr bwMode="auto">
              <a:xfrm rot="159082" flipH="1" flipV="1">
                <a:off x="3308" y="3169"/>
                <a:ext cx="2051" cy="640"/>
              </a:xfrm>
              <a:prstGeom prst="cloudCallout">
                <a:avLst>
                  <a:gd name="adj1" fmla="val -29685"/>
                  <a:gd name="adj2" fmla="val 3351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75130" name="Oval 26"/>
              <p:cNvSpPr>
                <a:spLocks noChangeAspect="1" noChangeArrowheads="1"/>
              </p:cNvSpPr>
              <p:nvPr/>
            </p:nvSpPr>
            <p:spPr bwMode="auto">
              <a:xfrm>
                <a:off x="4752" y="3240"/>
                <a:ext cx="400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5131" name="Group 27"/>
            <p:cNvGrpSpPr>
              <a:grpSpLocks noChangeAspect="1"/>
            </p:cNvGrpSpPr>
            <p:nvPr/>
          </p:nvGrpSpPr>
          <p:grpSpPr bwMode="auto">
            <a:xfrm>
              <a:off x="4757" y="1889"/>
              <a:ext cx="118" cy="95"/>
              <a:chOff x="3308" y="3169"/>
              <a:chExt cx="2051" cy="640"/>
            </a:xfrm>
          </p:grpSpPr>
          <p:sp>
            <p:nvSpPr>
              <p:cNvPr id="175132" name="AutoShape 28"/>
              <p:cNvSpPr>
                <a:spLocks noChangeAspect="1" noChangeArrowheads="1"/>
              </p:cNvSpPr>
              <p:nvPr/>
            </p:nvSpPr>
            <p:spPr bwMode="auto">
              <a:xfrm rot="159082" flipH="1" flipV="1">
                <a:off x="3308" y="3169"/>
                <a:ext cx="2051" cy="640"/>
              </a:xfrm>
              <a:prstGeom prst="cloudCallout">
                <a:avLst>
                  <a:gd name="adj1" fmla="val -29685"/>
                  <a:gd name="adj2" fmla="val 3351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75133" name="Oval 29"/>
              <p:cNvSpPr>
                <a:spLocks noChangeAspect="1" noChangeArrowheads="1"/>
              </p:cNvSpPr>
              <p:nvPr/>
            </p:nvSpPr>
            <p:spPr bwMode="auto">
              <a:xfrm>
                <a:off x="4752" y="3240"/>
                <a:ext cx="400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5135" name="Group 31"/>
            <p:cNvGrpSpPr>
              <a:grpSpLocks/>
            </p:cNvGrpSpPr>
            <p:nvPr/>
          </p:nvGrpSpPr>
          <p:grpSpPr bwMode="auto">
            <a:xfrm>
              <a:off x="3580" y="3169"/>
              <a:ext cx="1667" cy="616"/>
              <a:chOff x="3548" y="3105"/>
              <a:chExt cx="1667" cy="616"/>
            </a:xfrm>
          </p:grpSpPr>
          <p:grpSp>
            <p:nvGrpSpPr>
              <p:cNvPr id="175118" name="Group 14"/>
              <p:cNvGrpSpPr>
                <a:grpSpLocks/>
              </p:cNvGrpSpPr>
              <p:nvPr/>
            </p:nvGrpSpPr>
            <p:grpSpPr bwMode="auto">
              <a:xfrm>
                <a:off x="3548" y="3105"/>
                <a:ext cx="1667" cy="616"/>
                <a:chOff x="3308" y="3169"/>
                <a:chExt cx="2051" cy="640"/>
              </a:xfrm>
            </p:grpSpPr>
            <p:sp>
              <p:nvSpPr>
                <p:cNvPr id="175119" name="AutoShape 15"/>
                <p:cNvSpPr>
                  <a:spLocks noChangeArrowheads="1"/>
                </p:cNvSpPr>
                <p:nvPr/>
              </p:nvSpPr>
              <p:spPr bwMode="auto">
                <a:xfrm rot="159082" flipH="1" flipV="1">
                  <a:off x="3308" y="3169"/>
                  <a:ext cx="2051" cy="640"/>
                </a:xfrm>
                <a:prstGeom prst="cloudCallout">
                  <a:avLst>
                    <a:gd name="adj1" fmla="val -29685"/>
                    <a:gd name="adj2" fmla="val 33514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5120" name="Oval 16"/>
                <p:cNvSpPr>
                  <a:spLocks noChangeArrowheads="1"/>
                </p:cNvSpPr>
                <p:nvPr/>
              </p:nvSpPr>
              <p:spPr bwMode="auto">
                <a:xfrm>
                  <a:off x="4752" y="3240"/>
                  <a:ext cx="400" cy="1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75134" name="Text Box 30"/>
              <p:cNvSpPr txBox="1">
                <a:spLocks noChangeArrowheads="1"/>
              </p:cNvSpPr>
              <p:nvPr/>
            </p:nvSpPr>
            <p:spPr bwMode="auto">
              <a:xfrm>
                <a:off x="3713" y="3182"/>
                <a:ext cx="1391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Comic Sans MS" pitchFamily="66" charset="0"/>
                  </a:rPr>
                  <a:t>I prefer the </a:t>
                </a:r>
              </a:p>
              <a:p>
                <a:pPr algn="ctr"/>
                <a:r>
                  <a:rPr lang="en-US" sz="1600">
                    <a:solidFill>
                      <a:srgbClr val="90302C"/>
                    </a:solidFill>
                    <a:latin typeface="Comic Sans MS" pitchFamily="66" charset="0"/>
                  </a:rPr>
                  <a:t>Steady State Theory</a:t>
                </a:r>
                <a:endParaRPr lang="en-US" sz="160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75142" name="Group 38"/>
          <p:cNvGrpSpPr>
            <a:grpSpLocks/>
          </p:cNvGrpSpPr>
          <p:nvPr/>
        </p:nvGrpSpPr>
        <p:grpSpPr bwMode="auto">
          <a:xfrm>
            <a:off x="419100" y="2109788"/>
            <a:ext cx="5122863" cy="4459287"/>
            <a:chOff x="264" y="1329"/>
            <a:chExt cx="3227" cy="2809"/>
          </a:xfrm>
        </p:grpSpPr>
        <p:sp>
          <p:nvSpPr>
            <p:cNvPr id="175115" name="Rectangle 11"/>
            <p:cNvSpPr>
              <a:spLocks noChangeArrowheads="1"/>
            </p:cNvSpPr>
            <p:nvPr/>
          </p:nvSpPr>
          <p:spPr bwMode="auto">
            <a:xfrm>
              <a:off x="264" y="1954"/>
              <a:ext cx="3189" cy="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dirty="0">
                  <a:solidFill>
                    <a:srgbClr val="66FFFF"/>
                  </a:solidFill>
                  <a:latin typeface="Comic Sans MS" pitchFamily="66" charset="0"/>
                </a:rPr>
                <a:t>How/why did the Big Bang start in the first place?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dirty="0">
                  <a:solidFill>
                    <a:srgbClr val="66FFFF"/>
                  </a:solidFill>
                  <a:latin typeface="Comic Sans MS" pitchFamily="66" charset="0"/>
                </a:rPr>
                <a:t>Why was there a matter/antimatter imbalance?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dirty="0">
                  <a:solidFill>
                    <a:srgbClr val="66FFFF"/>
                  </a:solidFill>
                  <a:latin typeface="Comic Sans MS" pitchFamily="66" charset="0"/>
                </a:rPr>
                <a:t>What happened in the VERY early universe?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endParaRPr lang="en-GB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75138" name="Text Box 34"/>
            <p:cNvSpPr txBox="1">
              <a:spLocks noChangeArrowheads="1"/>
            </p:cNvSpPr>
            <p:nvPr/>
          </p:nvSpPr>
          <p:spPr bwMode="auto">
            <a:xfrm>
              <a:off x="572" y="1329"/>
              <a:ext cx="66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Comic Sans MS" pitchFamily="66" charset="0"/>
                </a:rPr>
                <a:t>No!...</a:t>
              </a:r>
            </a:p>
          </p:txBody>
        </p:sp>
        <p:sp>
          <p:nvSpPr>
            <p:cNvPr id="175140" name="Rectangle 36"/>
            <p:cNvSpPr>
              <a:spLocks noChangeArrowheads="1"/>
            </p:cNvSpPr>
            <p:nvPr/>
          </p:nvSpPr>
          <p:spPr bwMode="auto">
            <a:xfrm>
              <a:off x="387" y="1354"/>
              <a:ext cx="3104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r>
                <a:rPr lang="en-GB" sz="2000" dirty="0">
                  <a:solidFill>
                    <a:schemeClr val="bg1"/>
                  </a:solidFill>
                  <a:latin typeface="Comic Sans MS" pitchFamily="66" charset="0"/>
                </a:rPr>
                <a:t>                 Still some long-standing questions about the Big Bang…</a:t>
              </a:r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endParaRPr lang="en-GB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endParaRPr lang="en-GB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endParaRPr lang="en-GB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endParaRPr lang="en-GB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endParaRPr lang="en-GB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endParaRPr lang="en-GB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endParaRPr lang="en-GB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endParaRPr lang="en-GB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018247-BEB9-492F-8C7E-8D55570FA695}" type="slidenum">
              <a:rPr lang="en-US"/>
              <a:pPr/>
              <a:t>12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Cosmic Microwave Background (CMB)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1038" y="2066925"/>
            <a:ext cx="3813175" cy="1557338"/>
          </a:xfrm>
        </p:spPr>
        <p:txBody>
          <a:bodyPr/>
          <a:lstStyle/>
          <a:p>
            <a:r>
              <a:rPr lang="en-GB" sz="2000"/>
              <a:t>1965 - Penzias &amp; Wilson discover background ‘noise’ in new radio antenna.</a:t>
            </a:r>
          </a:p>
        </p:txBody>
      </p:sp>
      <p:pic>
        <p:nvPicPr>
          <p:cNvPr id="1761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0063" y="1778000"/>
            <a:ext cx="1727200" cy="2014538"/>
          </a:xfrm>
          <a:prstGeom prst="rect">
            <a:avLst/>
          </a:prstGeom>
          <a:noFill/>
          <a:ln w="9525">
            <a:solidFill>
              <a:srgbClr val="F4D72E"/>
            </a:solidFill>
            <a:miter lim="800000"/>
            <a:headEnd/>
            <a:tailEnd/>
          </a:ln>
        </p:spPr>
      </p:pic>
      <p:pic>
        <p:nvPicPr>
          <p:cNvPr id="1761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6788" y="2733675"/>
            <a:ext cx="2616200" cy="1471613"/>
          </a:xfrm>
          <a:prstGeom prst="rect">
            <a:avLst/>
          </a:prstGeom>
          <a:noFill/>
          <a:ln w="9525">
            <a:solidFill>
              <a:srgbClr val="F4D72E"/>
            </a:solidFill>
            <a:miter lim="800000"/>
            <a:headEnd/>
            <a:tailEnd/>
          </a:ln>
        </p:spPr>
      </p:pic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720725" y="3352800"/>
            <a:ext cx="4235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1964 - Princeton group predicted radiation left over from  big bang: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Black body distributed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In microwave region: (</a:t>
            </a:r>
            <a:r>
              <a:rPr lang="en-GB" dirty="0">
                <a:solidFill>
                  <a:srgbClr val="66FFFF"/>
                </a:solidFill>
                <a:latin typeface="Comic Sans MS" pitchFamily="66" charset="0"/>
                <a:sym typeface="Symbol" pitchFamily="18" charset="2"/>
              </a:rPr>
              <a:t></a:t>
            </a: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 ~mm)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T &lt; 50 </a:t>
            </a:r>
            <a:r>
              <a:rPr lang="en-GB" dirty="0" smtClean="0">
                <a:solidFill>
                  <a:srgbClr val="66FFFF"/>
                </a:solidFill>
                <a:latin typeface="Comic Sans MS" pitchFamily="66" charset="0"/>
              </a:rPr>
              <a:t>K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Actually predicted earlier (1950) – but prediction forgotten!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endParaRPr lang="en-GB" sz="20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</p:txBody>
      </p:sp>
      <p:grpSp>
        <p:nvGrpSpPr>
          <p:cNvPr id="176141" name="Group 13"/>
          <p:cNvGrpSpPr>
            <a:grpSpLocks/>
          </p:cNvGrpSpPr>
          <p:nvPr/>
        </p:nvGrpSpPr>
        <p:grpSpPr bwMode="auto">
          <a:xfrm>
            <a:off x="5592763" y="4175125"/>
            <a:ext cx="3152775" cy="1762125"/>
            <a:chOff x="3554" y="2859"/>
            <a:chExt cx="1933" cy="1046"/>
          </a:xfrm>
        </p:grpSpPr>
        <p:pic>
          <p:nvPicPr>
            <p:cNvPr id="176139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54" y="2859"/>
              <a:ext cx="1282" cy="1046"/>
            </a:xfrm>
            <a:prstGeom prst="rect">
              <a:avLst/>
            </a:prstGeom>
            <a:noFill/>
          </p:spPr>
        </p:pic>
        <p:sp>
          <p:nvSpPr>
            <p:cNvPr id="176140" name="Text Box 12"/>
            <p:cNvSpPr txBox="1">
              <a:spLocks noChangeArrowheads="1"/>
            </p:cNvSpPr>
            <p:nvPr/>
          </p:nvSpPr>
          <p:spPr bwMode="auto">
            <a:xfrm>
              <a:off x="4826" y="3278"/>
              <a:ext cx="66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rgbClr val="F4D72E"/>
                  </a:solidFill>
                  <a:latin typeface="Comic Sans MS" pitchFamily="66" charset="0"/>
                </a:rPr>
                <a:t>1968 results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FEE3CD-6027-475D-82C1-1EE8B31A880B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Cosmic Microwave Background (CMB)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2171700"/>
            <a:ext cx="4437062" cy="2489200"/>
          </a:xfrm>
        </p:spPr>
        <p:txBody>
          <a:bodyPr/>
          <a:lstStyle/>
          <a:p>
            <a:r>
              <a:rPr lang="en-GB" sz="2000"/>
              <a:t>Background radiation found to be almost perfect blackbody spectrum.</a:t>
            </a:r>
          </a:p>
        </p:txBody>
      </p:sp>
      <p:grpSp>
        <p:nvGrpSpPr>
          <p:cNvPr id="177167" name="Group 15"/>
          <p:cNvGrpSpPr>
            <a:grpSpLocks/>
          </p:cNvGrpSpPr>
          <p:nvPr/>
        </p:nvGrpSpPr>
        <p:grpSpPr bwMode="auto">
          <a:xfrm>
            <a:off x="4995863" y="2319338"/>
            <a:ext cx="3689350" cy="3459162"/>
            <a:chOff x="3145" y="1406"/>
            <a:chExt cx="2249" cy="2073"/>
          </a:xfrm>
        </p:grpSpPr>
        <p:pic>
          <p:nvPicPr>
            <p:cNvPr id="17715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5" y="1406"/>
              <a:ext cx="2186" cy="1760"/>
            </a:xfrm>
            <a:prstGeom prst="rect">
              <a:avLst/>
            </a:prstGeom>
            <a:noFill/>
          </p:spPr>
        </p:pic>
        <p:sp>
          <p:nvSpPr>
            <p:cNvPr id="177159" name="Rectangle 7"/>
            <p:cNvSpPr>
              <a:spLocks noChangeArrowheads="1"/>
            </p:cNvSpPr>
            <p:nvPr/>
          </p:nvSpPr>
          <p:spPr bwMode="auto">
            <a:xfrm>
              <a:off x="4564" y="3167"/>
              <a:ext cx="83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GB" sz="1200">
                  <a:solidFill>
                    <a:srgbClr val="F4D72E"/>
                  </a:solidFill>
                  <a:latin typeface="Comic Sans MS" pitchFamily="66" charset="0"/>
                </a:rPr>
                <a:t>COBE Results (1990s)</a:t>
              </a:r>
            </a:p>
          </p:txBody>
        </p:sp>
      </p:grpSp>
      <p:grpSp>
        <p:nvGrpSpPr>
          <p:cNvPr id="177171" name="Group 19"/>
          <p:cNvGrpSpPr>
            <a:grpSpLocks/>
          </p:cNvGrpSpPr>
          <p:nvPr/>
        </p:nvGrpSpPr>
        <p:grpSpPr bwMode="auto">
          <a:xfrm>
            <a:off x="669925" y="3481388"/>
            <a:ext cx="4437063" cy="3805237"/>
            <a:chOff x="422" y="2193"/>
            <a:chExt cx="2795" cy="2397"/>
          </a:xfrm>
        </p:grpSpPr>
        <p:sp>
          <p:nvSpPr>
            <p:cNvPr id="177163" name="Rectangle 11"/>
            <p:cNvSpPr>
              <a:spLocks noChangeArrowheads="1"/>
            </p:cNvSpPr>
            <p:nvPr/>
          </p:nvSpPr>
          <p:spPr bwMode="auto">
            <a:xfrm>
              <a:off x="939" y="2193"/>
              <a:ext cx="1769" cy="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2800" b="1">
                  <a:solidFill>
                    <a:srgbClr val="F4D72E"/>
                  </a:solidFill>
                  <a:latin typeface="Comic Sans MS" pitchFamily="66" charset="0"/>
                </a:rPr>
                <a:t>’Proof’ of the Hot Big Bang</a:t>
              </a:r>
            </a:p>
          </p:txBody>
        </p:sp>
        <p:sp>
          <p:nvSpPr>
            <p:cNvPr id="177166" name="Rectangle 14"/>
            <p:cNvSpPr>
              <a:spLocks noChangeArrowheads="1"/>
            </p:cNvSpPr>
            <p:nvPr/>
          </p:nvSpPr>
          <p:spPr bwMode="auto">
            <a:xfrm>
              <a:off x="422" y="3022"/>
              <a:ext cx="2795" cy="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r>
                <a:rPr lang="en-GB" sz="2000" dirty="0">
                  <a:solidFill>
                    <a:schemeClr val="bg1"/>
                  </a:solidFill>
                  <a:latin typeface="Comic Sans MS" pitchFamily="66" charset="0"/>
                </a:rPr>
                <a:t>* Nobel Prize 1978 * 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r>
                <a:rPr lang="en-GB" sz="2000" dirty="0">
                  <a:solidFill>
                    <a:schemeClr val="bg1"/>
                  </a:solidFill>
                  <a:latin typeface="Comic Sans MS" pitchFamily="66" charset="0"/>
                </a:rPr>
                <a:t>Penzias &amp; Wilson </a:t>
              </a:r>
            </a:p>
          </p:txBody>
        </p:sp>
      </p:grp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7038975" y="3259138"/>
            <a:ext cx="98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474747"/>
                </a:solidFill>
              </a:rPr>
              <a:t>T = 2.735 K </a:t>
            </a:r>
          </a:p>
          <a:p>
            <a:r>
              <a:rPr lang="en-GB" sz="1200">
                <a:solidFill>
                  <a:srgbClr val="474747"/>
                </a:solidFill>
              </a:rPr>
              <a:t>       +/- 0.06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Our Evolving Universe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14F8B5-A0C8-45C6-B059-73B05777CF2B}" type="slidenum">
              <a:rPr lang="en-US"/>
              <a:pPr/>
              <a:t>14</a:t>
            </a:fld>
            <a:endParaRPr lang="en-US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5334000" y="221773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6224588" y="2595563"/>
            <a:ext cx="162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4D72E"/>
                </a:solidFill>
              </a:rPr>
              <a:t>Horizon picture</a:t>
            </a:r>
          </a:p>
        </p:txBody>
      </p:sp>
      <p:pic>
        <p:nvPicPr>
          <p:cNvPr id="19149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4000" contrast="24000"/>
          </a:blip>
          <a:srcRect/>
          <a:stretch>
            <a:fillRect/>
          </a:stretch>
        </p:blipFill>
        <p:spPr>
          <a:xfrm>
            <a:off x="4795838" y="2125663"/>
            <a:ext cx="3679825" cy="3636962"/>
          </a:xfrm>
          <a:ln>
            <a:solidFill>
              <a:srgbClr val="F4D72E"/>
            </a:solidFill>
          </a:ln>
        </p:spPr>
      </p:pic>
      <p:sp>
        <p:nvSpPr>
          <p:cNvPr id="191498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342900"/>
            <a:ext cx="8305800" cy="1104900"/>
          </a:xfrm>
          <a:noFill/>
          <a:ln/>
        </p:spPr>
        <p:txBody>
          <a:bodyPr/>
          <a:lstStyle/>
          <a:p>
            <a:r>
              <a:rPr lang="en-GB" sz="2000" b="0" i="1"/>
              <a:t>The Cosmic Microwave Background </a:t>
            </a:r>
            <a:br>
              <a:rPr lang="en-GB" sz="2000" b="0" i="1"/>
            </a:br>
            <a:r>
              <a:rPr lang="en-GB"/>
              <a:t>What is the CMB?</a:t>
            </a:r>
          </a:p>
        </p:txBody>
      </p:sp>
      <p:sp>
        <p:nvSpPr>
          <p:cNvPr id="19149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516063"/>
            <a:ext cx="3911600" cy="2725737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GB" sz="2000"/>
          </a:p>
          <a:p>
            <a:pPr lvl="1"/>
            <a:r>
              <a:rPr lang="en-GB" sz="1800"/>
              <a:t>Radiation left-over from the ‘recombination’ period of the hot Big Bang. </a:t>
            </a:r>
          </a:p>
          <a:p>
            <a:pPr lvl="1">
              <a:buFont typeface="Monotype Sorts" charset="2"/>
              <a:buNone/>
            </a:pPr>
            <a:endParaRPr lang="en-GB" sz="1800"/>
          </a:p>
          <a:p>
            <a:pPr lvl="1"/>
            <a:endParaRPr lang="en-GB" sz="1800"/>
          </a:p>
        </p:txBody>
      </p:sp>
      <p:sp>
        <p:nvSpPr>
          <p:cNvPr id="191505" name="Rectangle 17"/>
          <p:cNvSpPr>
            <a:spLocks noChangeArrowheads="1"/>
          </p:cNvSpPr>
          <p:nvPr/>
        </p:nvSpPr>
        <p:spPr bwMode="auto">
          <a:xfrm>
            <a:off x="525463" y="3016250"/>
            <a:ext cx="39116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Emitted with hot black body spectrum ~300,000 years after Big Bang.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Photons stretched &amp; cooled by the  expansion of the universe (</a:t>
            </a:r>
            <a:r>
              <a:rPr lang="en-GB" dirty="0">
                <a:solidFill>
                  <a:srgbClr val="F4D72E"/>
                </a:solidFill>
                <a:latin typeface="Comic Sans MS" pitchFamily="66" charset="0"/>
                <a:sym typeface="Symbol" pitchFamily="18" charset="2"/>
              </a:rPr>
              <a:t></a:t>
            </a:r>
            <a:r>
              <a:rPr lang="en-GB" dirty="0">
                <a:solidFill>
                  <a:srgbClr val="F4D72E"/>
                </a:solidFill>
                <a:latin typeface="Comic Sans MS" pitchFamily="66" charset="0"/>
              </a:rPr>
              <a:t>1000</a:t>
            </a: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).</a:t>
            </a:r>
          </a:p>
        </p:txBody>
      </p:sp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550863" y="5118100"/>
            <a:ext cx="3911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2000" dirty="0">
                <a:solidFill>
                  <a:srgbClr val="F4D72E"/>
                </a:solidFill>
                <a:latin typeface="Comic Sans MS" pitchFamily="66" charset="0"/>
              </a:rPr>
              <a:t>Then: </a:t>
            </a:r>
            <a:r>
              <a:rPr lang="en-GB" sz="2000" dirty="0">
                <a:solidFill>
                  <a:srgbClr val="F4D72E"/>
                </a:solidFill>
                <a:latin typeface="Comic Sans MS" pitchFamily="66" charset="0"/>
                <a:sym typeface="Symbol" pitchFamily="18" charset="2"/>
              </a:rPr>
              <a:t></a:t>
            </a:r>
            <a:r>
              <a:rPr lang="en-GB" sz="2000" dirty="0">
                <a:solidFill>
                  <a:srgbClr val="F4D72E"/>
                </a:solidFill>
                <a:latin typeface="Comic Sans MS" pitchFamily="66" charset="0"/>
              </a:rPr>
              <a:t>~10</a:t>
            </a:r>
            <a:r>
              <a:rPr lang="en-GB" sz="2000" baseline="30000" dirty="0">
                <a:solidFill>
                  <a:srgbClr val="F4D72E"/>
                </a:solidFill>
                <a:latin typeface="Comic Sans MS" pitchFamily="66" charset="0"/>
              </a:rPr>
              <a:t>-6</a:t>
            </a:r>
            <a:r>
              <a:rPr lang="en-GB" sz="2000" dirty="0">
                <a:solidFill>
                  <a:srgbClr val="F4D72E"/>
                </a:solidFill>
                <a:latin typeface="Comic Sans MS" pitchFamily="66" charset="0"/>
              </a:rPr>
              <a:t>m </a:t>
            </a:r>
            <a:r>
              <a:rPr lang="en-GB" sz="2000" dirty="0" smtClean="0">
                <a:solidFill>
                  <a:srgbClr val="F4D72E"/>
                </a:solidFill>
                <a:latin typeface="Comic Sans MS" pitchFamily="66" charset="0"/>
              </a:rPr>
              <a:t>T~3000 K</a:t>
            </a:r>
            <a:endParaRPr lang="en-GB" sz="2000" dirty="0">
              <a:solidFill>
                <a:srgbClr val="F4D72E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dirty="0">
                <a:solidFill>
                  <a:srgbClr val="F4D72E"/>
                </a:solidFill>
                <a:latin typeface="Comic Sans MS" pitchFamily="66" charset="0"/>
              </a:rPr>
              <a:t>     Now:  </a:t>
            </a:r>
            <a:r>
              <a:rPr lang="en-GB" dirty="0">
                <a:solidFill>
                  <a:srgbClr val="F4D72E"/>
                </a:solidFill>
                <a:latin typeface="Comic Sans MS" pitchFamily="66" charset="0"/>
                <a:sym typeface="Symbol" pitchFamily="18" charset="2"/>
              </a:rPr>
              <a:t></a:t>
            </a:r>
            <a:r>
              <a:rPr lang="en-GB" dirty="0">
                <a:solidFill>
                  <a:srgbClr val="F4D72E"/>
                </a:solidFill>
                <a:latin typeface="Comic Sans MS" pitchFamily="66" charset="0"/>
              </a:rPr>
              <a:t>~10</a:t>
            </a:r>
            <a:r>
              <a:rPr lang="en-GB" baseline="30000" dirty="0">
                <a:solidFill>
                  <a:srgbClr val="F4D72E"/>
                </a:solidFill>
                <a:latin typeface="Comic Sans MS" pitchFamily="66" charset="0"/>
              </a:rPr>
              <a:t>-3</a:t>
            </a:r>
            <a:r>
              <a:rPr lang="en-GB" dirty="0">
                <a:solidFill>
                  <a:srgbClr val="F4D72E"/>
                </a:solidFill>
                <a:latin typeface="Comic Sans MS" pitchFamily="66" charset="0"/>
              </a:rPr>
              <a:t>m </a:t>
            </a:r>
            <a:r>
              <a:rPr lang="en-GB" dirty="0" smtClean="0">
                <a:solidFill>
                  <a:srgbClr val="F4D72E"/>
                </a:solidFill>
                <a:latin typeface="Comic Sans MS" pitchFamily="66" charset="0"/>
              </a:rPr>
              <a:t>T~3 K</a:t>
            </a:r>
            <a:endParaRPr lang="en-GB" dirty="0">
              <a:solidFill>
                <a:srgbClr val="F4D72E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C12F5E-71A7-447E-8BBB-8B9F6FE5CD68}" type="slidenum">
              <a:rPr lang="en-US"/>
              <a:pPr/>
              <a:t>15</a:t>
            </a:fld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630363" y="1763713"/>
            <a:ext cx="6308725" cy="4419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Monotype Sorts" charset="2"/>
              <a:buNone/>
            </a:pPr>
            <a:r>
              <a:rPr lang="en-GB" sz="2000" dirty="0"/>
              <a:t>   The universe is expanding &amp; cooling after an initial ‘explosion’ ~</a:t>
            </a:r>
            <a:r>
              <a:rPr lang="en-GB" sz="2000" dirty="0" smtClean="0"/>
              <a:t>14 </a:t>
            </a:r>
            <a:r>
              <a:rPr lang="en-GB" sz="2000" dirty="0"/>
              <a:t>billion years ago. </a:t>
            </a:r>
          </a:p>
          <a:p>
            <a:pPr algn="ctr">
              <a:lnSpc>
                <a:spcPct val="90000"/>
              </a:lnSpc>
            </a:pPr>
            <a:endParaRPr lang="en-GB" sz="2000" dirty="0"/>
          </a:p>
        </p:txBody>
      </p:sp>
      <p:grpSp>
        <p:nvGrpSpPr>
          <p:cNvPr id="265220" name="Group 4"/>
          <p:cNvGrpSpPr>
            <a:grpSpLocks/>
          </p:cNvGrpSpPr>
          <p:nvPr/>
        </p:nvGrpSpPr>
        <p:grpSpPr bwMode="auto">
          <a:xfrm>
            <a:off x="977900" y="2927350"/>
            <a:ext cx="7912100" cy="2430463"/>
            <a:chOff x="616" y="1734"/>
            <a:chExt cx="4984" cy="1531"/>
          </a:xfrm>
        </p:grpSpPr>
        <p:grpSp>
          <p:nvGrpSpPr>
            <p:cNvPr id="265221" name="Group 5"/>
            <p:cNvGrpSpPr>
              <a:grpSpLocks/>
            </p:cNvGrpSpPr>
            <p:nvPr/>
          </p:nvGrpSpPr>
          <p:grpSpPr bwMode="auto">
            <a:xfrm>
              <a:off x="656" y="1734"/>
              <a:ext cx="4944" cy="1272"/>
              <a:chOff x="656" y="1656"/>
              <a:chExt cx="4944" cy="1272"/>
            </a:xfrm>
          </p:grpSpPr>
          <p:grpSp>
            <p:nvGrpSpPr>
              <p:cNvPr id="265222" name="Group 6"/>
              <p:cNvGrpSpPr>
                <a:grpSpLocks/>
              </p:cNvGrpSpPr>
              <p:nvPr/>
            </p:nvGrpSpPr>
            <p:grpSpPr bwMode="auto">
              <a:xfrm>
                <a:off x="656" y="1896"/>
                <a:ext cx="4608" cy="1032"/>
                <a:chOff x="656" y="2048"/>
                <a:chExt cx="4416" cy="936"/>
              </a:xfrm>
            </p:grpSpPr>
            <p:sp>
              <p:nvSpPr>
                <p:cNvPr id="265223" name="Rectangle 7"/>
                <p:cNvSpPr>
                  <a:spLocks noChangeArrowheads="1"/>
                </p:cNvSpPr>
                <p:nvPr/>
              </p:nvSpPr>
              <p:spPr bwMode="auto">
                <a:xfrm>
                  <a:off x="656" y="2048"/>
                  <a:ext cx="4416" cy="9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265224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87" y="2080"/>
                  <a:ext cx="4361" cy="87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65225" name="Text Box 9"/>
              <p:cNvSpPr txBox="1">
                <a:spLocks noChangeArrowheads="1"/>
              </p:cNvSpPr>
              <p:nvPr/>
            </p:nvSpPr>
            <p:spPr bwMode="auto">
              <a:xfrm>
                <a:off x="656" y="1656"/>
                <a:ext cx="74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>
                    <a:solidFill>
                      <a:srgbClr val="F4D72E"/>
                    </a:solidFill>
                    <a:latin typeface="Comic Sans MS" pitchFamily="66" charset="0"/>
                  </a:rPr>
                  <a:t>T = 0</a:t>
                </a:r>
              </a:p>
            </p:txBody>
          </p:sp>
          <p:sp>
            <p:nvSpPr>
              <p:cNvPr id="265226" name="Text Box 10"/>
              <p:cNvSpPr txBox="1">
                <a:spLocks noChangeArrowheads="1"/>
              </p:cNvSpPr>
              <p:nvPr/>
            </p:nvSpPr>
            <p:spPr bwMode="auto">
              <a:xfrm>
                <a:off x="4856" y="1656"/>
                <a:ext cx="74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>
                    <a:solidFill>
                      <a:srgbClr val="F4D72E"/>
                    </a:solidFill>
                    <a:latin typeface="Comic Sans MS" pitchFamily="66" charset="0"/>
                  </a:rPr>
                  <a:t>Now</a:t>
                </a:r>
              </a:p>
            </p:txBody>
          </p:sp>
        </p:grpSp>
        <p:sp>
          <p:nvSpPr>
            <p:cNvPr id="265227" name="Rectangle 11"/>
            <p:cNvSpPr>
              <a:spLocks noChangeArrowheads="1"/>
            </p:cNvSpPr>
            <p:nvPr/>
          </p:nvSpPr>
          <p:spPr bwMode="auto">
            <a:xfrm>
              <a:off x="616" y="3006"/>
              <a:ext cx="7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F4D72E"/>
                  </a:solidFill>
                  <a:latin typeface="Comic Sans MS" pitchFamily="66" charset="0"/>
                </a:rPr>
                <a:t>Very hot</a:t>
              </a:r>
            </a:p>
          </p:txBody>
        </p:sp>
        <p:sp>
          <p:nvSpPr>
            <p:cNvPr id="265228" name="Rectangle 12"/>
            <p:cNvSpPr>
              <a:spLocks noChangeArrowheads="1"/>
            </p:cNvSpPr>
            <p:nvPr/>
          </p:nvSpPr>
          <p:spPr bwMode="auto">
            <a:xfrm>
              <a:off x="4768" y="2998"/>
              <a:ext cx="44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F4D72E"/>
                  </a:solidFill>
                  <a:latin typeface="Comic Sans MS" pitchFamily="66" charset="0"/>
                </a:rPr>
                <a:t>~ 3K</a:t>
              </a:r>
            </a:p>
          </p:txBody>
        </p:sp>
      </p:grpSp>
      <p:sp>
        <p:nvSpPr>
          <p:cNvPr id="265229" name="Line 13"/>
          <p:cNvSpPr>
            <a:spLocks noChangeShapeType="1"/>
          </p:cNvSpPr>
          <p:nvPr/>
        </p:nvSpPr>
        <p:spPr bwMode="auto">
          <a:xfrm flipV="1">
            <a:off x="1838325" y="5076825"/>
            <a:ext cx="47625" cy="2841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 flipV="1">
            <a:off x="2986088" y="5087938"/>
            <a:ext cx="23812" cy="342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5231" name="Line 15"/>
          <p:cNvSpPr>
            <a:spLocks noChangeShapeType="1"/>
          </p:cNvSpPr>
          <p:nvPr/>
        </p:nvSpPr>
        <p:spPr bwMode="auto">
          <a:xfrm flipV="1">
            <a:off x="4540250" y="4938713"/>
            <a:ext cx="0" cy="30956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5232" name="Line 16"/>
          <p:cNvSpPr>
            <a:spLocks noChangeShapeType="1"/>
          </p:cNvSpPr>
          <p:nvPr/>
        </p:nvSpPr>
        <p:spPr bwMode="auto">
          <a:xfrm flipH="1" flipV="1">
            <a:off x="7426325" y="5135563"/>
            <a:ext cx="69850" cy="28575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5233" name="Line 17"/>
          <p:cNvSpPr>
            <a:spLocks noChangeShapeType="1"/>
          </p:cNvSpPr>
          <p:nvPr/>
        </p:nvSpPr>
        <p:spPr bwMode="auto">
          <a:xfrm flipH="1" flipV="1">
            <a:off x="5795963" y="5162550"/>
            <a:ext cx="115887" cy="32067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65234" name="Group 18"/>
          <p:cNvGrpSpPr>
            <a:grpSpLocks/>
          </p:cNvGrpSpPr>
          <p:nvPr/>
        </p:nvGrpSpPr>
        <p:grpSpPr bwMode="auto">
          <a:xfrm>
            <a:off x="917575" y="4805363"/>
            <a:ext cx="8226425" cy="1489075"/>
            <a:chOff x="578" y="2917"/>
            <a:chExt cx="5182" cy="938"/>
          </a:xfrm>
        </p:grpSpPr>
        <p:sp>
          <p:nvSpPr>
            <p:cNvPr id="265235" name="Line 19"/>
            <p:cNvSpPr>
              <a:spLocks noChangeShapeType="1"/>
            </p:cNvSpPr>
            <p:nvPr/>
          </p:nvSpPr>
          <p:spPr bwMode="auto">
            <a:xfrm flipV="1">
              <a:off x="1188" y="3183"/>
              <a:ext cx="30" cy="179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5236" name="Line 20"/>
            <p:cNvSpPr>
              <a:spLocks noChangeShapeType="1"/>
            </p:cNvSpPr>
            <p:nvPr/>
          </p:nvSpPr>
          <p:spPr bwMode="auto">
            <a:xfrm flipV="1">
              <a:off x="1911" y="3190"/>
              <a:ext cx="15" cy="216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5237" name="Line 21"/>
            <p:cNvSpPr>
              <a:spLocks noChangeShapeType="1"/>
            </p:cNvSpPr>
            <p:nvPr/>
          </p:nvSpPr>
          <p:spPr bwMode="auto">
            <a:xfrm flipH="1" flipV="1">
              <a:off x="4708" y="3220"/>
              <a:ext cx="44" cy="18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5238" name="Line 22"/>
            <p:cNvSpPr>
              <a:spLocks noChangeShapeType="1"/>
            </p:cNvSpPr>
            <p:nvPr/>
          </p:nvSpPr>
          <p:spPr bwMode="auto">
            <a:xfrm flipH="1" flipV="1">
              <a:off x="3681" y="3237"/>
              <a:ext cx="73" cy="202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65239" name="Group 23"/>
            <p:cNvGrpSpPr>
              <a:grpSpLocks/>
            </p:cNvGrpSpPr>
            <p:nvPr/>
          </p:nvGrpSpPr>
          <p:grpSpPr bwMode="auto">
            <a:xfrm>
              <a:off x="578" y="2917"/>
              <a:ext cx="5182" cy="938"/>
              <a:chOff x="548" y="2822"/>
              <a:chExt cx="5182" cy="938"/>
            </a:xfrm>
          </p:grpSpPr>
          <p:sp>
            <p:nvSpPr>
              <p:cNvPr id="265240" name="Line 24"/>
              <p:cNvSpPr>
                <a:spLocks noChangeShapeType="1"/>
              </p:cNvSpPr>
              <p:nvPr/>
            </p:nvSpPr>
            <p:spPr bwMode="auto">
              <a:xfrm>
                <a:off x="1184" y="2824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5241" name="Line 25"/>
              <p:cNvSpPr>
                <a:spLocks noChangeShapeType="1"/>
              </p:cNvSpPr>
              <p:nvPr/>
            </p:nvSpPr>
            <p:spPr bwMode="auto">
              <a:xfrm>
                <a:off x="1662" y="2831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5242" name="Line 26"/>
              <p:cNvSpPr>
                <a:spLocks noChangeShapeType="1"/>
              </p:cNvSpPr>
              <p:nvPr/>
            </p:nvSpPr>
            <p:spPr bwMode="auto">
              <a:xfrm>
                <a:off x="2699" y="2832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5243" name="Line 27"/>
              <p:cNvSpPr>
                <a:spLocks noChangeShapeType="1"/>
              </p:cNvSpPr>
              <p:nvPr/>
            </p:nvSpPr>
            <p:spPr bwMode="auto">
              <a:xfrm>
                <a:off x="3280" y="2832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5244" name="Line 28"/>
              <p:cNvSpPr>
                <a:spLocks noChangeShapeType="1"/>
              </p:cNvSpPr>
              <p:nvPr/>
            </p:nvSpPr>
            <p:spPr bwMode="auto">
              <a:xfrm>
                <a:off x="4545" y="2831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5245" name="Rectangle 29"/>
              <p:cNvSpPr>
                <a:spLocks noChangeArrowheads="1"/>
              </p:cNvSpPr>
              <p:nvPr/>
            </p:nvSpPr>
            <p:spPr bwMode="auto">
              <a:xfrm>
                <a:off x="3629" y="3207"/>
                <a:ext cx="2101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Structure</a:t>
                </a:r>
              </a:p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formation</a:t>
                </a:r>
              </a:p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endParaRPr lang="en-GB" sz="1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5246" name="Text Box 30"/>
              <p:cNvSpPr txBox="1">
                <a:spLocks noChangeArrowheads="1"/>
              </p:cNvSpPr>
              <p:nvPr/>
            </p:nvSpPr>
            <p:spPr bwMode="auto">
              <a:xfrm>
                <a:off x="548" y="3027"/>
                <a:ext cx="1136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GB" sz="1400" b="1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‘Inflation’</a:t>
                </a:r>
              </a:p>
            </p:txBody>
          </p:sp>
          <p:sp>
            <p:nvSpPr>
              <p:cNvPr id="265247" name="Rectangle 31"/>
              <p:cNvSpPr>
                <a:spLocks noChangeArrowheads="1"/>
              </p:cNvSpPr>
              <p:nvPr/>
            </p:nvSpPr>
            <p:spPr bwMode="auto">
              <a:xfrm>
                <a:off x="998" y="3318"/>
                <a:ext cx="1298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Particle/photon Soup</a:t>
                </a:r>
              </a:p>
            </p:txBody>
          </p:sp>
          <p:sp>
            <p:nvSpPr>
              <p:cNvPr id="265248" name="Rectangle 32"/>
              <p:cNvSpPr>
                <a:spLocks noChangeArrowheads="1"/>
              </p:cNvSpPr>
              <p:nvPr/>
            </p:nvSpPr>
            <p:spPr bwMode="auto">
              <a:xfrm>
                <a:off x="2704" y="3422"/>
                <a:ext cx="1298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‘Nucleosynthesis’</a:t>
                </a:r>
              </a:p>
            </p:txBody>
          </p:sp>
          <p:sp>
            <p:nvSpPr>
              <p:cNvPr id="265249" name="Rectangle 33"/>
              <p:cNvSpPr>
                <a:spLocks noChangeArrowheads="1"/>
              </p:cNvSpPr>
              <p:nvPr/>
            </p:nvSpPr>
            <p:spPr bwMode="auto">
              <a:xfrm>
                <a:off x="3161" y="3193"/>
                <a:ext cx="1407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‘Recombination’</a:t>
                </a:r>
              </a:p>
            </p:txBody>
          </p:sp>
          <p:sp>
            <p:nvSpPr>
              <p:cNvPr id="265250" name="Rectangle 34"/>
              <p:cNvSpPr>
                <a:spLocks noChangeArrowheads="1"/>
              </p:cNvSpPr>
              <p:nvPr/>
            </p:nvSpPr>
            <p:spPr bwMode="auto">
              <a:xfrm>
                <a:off x="1683" y="3161"/>
                <a:ext cx="1714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Matter</a:t>
                </a:r>
              </a:p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‘Freeze-out’</a:t>
                </a:r>
              </a:p>
            </p:txBody>
          </p:sp>
          <p:sp>
            <p:nvSpPr>
              <p:cNvPr id="265251" name="Line 35"/>
              <p:cNvSpPr>
                <a:spLocks noChangeShapeType="1"/>
              </p:cNvSpPr>
              <p:nvPr/>
            </p:nvSpPr>
            <p:spPr bwMode="auto">
              <a:xfrm>
                <a:off x="2264" y="2822"/>
                <a:ext cx="0" cy="14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65253" name="Line 37"/>
          <p:cNvSpPr>
            <a:spLocks noChangeShapeType="1"/>
          </p:cNvSpPr>
          <p:nvPr/>
        </p:nvSpPr>
        <p:spPr bwMode="auto">
          <a:xfrm flipH="1" flipV="1">
            <a:off x="5287963" y="5003800"/>
            <a:ext cx="455612" cy="38100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65263" name="Group 47"/>
          <p:cNvGrpSpPr>
            <a:grpSpLocks/>
          </p:cNvGrpSpPr>
          <p:nvPr/>
        </p:nvGrpSpPr>
        <p:grpSpPr bwMode="auto">
          <a:xfrm>
            <a:off x="3795713" y="2576513"/>
            <a:ext cx="3551237" cy="731837"/>
            <a:chOff x="2391" y="1623"/>
            <a:chExt cx="2237" cy="461"/>
          </a:xfrm>
        </p:grpSpPr>
        <p:grpSp>
          <p:nvGrpSpPr>
            <p:cNvPr id="265264" name="Group 48"/>
            <p:cNvGrpSpPr>
              <a:grpSpLocks/>
            </p:cNvGrpSpPr>
            <p:nvPr/>
          </p:nvGrpSpPr>
          <p:grpSpPr bwMode="auto">
            <a:xfrm>
              <a:off x="2391" y="1623"/>
              <a:ext cx="2237" cy="310"/>
              <a:chOff x="2391" y="1623"/>
              <a:chExt cx="2237" cy="310"/>
            </a:xfrm>
          </p:grpSpPr>
          <p:sp>
            <p:nvSpPr>
              <p:cNvPr id="265265" name="Rectangle 49"/>
              <p:cNvSpPr>
                <a:spLocks noChangeArrowheads="1"/>
              </p:cNvSpPr>
              <p:nvPr/>
            </p:nvSpPr>
            <p:spPr bwMode="auto">
              <a:xfrm>
                <a:off x="3342" y="1623"/>
                <a:ext cx="1286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charset="2"/>
                  <a:buNone/>
                </a:pPr>
                <a:r>
                  <a:rPr lang="en-GB" sz="2000" dirty="0">
                    <a:solidFill>
                      <a:schemeClr val="bg1"/>
                    </a:solidFill>
                    <a:latin typeface="Comic Sans MS" pitchFamily="66" charset="0"/>
                  </a:rPr>
                  <a:t>   Transparent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charset="2"/>
                  <a:buChar char="n"/>
                </a:pPr>
                <a:endParaRPr lang="en-GB" sz="2000" dirty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Comic Sans MS" pitchFamily="66" charset="0"/>
                </a:endParaRPr>
              </a:p>
            </p:txBody>
          </p:sp>
          <p:sp>
            <p:nvSpPr>
              <p:cNvPr id="265266" name="Rectangle 50"/>
              <p:cNvSpPr>
                <a:spLocks noChangeArrowheads="1"/>
              </p:cNvSpPr>
              <p:nvPr/>
            </p:nvSpPr>
            <p:spPr bwMode="auto">
              <a:xfrm>
                <a:off x="2391" y="1623"/>
                <a:ext cx="902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charset="2"/>
                  <a:buNone/>
                </a:pPr>
                <a:r>
                  <a:rPr lang="en-GB" sz="2000" dirty="0">
                    <a:solidFill>
                      <a:schemeClr val="bg1"/>
                    </a:solidFill>
                    <a:latin typeface="Comic Sans MS" pitchFamily="66" charset="0"/>
                  </a:rPr>
                  <a:t>  Opaque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charset="2"/>
                  <a:buChar char="n"/>
                </a:pPr>
                <a:endParaRPr lang="en-GB" sz="20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65267" name="Rectangle 51"/>
            <p:cNvSpPr>
              <a:spLocks noChangeArrowheads="1"/>
            </p:cNvSpPr>
            <p:nvPr/>
          </p:nvSpPr>
          <p:spPr bwMode="auto">
            <a:xfrm>
              <a:off x="2420" y="1870"/>
              <a:ext cx="87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chemeClr val="accent1"/>
                  </a:solidFill>
                  <a:latin typeface="Comic Sans MS" pitchFamily="66" charset="0"/>
                </a:rPr>
                <a:t>300,000 years</a:t>
              </a:r>
            </a:p>
          </p:txBody>
        </p:sp>
      </p:grpSp>
      <p:grpSp>
        <p:nvGrpSpPr>
          <p:cNvPr id="265272" name="Group 56"/>
          <p:cNvGrpSpPr>
            <a:grpSpLocks/>
          </p:cNvGrpSpPr>
          <p:nvPr/>
        </p:nvGrpSpPr>
        <p:grpSpPr bwMode="auto">
          <a:xfrm>
            <a:off x="5267325" y="2709863"/>
            <a:ext cx="1943100" cy="2268537"/>
            <a:chOff x="3318" y="1707"/>
            <a:chExt cx="1224" cy="1429"/>
          </a:xfrm>
        </p:grpSpPr>
        <p:sp>
          <p:nvSpPr>
            <p:cNvPr id="265252" name="Line 36"/>
            <p:cNvSpPr>
              <a:spLocks noChangeShapeType="1"/>
            </p:cNvSpPr>
            <p:nvPr/>
          </p:nvSpPr>
          <p:spPr bwMode="auto">
            <a:xfrm flipH="1" flipV="1">
              <a:off x="3318" y="1707"/>
              <a:ext cx="1" cy="142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65271" name="Group 55"/>
            <p:cNvGrpSpPr>
              <a:grpSpLocks/>
            </p:cNvGrpSpPr>
            <p:nvPr/>
          </p:nvGrpSpPr>
          <p:grpSpPr bwMode="auto">
            <a:xfrm>
              <a:off x="3492" y="2127"/>
              <a:ext cx="1050" cy="860"/>
              <a:chOff x="3492" y="2127"/>
              <a:chExt cx="1050" cy="860"/>
            </a:xfrm>
          </p:grpSpPr>
          <p:grpSp>
            <p:nvGrpSpPr>
              <p:cNvPr id="265255" name="Group 39"/>
              <p:cNvGrpSpPr>
                <a:grpSpLocks/>
              </p:cNvGrpSpPr>
              <p:nvPr/>
            </p:nvGrpSpPr>
            <p:grpSpPr bwMode="auto">
              <a:xfrm>
                <a:off x="4067" y="2362"/>
                <a:ext cx="475" cy="625"/>
                <a:chOff x="4067" y="2362"/>
                <a:chExt cx="283" cy="625"/>
              </a:xfrm>
            </p:grpSpPr>
            <p:sp>
              <p:nvSpPr>
                <p:cNvPr id="265256" name="Freeform 40"/>
                <p:cNvSpPr>
                  <a:spLocks noChangeAspect="1"/>
                </p:cNvSpPr>
                <p:nvPr/>
              </p:nvSpPr>
              <p:spPr bwMode="auto">
                <a:xfrm rot="427320">
                  <a:off x="4067" y="2884"/>
                  <a:ext cx="208" cy="10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64" y="128"/>
                    </a:cxn>
                    <a:cxn ang="0">
                      <a:pos x="128" y="152"/>
                    </a:cxn>
                    <a:cxn ang="0">
                      <a:pos x="232" y="216"/>
                    </a:cxn>
                    <a:cxn ang="0">
                      <a:pos x="296" y="144"/>
                    </a:cxn>
                    <a:cxn ang="0">
                      <a:pos x="376" y="72"/>
                    </a:cxn>
                    <a:cxn ang="0">
                      <a:pos x="456" y="128"/>
                    </a:cxn>
                    <a:cxn ang="0">
                      <a:pos x="496" y="216"/>
                    </a:cxn>
                    <a:cxn ang="0">
                      <a:pos x="568" y="256"/>
                    </a:cxn>
                    <a:cxn ang="0">
                      <a:pos x="648" y="208"/>
                    </a:cxn>
                    <a:cxn ang="0">
                      <a:pos x="728" y="72"/>
                    </a:cxn>
                    <a:cxn ang="0">
                      <a:pos x="792" y="24"/>
                    </a:cxn>
                    <a:cxn ang="0">
                      <a:pos x="896" y="64"/>
                    </a:cxn>
                    <a:cxn ang="0">
                      <a:pos x="984" y="216"/>
                    </a:cxn>
                    <a:cxn ang="0">
                      <a:pos x="1048" y="256"/>
                    </a:cxn>
                    <a:cxn ang="0">
                      <a:pos x="1104" y="256"/>
                    </a:cxn>
                    <a:cxn ang="0">
                      <a:pos x="1192" y="152"/>
                    </a:cxn>
                    <a:cxn ang="0">
                      <a:pos x="1248" y="48"/>
                    </a:cxn>
                    <a:cxn ang="0">
                      <a:pos x="1328" y="8"/>
                    </a:cxn>
                    <a:cxn ang="0">
                      <a:pos x="1416" y="96"/>
                    </a:cxn>
                    <a:cxn ang="0">
                      <a:pos x="1472" y="208"/>
                    </a:cxn>
                    <a:cxn ang="0">
                      <a:pos x="1536" y="264"/>
                    </a:cxn>
                    <a:cxn ang="0">
                      <a:pos x="1584" y="248"/>
                    </a:cxn>
                    <a:cxn ang="0">
                      <a:pos x="1632" y="216"/>
                    </a:cxn>
                    <a:cxn ang="0">
                      <a:pos x="1696" y="88"/>
                    </a:cxn>
                    <a:cxn ang="0">
                      <a:pos x="1744" y="64"/>
                    </a:cxn>
                    <a:cxn ang="0">
                      <a:pos x="1808" y="112"/>
                    </a:cxn>
                    <a:cxn ang="0">
                      <a:pos x="1848" y="184"/>
                    </a:cxn>
                    <a:cxn ang="0">
                      <a:pos x="1912" y="200"/>
                    </a:cxn>
                    <a:cxn ang="0">
                      <a:pos x="1976" y="136"/>
                    </a:cxn>
                    <a:cxn ang="0">
                      <a:pos x="2016" y="112"/>
                    </a:cxn>
                  </a:cxnLst>
                  <a:rect l="0" t="0" r="r" b="b"/>
                  <a:pathLst>
                    <a:path w="2016" h="273">
                      <a:moveTo>
                        <a:pt x="0" y="152"/>
                      </a:moveTo>
                      <a:cubicBezTo>
                        <a:pt x="11" y="148"/>
                        <a:pt x="43" y="128"/>
                        <a:pt x="64" y="128"/>
                      </a:cubicBezTo>
                      <a:cubicBezTo>
                        <a:pt x="85" y="128"/>
                        <a:pt x="100" y="137"/>
                        <a:pt x="128" y="152"/>
                      </a:cubicBezTo>
                      <a:cubicBezTo>
                        <a:pt x="156" y="167"/>
                        <a:pt x="204" y="217"/>
                        <a:pt x="232" y="216"/>
                      </a:cubicBezTo>
                      <a:cubicBezTo>
                        <a:pt x="260" y="215"/>
                        <a:pt x="272" y="168"/>
                        <a:pt x="296" y="144"/>
                      </a:cubicBezTo>
                      <a:cubicBezTo>
                        <a:pt x="320" y="120"/>
                        <a:pt x="349" y="75"/>
                        <a:pt x="376" y="72"/>
                      </a:cubicBezTo>
                      <a:cubicBezTo>
                        <a:pt x="403" y="69"/>
                        <a:pt x="436" y="104"/>
                        <a:pt x="456" y="128"/>
                      </a:cubicBezTo>
                      <a:cubicBezTo>
                        <a:pt x="476" y="152"/>
                        <a:pt x="477" y="195"/>
                        <a:pt x="496" y="216"/>
                      </a:cubicBezTo>
                      <a:cubicBezTo>
                        <a:pt x="515" y="237"/>
                        <a:pt x="543" y="257"/>
                        <a:pt x="568" y="256"/>
                      </a:cubicBezTo>
                      <a:cubicBezTo>
                        <a:pt x="593" y="255"/>
                        <a:pt x="621" y="239"/>
                        <a:pt x="648" y="208"/>
                      </a:cubicBezTo>
                      <a:cubicBezTo>
                        <a:pt x="675" y="177"/>
                        <a:pt x="704" y="103"/>
                        <a:pt x="728" y="72"/>
                      </a:cubicBezTo>
                      <a:cubicBezTo>
                        <a:pt x="752" y="41"/>
                        <a:pt x="764" y="25"/>
                        <a:pt x="792" y="24"/>
                      </a:cubicBezTo>
                      <a:cubicBezTo>
                        <a:pt x="820" y="23"/>
                        <a:pt x="864" y="32"/>
                        <a:pt x="896" y="64"/>
                      </a:cubicBezTo>
                      <a:cubicBezTo>
                        <a:pt x="928" y="96"/>
                        <a:pt x="959" y="184"/>
                        <a:pt x="984" y="216"/>
                      </a:cubicBezTo>
                      <a:cubicBezTo>
                        <a:pt x="1009" y="248"/>
                        <a:pt x="1028" y="249"/>
                        <a:pt x="1048" y="256"/>
                      </a:cubicBezTo>
                      <a:cubicBezTo>
                        <a:pt x="1068" y="263"/>
                        <a:pt x="1080" y="273"/>
                        <a:pt x="1104" y="256"/>
                      </a:cubicBezTo>
                      <a:cubicBezTo>
                        <a:pt x="1128" y="239"/>
                        <a:pt x="1168" y="187"/>
                        <a:pt x="1192" y="152"/>
                      </a:cubicBezTo>
                      <a:cubicBezTo>
                        <a:pt x="1216" y="117"/>
                        <a:pt x="1225" y="72"/>
                        <a:pt x="1248" y="48"/>
                      </a:cubicBezTo>
                      <a:cubicBezTo>
                        <a:pt x="1271" y="24"/>
                        <a:pt x="1300" y="0"/>
                        <a:pt x="1328" y="8"/>
                      </a:cubicBezTo>
                      <a:cubicBezTo>
                        <a:pt x="1356" y="16"/>
                        <a:pt x="1392" y="63"/>
                        <a:pt x="1416" y="96"/>
                      </a:cubicBezTo>
                      <a:cubicBezTo>
                        <a:pt x="1440" y="129"/>
                        <a:pt x="1452" y="180"/>
                        <a:pt x="1472" y="208"/>
                      </a:cubicBezTo>
                      <a:cubicBezTo>
                        <a:pt x="1492" y="236"/>
                        <a:pt x="1518" y="257"/>
                        <a:pt x="1536" y="264"/>
                      </a:cubicBezTo>
                      <a:cubicBezTo>
                        <a:pt x="1554" y="271"/>
                        <a:pt x="1568" y="256"/>
                        <a:pt x="1584" y="248"/>
                      </a:cubicBezTo>
                      <a:cubicBezTo>
                        <a:pt x="1600" y="240"/>
                        <a:pt x="1613" y="243"/>
                        <a:pt x="1632" y="216"/>
                      </a:cubicBezTo>
                      <a:cubicBezTo>
                        <a:pt x="1651" y="189"/>
                        <a:pt x="1677" y="113"/>
                        <a:pt x="1696" y="88"/>
                      </a:cubicBezTo>
                      <a:cubicBezTo>
                        <a:pt x="1715" y="63"/>
                        <a:pt x="1725" y="60"/>
                        <a:pt x="1744" y="64"/>
                      </a:cubicBezTo>
                      <a:cubicBezTo>
                        <a:pt x="1763" y="68"/>
                        <a:pt x="1791" y="92"/>
                        <a:pt x="1808" y="112"/>
                      </a:cubicBezTo>
                      <a:cubicBezTo>
                        <a:pt x="1825" y="132"/>
                        <a:pt x="1831" y="169"/>
                        <a:pt x="1848" y="184"/>
                      </a:cubicBezTo>
                      <a:cubicBezTo>
                        <a:pt x="1865" y="199"/>
                        <a:pt x="1891" y="208"/>
                        <a:pt x="1912" y="200"/>
                      </a:cubicBezTo>
                      <a:cubicBezTo>
                        <a:pt x="1933" y="192"/>
                        <a:pt x="1959" y="151"/>
                        <a:pt x="1976" y="136"/>
                      </a:cubicBezTo>
                      <a:cubicBezTo>
                        <a:pt x="1993" y="121"/>
                        <a:pt x="2004" y="113"/>
                        <a:pt x="2016" y="112"/>
                      </a:cubicBezTo>
                    </a:path>
                  </a:pathLst>
                </a:custGeom>
                <a:noFill/>
                <a:ln w="28575" cmpd="sng">
                  <a:solidFill>
                    <a:srgbClr val="31009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5257" name="Freeform 41"/>
                <p:cNvSpPr>
                  <a:spLocks noChangeAspect="1"/>
                </p:cNvSpPr>
                <p:nvPr/>
              </p:nvSpPr>
              <p:spPr bwMode="auto">
                <a:xfrm rot="29595">
                  <a:off x="4142" y="2628"/>
                  <a:ext cx="208" cy="10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64" y="128"/>
                    </a:cxn>
                    <a:cxn ang="0">
                      <a:pos x="128" y="152"/>
                    </a:cxn>
                    <a:cxn ang="0">
                      <a:pos x="232" y="216"/>
                    </a:cxn>
                    <a:cxn ang="0">
                      <a:pos x="296" y="144"/>
                    </a:cxn>
                    <a:cxn ang="0">
                      <a:pos x="376" y="72"/>
                    </a:cxn>
                    <a:cxn ang="0">
                      <a:pos x="456" y="128"/>
                    </a:cxn>
                    <a:cxn ang="0">
                      <a:pos x="496" y="216"/>
                    </a:cxn>
                    <a:cxn ang="0">
                      <a:pos x="568" y="256"/>
                    </a:cxn>
                    <a:cxn ang="0">
                      <a:pos x="648" y="208"/>
                    </a:cxn>
                    <a:cxn ang="0">
                      <a:pos x="728" y="72"/>
                    </a:cxn>
                    <a:cxn ang="0">
                      <a:pos x="792" y="24"/>
                    </a:cxn>
                    <a:cxn ang="0">
                      <a:pos x="896" y="64"/>
                    </a:cxn>
                    <a:cxn ang="0">
                      <a:pos x="984" y="216"/>
                    </a:cxn>
                    <a:cxn ang="0">
                      <a:pos x="1048" y="256"/>
                    </a:cxn>
                    <a:cxn ang="0">
                      <a:pos x="1104" y="256"/>
                    </a:cxn>
                    <a:cxn ang="0">
                      <a:pos x="1192" y="152"/>
                    </a:cxn>
                    <a:cxn ang="0">
                      <a:pos x="1248" y="48"/>
                    </a:cxn>
                    <a:cxn ang="0">
                      <a:pos x="1328" y="8"/>
                    </a:cxn>
                    <a:cxn ang="0">
                      <a:pos x="1416" y="96"/>
                    </a:cxn>
                    <a:cxn ang="0">
                      <a:pos x="1472" y="208"/>
                    </a:cxn>
                    <a:cxn ang="0">
                      <a:pos x="1536" y="264"/>
                    </a:cxn>
                    <a:cxn ang="0">
                      <a:pos x="1584" y="248"/>
                    </a:cxn>
                    <a:cxn ang="0">
                      <a:pos x="1632" y="216"/>
                    </a:cxn>
                    <a:cxn ang="0">
                      <a:pos x="1696" y="88"/>
                    </a:cxn>
                    <a:cxn ang="0">
                      <a:pos x="1744" y="64"/>
                    </a:cxn>
                    <a:cxn ang="0">
                      <a:pos x="1808" y="112"/>
                    </a:cxn>
                    <a:cxn ang="0">
                      <a:pos x="1848" y="184"/>
                    </a:cxn>
                    <a:cxn ang="0">
                      <a:pos x="1912" y="200"/>
                    </a:cxn>
                    <a:cxn ang="0">
                      <a:pos x="1976" y="136"/>
                    </a:cxn>
                    <a:cxn ang="0">
                      <a:pos x="2016" y="112"/>
                    </a:cxn>
                  </a:cxnLst>
                  <a:rect l="0" t="0" r="r" b="b"/>
                  <a:pathLst>
                    <a:path w="2016" h="273">
                      <a:moveTo>
                        <a:pt x="0" y="152"/>
                      </a:moveTo>
                      <a:cubicBezTo>
                        <a:pt x="11" y="148"/>
                        <a:pt x="43" y="128"/>
                        <a:pt x="64" y="128"/>
                      </a:cubicBezTo>
                      <a:cubicBezTo>
                        <a:pt x="85" y="128"/>
                        <a:pt x="100" y="137"/>
                        <a:pt x="128" y="152"/>
                      </a:cubicBezTo>
                      <a:cubicBezTo>
                        <a:pt x="156" y="167"/>
                        <a:pt x="204" y="217"/>
                        <a:pt x="232" y="216"/>
                      </a:cubicBezTo>
                      <a:cubicBezTo>
                        <a:pt x="260" y="215"/>
                        <a:pt x="272" y="168"/>
                        <a:pt x="296" y="144"/>
                      </a:cubicBezTo>
                      <a:cubicBezTo>
                        <a:pt x="320" y="120"/>
                        <a:pt x="349" y="75"/>
                        <a:pt x="376" y="72"/>
                      </a:cubicBezTo>
                      <a:cubicBezTo>
                        <a:pt x="403" y="69"/>
                        <a:pt x="436" y="104"/>
                        <a:pt x="456" y="128"/>
                      </a:cubicBezTo>
                      <a:cubicBezTo>
                        <a:pt x="476" y="152"/>
                        <a:pt x="477" y="195"/>
                        <a:pt x="496" y="216"/>
                      </a:cubicBezTo>
                      <a:cubicBezTo>
                        <a:pt x="515" y="237"/>
                        <a:pt x="543" y="257"/>
                        <a:pt x="568" y="256"/>
                      </a:cubicBezTo>
                      <a:cubicBezTo>
                        <a:pt x="593" y="255"/>
                        <a:pt x="621" y="239"/>
                        <a:pt x="648" y="208"/>
                      </a:cubicBezTo>
                      <a:cubicBezTo>
                        <a:pt x="675" y="177"/>
                        <a:pt x="704" y="103"/>
                        <a:pt x="728" y="72"/>
                      </a:cubicBezTo>
                      <a:cubicBezTo>
                        <a:pt x="752" y="41"/>
                        <a:pt x="764" y="25"/>
                        <a:pt x="792" y="24"/>
                      </a:cubicBezTo>
                      <a:cubicBezTo>
                        <a:pt x="820" y="23"/>
                        <a:pt x="864" y="32"/>
                        <a:pt x="896" y="64"/>
                      </a:cubicBezTo>
                      <a:cubicBezTo>
                        <a:pt x="928" y="96"/>
                        <a:pt x="959" y="184"/>
                        <a:pt x="984" y="216"/>
                      </a:cubicBezTo>
                      <a:cubicBezTo>
                        <a:pt x="1009" y="248"/>
                        <a:pt x="1028" y="249"/>
                        <a:pt x="1048" y="256"/>
                      </a:cubicBezTo>
                      <a:cubicBezTo>
                        <a:pt x="1068" y="263"/>
                        <a:pt x="1080" y="273"/>
                        <a:pt x="1104" y="256"/>
                      </a:cubicBezTo>
                      <a:cubicBezTo>
                        <a:pt x="1128" y="239"/>
                        <a:pt x="1168" y="187"/>
                        <a:pt x="1192" y="152"/>
                      </a:cubicBezTo>
                      <a:cubicBezTo>
                        <a:pt x="1216" y="117"/>
                        <a:pt x="1225" y="72"/>
                        <a:pt x="1248" y="48"/>
                      </a:cubicBezTo>
                      <a:cubicBezTo>
                        <a:pt x="1271" y="24"/>
                        <a:pt x="1300" y="0"/>
                        <a:pt x="1328" y="8"/>
                      </a:cubicBezTo>
                      <a:cubicBezTo>
                        <a:pt x="1356" y="16"/>
                        <a:pt x="1392" y="63"/>
                        <a:pt x="1416" y="96"/>
                      </a:cubicBezTo>
                      <a:cubicBezTo>
                        <a:pt x="1440" y="129"/>
                        <a:pt x="1452" y="180"/>
                        <a:pt x="1472" y="208"/>
                      </a:cubicBezTo>
                      <a:cubicBezTo>
                        <a:pt x="1492" y="236"/>
                        <a:pt x="1518" y="257"/>
                        <a:pt x="1536" y="264"/>
                      </a:cubicBezTo>
                      <a:cubicBezTo>
                        <a:pt x="1554" y="271"/>
                        <a:pt x="1568" y="256"/>
                        <a:pt x="1584" y="248"/>
                      </a:cubicBezTo>
                      <a:cubicBezTo>
                        <a:pt x="1600" y="240"/>
                        <a:pt x="1613" y="243"/>
                        <a:pt x="1632" y="216"/>
                      </a:cubicBezTo>
                      <a:cubicBezTo>
                        <a:pt x="1651" y="189"/>
                        <a:pt x="1677" y="113"/>
                        <a:pt x="1696" y="88"/>
                      </a:cubicBezTo>
                      <a:cubicBezTo>
                        <a:pt x="1715" y="63"/>
                        <a:pt x="1725" y="60"/>
                        <a:pt x="1744" y="64"/>
                      </a:cubicBezTo>
                      <a:cubicBezTo>
                        <a:pt x="1763" y="68"/>
                        <a:pt x="1791" y="92"/>
                        <a:pt x="1808" y="112"/>
                      </a:cubicBezTo>
                      <a:cubicBezTo>
                        <a:pt x="1825" y="132"/>
                        <a:pt x="1831" y="169"/>
                        <a:pt x="1848" y="184"/>
                      </a:cubicBezTo>
                      <a:cubicBezTo>
                        <a:pt x="1865" y="199"/>
                        <a:pt x="1891" y="208"/>
                        <a:pt x="1912" y="200"/>
                      </a:cubicBezTo>
                      <a:cubicBezTo>
                        <a:pt x="1933" y="192"/>
                        <a:pt x="1959" y="151"/>
                        <a:pt x="1976" y="136"/>
                      </a:cubicBezTo>
                      <a:cubicBezTo>
                        <a:pt x="1993" y="121"/>
                        <a:pt x="2004" y="113"/>
                        <a:pt x="2016" y="112"/>
                      </a:cubicBezTo>
                    </a:path>
                  </a:pathLst>
                </a:custGeom>
                <a:noFill/>
                <a:ln w="28575" cmpd="sng">
                  <a:solidFill>
                    <a:srgbClr val="31009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5258" name="Freeform 42"/>
                <p:cNvSpPr>
                  <a:spLocks noChangeAspect="1"/>
                </p:cNvSpPr>
                <p:nvPr/>
              </p:nvSpPr>
              <p:spPr bwMode="auto">
                <a:xfrm rot="-504403">
                  <a:off x="4067" y="2362"/>
                  <a:ext cx="208" cy="10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64" y="128"/>
                    </a:cxn>
                    <a:cxn ang="0">
                      <a:pos x="128" y="152"/>
                    </a:cxn>
                    <a:cxn ang="0">
                      <a:pos x="232" y="216"/>
                    </a:cxn>
                    <a:cxn ang="0">
                      <a:pos x="296" y="144"/>
                    </a:cxn>
                    <a:cxn ang="0">
                      <a:pos x="376" y="72"/>
                    </a:cxn>
                    <a:cxn ang="0">
                      <a:pos x="456" y="128"/>
                    </a:cxn>
                    <a:cxn ang="0">
                      <a:pos x="496" y="216"/>
                    </a:cxn>
                    <a:cxn ang="0">
                      <a:pos x="568" y="256"/>
                    </a:cxn>
                    <a:cxn ang="0">
                      <a:pos x="648" y="208"/>
                    </a:cxn>
                    <a:cxn ang="0">
                      <a:pos x="728" y="72"/>
                    </a:cxn>
                    <a:cxn ang="0">
                      <a:pos x="792" y="24"/>
                    </a:cxn>
                    <a:cxn ang="0">
                      <a:pos x="896" y="64"/>
                    </a:cxn>
                    <a:cxn ang="0">
                      <a:pos x="984" y="216"/>
                    </a:cxn>
                    <a:cxn ang="0">
                      <a:pos x="1048" y="256"/>
                    </a:cxn>
                    <a:cxn ang="0">
                      <a:pos x="1104" y="256"/>
                    </a:cxn>
                    <a:cxn ang="0">
                      <a:pos x="1192" y="152"/>
                    </a:cxn>
                    <a:cxn ang="0">
                      <a:pos x="1248" y="48"/>
                    </a:cxn>
                    <a:cxn ang="0">
                      <a:pos x="1328" y="8"/>
                    </a:cxn>
                    <a:cxn ang="0">
                      <a:pos x="1416" y="96"/>
                    </a:cxn>
                    <a:cxn ang="0">
                      <a:pos x="1472" y="208"/>
                    </a:cxn>
                    <a:cxn ang="0">
                      <a:pos x="1536" y="264"/>
                    </a:cxn>
                    <a:cxn ang="0">
                      <a:pos x="1584" y="248"/>
                    </a:cxn>
                    <a:cxn ang="0">
                      <a:pos x="1632" y="216"/>
                    </a:cxn>
                    <a:cxn ang="0">
                      <a:pos x="1696" y="88"/>
                    </a:cxn>
                    <a:cxn ang="0">
                      <a:pos x="1744" y="64"/>
                    </a:cxn>
                    <a:cxn ang="0">
                      <a:pos x="1808" y="112"/>
                    </a:cxn>
                    <a:cxn ang="0">
                      <a:pos x="1848" y="184"/>
                    </a:cxn>
                    <a:cxn ang="0">
                      <a:pos x="1912" y="200"/>
                    </a:cxn>
                    <a:cxn ang="0">
                      <a:pos x="1976" y="136"/>
                    </a:cxn>
                    <a:cxn ang="0">
                      <a:pos x="2016" y="112"/>
                    </a:cxn>
                  </a:cxnLst>
                  <a:rect l="0" t="0" r="r" b="b"/>
                  <a:pathLst>
                    <a:path w="2016" h="273">
                      <a:moveTo>
                        <a:pt x="0" y="152"/>
                      </a:moveTo>
                      <a:cubicBezTo>
                        <a:pt x="11" y="148"/>
                        <a:pt x="43" y="128"/>
                        <a:pt x="64" y="128"/>
                      </a:cubicBezTo>
                      <a:cubicBezTo>
                        <a:pt x="85" y="128"/>
                        <a:pt x="100" y="137"/>
                        <a:pt x="128" y="152"/>
                      </a:cubicBezTo>
                      <a:cubicBezTo>
                        <a:pt x="156" y="167"/>
                        <a:pt x="204" y="217"/>
                        <a:pt x="232" y="216"/>
                      </a:cubicBezTo>
                      <a:cubicBezTo>
                        <a:pt x="260" y="215"/>
                        <a:pt x="272" y="168"/>
                        <a:pt x="296" y="144"/>
                      </a:cubicBezTo>
                      <a:cubicBezTo>
                        <a:pt x="320" y="120"/>
                        <a:pt x="349" y="75"/>
                        <a:pt x="376" y="72"/>
                      </a:cubicBezTo>
                      <a:cubicBezTo>
                        <a:pt x="403" y="69"/>
                        <a:pt x="436" y="104"/>
                        <a:pt x="456" y="128"/>
                      </a:cubicBezTo>
                      <a:cubicBezTo>
                        <a:pt x="476" y="152"/>
                        <a:pt x="477" y="195"/>
                        <a:pt x="496" y="216"/>
                      </a:cubicBezTo>
                      <a:cubicBezTo>
                        <a:pt x="515" y="237"/>
                        <a:pt x="543" y="257"/>
                        <a:pt x="568" y="256"/>
                      </a:cubicBezTo>
                      <a:cubicBezTo>
                        <a:pt x="593" y="255"/>
                        <a:pt x="621" y="239"/>
                        <a:pt x="648" y="208"/>
                      </a:cubicBezTo>
                      <a:cubicBezTo>
                        <a:pt x="675" y="177"/>
                        <a:pt x="704" y="103"/>
                        <a:pt x="728" y="72"/>
                      </a:cubicBezTo>
                      <a:cubicBezTo>
                        <a:pt x="752" y="41"/>
                        <a:pt x="764" y="25"/>
                        <a:pt x="792" y="24"/>
                      </a:cubicBezTo>
                      <a:cubicBezTo>
                        <a:pt x="820" y="23"/>
                        <a:pt x="864" y="32"/>
                        <a:pt x="896" y="64"/>
                      </a:cubicBezTo>
                      <a:cubicBezTo>
                        <a:pt x="928" y="96"/>
                        <a:pt x="959" y="184"/>
                        <a:pt x="984" y="216"/>
                      </a:cubicBezTo>
                      <a:cubicBezTo>
                        <a:pt x="1009" y="248"/>
                        <a:pt x="1028" y="249"/>
                        <a:pt x="1048" y="256"/>
                      </a:cubicBezTo>
                      <a:cubicBezTo>
                        <a:pt x="1068" y="263"/>
                        <a:pt x="1080" y="273"/>
                        <a:pt x="1104" y="256"/>
                      </a:cubicBezTo>
                      <a:cubicBezTo>
                        <a:pt x="1128" y="239"/>
                        <a:pt x="1168" y="187"/>
                        <a:pt x="1192" y="152"/>
                      </a:cubicBezTo>
                      <a:cubicBezTo>
                        <a:pt x="1216" y="117"/>
                        <a:pt x="1225" y="72"/>
                        <a:pt x="1248" y="48"/>
                      </a:cubicBezTo>
                      <a:cubicBezTo>
                        <a:pt x="1271" y="24"/>
                        <a:pt x="1300" y="0"/>
                        <a:pt x="1328" y="8"/>
                      </a:cubicBezTo>
                      <a:cubicBezTo>
                        <a:pt x="1356" y="16"/>
                        <a:pt x="1392" y="63"/>
                        <a:pt x="1416" y="96"/>
                      </a:cubicBezTo>
                      <a:cubicBezTo>
                        <a:pt x="1440" y="129"/>
                        <a:pt x="1452" y="180"/>
                        <a:pt x="1472" y="208"/>
                      </a:cubicBezTo>
                      <a:cubicBezTo>
                        <a:pt x="1492" y="236"/>
                        <a:pt x="1518" y="257"/>
                        <a:pt x="1536" y="264"/>
                      </a:cubicBezTo>
                      <a:cubicBezTo>
                        <a:pt x="1554" y="271"/>
                        <a:pt x="1568" y="256"/>
                        <a:pt x="1584" y="248"/>
                      </a:cubicBezTo>
                      <a:cubicBezTo>
                        <a:pt x="1600" y="240"/>
                        <a:pt x="1613" y="243"/>
                        <a:pt x="1632" y="216"/>
                      </a:cubicBezTo>
                      <a:cubicBezTo>
                        <a:pt x="1651" y="189"/>
                        <a:pt x="1677" y="113"/>
                        <a:pt x="1696" y="88"/>
                      </a:cubicBezTo>
                      <a:cubicBezTo>
                        <a:pt x="1715" y="63"/>
                        <a:pt x="1725" y="60"/>
                        <a:pt x="1744" y="64"/>
                      </a:cubicBezTo>
                      <a:cubicBezTo>
                        <a:pt x="1763" y="68"/>
                        <a:pt x="1791" y="92"/>
                        <a:pt x="1808" y="112"/>
                      </a:cubicBezTo>
                      <a:cubicBezTo>
                        <a:pt x="1825" y="132"/>
                        <a:pt x="1831" y="169"/>
                        <a:pt x="1848" y="184"/>
                      </a:cubicBezTo>
                      <a:cubicBezTo>
                        <a:pt x="1865" y="199"/>
                        <a:pt x="1891" y="208"/>
                        <a:pt x="1912" y="200"/>
                      </a:cubicBezTo>
                      <a:cubicBezTo>
                        <a:pt x="1933" y="192"/>
                        <a:pt x="1959" y="151"/>
                        <a:pt x="1976" y="136"/>
                      </a:cubicBezTo>
                      <a:cubicBezTo>
                        <a:pt x="1993" y="121"/>
                        <a:pt x="2004" y="113"/>
                        <a:pt x="2016" y="112"/>
                      </a:cubicBezTo>
                    </a:path>
                  </a:pathLst>
                </a:custGeom>
                <a:noFill/>
                <a:ln w="28575" cmpd="sng">
                  <a:solidFill>
                    <a:srgbClr val="31009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65259" name="Group 43"/>
              <p:cNvGrpSpPr>
                <a:grpSpLocks/>
              </p:cNvGrpSpPr>
              <p:nvPr/>
            </p:nvGrpSpPr>
            <p:grpSpPr bwMode="auto">
              <a:xfrm>
                <a:off x="3492" y="2351"/>
                <a:ext cx="283" cy="625"/>
                <a:chOff x="3470" y="2202"/>
                <a:chExt cx="208" cy="625"/>
              </a:xfrm>
            </p:grpSpPr>
            <p:sp>
              <p:nvSpPr>
                <p:cNvPr id="265260" name="Freeform 44"/>
                <p:cNvSpPr>
                  <a:spLocks noChangeAspect="1"/>
                </p:cNvSpPr>
                <p:nvPr/>
              </p:nvSpPr>
              <p:spPr bwMode="auto">
                <a:xfrm rot="427320">
                  <a:off x="3470" y="2724"/>
                  <a:ext cx="153" cy="10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64" y="128"/>
                    </a:cxn>
                    <a:cxn ang="0">
                      <a:pos x="128" y="152"/>
                    </a:cxn>
                    <a:cxn ang="0">
                      <a:pos x="232" y="216"/>
                    </a:cxn>
                    <a:cxn ang="0">
                      <a:pos x="296" y="144"/>
                    </a:cxn>
                    <a:cxn ang="0">
                      <a:pos x="376" y="72"/>
                    </a:cxn>
                    <a:cxn ang="0">
                      <a:pos x="456" y="128"/>
                    </a:cxn>
                    <a:cxn ang="0">
                      <a:pos x="496" y="216"/>
                    </a:cxn>
                    <a:cxn ang="0">
                      <a:pos x="568" y="256"/>
                    </a:cxn>
                    <a:cxn ang="0">
                      <a:pos x="648" y="208"/>
                    </a:cxn>
                    <a:cxn ang="0">
                      <a:pos x="728" y="72"/>
                    </a:cxn>
                    <a:cxn ang="0">
                      <a:pos x="792" y="24"/>
                    </a:cxn>
                    <a:cxn ang="0">
                      <a:pos x="896" y="64"/>
                    </a:cxn>
                    <a:cxn ang="0">
                      <a:pos x="984" y="216"/>
                    </a:cxn>
                    <a:cxn ang="0">
                      <a:pos x="1048" y="256"/>
                    </a:cxn>
                    <a:cxn ang="0">
                      <a:pos x="1104" y="256"/>
                    </a:cxn>
                    <a:cxn ang="0">
                      <a:pos x="1192" y="152"/>
                    </a:cxn>
                    <a:cxn ang="0">
                      <a:pos x="1248" y="48"/>
                    </a:cxn>
                    <a:cxn ang="0">
                      <a:pos x="1328" y="8"/>
                    </a:cxn>
                    <a:cxn ang="0">
                      <a:pos x="1416" y="96"/>
                    </a:cxn>
                    <a:cxn ang="0">
                      <a:pos x="1472" y="208"/>
                    </a:cxn>
                    <a:cxn ang="0">
                      <a:pos x="1536" y="264"/>
                    </a:cxn>
                    <a:cxn ang="0">
                      <a:pos x="1584" y="248"/>
                    </a:cxn>
                    <a:cxn ang="0">
                      <a:pos x="1632" y="216"/>
                    </a:cxn>
                    <a:cxn ang="0">
                      <a:pos x="1696" y="88"/>
                    </a:cxn>
                    <a:cxn ang="0">
                      <a:pos x="1744" y="64"/>
                    </a:cxn>
                    <a:cxn ang="0">
                      <a:pos x="1808" y="112"/>
                    </a:cxn>
                    <a:cxn ang="0">
                      <a:pos x="1848" y="184"/>
                    </a:cxn>
                    <a:cxn ang="0">
                      <a:pos x="1912" y="200"/>
                    </a:cxn>
                    <a:cxn ang="0">
                      <a:pos x="1976" y="136"/>
                    </a:cxn>
                    <a:cxn ang="0">
                      <a:pos x="2016" y="112"/>
                    </a:cxn>
                  </a:cxnLst>
                  <a:rect l="0" t="0" r="r" b="b"/>
                  <a:pathLst>
                    <a:path w="2016" h="273">
                      <a:moveTo>
                        <a:pt x="0" y="152"/>
                      </a:moveTo>
                      <a:cubicBezTo>
                        <a:pt x="11" y="148"/>
                        <a:pt x="43" y="128"/>
                        <a:pt x="64" y="128"/>
                      </a:cubicBezTo>
                      <a:cubicBezTo>
                        <a:pt x="85" y="128"/>
                        <a:pt x="100" y="137"/>
                        <a:pt x="128" y="152"/>
                      </a:cubicBezTo>
                      <a:cubicBezTo>
                        <a:pt x="156" y="167"/>
                        <a:pt x="204" y="217"/>
                        <a:pt x="232" y="216"/>
                      </a:cubicBezTo>
                      <a:cubicBezTo>
                        <a:pt x="260" y="215"/>
                        <a:pt x="272" y="168"/>
                        <a:pt x="296" y="144"/>
                      </a:cubicBezTo>
                      <a:cubicBezTo>
                        <a:pt x="320" y="120"/>
                        <a:pt x="349" y="75"/>
                        <a:pt x="376" y="72"/>
                      </a:cubicBezTo>
                      <a:cubicBezTo>
                        <a:pt x="403" y="69"/>
                        <a:pt x="436" y="104"/>
                        <a:pt x="456" y="128"/>
                      </a:cubicBezTo>
                      <a:cubicBezTo>
                        <a:pt x="476" y="152"/>
                        <a:pt x="477" y="195"/>
                        <a:pt x="496" y="216"/>
                      </a:cubicBezTo>
                      <a:cubicBezTo>
                        <a:pt x="515" y="237"/>
                        <a:pt x="543" y="257"/>
                        <a:pt x="568" y="256"/>
                      </a:cubicBezTo>
                      <a:cubicBezTo>
                        <a:pt x="593" y="255"/>
                        <a:pt x="621" y="239"/>
                        <a:pt x="648" y="208"/>
                      </a:cubicBezTo>
                      <a:cubicBezTo>
                        <a:pt x="675" y="177"/>
                        <a:pt x="704" y="103"/>
                        <a:pt x="728" y="72"/>
                      </a:cubicBezTo>
                      <a:cubicBezTo>
                        <a:pt x="752" y="41"/>
                        <a:pt x="764" y="25"/>
                        <a:pt x="792" y="24"/>
                      </a:cubicBezTo>
                      <a:cubicBezTo>
                        <a:pt x="820" y="23"/>
                        <a:pt x="864" y="32"/>
                        <a:pt x="896" y="64"/>
                      </a:cubicBezTo>
                      <a:cubicBezTo>
                        <a:pt x="928" y="96"/>
                        <a:pt x="959" y="184"/>
                        <a:pt x="984" y="216"/>
                      </a:cubicBezTo>
                      <a:cubicBezTo>
                        <a:pt x="1009" y="248"/>
                        <a:pt x="1028" y="249"/>
                        <a:pt x="1048" y="256"/>
                      </a:cubicBezTo>
                      <a:cubicBezTo>
                        <a:pt x="1068" y="263"/>
                        <a:pt x="1080" y="273"/>
                        <a:pt x="1104" y="256"/>
                      </a:cubicBezTo>
                      <a:cubicBezTo>
                        <a:pt x="1128" y="239"/>
                        <a:pt x="1168" y="187"/>
                        <a:pt x="1192" y="152"/>
                      </a:cubicBezTo>
                      <a:cubicBezTo>
                        <a:pt x="1216" y="117"/>
                        <a:pt x="1225" y="72"/>
                        <a:pt x="1248" y="48"/>
                      </a:cubicBezTo>
                      <a:cubicBezTo>
                        <a:pt x="1271" y="24"/>
                        <a:pt x="1300" y="0"/>
                        <a:pt x="1328" y="8"/>
                      </a:cubicBezTo>
                      <a:cubicBezTo>
                        <a:pt x="1356" y="16"/>
                        <a:pt x="1392" y="63"/>
                        <a:pt x="1416" y="96"/>
                      </a:cubicBezTo>
                      <a:cubicBezTo>
                        <a:pt x="1440" y="129"/>
                        <a:pt x="1452" y="180"/>
                        <a:pt x="1472" y="208"/>
                      </a:cubicBezTo>
                      <a:cubicBezTo>
                        <a:pt x="1492" y="236"/>
                        <a:pt x="1518" y="257"/>
                        <a:pt x="1536" y="264"/>
                      </a:cubicBezTo>
                      <a:cubicBezTo>
                        <a:pt x="1554" y="271"/>
                        <a:pt x="1568" y="256"/>
                        <a:pt x="1584" y="248"/>
                      </a:cubicBezTo>
                      <a:cubicBezTo>
                        <a:pt x="1600" y="240"/>
                        <a:pt x="1613" y="243"/>
                        <a:pt x="1632" y="216"/>
                      </a:cubicBezTo>
                      <a:cubicBezTo>
                        <a:pt x="1651" y="189"/>
                        <a:pt x="1677" y="113"/>
                        <a:pt x="1696" y="88"/>
                      </a:cubicBezTo>
                      <a:cubicBezTo>
                        <a:pt x="1715" y="63"/>
                        <a:pt x="1725" y="60"/>
                        <a:pt x="1744" y="64"/>
                      </a:cubicBezTo>
                      <a:cubicBezTo>
                        <a:pt x="1763" y="68"/>
                        <a:pt x="1791" y="92"/>
                        <a:pt x="1808" y="112"/>
                      </a:cubicBezTo>
                      <a:cubicBezTo>
                        <a:pt x="1825" y="132"/>
                        <a:pt x="1831" y="169"/>
                        <a:pt x="1848" y="184"/>
                      </a:cubicBezTo>
                      <a:cubicBezTo>
                        <a:pt x="1865" y="199"/>
                        <a:pt x="1891" y="208"/>
                        <a:pt x="1912" y="200"/>
                      </a:cubicBezTo>
                      <a:cubicBezTo>
                        <a:pt x="1933" y="192"/>
                        <a:pt x="1959" y="151"/>
                        <a:pt x="1976" y="136"/>
                      </a:cubicBezTo>
                      <a:cubicBezTo>
                        <a:pt x="1993" y="121"/>
                        <a:pt x="2004" y="113"/>
                        <a:pt x="2016" y="112"/>
                      </a:cubicBezTo>
                    </a:path>
                  </a:pathLst>
                </a:custGeom>
                <a:noFill/>
                <a:ln w="28575" cmpd="sng">
                  <a:solidFill>
                    <a:srgbClr val="94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5261" name="Freeform 45"/>
                <p:cNvSpPr>
                  <a:spLocks noChangeAspect="1"/>
                </p:cNvSpPr>
                <p:nvPr/>
              </p:nvSpPr>
              <p:spPr bwMode="auto">
                <a:xfrm rot="29595">
                  <a:off x="3525" y="2468"/>
                  <a:ext cx="153" cy="10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64" y="128"/>
                    </a:cxn>
                    <a:cxn ang="0">
                      <a:pos x="128" y="152"/>
                    </a:cxn>
                    <a:cxn ang="0">
                      <a:pos x="232" y="216"/>
                    </a:cxn>
                    <a:cxn ang="0">
                      <a:pos x="296" y="144"/>
                    </a:cxn>
                    <a:cxn ang="0">
                      <a:pos x="376" y="72"/>
                    </a:cxn>
                    <a:cxn ang="0">
                      <a:pos x="456" y="128"/>
                    </a:cxn>
                    <a:cxn ang="0">
                      <a:pos x="496" y="216"/>
                    </a:cxn>
                    <a:cxn ang="0">
                      <a:pos x="568" y="256"/>
                    </a:cxn>
                    <a:cxn ang="0">
                      <a:pos x="648" y="208"/>
                    </a:cxn>
                    <a:cxn ang="0">
                      <a:pos x="728" y="72"/>
                    </a:cxn>
                    <a:cxn ang="0">
                      <a:pos x="792" y="24"/>
                    </a:cxn>
                    <a:cxn ang="0">
                      <a:pos x="896" y="64"/>
                    </a:cxn>
                    <a:cxn ang="0">
                      <a:pos x="984" y="216"/>
                    </a:cxn>
                    <a:cxn ang="0">
                      <a:pos x="1048" y="256"/>
                    </a:cxn>
                    <a:cxn ang="0">
                      <a:pos x="1104" y="256"/>
                    </a:cxn>
                    <a:cxn ang="0">
                      <a:pos x="1192" y="152"/>
                    </a:cxn>
                    <a:cxn ang="0">
                      <a:pos x="1248" y="48"/>
                    </a:cxn>
                    <a:cxn ang="0">
                      <a:pos x="1328" y="8"/>
                    </a:cxn>
                    <a:cxn ang="0">
                      <a:pos x="1416" y="96"/>
                    </a:cxn>
                    <a:cxn ang="0">
                      <a:pos x="1472" y="208"/>
                    </a:cxn>
                    <a:cxn ang="0">
                      <a:pos x="1536" y="264"/>
                    </a:cxn>
                    <a:cxn ang="0">
                      <a:pos x="1584" y="248"/>
                    </a:cxn>
                    <a:cxn ang="0">
                      <a:pos x="1632" y="216"/>
                    </a:cxn>
                    <a:cxn ang="0">
                      <a:pos x="1696" y="88"/>
                    </a:cxn>
                    <a:cxn ang="0">
                      <a:pos x="1744" y="64"/>
                    </a:cxn>
                    <a:cxn ang="0">
                      <a:pos x="1808" y="112"/>
                    </a:cxn>
                    <a:cxn ang="0">
                      <a:pos x="1848" y="184"/>
                    </a:cxn>
                    <a:cxn ang="0">
                      <a:pos x="1912" y="200"/>
                    </a:cxn>
                    <a:cxn ang="0">
                      <a:pos x="1976" y="136"/>
                    </a:cxn>
                    <a:cxn ang="0">
                      <a:pos x="2016" y="112"/>
                    </a:cxn>
                  </a:cxnLst>
                  <a:rect l="0" t="0" r="r" b="b"/>
                  <a:pathLst>
                    <a:path w="2016" h="273">
                      <a:moveTo>
                        <a:pt x="0" y="152"/>
                      </a:moveTo>
                      <a:cubicBezTo>
                        <a:pt x="11" y="148"/>
                        <a:pt x="43" y="128"/>
                        <a:pt x="64" y="128"/>
                      </a:cubicBezTo>
                      <a:cubicBezTo>
                        <a:pt x="85" y="128"/>
                        <a:pt x="100" y="137"/>
                        <a:pt x="128" y="152"/>
                      </a:cubicBezTo>
                      <a:cubicBezTo>
                        <a:pt x="156" y="167"/>
                        <a:pt x="204" y="217"/>
                        <a:pt x="232" y="216"/>
                      </a:cubicBezTo>
                      <a:cubicBezTo>
                        <a:pt x="260" y="215"/>
                        <a:pt x="272" y="168"/>
                        <a:pt x="296" y="144"/>
                      </a:cubicBezTo>
                      <a:cubicBezTo>
                        <a:pt x="320" y="120"/>
                        <a:pt x="349" y="75"/>
                        <a:pt x="376" y="72"/>
                      </a:cubicBezTo>
                      <a:cubicBezTo>
                        <a:pt x="403" y="69"/>
                        <a:pt x="436" y="104"/>
                        <a:pt x="456" y="128"/>
                      </a:cubicBezTo>
                      <a:cubicBezTo>
                        <a:pt x="476" y="152"/>
                        <a:pt x="477" y="195"/>
                        <a:pt x="496" y="216"/>
                      </a:cubicBezTo>
                      <a:cubicBezTo>
                        <a:pt x="515" y="237"/>
                        <a:pt x="543" y="257"/>
                        <a:pt x="568" y="256"/>
                      </a:cubicBezTo>
                      <a:cubicBezTo>
                        <a:pt x="593" y="255"/>
                        <a:pt x="621" y="239"/>
                        <a:pt x="648" y="208"/>
                      </a:cubicBezTo>
                      <a:cubicBezTo>
                        <a:pt x="675" y="177"/>
                        <a:pt x="704" y="103"/>
                        <a:pt x="728" y="72"/>
                      </a:cubicBezTo>
                      <a:cubicBezTo>
                        <a:pt x="752" y="41"/>
                        <a:pt x="764" y="25"/>
                        <a:pt x="792" y="24"/>
                      </a:cubicBezTo>
                      <a:cubicBezTo>
                        <a:pt x="820" y="23"/>
                        <a:pt x="864" y="32"/>
                        <a:pt x="896" y="64"/>
                      </a:cubicBezTo>
                      <a:cubicBezTo>
                        <a:pt x="928" y="96"/>
                        <a:pt x="959" y="184"/>
                        <a:pt x="984" y="216"/>
                      </a:cubicBezTo>
                      <a:cubicBezTo>
                        <a:pt x="1009" y="248"/>
                        <a:pt x="1028" y="249"/>
                        <a:pt x="1048" y="256"/>
                      </a:cubicBezTo>
                      <a:cubicBezTo>
                        <a:pt x="1068" y="263"/>
                        <a:pt x="1080" y="273"/>
                        <a:pt x="1104" y="256"/>
                      </a:cubicBezTo>
                      <a:cubicBezTo>
                        <a:pt x="1128" y="239"/>
                        <a:pt x="1168" y="187"/>
                        <a:pt x="1192" y="152"/>
                      </a:cubicBezTo>
                      <a:cubicBezTo>
                        <a:pt x="1216" y="117"/>
                        <a:pt x="1225" y="72"/>
                        <a:pt x="1248" y="48"/>
                      </a:cubicBezTo>
                      <a:cubicBezTo>
                        <a:pt x="1271" y="24"/>
                        <a:pt x="1300" y="0"/>
                        <a:pt x="1328" y="8"/>
                      </a:cubicBezTo>
                      <a:cubicBezTo>
                        <a:pt x="1356" y="16"/>
                        <a:pt x="1392" y="63"/>
                        <a:pt x="1416" y="96"/>
                      </a:cubicBezTo>
                      <a:cubicBezTo>
                        <a:pt x="1440" y="129"/>
                        <a:pt x="1452" y="180"/>
                        <a:pt x="1472" y="208"/>
                      </a:cubicBezTo>
                      <a:cubicBezTo>
                        <a:pt x="1492" y="236"/>
                        <a:pt x="1518" y="257"/>
                        <a:pt x="1536" y="264"/>
                      </a:cubicBezTo>
                      <a:cubicBezTo>
                        <a:pt x="1554" y="271"/>
                        <a:pt x="1568" y="256"/>
                        <a:pt x="1584" y="248"/>
                      </a:cubicBezTo>
                      <a:cubicBezTo>
                        <a:pt x="1600" y="240"/>
                        <a:pt x="1613" y="243"/>
                        <a:pt x="1632" y="216"/>
                      </a:cubicBezTo>
                      <a:cubicBezTo>
                        <a:pt x="1651" y="189"/>
                        <a:pt x="1677" y="113"/>
                        <a:pt x="1696" y="88"/>
                      </a:cubicBezTo>
                      <a:cubicBezTo>
                        <a:pt x="1715" y="63"/>
                        <a:pt x="1725" y="60"/>
                        <a:pt x="1744" y="64"/>
                      </a:cubicBezTo>
                      <a:cubicBezTo>
                        <a:pt x="1763" y="68"/>
                        <a:pt x="1791" y="92"/>
                        <a:pt x="1808" y="112"/>
                      </a:cubicBezTo>
                      <a:cubicBezTo>
                        <a:pt x="1825" y="132"/>
                        <a:pt x="1831" y="169"/>
                        <a:pt x="1848" y="184"/>
                      </a:cubicBezTo>
                      <a:cubicBezTo>
                        <a:pt x="1865" y="199"/>
                        <a:pt x="1891" y="208"/>
                        <a:pt x="1912" y="200"/>
                      </a:cubicBezTo>
                      <a:cubicBezTo>
                        <a:pt x="1933" y="192"/>
                        <a:pt x="1959" y="151"/>
                        <a:pt x="1976" y="136"/>
                      </a:cubicBezTo>
                      <a:cubicBezTo>
                        <a:pt x="1993" y="121"/>
                        <a:pt x="2004" y="113"/>
                        <a:pt x="2016" y="112"/>
                      </a:cubicBezTo>
                    </a:path>
                  </a:pathLst>
                </a:custGeom>
                <a:noFill/>
                <a:ln w="28575" cmpd="sng">
                  <a:solidFill>
                    <a:srgbClr val="94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5262" name="Freeform 46"/>
                <p:cNvSpPr>
                  <a:spLocks noChangeAspect="1"/>
                </p:cNvSpPr>
                <p:nvPr/>
              </p:nvSpPr>
              <p:spPr bwMode="auto">
                <a:xfrm rot="-504403">
                  <a:off x="3470" y="2202"/>
                  <a:ext cx="153" cy="10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64" y="128"/>
                    </a:cxn>
                    <a:cxn ang="0">
                      <a:pos x="128" y="152"/>
                    </a:cxn>
                    <a:cxn ang="0">
                      <a:pos x="232" y="216"/>
                    </a:cxn>
                    <a:cxn ang="0">
                      <a:pos x="296" y="144"/>
                    </a:cxn>
                    <a:cxn ang="0">
                      <a:pos x="376" y="72"/>
                    </a:cxn>
                    <a:cxn ang="0">
                      <a:pos x="456" y="128"/>
                    </a:cxn>
                    <a:cxn ang="0">
                      <a:pos x="496" y="216"/>
                    </a:cxn>
                    <a:cxn ang="0">
                      <a:pos x="568" y="256"/>
                    </a:cxn>
                    <a:cxn ang="0">
                      <a:pos x="648" y="208"/>
                    </a:cxn>
                    <a:cxn ang="0">
                      <a:pos x="728" y="72"/>
                    </a:cxn>
                    <a:cxn ang="0">
                      <a:pos x="792" y="24"/>
                    </a:cxn>
                    <a:cxn ang="0">
                      <a:pos x="896" y="64"/>
                    </a:cxn>
                    <a:cxn ang="0">
                      <a:pos x="984" y="216"/>
                    </a:cxn>
                    <a:cxn ang="0">
                      <a:pos x="1048" y="256"/>
                    </a:cxn>
                    <a:cxn ang="0">
                      <a:pos x="1104" y="256"/>
                    </a:cxn>
                    <a:cxn ang="0">
                      <a:pos x="1192" y="152"/>
                    </a:cxn>
                    <a:cxn ang="0">
                      <a:pos x="1248" y="48"/>
                    </a:cxn>
                    <a:cxn ang="0">
                      <a:pos x="1328" y="8"/>
                    </a:cxn>
                    <a:cxn ang="0">
                      <a:pos x="1416" y="96"/>
                    </a:cxn>
                    <a:cxn ang="0">
                      <a:pos x="1472" y="208"/>
                    </a:cxn>
                    <a:cxn ang="0">
                      <a:pos x="1536" y="264"/>
                    </a:cxn>
                    <a:cxn ang="0">
                      <a:pos x="1584" y="248"/>
                    </a:cxn>
                    <a:cxn ang="0">
                      <a:pos x="1632" y="216"/>
                    </a:cxn>
                    <a:cxn ang="0">
                      <a:pos x="1696" y="88"/>
                    </a:cxn>
                    <a:cxn ang="0">
                      <a:pos x="1744" y="64"/>
                    </a:cxn>
                    <a:cxn ang="0">
                      <a:pos x="1808" y="112"/>
                    </a:cxn>
                    <a:cxn ang="0">
                      <a:pos x="1848" y="184"/>
                    </a:cxn>
                    <a:cxn ang="0">
                      <a:pos x="1912" y="200"/>
                    </a:cxn>
                    <a:cxn ang="0">
                      <a:pos x="1976" y="136"/>
                    </a:cxn>
                    <a:cxn ang="0">
                      <a:pos x="2016" y="112"/>
                    </a:cxn>
                  </a:cxnLst>
                  <a:rect l="0" t="0" r="r" b="b"/>
                  <a:pathLst>
                    <a:path w="2016" h="273">
                      <a:moveTo>
                        <a:pt x="0" y="152"/>
                      </a:moveTo>
                      <a:cubicBezTo>
                        <a:pt x="11" y="148"/>
                        <a:pt x="43" y="128"/>
                        <a:pt x="64" y="128"/>
                      </a:cubicBezTo>
                      <a:cubicBezTo>
                        <a:pt x="85" y="128"/>
                        <a:pt x="100" y="137"/>
                        <a:pt x="128" y="152"/>
                      </a:cubicBezTo>
                      <a:cubicBezTo>
                        <a:pt x="156" y="167"/>
                        <a:pt x="204" y="217"/>
                        <a:pt x="232" y="216"/>
                      </a:cubicBezTo>
                      <a:cubicBezTo>
                        <a:pt x="260" y="215"/>
                        <a:pt x="272" y="168"/>
                        <a:pt x="296" y="144"/>
                      </a:cubicBezTo>
                      <a:cubicBezTo>
                        <a:pt x="320" y="120"/>
                        <a:pt x="349" y="75"/>
                        <a:pt x="376" y="72"/>
                      </a:cubicBezTo>
                      <a:cubicBezTo>
                        <a:pt x="403" y="69"/>
                        <a:pt x="436" y="104"/>
                        <a:pt x="456" y="128"/>
                      </a:cubicBezTo>
                      <a:cubicBezTo>
                        <a:pt x="476" y="152"/>
                        <a:pt x="477" y="195"/>
                        <a:pt x="496" y="216"/>
                      </a:cubicBezTo>
                      <a:cubicBezTo>
                        <a:pt x="515" y="237"/>
                        <a:pt x="543" y="257"/>
                        <a:pt x="568" y="256"/>
                      </a:cubicBezTo>
                      <a:cubicBezTo>
                        <a:pt x="593" y="255"/>
                        <a:pt x="621" y="239"/>
                        <a:pt x="648" y="208"/>
                      </a:cubicBezTo>
                      <a:cubicBezTo>
                        <a:pt x="675" y="177"/>
                        <a:pt x="704" y="103"/>
                        <a:pt x="728" y="72"/>
                      </a:cubicBezTo>
                      <a:cubicBezTo>
                        <a:pt x="752" y="41"/>
                        <a:pt x="764" y="25"/>
                        <a:pt x="792" y="24"/>
                      </a:cubicBezTo>
                      <a:cubicBezTo>
                        <a:pt x="820" y="23"/>
                        <a:pt x="864" y="32"/>
                        <a:pt x="896" y="64"/>
                      </a:cubicBezTo>
                      <a:cubicBezTo>
                        <a:pt x="928" y="96"/>
                        <a:pt x="959" y="184"/>
                        <a:pt x="984" y="216"/>
                      </a:cubicBezTo>
                      <a:cubicBezTo>
                        <a:pt x="1009" y="248"/>
                        <a:pt x="1028" y="249"/>
                        <a:pt x="1048" y="256"/>
                      </a:cubicBezTo>
                      <a:cubicBezTo>
                        <a:pt x="1068" y="263"/>
                        <a:pt x="1080" y="273"/>
                        <a:pt x="1104" y="256"/>
                      </a:cubicBezTo>
                      <a:cubicBezTo>
                        <a:pt x="1128" y="239"/>
                        <a:pt x="1168" y="187"/>
                        <a:pt x="1192" y="152"/>
                      </a:cubicBezTo>
                      <a:cubicBezTo>
                        <a:pt x="1216" y="117"/>
                        <a:pt x="1225" y="72"/>
                        <a:pt x="1248" y="48"/>
                      </a:cubicBezTo>
                      <a:cubicBezTo>
                        <a:pt x="1271" y="24"/>
                        <a:pt x="1300" y="0"/>
                        <a:pt x="1328" y="8"/>
                      </a:cubicBezTo>
                      <a:cubicBezTo>
                        <a:pt x="1356" y="16"/>
                        <a:pt x="1392" y="63"/>
                        <a:pt x="1416" y="96"/>
                      </a:cubicBezTo>
                      <a:cubicBezTo>
                        <a:pt x="1440" y="129"/>
                        <a:pt x="1452" y="180"/>
                        <a:pt x="1472" y="208"/>
                      </a:cubicBezTo>
                      <a:cubicBezTo>
                        <a:pt x="1492" y="236"/>
                        <a:pt x="1518" y="257"/>
                        <a:pt x="1536" y="264"/>
                      </a:cubicBezTo>
                      <a:cubicBezTo>
                        <a:pt x="1554" y="271"/>
                        <a:pt x="1568" y="256"/>
                        <a:pt x="1584" y="248"/>
                      </a:cubicBezTo>
                      <a:cubicBezTo>
                        <a:pt x="1600" y="240"/>
                        <a:pt x="1613" y="243"/>
                        <a:pt x="1632" y="216"/>
                      </a:cubicBezTo>
                      <a:cubicBezTo>
                        <a:pt x="1651" y="189"/>
                        <a:pt x="1677" y="113"/>
                        <a:pt x="1696" y="88"/>
                      </a:cubicBezTo>
                      <a:cubicBezTo>
                        <a:pt x="1715" y="63"/>
                        <a:pt x="1725" y="60"/>
                        <a:pt x="1744" y="64"/>
                      </a:cubicBezTo>
                      <a:cubicBezTo>
                        <a:pt x="1763" y="68"/>
                        <a:pt x="1791" y="92"/>
                        <a:pt x="1808" y="112"/>
                      </a:cubicBezTo>
                      <a:cubicBezTo>
                        <a:pt x="1825" y="132"/>
                        <a:pt x="1831" y="169"/>
                        <a:pt x="1848" y="184"/>
                      </a:cubicBezTo>
                      <a:cubicBezTo>
                        <a:pt x="1865" y="199"/>
                        <a:pt x="1891" y="208"/>
                        <a:pt x="1912" y="200"/>
                      </a:cubicBezTo>
                      <a:cubicBezTo>
                        <a:pt x="1933" y="192"/>
                        <a:pt x="1959" y="151"/>
                        <a:pt x="1976" y="136"/>
                      </a:cubicBezTo>
                      <a:cubicBezTo>
                        <a:pt x="1993" y="121"/>
                        <a:pt x="2004" y="113"/>
                        <a:pt x="2016" y="112"/>
                      </a:cubicBezTo>
                    </a:path>
                  </a:pathLst>
                </a:custGeom>
                <a:noFill/>
                <a:ln w="28575" cmpd="sng">
                  <a:solidFill>
                    <a:srgbClr val="94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65268" name="Rectangle 52"/>
              <p:cNvSpPr>
                <a:spLocks noChangeArrowheads="1"/>
              </p:cNvSpPr>
              <p:nvPr/>
            </p:nvSpPr>
            <p:spPr bwMode="auto">
              <a:xfrm>
                <a:off x="3611" y="2127"/>
                <a:ext cx="66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solidFill>
                      <a:srgbClr val="E4D60C"/>
                    </a:solidFill>
                    <a:latin typeface="Comic Sans MS" pitchFamily="66" charset="0"/>
                  </a:rPr>
                  <a:t>The CMB…</a:t>
                </a:r>
                <a:endParaRPr lang="en-US" sz="1400">
                  <a:solidFill>
                    <a:srgbClr val="E4D60C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65270" name="Rectangle 5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000" b="0" i="1"/>
              <a:t>The Cosmic Microwave Background </a:t>
            </a:r>
            <a:br>
              <a:rPr lang="en-GB" sz="2000" b="0" i="1"/>
            </a:br>
            <a:r>
              <a:rPr lang="en-GB"/>
              <a:t>What is the CMB?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FA314-6E50-473E-AA48-88325BDA9D4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8350" y="1752600"/>
            <a:ext cx="4300538" cy="4419600"/>
          </a:xfrm>
        </p:spPr>
        <p:txBody>
          <a:bodyPr/>
          <a:lstStyle/>
          <a:p>
            <a:r>
              <a:rPr lang="en-GB" sz="1800"/>
              <a:t>Cosmic Background Explorer satellite (COBE) launched 1989</a:t>
            </a:r>
          </a:p>
          <a:p>
            <a:endParaRPr lang="en-GB" sz="1800"/>
          </a:p>
          <a:p>
            <a:endParaRPr lang="en-GB" sz="1800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/>
              <a:t>The Cosmic Microwave Background </a:t>
            </a:r>
            <a:br>
              <a:rPr lang="en-GB" sz="2000" b="0" i="1"/>
            </a:br>
            <a:r>
              <a:rPr lang="en-GB"/>
              <a:t>Mapping the CMB sky </a:t>
            </a:r>
          </a:p>
        </p:txBody>
      </p:sp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713" y="1770063"/>
            <a:ext cx="2212975" cy="1485900"/>
          </a:xfrm>
          <a:prstGeom prst="rect">
            <a:avLst/>
          </a:prstGeom>
          <a:noFill/>
          <a:ln w="9525">
            <a:solidFill>
              <a:srgbClr val="F4D72E"/>
            </a:solidFill>
            <a:miter lim="800000"/>
            <a:headEnd/>
            <a:tailEnd/>
          </a:ln>
        </p:spPr>
      </p:pic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8543925" y="48641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777875" y="2620963"/>
            <a:ext cx="36750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All sky ‘temperature’ map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endParaRPr lang="en-GB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endParaRPr lang="en-GB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</p:txBody>
      </p:sp>
      <p:grpSp>
        <p:nvGrpSpPr>
          <p:cNvPr id="255011" name="Group 35"/>
          <p:cNvGrpSpPr>
            <a:grpSpLocks/>
          </p:cNvGrpSpPr>
          <p:nvPr/>
        </p:nvGrpSpPr>
        <p:grpSpPr bwMode="auto">
          <a:xfrm>
            <a:off x="795338" y="3103563"/>
            <a:ext cx="7904162" cy="2965450"/>
            <a:chOff x="501" y="1963"/>
            <a:chExt cx="4979" cy="1868"/>
          </a:xfrm>
        </p:grpSpPr>
        <p:grpSp>
          <p:nvGrpSpPr>
            <p:cNvPr id="254986" name="Group 10"/>
            <p:cNvGrpSpPr>
              <a:grpSpLocks/>
            </p:cNvGrpSpPr>
            <p:nvPr/>
          </p:nvGrpSpPr>
          <p:grpSpPr bwMode="auto">
            <a:xfrm>
              <a:off x="501" y="1963"/>
              <a:ext cx="2795" cy="1834"/>
              <a:chOff x="501" y="1963"/>
              <a:chExt cx="2795" cy="1834"/>
            </a:xfrm>
          </p:grpSpPr>
          <p:sp>
            <p:nvSpPr>
              <p:cNvPr id="254987" name="Rectangle 11"/>
              <p:cNvSpPr>
                <a:spLocks noChangeArrowheads="1"/>
              </p:cNvSpPr>
              <p:nvPr/>
            </p:nvSpPr>
            <p:spPr bwMode="auto">
              <a:xfrm>
                <a:off x="501" y="1963"/>
                <a:ext cx="2795" cy="18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E4D60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254988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4" y="2033"/>
                <a:ext cx="2698" cy="1748"/>
              </a:xfrm>
              <a:prstGeom prst="rect">
                <a:avLst/>
              </a:prstGeom>
              <a:noFill/>
            </p:spPr>
          </p:pic>
        </p:grpSp>
        <p:sp>
          <p:nvSpPr>
            <p:cNvPr id="255008" name="Rectangle 32"/>
            <p:cNvSpPr>
              <a:spLocks noChangeArrowheads="1"/>
            </p:cNvSpPr>
            <p:nvPr/>
          </p:nvSpPr>
          <p:spPr bwMode="auto">
            <a:xfrm>
              <a:off x="3001" y="2583"/>
              <a:ext cx="2479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1600" dirty="0">
                  <a:solidFill>
                    <a:schemeClr val="accent1"/>
                  </a:solidFill>
                  <a:latin typeface="Comic Sans MS" pitchFamily="66" charset="0"/>
                </a:rPr>
                <a:t>    CMB is mostly </a:t>
              </a:r>
              <a:r>
                <a:rPr lang="en-GB" sz="1600" dirty="0">
                  <a:solidFill>
                    <a:srgbClr val="E4D60C"/>
                  </a:solidFill>
                  <a:latin typeface="Comic Sans MS" pitchFamily="66" charset="0"/>
                </a:rPr>
                <a:t>VERY UNIFORM</a:t>
              </a:r>
              <a:endParaRPr lang="en-GB" sz="1600" dirty="0">
                <a:solidFill>
                  <a:schemeClr val="accent1"/>
                </a:solidFill>
                <a:latin typeface="Comic Sans MS" pitchFamily="66" charset="0"/>
              </a:endParaRP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16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   </a:t>
              </a:r>
              <a:r>
                <a:rPr lang="en-GB" sz="1600" dirty="0">
                  <a:solidFill>
                    <a:schemeClr val="accent1"/>
                  </a:solidFill>
                  <a:latin typeface="Comic Sans MS" pitchFamily="66" charset="0"/>
                </a:rPr>
                <a:t>(smoother than 1 in 100,000)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1600" dirty="0">
                  <a:solidFill>
                    <a:schemeClr val="accent1"/>
                  </a:solidFill>
                  <a:latin typeface="Comic Sans MS" pitchFamily="66" charset="0"/>
                </a:rPr>
                <a:t>    </a:t>
              </a:r>
              <a:r>
                <a:rPr lang="en-GB" sz="1600" dirty="0">
                  <a:solidFill>
                    <a:srgbClr val="FFFF00"/>
                  </a:solidFill>
                  <a:latin typeface="Comic Sans MS" pitchFamily="66" charset="0"/>
                </a:rPr>
                <a:t>T = 2.728 Kelvin</a:t>
              </a:r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endParaRPr lang="en-GB" sz="16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endParaRPr>
            </a:p>
          </p:txBody>
        </p:sp>
      </p:grpSp>
      <p:sp>
        <p:nvSpPr>
          <p:cNvPr id="254989" name="Text Box 13"/>
          <p:cNvSpPr txBox="1">
            <a:spLocks noChangeArrowheads="1"/>
          </p:cNvSpPr>
          <p:nvPr/>
        </p:nvSpPr>
        <p:spPr bwMode="auto">
          <a:xfrm>
            <a:off x="4303713" y="5635625"/>
            <a:ext cx="93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9C121B"/>
                </a:solidFill>
              </a:rPr>
              <a:t>T = 2.728 K</a:t>
            </a:r>
            <a:endParaRPr lang="en-GB" sz="1200"/>
          </a:p>
        </p:txBody>
      </p:sp>
      <p:sp>
        <p:nvSpPr>
          <p:cNvPr id="254990" name="Text Box 14"/>
          <p:cNvSpPr txBox="1">
            <a:spLocks noChangeArrowheads="1"/>
          </p:cNvSpPr>
          <p:nvPr/>
        </p:nvSpPr>
        <p:spPr bwMode="auto">
          <a:xfrm>
            <a:off x="890588" y="3217863"/>
            <a:ext cx="755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9C121B"/>
                </a:solidFill>
              </a:rPr>
              <a:t>Raw data</a:t>
            </a:r>
            <a:endParaRPr lang="en-GB" sz="12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6A4912-6332-4E13-A8E3-85E1D9F9634F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257052" name="Picture 28" descr="CMB_ILC_Map75B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3213100"/>
            <a:ext cx="4089400" cy="2692400"/>
          </a:xfrm>
          <a:prstGeom prst="rect">
            <a:avLst/>
          </a:prstGeom>
          <a:noFill/>
        </p:spPr>
      </p:pic>
      <p:sp>
        <p:nvSpPr>
          <p:cNvPr id="2570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8350" y="1752600"/>
            <a:ext cx="4300538" cy="4419600"/>
          </a:xfrm>
        </p:spPr>
        <p:txBody>
          <a:bodyPr/>
          <a:lstStyle/>
          <a:p>
            <a:r>
              <a:rPr lang="en-GB" sz="1800"/>
              <a:t>Cosmic Background Explorer satellite (COBE) launched 1989</a:t>
            </a:r>
          </a:p>
          <a:p>
            <a:endParaRPr lang="en-GB" sz="1800"/>
          </a:p>
          <a:p>
            <a:endParaRPr lang="en-GB" sz="180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/>
              <a:t>The Cosmic Microwave Background </a:t>
            </a:r>
            <a:br>
              <a:rPr lang="en-GB" sz="2000" b="0" i="1"/>
            </a:br>
            <a:r>
              <a:rPr lang="en-GB"/>
              <a:t>Mapping the CMB sky </a:t>
            </a:r>
          </a:p>
        </p:txBody>
      </p:sp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8713" y="1770063"/>
            <a:ext cx="2212975" cy="1485900"/>
          </a:xfrm>
          <a:prstGeom prst="rect">
            <a:avLst/>
          </a:prstGeom>
          <a:noFill/>
          <a:ln w="9525">
            <a:solidFill>
              <a:srgbClr val="F4D72E"/>
            </a:solidFill>
            <a:miter lim="800000"/>
            <a:headEnd/>
            <a:tailEnd/>
          </a:ln>
        </p:spPr>
      </p:pic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8543925" y="48641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777875" y="2620963"/>
            <a:ext cx="36750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All sky ‘temperature’ map</a:t>
            </a:r>
          </a:p>
        </p:txBody>
      </p:sp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795338" y="3116263"/>
            <a:ext cx="4437062" cy="2911475"/>
          </a:xfrm>
          <a:prstGeom prst="rect">
            <a:avLst/>
          </a:prstGeom>
          <a:noFill/>
          <a:ln w="9525">
            <a:solidFill>
              <a:srgbClr val="E4D60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040" name="Text Box 16"/>
          <p:cNvSpPr txBox="1">
            <a:spLocks noChangeArrowheads="1"/>
          </p:cNvSpPr>
          <p:nvPr/>
        </p:nvSpPr>
        <p:spPr bwMode="auto">
          <a:xfrm>
            <a:off x="4294188" y="5676900"/>
            <a:ext cx="920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9C121B"/>
                </a:solidFill>
                <a:sym typeface="Symbol" pitchFamily="18" charset="2"/>
              </a:rPr>
              <a:t></a:t>
            </a:r>
            <a:r>
              <a:rPr lang="en-GB" sz="1200">
                <a:solidFill>
                  <a:srgbClr val="9C121B"/>
                </a:solidFill>
              </a:rPr>
              <a:t>T = 18 </a:t>
            </a:r>
            <a:r>
              <a:rPr lang="en-GB" sz="1200">
                <a:solidFill>
                  <a:srgbClr val="9C121B"/>
                </a:solidFill>
                <a:sym typeface="Symbol" pitchFamily="18" charset="2"/>
              </a:rPr>
              <a:t></a:t>
            </a:r>
            <a:r>
              <a:rPr lang="en-GB" sz="1200">
                <a:solidFill>
                  <a:srgbClr val="9C121B"/>
                </a:solidFill>
              </a:rPr>
              <a:t>K</a:t>
            </a:r>
          </a:p>
        </p:txBody>
      </p:sp>
      <p:sp>
        <p:nvSpPr>
          <p:cNvPr id="257041" name="Text Box 17"/>
          <p:cNvSpPr txBox="1">
            <a:spLocks noChangeArrowheads="1"/>
          </p:cNvSpPr>
          <p:nvPr/>
        </p:nvSpPr>
        <p:spPr bwMode="auto">
          <a:xfrm>
            <a:off x="847725" y="3197225"/>
            <a:ext cx="10906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>
                <a:solidFill>
                  <a:srgbClr val="9C121B"/>
                </a:solidFill>
                <a:sym typeface="Symbol" pitchFamily="18" charset="2"/>
              </a:rPr>
              <a:t>Expanded temp</a:t>
            </a:r>
          </a:p>
          <a:p>
            <a:r>
              <a:rPr lang="en-GB" sz="1200">
                <a:solidFill>
                  <a:srgbClr val="9C121B"/>
                </a:solidFill>
                <a:sym typeface="Symbol" pitchFamily="18" charset="2"/>
              </a:rPr>
              <a:t>scale</a:t>
            </a:r>
            <a:endParaRPr lang="en-GB" sz="1200">
              <a:solidFill>
                <a:srgbClr val="9C121B"/>
              </a:solidFill>
            </a:endParaRPr>
          </a:p>
        </p:txBody>
      </p:sp>
      <p:sp>
        <p:nvSpPr>
          <p:cNvPr id="257043" name="Rectangle 19"/>
          <p:cNvSpPr>
            <a:spLocks noChangeArrowheads="1"/>
          </p:cNvSpPr>
          <p:nvPr/>
        </p:nvSpPr>
        <p:spPr bwMode="auto">
          <a:xfrm>
            <a:off x="4595813" y="3454400"/>
            <a:ext cx="43545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TINY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 temperature &amp; density fluctuations</a:t>
            </a:r>
            <a:r>
              <a:rPr lang="en-GB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</a:t>
            </a:r>
            <a:endParaRPr lang="en-GB" sz="14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57050" name="Group 26"/>
          <p:cNvGrpSpPr>
            <a:grpSpLocks/>
          </p:cNvGrpSpPr>
          <p:nvPr/>
        </p:nvGrpSpPr>
        <p:grpSpPr bwMode="auto">
          <a:xfrm>
            <a:off x="4662488" y="4318000"/>
            <a:ext cx="3776662" cy="1981200"/>
            <a:chOff x="2937" y="2720"/>
            <a:chExt cx="2379" cy="1248"/>
          </a:xfrm>
        </p:grpSpPr>
        <p:grpSp>
          <p:nvGrpSpPr>
            <p:cNvPr id="257048" name="Group 24"/>
            <p:cNvGrpSpPr>
              <a:grpSpLocks/>
            </p:cNvGrpSpPr>
            <p:nvPr/>
          </p:nvGrpSpPr>
          <p:grpSpPr bwMode="auto">
            <a:xfrm>
              <a:off x="3384" y="2768"/>
              <a:ext cx="1932" cy="1057"/>
              <a:chOff x="3384" y="2768"/>
              <a:chExt cx="1932" cy="1057"/>
            </a:xfrm>
          </p:grpSpPr>
          <p:pic>
            <p:nvPicPr>
              <p:cNvPr id="257044" name="Picture 20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14000" contrast="14000"/>
              </a:blip>
              <a:srcRect/>
              <a:stretch>
                <a:fillRect/>
              </a:stretch>
            </p:blipFill>
            <p:spPr bwMode="auto">
              <a:xfrm>
                <a:off x="4158" y="2768"/>
                <a:ext cx="1158" cy="1057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</p:pic>
          <p:sp>
            <p:nvSpPr>
              <p:cNvPr id="257045" name="Line 21"/>
              <p:cNvSpPr>
                <a:spLocks noChangeShapeType="1"/>
              </p:cNvSpPr>
              <p:nvPr/>
            </p:nvSpPr>
            <p:spPr bwMode="auto">
              <a:xfrm>
                <a:off x="3384" y="3168"/>
                <a:ext cx="672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57049" name="Rectangle 25"/>
            <p:cNvSpPr>
              <a:spLocks noChangeArrowheads="1"/>
            </p:cNvSpPr>
            <p:nvPr/>
          </p:nvSpPr>
          <p:spPr bwMode="auto">
            <a:xfrm>
              <a:off x="2937" y="2720"/>
              <a:ext cx="1215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16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    </a:t>
              </a:r>
              <a:r>
                <a:rPr lang="en-GB" sz="1600" dirty="0">
                  <a:solidFill>
                    <a:schemeClr val="accent1"/>
                  </a:solidFill>
                  <a:latin typeface="Comic Sans MS" pitchFamily="66" charset="0"/>
                </a:rPr>
                <a:t>‘Seeds’ for 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endParaRPr lang="en-GB" sz="800" dirty="0">
                <a:solidFill>
                  <a:schemeClr val="accent1"/>
                </a:solidFill>
                <a:latin typeface="Comic Sans MS" pitchFamily="66" charset="0"/>
              </a:endParaRP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1600" dirty="0">
                  <a:solidFill>
                    <a:schemeClr val="accent1"/>
                  </a:solidFill>
                  <a:latin typeface="Comic Sans MS" pitchFamily="66" charset="0"/>
                </a:rPr>
                <a:t>     today’s structure</a:t>
              </a:r>
              <a:endParaRPr lang="en-GB" sz="1400" dirty="0">
                <a:solidFill>
                  <a:schemeClr val="accent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0E98EB-752D-4D27-B5C1-C231009DB81D}" type="slidenum">
              <a:rPr lang="en-US"/>
              <a:pPr/>
              <a:t>18</a:t>
            </a:fld>
            <a:endParaRPr 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/>
              <a:t>The Cosmic Microwave Background </a:t>
            </a:r>
            <a:br>
              <a:rPr lang="en-GB" sz="2000" b="0" i="1"/>
            </a:br>
            <a:r>
              <a:rPr lang="en-GB"/>
              <a:t>CMB Summary </a:t>
            </a:r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8543925" y="48641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261138" name="Rectangle 18"/>
          <p:cNvSpPr>
            <a:spLocks noChangeArrowheads="1"/>
          </p:cNvSpPr>
          <p:nvPr/>
        </p:nvSpPr>
        <p:spPr bwMode="auto">
          <a:xfrm>
            <a:off x="4516438" y="2665413"/>
            <a:ext cx="39354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r>
              <a:rPr lang="en-GB" sz="16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rPr>
              <a:t>       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The CMB sky…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CMB is mostly </a:t>
            </a:r>
            <a:r>
              <a:rPr lang="en-GB" sz="1600" dirty="0">
                <a:solidFill>
                  <a:srgbClr val="E4D60C"/>
                </a:solidFill>
                <a:latin typeface="Comic Sans MS" pitchFamily="66" charset="0"/>
              </a:rPr>
              <a:t>VERY UNIFORM</a:t>
            </a:r>
            <a:endParaRPr lang="en-GB" sz="1600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    (smoother than 1 in 100,000)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endParaRPr lang="en-GB" sz="600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Ripples show </a:t>
            </a:r>
            <a:r>
              <a:rPr lang="en-GB" sz="1600" dirty="0">
                <a:solidFill>
                  <a:srgbClr val="E4D60C"/>
                </a:solidFill>
                <a:latin typeface="Comic Sans MS" pitchFamily="66" charset="0"/>
              </a:rPr>
              <a:t>temperature &amp; density fluctuations of the early universe.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sz="600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Fluctuations = seeds of later structure formation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endParaRPr lang="en-GB" sz="1600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endParaRPr lang="en-GB" sz="16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</p:txBody>
      </p:sp>
      <p:sp>
        <p:nvSpPr>
          <p:cNvPr id="261159" name="Rectangle 39"/>
          <p:cNvSpPr>
            <a:spLocks noChangeArrowheads="1"/>
          </p:cNvSpPr>
          <p:nvPr/>
        </p:nvSpPr>
        <p:spPr bwMode="auto">
          <a:xfrm>
            <a:off x="655638" y="2678113"/>
            <a:ext cx="41767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r>
              <a:rPr lang="en-GB" sz="16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rPr>
              <a:t>       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The origins of the CMB…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Primordial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blackbody radiation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 released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after recombination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rgbClr val="FFFF00"/>
                </a:solidFill>
                <a:latin typeface="Comic Sans MS" pitchFamily="66" charset="0"/>
              </a:rPr>
              <a:t>380,000</a:t>
            </a:r>
            <a:r>
              <a:rPr lang="en-GB" sz="16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years after the big bang.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sz="600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Cooled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 from 3000K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to 3K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 by the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expansion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 of the universe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sz="600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Strong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Evidence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 in favour of the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Hot Big Bang.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25A9E-EE73-4304-A795-783D6F349D5D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63236" name="Group 68"/>
          <p:cNvGrpSpPr>
            <a:grpSpLocks/>
          </p:cNvGrpSpPr>
          <p:nvPr/>
        </p:nvGrpSpPr>
        <p:grpSpPr bwMode="auto">
          <a:xfrm>
            <a:off x="304800" y="1781175"/>
            <a:ext cx="8026400" cy="1863725"/>
            <a:chOff x="192" y="1120"/>
            <a:chExt cx="4949" cy="1174"/>
          </a:xfrm>
        </p:grpSpPr>
        <p:grpSp>
          <p:nvGrpSpPr>
            <p:cNvPr id="263237" name="Group 69"/>
            <p:cNvGrpSpPr>
              <a:grpSpLocks/>
            </p:cNvGrpSpPr>
            <p:nvPr/>
          </p:nvGrpSpPr>
          <p:grpSpPr bwMode="auto">
            <a:xfrm>
              <a:off x="3389" y="1331"/>
              <a:ext cx="1738" cy="957"/>
              <a:chOff x="501" y="1963"/>
              <a:chExt cx="2795" cy="1834"/>
            </a:xfrm>
          </p:grpSpPr>
          <p:sp>
            <p:nvSpPr>
              <p:cNvPr id="263238" name="Rectangle 70"/>
              <p:cNvSpPr>
                <a:spLocks noChangeArrowheads="1"/>
              </p:cNvSpPr>
              <p:nvPr/>
            </p:nvSpPr>
            <p:spPr bwMode="auto">
              <a:xfrm>
                <a:off x="501" y="1963"/>
                <a:ext cx="2795" cy="18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E4D60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263239" name="Picture 7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4" y="2033"/>
                <a:ext cx="2698" cy="1748"/>
              </a:xfrm>
              <a:prstGeom prst="rect">
                <a:avLst/>
              </a:prstGeom>
              <a:noFill/>
            </p:spPr>
          </p:pic>
        </p:grpSp>
        <p:sp>
          <p:nvSpPr>
            <p:cNvPr id="263240" name="Text Box 72"/>
            <p:cNvSpPr txBox="1">
              <a:spLocks noChangeArrowheads="1"/>
            </p:cNvSpPr>
            <p:nvPr/>
          </p:nvSpPr>
          <p:spPr bwMode="auto">
            <a:xfrm>
              <a:off x="4620" y="2138"/>
              <a:ext cx="5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>
                  <a:solidFill>
                    <a:srgbClr val="9C121B"/>
                  </a:solidFill>
                </a:rPr>
                <a:t>T = 2.728 K</a:t>
              </a:r>
              <a:endParaRPr lang="en-GB" sz="1000"/>
            </a:p>
          </p:txBody>
        </p:sp>
        <p:sp>
          <p:nvSpPr>
            <p:cNvPr id="263241" name="Text Box 73"/>
            <p:cNvSpPr txBox="1">
              <a:spLocks noChangeArrowheads="1"/>
            </p:cNvSpPr>
            <p:nvPr/>
          </p:nvSpPr>
          <p:spPr bwMode="auto">
            <a:xfrm>
              <a:off x="3370" y="1320"/>
              <a:ext cx="4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>
                  <a:solidFill>
                    <a:srgbClr val="9C121B"/>
                  </a:solidFill>
                </a:rPr>
                <a:t>CMB</a:t>
              </a:r>
            </a:p>
            <a:p>
              <a:r>
                <a:rPr lang="en-GB" sz="1000">
                  <a:solidFill>
                    <a:srgbClr val="9C121B"/>
                  </a:solidFill>
                </a:rPr>
                <a:t>Raw data</a:t>
              </a:r>
              <a:endParaRPr lang="en-GB" sz="1000"/>
            </a:p>
          </p:txBody>
        </p:sp>
        <p:sp>
          <p:nvSpPr>
            <p:cNvPr id="263242" name="Rectangle 74"/>
            <p:cNvSpPr>
              <a:spLocks noChangeArrowheads="1"/>
            </p:cNvSpPr>
            <p:nvPr/>
          </p:nvSpPr>
          <p:spPr bwMode="auto">
            <a:xfrm>
              <a:off x="192" y="1120"/>
              <a:ext cx="3131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b="1" dirty="0">
                  <a:solidFill>
                    <a:schemeClr val="bg1"/>
                  </a:solidFill>
                  <a:latin typeface="Comic Sans MS" pitchFamily="66" charset="0"/>
                </a:rPr>
                <a:t>Clue 1…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b="1" dirty="0">
                  <a:solidFill>
                    <a:srgbClr val="F4D72E"/>
                  </a:solidFill>
                  <a:latin typeface="Comic Sans MS" pitchFamily="66" charset="0"/>
                </a:rPr>
                <a:t>The ‘Horizon Problem’</a:t>
              </a:r>
              <a:endParaRPr lang="en-GB" dirty="0">
                <a:solidFill>
                  <a:srgbClr val="66FFFF"/>
                </a:solidFill>
                <a:latin typeface="Comic Sans MS" pitchFamily="66" charset="0"/>
              </a:endParaRP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1600" dirty="0">
                  <a:solidFill>
                    <a:schemeClr val="bg1"/>
                  </a:solidFill>
                  <a:latin typeface="Comic Sans MS" pitchFamily="66" charset="0"/>
                </a:rPr>
                <a:t>‘Why is the Cosmic Microwave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1600" dirty="0">
                  <a:solidFill>
                    <a:schemeClr val="bg1"/>
                  </a:solidFill>
                  <a:latin typeface="Comic Sans MS" pitchFamily="66" charset="0"/>
                </a:rPr>
                <a:t>Background so UNIFORM?’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chemeClr val="accent1"/>
                  </a:solidFill>
                  <a:latin typeface="Comic Sans MS" pitchFamily="66" charset="0"/>
                </a:rPr>
                <a:t>Distant points too far apart to have reached thermal equilibrium before recombination.</a:t>
              </a:r>
            </a:p>
          </p:txBody>
        </p:sp>
      </p:grp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/>
              <a:t>What happened in the VERY early universe? </a:t>
            </a:r>
          </a:p>
        </p:txBody>
      </p:sp>
      <p:sp>
        <p:nvSpPr>
          <p:cNvPr id="263174" name="Oval 6"/>
          <p:cNvSpPr>
            <a:spLocks noChangeAspect="1" noChangeArrowheads="1"/>
          </p:cNvSpPr>
          <p:nvPr/>
        </p:nvSpPr>
        <p:spPr bwMode="auto">
          <a:xfrm>
            <a:off x="7723188" y="2851150"/>
            <a:ext cx="30162" cy="317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3175" name="Oval 7"/>
          <p:cNvSpPr>
            <a:spLocks noChangeAspect="1" noChangeArrowheads="1"/>
          </p:cNvSpPr>
          <p:nvPr/>
        </p:nvSpPr>
        <p:spPr bwMode="auto">
          <a:xfrm>
            <a:off x="5999163" y="2843213"/>
            <a:ext cx="31750" cy="317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63243" name="Group 75"/>
          <p:cNvGrpSpPr>
            <a:grpSpLocks/>
          </p:cNvGrpSpPr>
          <p:nvPr/>
        </p:nvGrpSpPr>
        <p:grpSpPr bwMode="auto">
          <a:xfrm>
            <a:off x="5965825" y="1795463"/>
            <a:ext cx="2838450" cy="1109662"/>
            <a:chOff x="3393" y="1548"/>
            <a:chExt cx="2138" cy="909"/>
          </a:xfrm>
        </p:grpSpPr>
        <p:sp>
          <p:nvSpPr>
            <p:cNvPr id="263244" name="Oval 76"/>
            <p:cNvSpPr>
              <a:spLocks noChangeAspect="1" noChangeArrowheads="1"/>
            </p:cNvSpPr>
            <p:nvPr/>
          </p:nvSpPr>
          <p:spPr bwMode="auto">
            <a:xfrm>
              <a:off x="3393" y="2382"/>
              <a:ext cx="85" cy="65"/>
            </a:xfrm>
            <a:prstGeom prst="ellipse">
              <a:avLst/>
            </a:prstGeom>
            <a:noFill/>
            <a:ln w="12700">
              <a:solidFill>
                <a:srgbClr val="E4D60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3245" name="Text Box 77"/>
            <p:cNvSpPr txBox="1">
              <a:spLocks noChangeArrowheads="1"/>
            </p:cNvSpPr>
            <p:nvPr/>
          </p:nvSpPr>
          <p:spPr bwMode="auto">
            <a:xfrm>
              <a:off x="4225" y="1548"/>
              <a:ext cx="1306" cy="2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200">
                  <a:solidFill>
                    <a:srgbClr val="F4D72E"/>
                  </a:solidFill>
                  <a:latin typeface="Comic Sans MS" pitchFamily="66" charset="0"/>
                </a:rPr>
                <a:t>limit of influence &lt; 2˚</a:t>
              </a:r>
            </a:p>
          </p:txBody>
        </p:sp>
        <p:sp>
          <p:nvSpPr>
            <p:cNvPr id="263246" name="Line 78"/>
            <p:cNvSpPr>
              <a:spLocks noChangeShapeType="1"/>
            </p:cNvSpPr>
            <p:nvPr/>
          </p:nvSpPr>
          <p:spPr bwMode="auto">
            <a:xfrm flipH="1">
              <a:off x="4734" y="1882"/>
              <a:ext cx="82" cy="508"/>
            </a:xfrm>
            <a:prstGeom prst="line">
              <a:avLst/>
            </a:prstGeom>
            <a:noFill/>
            <a:ln w="12700">
              <a:solidFill>
                <a:srgbClr val="E4D60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3247" name="Line 79"/>
            <p:cNvSpPr>
              <a:spLocks noChangeShapeType="1"/>
            </p:cNvSpPr>
            <p:nvPr/>
          </p:nvSpPr>
          <p:spPr bwMode="auto">
            <a:xfrm flipH="1">
              <a:off x="3464" y="1869"/>
              <a:ext cx="1326" cy="518"/>
            </a:xfrm>
            <a:prstGeom prst="line">
              <a:avLst/>
            </a:prstGeom>
            <a:noFill/>
            <a:ln w="12700">
              <a:solidFill>
                <a:srgbClr val="E4D60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3248" name="Oval 80"/>
            <p:cNvSpPr>
              <a:spLocks noChangeAspect="1" noChangeArrowheads="1"/>
            </p:cNvSpPr>
            <p:nvPr/>
          </p:nvSpPr>
          <p:spPr bwMode="auto">
            <a:xfrm>
              <a:off x="4689" y="2392"/>
              <a:ext cx="85" cy="65"/>
            </a:xfrm>
            <a:prstGeom prst="ellipse">
              <a:avLst/>
            </a:prstGeom>
            <a:noFill/>
            <a:ln w="12700">
              <a:solidFill>
                <a:srgbClr val="E4D60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3255" name="Rectangle 87"/>
          <p:cNvSpPr>
            <a:spLocks noChangeArrowheads="1"/>
          </p:cNvSpPr>
          <p:nvPr/>
        </p:nvSpPr>
        <p:spPr bwMode="auto">
          <a:xfrm>
            <a:off x="342900" y="4041775"/>
            <a:ext cx="7923213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Clue 2…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b="1" dirty="0">
                <a:solidFill>
                  <a:srgbClr val="F4D72E"/>
                </a:solidFill>
                <a:latin typeface="Comic Sans MS" pitchFamily="66" charset="0"/>
              </a:rPr>
              <a:t>The ‘Flatness Problem’</a:t>
            </a:r>
            <a:endParaRPr lang="en-GB" dirty="0">
              <a:solidFill>
                <a:srgbClr val="66FFFF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‘Why is the curvature of the Universe so SMALL?’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If </a:t>
            </a:r>
            <a:r>
              <a:rPr lang="el-GR" sz="1600" i="1" dirty="0">
                <a:solidFill>
                  <a:schemeClr val="accent1"/>
                </a:solidFill>
                <a:latin typeface="Comic Sans MS" pitchFamily="66" charset="0"/>
              </a:rPr>
              <a:t>ρ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l-GR" sz="1600" dirty="0">
                <a:solidFill>
                  <a:schemeClr val="accent1"/>
                </a:solidFill>
                <a:latin typeface="Comic Sans MS" pitchFamily="66" charset="0"/>
              </a:rPr>
              <a:t>≠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l-GR" sz="1600" i="1" dirty="0">
                <a:solidFill>
                  <a:schemeClr val="accent1"/>
                </a:solidFill>
                <a:latin typeface="Comic Sans MS" pitchFamily="66" charset="0"/>
              </a:rPr>
              <a:t>ρ</a:t>
            </a:r>
            <a:r>
              <a:rPr lang="en-GB" sz="1600" baseline="-25000" dirty="0">
                <a:solidFill>
                  <a:schemeClr val="accent1"/>
                </a:solidFill>
                <a:latin typeface="Comic Sans MS" pitchFamily="66" charset="0"/>
              </a:rPr>
              <a:t>c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, difference should grow quickly over time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Universe should </a:t>
            </a:r>
            <a:r>
              <a:rPr lang="en-GB" sz="1600" i="1" dirty="0">
                <a:solidFill>
                  <a:schemeClr val="accent1"/>
                </a:solidFill>
                <a:latin typeface="Comic Sans MS" pitchFamily="66" charset="0"/>
              </a:rPr>
              <a:t>either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latin typeface="Comic Sans MS" pitchFamily="66" charset="0"/>
              </a:rPr>
              <a:t>recollapse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 almost immediately </a:t>
            </a:r>
            <a:r>
              <a:rPr lang="en-GB" sz="1600" i="1" dirty="0">
                <a:solidFill>
                  <a:schemeClr val="accent1"/>
                </a:solidFill>
                <a:latin typeface="Comic Sans MS" pitchFamily="66" charset="0"/>
              </a:rPr>
              <a:t>or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</a:rPr>
              <a:t> rapidly expand into nothingness</a:t>
            </a:r>
            <a:r>
              <a:rPr lang="en-GB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endParaRPr lang="el-GR" sz="16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25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092F2B-0353-4869-9C76-C54E69AAD39D}" type="slidenum">
              <a:rPr lang="en-US"/>
              <a:pPr/>
              <a:t>2</a:t>
            </a:fld>
            <a:endParaRPr lang="en-US"/>
          </a:p>
        </p:txBody>
      </p:sp>
      <p:sp>
        <p:nvSpPr>
          <p:cNvPr id="183319" name="Line 23"/>
          <p:cNvSpPr>
            <a:spLocks noChangeShapeType="1"/>
          </p:cNvSpPr>
          <p:nvPr/>
        </p:nvSpPr>
        <p:spPr bwMode="auto">
          <a:xfrm flipV="1">
            <a:off x="4540250" y="4938713"/>
            <a:ext cx="0" cy="30956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3375" name="Rectangle 7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 dirty="0"/>
              <a:t/>
            </a:r>
            <a:br>
              <a:rPr lang="en-GB" sz="2000" b="0" i="1" dirty="0"/>
            </a:br>
            <a:r>
              <a:rPr lang="en-GB" sz="3600" dirty="0"/>
              <a:t>Temperature </a:t>
            </a:r>
            <a:r>
              <a:rPr lang="en-GB" sz="3600" dirty="0" smtClean="0"/>
              <a:t>and the Big Bang</a:t>
            </a:r>
            <a:endParaRPr lang="en-GB" sz="3600" dirty="0"/>
          </a:p>
        </p:txBody>
      </p:sp>
      <p:grpSp>
        <p:nvGrpSpPr>
          <p:cNvPr id="183382" name="Group 86"/>
          <p:cNvGrpSpPr>
            <a:grpSpLocks/>
          </p:cNvGrpSpPr>
          <p:nvPr/>
        </p:nvGrpSpPr>
        <p:grpSpPr bwMode="auto">
          <a:xfrm>
            <a:off x="904875" y="2492375"/>
            <a:ext cx="4211638" cy="3565525"/>
            <a:chOff x="1112" y="1128"/>
            <a:chExt cx="3648" cy="2712"/>
          </a:xfrm>
        </p:grpSpPr>
        <p:sp>
          <p:nvSpPr>
            <p:cNvPr id="183381" name="Rectangle 85"/>
            <p:cNvSpPr>
              <a:spLocks noChangeArrowheads="1"/>
            </p:cNvSpPr>
            <p:nvPr/>
          </p:nvSpPr>
          <p:spPr bwMode="auto">
            <a:xfrm>
              <a:off x="1112" y="1128"/>
              <a:ext cx="3648" cy="2712"/>
            </a:xfrm>
            <a:prstGeom prst="rect">
              <a:avLst/>
            </a:prstGeom>
            <a:solidFill>
              <a:srgbClr val="8396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83379" name="Picture 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" y="1232"/>
              <a:ext cx="3446" cy="25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83387" name="Rectangle 91"/>
          <p:cNvSpPr>
            <a:spLocks noChangeArrowheads="1"/>
          </p:cNvSpPr>
          <p:nvPr/>
        </p:nvSpPr>
        <p:spPr bwMode="auto">
          <a:xfrm>
            <a:off x="4598988" y="1206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83388" name="Rectangle 92"/>
          <p:cNvSpPr>
            <a:spLocks noChangeArrowheads="1"/>
          </p:cNvSpPr>
          <p:nvPr/>
        </p:nvSpPr>
        <p:spPr bwMode="auto">
          <a:xfrm>
            <a:off x="1295400" y="1725613"/>
            <a:ext cx="7048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The universe cools &amp; becomes 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less 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dense as it expands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en-GB" dirty="0" err="1" smtClean="0">
                <a:solidFill>
                  <a:srgbClr val="FFC000"/>
                </a:solidFill>
                <a:latin typeface="Comic Sans MS" pitchFamily="66" charset="0"/>
              </a:rPr>
              <a:t>Redshifted</a:t>
            </a:r>
            <a:r>
              <a:rPr lang="en-GB" dirty="0" smtClean="0">
                <a:solidFill>
                  <a:srgbClr val="FFC000"/>
                </a:solidFill>
                <a:latin typeface="Comic Sans MS" pitchFamily="66" charset="0"/>
              </a:rPr>
              <a:t> photons have less energy – radiation less important</a:t>
            </a:r>
            <a:endParaRPr lang="en-US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83389" name="Text Box 93"/>
          <p:cNvSpPr txBox="1">
            <a:spLocks noChangeArrowheads="1"/>
          </p:cNvSpPr>
          <p:nvPr/>
        </p:nvSpPr>
        <p:spPr bwMode="auto">
          <a:xfrm>
            <a:off x="5332413" y="2481263"/>
            <a:ext cx="36337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Temperature plays a VERY important role in the evolution of the universe…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3426" name="Rectangle 130"/>
          <p:cNvSpPr>
            <a:spLocks noChangeArrowheads="1"/>
          </p:cNvSpPr>
          <p:nvPr/>
        </p:nvSpPr>
        <p:spPr bwMode="auto">
          <a:xfrm>
            <a:off x="4921250" y="3603625"/>
            <a:ext cx="3838575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18000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 smtClean="0">
                <a:solidFill>
                  <a:srgbClr val="66FFFF"/>
                </a:solidFill>
                <a:latin typeface="Comic Sans MS" pitchFamily="66" charset="0"/>
              </a:rPr>
              <a:t>Different 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physical processes  occur at different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times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 &amp;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temperatures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.</a:t>
            </a:r>
          </a:p>
          <a:p>
            <a:pPr lvl="1" indent="-18000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 smtClean="0">
                <a:solidFill>
                  <a:srgbClr val="66FFFF"/>
                </a:solidFill>
                <a:latin typeface="Comic Sans MS" pitchFamily="66" charset="0"/>
              </a:rPr>
              <a:t>To 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understand physics in  early universe we need to understand physics at high temperatures (or energies)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7900" y="4051300"/>
            <a:ext cx="109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ionised universe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898900" y="3416300"/>
            <a:ext cx="109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neutral universe</a:t>
            </a: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89" grpId="0"/>
      <p:bldP spid="1834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3ABB8-470F-4009-A3A8-FCAE517C26B2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42900"/>
            <a:ext cx="7912100" cy="1104900"/>
          </a:xfrm>
        </p:spPr>
        <p:txBody>
          <a:bodyPr/>
          <a:lstStyle/>
          <a:p>
            <a:r>
              <a:rPr lang="en-GB" sz="2000" b="0" i="1"/>
              <a:t>The VERY early universe </a:t>
            </a:r>
            <a:br>
              <a:rPr lang="en-GB" sz="2000" b="0" i="1"/>
            </a:br>
            <a:r>
              <a:rPr lang="en-GB"/>
              <a:t>The era of INFLATION (10</a:t>
            </a:r>
            <a:r>
              <a:rPr lang="en-GB" baseline="30000"/>
              <a:t>-35</a:t>
            </a:r>
            <a:r>
              <a:rPr lang="en-GB"/>
              <a:t>s)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2651125" y="93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80241" name="Line 17"/>
          <p:cNvSpPr>
            <a:spLocks noChangeShapeType="1"/>
          </p:cNvSpPr>
          <p:nvPr/>
        </p:nvSpPr>
        <p:spPr bwMode="auto">
          <a:xfrm>
            <a:off x="2133600" y="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>
            <a:off x="2133600" y="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0243" name="Line 19"/>
          <p:cNvSpPr>
            <a:spLocks noChangeShapeType="1"/>
          </p:cNvSpPr>
          <p:nvPr/>
        </p:nvSpPr>
        <p:spPr bwMode="auto">
          <a:xfrm>
            <a:off x="2133600" y="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0274" name="Rectangle 50"/>
          <p:cNvSpPr>
            <a:spLocks noChangeArrowheads="1"/>
          </p:cNvSpPr>
          <p:nvPr/>
        </p:nvSpPr>
        <p:spPr bwMode="auto">
          <a:xfrm>
            <a:off x="825500" y="2690813"/>
            <a:ext cx="3657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Begins at 10</a:t>
            </a:r>
            <a:r>
              <a:rPr lang="en-GB" sz="1600" baseline="30000" dirty="0">
                <a:solidFill>
                  <a:srgbClr val="66FFFF"/>
                </a:solidFill>
                <a:latin typeface="Comic Sans MS" pitchFamily="66" charset="0"/>
              </a:rPr>
              <a:t>-35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 seconds after the Big Bang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Size of universe increases by 10</a:t>
            </a:r>
            <a:r>
              <a:rPr lang="en-GB" sz="1600" baseline="30000" dirty="0">
                <a:solidFill>
                  <a:srgbClr val="66FFFF"/>
                </a:solidFill>
                <a:latin typeface="Comic Sans MS" pitchFamily="66" charset="0"/>
              </a:rPr>
              <a:t>30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 - 10</a:t>
            </a:r>
            <a:r>
              <a:rPr lang="en-GB" sz="1600" baseline="30000" dirty="0">
                <a:solidFill>
                  <a:srgbClr val="66FFFF"/>
                </a:solidFill>
                <a:latin typeface="Comic Sans MS" pitchFamily="66" charset="0"/>
              </a:rPr>
              <a:t>50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!</a:t>
            </a:r>
          </a:p>
        </p:txBody>
      </p:sp>
      <p:grpSp>
        <p:nvGrpSpPr>
          <p:cNvPr id="180281" name="Group 57"/>
          <p:cNvGrpSpPr>
            <a:grpSpLocks/>
          </p:cNvGrpSpPr>
          <p:nvPr/>
        </p:nvGrpSpPr>
        <p:grpSpPr bwMode="auto">
          <a:xfrm>
            <a:off x="838200" y="4021138"/>
            <a:ext cx="3962400" cy="2349500"/>
            <a:chOff x="528" y="2488"/>
            <a:chExt cx="2496" cy="1480"/>
          </a:xfrm>
        </p:grpSpPr>
        <p:sp>
          <p:nvSpPr>
            <p:cNvPr id="180275" name="Rectangle 51"/>
            <p:cNvSpPr>
              <a:spLocks noChangeArrowheads="1"/>
            </p:cNvSpPr>
            <p:nvPr/>
          </p:nvSpPr>
          <p:spPr bwMode="auto">
            <a:xfrm>
              <a:off x="528" y="2488"/>
              <a:ext cx="2496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Char char="n"/>
              </a:pPr>
              <a:r>
                <a:rPr lang="en-GB" sz="1600" dirty="0">
                  <a:solidFill>
                    <a:schemeClr val="bg1"/>
                  </a:solidFill>
                  <a:latin typeface="Comic Sans MS" pitchFamily="66" charset="0"/>
                </a:rPr>
                <a:t>Solves Horizon problem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Limits of influence massively increased. </a:t>
              </a:r>
            </a:p>
          </p:txBody>
        </p:sp>
        <p:sp>
          <p:nvSpPr>
            <p:cNvPr id="180276" name="Rectangle 52"/>
            <p:cNvSpPr>
              <a:spLocks noChangeArrowheads="1"/>
            </p:cNvSpPr>
            <p:nvPr/>
          </p:nvSpPr>
          <p:spPr bwMode="auto">
            <a:xfrm>
              <a:off x="528" y="3128"/>
              <a:ext cx="2496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endParaRPr lang="en-GB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endParaRPr>
            </a:p>
          </p:txBody>
        </p:sp>
      </p:grpSp>
      <p:grpSp>
        <p:nvGrpSpPr>
          <p:cNvPr id="180283" name="Group 59"/>
          <p:cNvGrpSpPr>
            <a:grpSpLocks/>
          </p:cNvGrpSpPr>
          <p:nvPr/>
        </p:nvGrpSpPr>
        <p:grpSpPr bwMode="auto">
          <a:xfrm>
            <a:off x="4826000" y="2336800"/>
            <a:ext cx="3670300" cy="2984500"/>
            <a:chOff x="3040" y="1472"/>
            <a:chExt cx="2312" cy="1880"/>
          </a:xfrm>
        </p:grpSpPr>
        <p:sp>
          <p:nvSpPr>
            <p:cNvPr id="180267" name="Line 43"/>
            <p:cNvSpPr>
              <a:spLocks noChangeShapeType="1"/>
            </p:cNvSpPr>
            <p:nvPr/>
          </p:nvSpPr>
          <p:spPr bwMode="auto">
            <a:xfrm>
              <a:off x="3336" y="289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0233" name="Rectangle 9"/>
            <p:cNvSpPr>
              <a:spLocks noChangeArrowheads="1"/>
            </p:cNvSpPr>
            <p:nvPr/>
          </p:nvSpPr>
          <p:spPr bwMode="auto">
            <a:xfrm>
              <a:off x="3040" y="1472"/>
              <a:ext cx="2312" cy="188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80234" name="Rectangle 10"/>
            <p:cNvSpPr>
              <a:spLocks noChangeArrowheads="1"/>
            </p:cNvSpPr>
            <p:nvPr/>
          </p:nvSpPr>
          <p:spPr bwMode="auto">
            <a:xfrm>
              <a:off x="3336" y="1728"/>
              <a:ext cx="1888" cy="13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0237" name="Text Box 13"/>
            <p:cNvSpPr txBox="1">
              <a:spLocks noChangeArrowheads="1"/>
            </p:cNvSpPr>
            <p:nvPr/>
          </p:nvSpPr>
          <p:spPr bwMode="auto">
            <a:xfrm rot="-5399999">
              <a:off x="2475" y="2252"/>
              <a:ext cx="13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/>
                <a:t>Size of observable universe (m)</a:t>
              </a:r>
            </a:p>
          </p:txBody>
        </p:sp>
        <p:sp>
          <p:nvSpPr>
            <p:cNvPr id="180238" name="Text Box 14"/>
            <p:cNvSpPr txBox="1">
              <a:spLocks noChangeArrowheads="1"/>
            </p:cNvSpPr>
            <p:nvPr/>
          </p:nvSpPr>
          <p:spPr bwMode="auto">
            <a:xfrm rot="-10099">
              <a:off x="4527" y="3178"/>
              <a:ext cx="7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/>
                <a:t>Time (Seconds)</a:t>
              </a:r>
            </a:p>
          </p:txBody>
        </p:sp>
        <p:grpSp>
          <p:nvGrpSpPr>
            <p:cNvPr id="180252" name="Group 28"/>
            <p:cNvGrpSpPr>
              <a:grpSpLocks/>
            </p:cNvGrpSpPr>
            <p:nvPr/>
          </p:nvGrpSpPr>
          <p:grpSpPr bwMode="auto">
            <a:xfrm>
              <a:off x="3407" y="3040"/>
              <a:ext cx="1900" cy="193"/>
              <a:chOff x="3407" y="3120"/>
              <a:chExt cx="1900" cy="193"/>
            </a:xfrm>
          </p:grpSpPr>
          <p:sp>
            <p:nvSpPr>
              <p:cNvPr id="180239" name="Text Box 15"/>
              <p:cNvSpPr txBox="1">
                <a:spLocks noChangeArrowheads="1"/>
              </p:cNvSpPr>
              <p:nvPr/>
            </p:nvSpPr>
            <p:spPr bwMode="auto">
              <a:xfrm rot="-10099">
                <a:off x="3407" y="3159"/>
                <a:ext cx="190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000"/>
                  <a:t>10</a:t>
                </a:r>
                <a:r>
                  <a:rPr lang="en-GB" sz="1000" baseline="30000"/>
                  <a:t>-40</a:t>
                </a:r>
                <a:r>
                  <a:rPr lang="en-GB" sz="1000"/>
                  <a:t>        10</a:t>
                </a:r>
                <a:r>
                  <a:rPr lang="en-GB" sz="1000" baseline="30000"/>
                  <a:t>-30      </a:t>
                </a:r>
                <a:r>
                  <a:rPr lang="en-GB" sz="1000"/>
                  <a:t>   10</a:t>
                </a:r>
                <a:r>
                  <a:rPr lang="en-GB" sz="1000" baseline="30000"/>
                  <a:t>-20      </a:t>
                </a:r>
                <a:r>
                  <a:rPr lang="en-GB" sz="1000"/>
                  <a:t>   10</a:t>
                </a:r>
                <a:r>
                  <a:rPr lang="en-GB" sz="1000" baseline="30000"/>
                  <a:t>-10   </a:t>
                </a:r>
                <a:r>
                  <a:rPr lang="en-GB" sz="1000"/>
                  <a:t>      1          10</a:t>
                </a:r>
                <a:r>
                  <a:rPr lang="en-GB" sz="1000" baseline="30000"/>
                  <a:t>10</a:t>
                </a:r>
                <a:endParaRPr lang="en-GB" sz="1000"/>
              </a:p>
            </p:txBody>
          </p:sp>
          <p:grpSp>
            <p:nvGrpSpPr>
              <p:cNvPr id="180251" name="Group 27"/>
              <p:cNvGrpSpPr>
                <a:grpSpLocks/>
              </p:cNvGrpSpPr>
              <p:nvPr/>
            </p:nvGrpSpPr>
            <p:grpSpPr bwMode="auto">
              <a:xfrm>
                <a:off x="3512" y="3120"/>
                <a:ext cx="1488" cy="40"/>
                <a:chOff x="1064" y="-160"/>
                <a:chExt cx="1616" cy="160"/>
              </a:xfrm>
            </p:grpSpPr>
            <p:sp>
              <p:nvSpPr>
                <p:cNvPr id="180240" name="Line 16"/>
                <p:cNvSpPr>
                  <a:spLocks noChangeShapeType="1"/>
                </p:cNvSpPr>
                <p:nvPr/>
              </p:nvSpPr>
              <p:spPr bwMode="auto">
                <a:xfrm>
                  <a:off x="1064" y="-160"/>
                  <a:ext cx="0" cy="1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0244" name="Line 20"/>
                <p:cNvSpPr>
                  <a:spLocks noChangeShapeType="1"/>
                </p:cNvSpPr>
                <p:nvPr/>
              </p:nvSpPr>
              <p:spPr bwMode="auto">
                <a:xfrm>
                  <a:off x="1408" y="-160"/>
                  <a:ext cx="0" cy="1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0245" name="Line 21"/>
                <p:cNvSpPr>
                  <a:spLocks noChangeShapeType="1"/>
                </p:cNvSpPr>
                <p:nvPr/>
              </p:nvSpPr>
              <p:spPr bwMode="auto">
                <a:xfrm>
                  <a:off x="1728" y="-160"/>
                  <a:ext cx="0" cy="1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0246" name="Line 22"/>
                <p:cNvSpPr>
                  <a:spLocks noChangeShapeType="1"/>
                </p:cNvSpPr>
                <p:nvPr/>
              </p:nvSpPr>
              <p:spPr bwMode="auto">
                <a:xfrm>
                  <a:off x="2040" y="-160"/>
                  <a:ext cx="0" cy="1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0249" name="Line 25"/>
                <p:cNvSpPr>
                  <a:spLocks noChangeShapeType="1"/>
                </p:cNvSpPr>
                <p:nvPr/>
              </p:nvSpPr>
              <p:spPr bwMode="auto">
                <a:xfrm>
                  <a:off x="2360" y="-160"/>
                  <a:ext cx="0" cy="1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0250" name="Line 26"/>
                <p:cNvSpPr>
                  <a:spLocks noChangeShapeType="1"/>
                </p:cNvSpPr>
                <p:nvPr/>
              </p:nvSpPr>
              <p:spPr bwMode="auto">
                <a:xfrm>
                  <a:off x="2680" y="-160"/>
                  <a:ext cx="0" cy="1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80254" name="Text Box 30"/>
            <p:cNvSpPr txBox="1">
              <a:spLocks noChangeArrowheads="1"/>
            </p:cNvSpPr>
            <p:nvPr/>
          </p:nvSpPr>
          <p:spPr bwMode="auto">
            <a:xfrm rot="-5369197">
              <a:off x="2490" y="2196"/>
              <a:ext cx="162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000"/>
                <a:t>10</a:t>
              </a:r>
              <a:r>
                <a:rPr lang="en-GB" sz="1000" baseline="30000"/>
                <a:t>-60</a:t>
              </a:r>
              <a:r>
                <a:rPr lang="en-GB" sz="1000"/>
                <a:t>       10</a:t>
              </a:r>
              <a:r>
                <a:rPr lang="en-GB" sz="1000" baseline="30000"/>
                <a:t>-40    </a:t>
              </a:r>
              <a:r>
                <a:rPr lang="en-GB" sz="1000"/>
                <a:t>  10</a:t>
              </a:r>
              <a:r>
                <a:rPr lang="en-GB" sz="1000" baseline="30000"/>
                <a:t>-20     </a:t>
              </a:r>
              <a:r>
                <a:rPr lang="en-GB" sz="1000"/>
                <a:t>  1</a:t>
              </a:r>
              <a:r>
                <a:rPr lang="en-GB" sz="1000" baseline="30000"/>
                <a:t>     </a:t>
              </a:r>
              <a:r>
                <a:rPr lang="en-GB" sz="1000"/>
                <a:t>    10 </a:t>
              </a:r>
              <a:r>
                <a:rPr lang="en-GB" sz="1000" baseline="30000"/>
                <a:t>20 </a:t>
              </a:r>
              <a:r>
                <a:rPr lang="en-GB" sz="1000"/>
                <a:t>    10 </a:t>
              </a:r>
              <a:r>
                <a:rPr lang="en-GB" sz="1000" baseline="30000"/>
                <a:t>40</a:t>
              </a:r>
              <a:endParaRPr lang="en-GB" sz="1000"/>
            </a:p>
          </p:txBody>
        </p:sp>
        <p:grpSp>
          <p:nvGrpSpPr>
            <p:cNvPr id="180255" name="Group 31"/>
            <p:cNvGrpSpPr>
              <a:grpSpLocks/>
            </p:cNvGrpSpPr>
            <p:nvPr/>
          </p:nvGrpSpPr>
          <p:grpSpPr bwMode="auto">
            <a:xfrm rot="-5400000">
              <a:off x="2726" y="2346"/>
              <a:ext cx="1256" cy="27"/>
              <a:chOff x="1064" y="-160"/>
              <a:chExt cx="1616" cy="160"/>
            </a:xfrm>
          </p:grpSpPr>
          <p:sp>
            <p:nvSpPr>
              <p:cNvPr id="180256" name="Line 32"/>
              <p:cNvSpPr>
                <a:spLocks noChangeShapeType="1"/>
              </p:cNvSpPr>
              <p:nvPr/>
            </p:nvSpPr>
            <p:spPr bwMode="auto">
              <a:xfrm>
                <a:off x="1064" y="-160"/>
                <a:ext cx="0" cy="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0257" name="Line 33"/>
              <p:cNvSpPr>
                <a:spLocks noChangeShapeType="1"/>
              </p:cNvSpPr>
              <p:nvPr/>
            </p:nvSpPr>
            <p:spPr bwMode="auto">
              <a:xfrm>
                <a:off x="1408" y="-160"/>
                <a:ext cx="0" cy="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0258" name="Line 34"/>
              <p:cNvSpPr>
                <a:spLocks noChangeShapeType="1"/>
              </p:cNvSpPr>
              <p:nvPr/>
            </p:nvSpPr>
            <p:spPr bwMode="auto">
              <a:xfrm>
                <a:off x="1728" y="-160"/>
                <a:ext cx="0" cy="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0259" name="Line 35"/>
              <p:cNvSpPr>
                <a:spLocks noChangeShapeType="1"/>
              </p:cNvSpPr>
              <p:nvPr/>
            </p:nvSpPr>
            <p:spPr bwMode="auto">
              <a:xfrm>
                <a:off x="2040" y="-160"/>
                <a:ext cx="0" cy="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0260" name="Line 36"/>
              <p:cNvSpPr>
                <a:spLocks noChangeShapeType="1"/>
              </p:cNvSpPr>
              <p:nvPr/>
            </p:nvSpPr>
            <p:spPr bwMode="auto">
              <a:xfrm>
                <a:off x="2360" y="-160"/>
                <a:ext cx="0" cy="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0261" name="Line 37"/>
              <p:cNvSpPr>
                <a:spLocks noChangeShapeType="1"/>
              </p:cNvSpPr>
              <p:nvPr/>
            </p:nvSpPr>
            <p:spPr bwMode="auto">
              <a:xfrm>
                <a:off x="2680" y="-160"/>
                <a:ext cx="0" cy="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80263" name="Text Box 39"/>
            <p:cNvSpPr txBox="1">
              <a:spLocks noChangeArrowheads="1"/>
            </p:cNvSpPr>
            <p:nvPr/>
          </p:nvSpPr>
          <p:spPr bwMode="auto">
            <a:xfrm>
              <a:off x="4326" y="2105"/>
              <a:ext cx="90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omic Sans MS" pitchFamily="66" charset="0"/>
                </a:rPr>
                <a:t>Normal Expansion</a:t>
              </a:r>
            </a:p>
          </p:txBody>
        </p:sp>
        <p:sp>
          <p:nvSpPr>
            <p:cNvPr id="180264" name="Rectangle 40"/>
            <p:cNvSpPr>
              <a:spLocks noChangeArrowheads="1"/>
            </p:cNvSpPr>
            <p:nvPr/>
          </p:nvSpPr>
          <p:spPr bwMode="auto">
            <a:xfrm>
              <a:off x="3608" y="1744"/>
              <a:ext cx="64" cy="13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0235" name="Line 11"/>
            <p:cNvSpPr>
              <a:spLocks noChangeShapeType="1"/>
            </p:cNvSpPr>
            <p:nvPr/>
          </p:nvSpPr>
          <p:spPr bwMode="auto">
            <a:xfrm flipV="1">
              <a:off x="3344" y="1928"/>
              <a:ext cx="1879" cy="408"/>
            </a:xfrm>
            <a:prstGeom prst="line">
              <a:avLst/>
            </a:prstGeom>
            <a:noFill/>
            <a:ln w="19050">
              <a:solidFill>
                <a:srgbClr val="4747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0277" name="Text Box 53"/>
            <p:cNvSpPr txBox="1">
              <a:spLocks noChangeArrowheads="1"/>
            </p:cNvSpPr>
            <p:nvPr/>
          </p:nvSpPr>
          <p:spPr bwMode="auto">
            <a:xfrm>
              <a:off x="4854" y="2769"/>
              <a:ext cx="30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omic Sans MS" pitchFamily="66" charset="0"/>
                </a:rPr>
                <a:t>Now</a:t>
              </a:r>
            </a:p>
          </p:txBody>
        </p:sp>
        <p:sp>
          <p:nvSpPr>
            <p:cNvPr id="180278" name="Line 54"/>
            <p:cNvSpPr>
              <a:spLocks noChangeShapeType="1"/>
            </p:cNvSpPr>
            <p:nvPr/>
          </p:nvSpPr>
          <p:spPr bwMode="auto">
            <a:xfrm>
              <a:off x="5064" y="2936"/>
              <a:ext cx="8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0279" name="Rectangle 55"/>
          <p:cNvSpPr>
            <a:spLocks noChangeArrowheads="1"/>
          </p:cNvSpPr>
          <p:nvPr/>
        </p:nvSpPr>
        <p:spPr bwMode="auto">
          <a:xfrm>
            <a:off x="876300" y="1811338"/>
            <a:ext cx="3657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The theory of ‘Inflation’ (1980) predicts a period of RAPID expansion.</a:t>
            </a:r>
          </a:p>
        </p:txBody>
      </p:sp>
      <p:grpSp>
        <p:nvGrpSpPr>
          <p:cNvPr id="180273" name="Group 49"/>
          <p:cNvGrpSpPr>
            <a:grpSpLocks/>
          </p:cNvGrpSpPr>
          <p:nvPr/>
        </p:nvGrpSpPr>
        <p:grpSpPr bwMode="auto">
          <a:xfrm>
            <a:off x="5308600" y="3613150"/>
            <a:ext cx="1819275" cy="1016000"/>
            <a:chOff x="3360" y="2376"/>
            <a:chExt cx="1146" cy="640"/>
          </a:xfrm>
        </p:grpSpPr>
        <p:grpSp>
          <p:nvGrpSpPr>
            <p:cNvPr id="180271" name="Group 47"/>
            <p:cNvGrpSpPr>
              <a:grpSpLocks/>
            </p:cNvGrpSpPr>
            <p:nvPr/>
          </p:nvGrpSpPr>
          <p:grpSpPr bwMode="auto">
            <a:xfrm>
              <a:off x="3360" y="2376"/>
              <a:ext cx="312" cy="640"/>
              <a:chOff x="3360" y="2376"/>
              <a:chExt cx="312" cy="640"/>
            </a:xfrm>
          </p:grpSpPr>
          <p:sp>
            <p:nvSpPr>
              <p:cNvPr id="180269" name="Line 45"/>
              <p:cNvSpPr>
                <a:spLocks noChangeShapeType="1"/>
              </p:cNvSpPr>
              <p:nvPr/>
            </p:nvSpPr>
            <p:spPr bwMode="auto">
              <a:xfrm flipV="1">
                <a:off x="3360" y="2960"/>
                <a:ext cx="248" cy="56"/>
              </a:xfrm>
              <a:prstGeom prst="line">
                <a:avLst/>
              </a:prstGeom>
              <a:noFill/>
              <a:ln w="19050">
                <a:solidFill>
                  <a:srgbClr val="9A1D1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0270" name="Line 46"/>
              <p:cNvSpPr>
                <a:spLocks noChangeShapeType="1"/>
              </p:cNvSpPr>
              <p:nvPr/>
            </p:nvSpPr>
            <p:spPr bwMode="auto">
              <a:xfrm flipH="1">
                <a:off x="3616" y="2376"/>
                <a:ext cx="56" cy="592"/>
              </a:xfrm>
              <a:prstGeom prst="line">
                <a:avLst/>
              </a:prstGeom>
              <a:noFill/>
              <a:ln w="19050">
                <a:solidFill>
                  <a:srgbClr val="9A1D1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80272" name="Text Box 48"/>
            <p:cNvSpPr txBox="1">
              <a:spLocks noChangeArrowheads="1"/>
            </p:cNvSpPr>
            <p:nvPr/>
          </p:nvSpPr>
          <p:spPr bwMode="auto">
            <a:xfrm>
              <a:off x="3678" y="2665"/>
              <a:ext cx="82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omic Sans MS" pitchFamily="66" charset="0"/>
                </a:rPr>
                <a:t>Inflation Period</a:t>
              </a:r>
            </a:p>
          </p:txBody>
        </p:sp>
      </p:grpSp>
      <p:grpSp>
        <p:nvGrpSpPr>
          <p:cNvPr id="180284" name="Group 60"/>
          <p:cNvGrpSpPr>
            <a:grpSpLocks/>
          </p:cNvGrpSpPr>
          <p:nvPr/>
        </p:nvGrpSpPr>
        <p:grpSpPr bwMode="auto">
          <a:xfrm>
            <a:off x="836613" y="4994275"/>
            <a:ext cx="3962400" cy="2349500"/>
            <a:chOff x="528" y="2488"/>
            <a:chExt cx="2496" cy="1480"/>
          </a:xfrm>
        </p:grpSpPr>
        <p:sp>
          <p:nvSpPr>
            <p:cNvPr id="180285" name="Rectangle 61"/>
            <p:cNvSpPr>
              <a:spLocks noChangeArrowheads="1"/>
            </p:cNvSpPr>
            <p:nvPr/>
          </p:nvSpPr>
          <p:spPr bwMode="auto">
            <a:xfrm>
              <a:off x="528" y="2488"/>
              <a:ext cx="2496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Char char="n"/>
              </a:pPr>
              <a:r>
                <a:rPr lang="en-GB" sz="1600" dirty="0">
                  <a:solidFill>
                    <a:schemeClr val="bg1"/>
                  </a:solidFill>
                  <a:latin typeface="Comic Sans MS" pitchFamily="66" charset="0"/>
                </a:rPr>
                <a:t>and Flatness problem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Huge expansion factor makes our small part of Universe look very flat. </a:t>
              </a:r>
            </a:p>
          </p:txBody>
        </p:sp>
        <p:sp>
          <p:nvSpPr>
            <p:cNvPr id="180286" name="Rectangle 62"/>
            <p:cNvSpPr>
              <a:spLocks noChangeArrowheads="1"/>
            </p:cNvSpPr>
            <p:nvPr/>
          </p:nvSpPr>
          <p:spPr bwMode="auto">
            <a:xfrm>
              <a:off x="528" y="3128"/>
              <a:ext cx="2496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endParaRPr lang="en-GB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748440-5D45-4BA8-9B45-7E1B23C60B0A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181293" name="Group 45"/>
          <p:cNvGrpSpPr>
            <a:grpSpLocks/>
          </p:cNvGrpSpPr>
          <p:nvPr/>
        </p:nvGrpSpPr>
        <p:grpSpPr bwMode="auto">
          <a:xfrm>
            <a:off x="1117600" y="2505075"/>
            <a:ext cx="3897313" cy="3233738"/>
            <a:chOff x="704" y="1578"/>
            <a:chExt cx="2455" cy="2037"/>
          </a:xfrm>
        </p:grpSpPr>
        <p:grpSp>
          <p:nvGrpSpPr>
            <p:cNvPr id="181287" name="Group 39"/>
            <p:cNvGrpSpPr>
              <a:grpSpLocks/>
            </p:cNvGrpSpPr>
            <p:nvPr/>
          </p:nvGrpSpPr>
          <p:grpSpPr bwMode="auto">
            <a:xfrm>
              <a:off x="704" y="1578"/>
              <a:ext cx="2455" cy="2037"/>
              <a:chOff x="704" y="1578"/>
              <a:chExt cx="2455" cy="2037"/>
            </a:xfrm>
          </p:grpSpPr>
          <p:pic>
            <p:nvPicPr>
              <p:cNvPr id="181257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4" y="1578"/>
                <a:ext cx="2455" cy="2037"/>
              </a:xfrm>
              <a:prstGeom prst="rect">
                <a:avLst/>
              </a:prstGeom>
              <a:noFill/>
              <a:ln w="9525">
                <a:solidFill>
                  <a:srgbClr val="E4D60C"/>
                </a:solidFill>
                <a:miter lim="800000"/>
                <a:headEnd/>
                <a:tailEnd/>
              </a:ln>
            </p:spPr>
          </p:pic>
          <p:sp>
            <p:nvSpPr>
              <p:cNvPr id="181286" name="Rectangle 38"/>
              <p:cNvSpPr>
                <a:spLocks noChangeArrowheads="1"/>
              </p:cNvSpPr>
              <p:nvPr/>
            </p:nvSpPr>
            <p:spPr bwMode="auto">
              <a:xfrm>
                <a:off x="1800" y="2128"/>
                <a:ext cx="296" cy="72"/>
              </a:xfrm>
              <a:prstGeom prst="rect">
                <a:avLst/>
              </a:prstGeom>
              <a:solidFill>
                <a:srgbClr val="C694B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81264" name="Text Box 16"/>
            <p:cNvSpPr txBox="1">
              <a:spLocks noChangeArrowheads="1"/>
            </p:cNvSpPr>
            <p:nvPr/>
          </p:nvSpPr>
          <p:spPr bwMode="auto">
            <a:xfrm>
              <a:off x="1106" y="3174"/>
              <a:ext cx="412" cy="170"/>
            </a:xfrm>
            <a:prstGeom prst="rect">
              <a:avLst/>
            </a:prstGeom>
            <a:solidFill>
              <a:srgbClr val="DEDE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 b="1">
                  <a:solidFill>
                    <a:srgbClr val="9C121B"/>
                  </a:solidFill>
                  <a:latin typeface="Comic Sans MS" pitchFamily="66" charset="0"/>
                </a:rPr>
                <a:t>Gravity</a:t>
              </a:r>
            </a:p>
          </p:txBody>
        </p:sp>
        <p:sp>
          <p:nvSpPr>
            <p:cNvPr id="181265" name="Text Box 17"/>
            <p:cNvSpPr txBox="1">
              <a:spLocks noChangeArrowheads="1"/>
            </p:cNvSpPr>
            <p:nvPr/>
          </p:nvSpPr>
          <p:spPr bwMode="auto">
            <a:xfrm>
              <a:off x="1433" y="3142"/>
              <a:ext cx="619" cy="282"/>
            </a:xfrm>
            <a:prstGeom prst="rect">
              <a:avLst/>
            </a:prstGeom>
            <a:solidFill>
              <a:srgbClr val="DEDE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000" b="1">
                  <a:solidFill>
                    <a:srgbClr val="9C121B"/>
                  </a:solidFill>
                  <a:latin typeface="Comic Sans MS" pitchFamily="66" charset="0"/>
                </a:rPr>
                <a:t>Electro-magnetic</a:t>
              </a:r>
            </a:p>
          </p:txBody>
        </p:sp>
        <p:sp>
          <p:nvSpPr>
            <p:cNvPr id="181266" name="Text Box 18"/>
            <p:cNvSpPr txBox="1">
              <a:spLocks noChangeArrowheads="1"/>
            </p:cNvSpPr>
            <p:nvPr/>
          </p:nvSpPr>
          <p:spPr bwMode="auto">
            <a:xfrm>
              <a:off x="1935" y="3126"/>
              <a:ext cx="502" cy="282"/>
            </a:xfrm>
            <a:prstGeom prst="rect">
              <a:avLst/>
            </a:prstGeom>
            <a:solidFill>
              <a:srgbClr val="DEDE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000" b="1">
                  <a:solidFill>
                    <a:srgbClr val="9C121B"/>
                  </a:solidFill>
                  <a:latin typeface="Comic Sans MS" pitchFamily="66" charset="0"/>
                </a:rPr>
                <a:t>Weak force</a:t>
              </a:r>
            </a:p>
          </p:txBody>
        </p:sp>
        <p:sp>
          <p:nvSpPr>
            <p:cNvPr id="181267" name="Text Box 19"/>
            <p:cNvSpPr txBox="1">
              <a:spLocks noChangeArrowheads="1"/>
            </p:cNvSpPr>
            <p:nvPr/>
          </p:nvSpPr>
          <p:spPr bwMode="auto">
            <a:xfrm>
              <a:off x="2313" y="3132"/>
              <a:ext cx="502" cy="282"/>
            </a:xfrm>
            <a:prstGeom prst="rect">
              <a:avLst/>
            </a:prstGeom>
            <a:solidFill>
              <a:srgbClr val="DEDE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000" b="1">
                  <a:solidFill>
                    <a:srgbClr val="9C121B"/>
                  </a:solidFill>
                  <a:latin typeface="Comic Sans MS" pitchFamily="66" charset="0"/>
                </a:rPr>
                <a:t>Strong force</a:t>
              </a:r>
            </a:p>
          </p:txBody>
        </p:sp>
        <p:sp>
          <p:nvSpPr>
            <p:cNvPr id="181268" name="Text Box 20"/>
            <p:cNvSpPr txBox="1">
              <a:spLocks noChangeArrowheads="1"/>
            </p:cNvSpPr>
            <p:nvPr/>
          </p:nvSpPr>
          <p:spPr bwMode="auto">
            <a:xfrm rot="-5400000">
              <a:off x="311" y="2501"/>
              <a:ext cx="1028" cy="170"/>
            </a:xfrm>
            <a:prstGeom prst="rect">
              <a:avLst/>
            </a:prstGeom>
            <a:solidFill>
              <a:srgbClr val="DEDE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>
                  <a:latin typeface="Comic Sans MS" pitchFamily="66" charset="0"/>
                </a:rPr>
                <a:t>Age of the universe (sec)</a:t>
              </a:r>
            </a:p>
          </p:txBody>
        </p:sp>
        <p:sp>
          <p:nvSpPr>
            <p:cNvPr id="181269" name="Text Box 21"/>
            <p:cNvSpPr txBox="1">
              <a:spLocks noChangeArrowheads="1"/>
            </p:cNvSpPr>
            <p:nvPr/>
          </p:nvSpPr>
          <p:spPr bwMode="auto">
            <a:xfrm rot="-5397946">
              <a:off x="2674" y="2561"/>
              <a:ext cx="724" cy="170"/>
            </a:xfrm>
            <a:prstGeom prst="rect">
              <a:avLst/>
            </a:prstGeom>
            <a:solidFill>
              <a:srgbClr val="DEDE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>
                  <a:latin typeface="Comic Sans MS" pitchFamily="66" charset="0"/>
                </a:rPr>
                <a:t>Temperature (K)</a:t>
              </a:r>
            </a:p>
          </p:txBody>
        </p:sp>
        <p:sp>
          <p:nvSpPr>
            <p:cNvPr id="181270" name="Text Box 22"/>
            <p:cNvSpPr txBox="1">
              <a:spLocks noChangeArrowheads="1"/>
            </p:cNvSpPr>
            <p:nvPr/>
          </p:nvSpPr>
          <p:spPr bwMode="auto">
            <a:xfrm>
              <a:off x="1690" y="2363"/>
              <a:ext cx="662" cy="282"/>
            </a:xfrm>
            <a:prstGeom prst="rect">
              <a:avLst/>
            </a:prstGeom>
            <a:solidFill>
              <a:srgbClr val="DEDEE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000" b="1">
                  <a:solidFill>
                    <a:srgbClr val="9C121B"/>
                  </a:solidFill>
                  <a:latin typeface="Comic Sans MS" pitchFamily="66" charset="0"/>
                </a:rPr>
                <a:t>Electro-Weak force</a:t>
              </a:r>
            </a:p>
          </p:txBody>
        </p:sp>
        <p:sp>
          <p:nvSpPr>
            <p:cNvPr id="181271" name="Text Box 23"/>
            <p:cNvSpPr txBox="1">
              <a:spLocks noChangeArrowheads="1"/>
            </p:cNvSpPr>
            <p:nvPr/>
          </p:nvSpPr>
          <p:spPr bwMode="auto">
            <a:xfrm>
              <a:off x="2062" y="1967"/>
              <a:ext cx="66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000" b="1">
                  <a:solidFill>
                    <a:srgbClr val="9C121B"/>
                  </a:solidFill>
                  <a:latin typeface="Comic Sans MS" pitchFamily="66" charset="0"/>
                </a:rPr>
                <a:t>GUT</a:t>
              </a:r>
            </a:p>
          </p:txBody>
        </p:sp>
        <p:grpSp>
          <p:nvGrpSpPr>
            <p:cNvPr id="181263" name="Group 15"/>
            <p:cNvGrpSpPr>
              <a:grpSpLocks/>
            </p:cNvGrpSpPr>
            <p:nvPr/>
          </p:nvGrpSpPr>
          <p:grpSpPr bwMode="auto">
            <a:xfrm>
              <a:off x="1718" y="2071"/>
              <a:ext cx="533" cy="193"/>
              <a:chOff x="1682" y="2058"/>
              <a:chExt cx="533" cy="193"/>
            </a:xfrm>
          </p:grpSpPr>
          <p:sp>
            <p:nvSpPr>
              <p:cNvPr id="181262" name="Oval 14"/>
              <p:cNvSpPr>
                <a:spLocks noChangeArrowheads="1"/>
              </p:cNvSpPr>
              <p:nvPr/>
            </p:nvSpPr>
            <p:spPr bwMode="auto">
              <a:xfrm>
                <a:off x="1682" y="2084"/>
                <a:ext cx="512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1261" name="Text Box 13"/>
              <p:cNvSpPr txBox="1">
                <a:spLocks noChangeArrowheads="1"/>
              </p:cNvSpPr>
              <p:nvPr/>
            </p:nvSpPr>
            <p:spPr bwMode="auto">
              <a:xfrm>
                <a:off x="1691" y="2058"/>
                <a:ext cx="524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Comic Sans MS" pitchFamily="66" charset="0"/>
                  </a:rPr>
                  <a:t>Inflation</a:t>
                </a:r>
              </a:p>
            </p:txBody>
          </p:sp>
        </p:grpSp>
      </p:grpSp>
      <p:sp>
        <p:nvSpPr>
          <p:cNvPr id="181283" name="Rectangle 35"/>
          <p:cNvSpPr>
            <a:spLocks noChangeArrowheads="1"/>
          </p:cNvSpPr>
          <p:nvPr/>
        </p:nvSpPr>
        <p:spPr bwMode="auto">
          <a:xfrm>
            <a:off x="1054100" y="1879600"/>
            <a:ext cx="381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What caused inflation??</a:t>
            </a:r>
          </a:p>
        </p:txBody>
      </p:sp>
      <p:grpSp>
        <p:nvGrpSpPr>
          <p:cNvPr id="181280" name="Group 32"/>
          <p:cNvGrpSpPr>
            <a:grpSpLocks/>
          </p:cNvGrpSpPr>
          <p:nvPr/>
        </p:nvGrpSpPr>
        <p:grpSpPr bwMode="auto">
          <a:xfrm>
            <a:off x="1657350" y="4318000"/>
            <a:ext cx="2921000" cy="269875"/>
            <a:chOff x="1044" y="2720"/>
            <a:chExt cx="1840" cy="170"/>
          </a:xfrm>
        </p:grpSpPr>
        <p:sp>
          <p:nvSpPr>
            <p:cNvPr id="181275" name="Line 27"/>
            <p:cNvSpPr>
              <a:spLocks noChangeShapeType="1"/>
            </p:cNvSpPr>
            <p:nvPr/>
          </p:nvSpPr>
          <p:spPr bwMode="auto">
            <a:xfrm>
              <a:off x="1044" y="2741"/>
              <a:ext cx="18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1276" name="Text Box 28"/>
            <p:cNvSpPr txBox="1">
              <a:spLocks noChangeArrowheads="1"/>
            </p:cNvSpPr>
            <p:nvPr/>
          </p:nvSpPr>
          <p:spPr bwMode="auto">
            <a:xfrm>
              <a:off x="1070" y="2720"/>
              <a:ext cx="7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 b="1">
                  <a:latin typeface="Comic Sans MS" pitchFamily="66" charset="0"/>
                </a:rPr>
                <a:t>Tevatron - now</a:t>
              </a:r>
            </a:p>
          </p:txBody>
        </p:sp>
      </p:grpSp>
      <p:grpSp>
        <p:nvGrpSpPr>
          <p:cNvPr id="181281" name="Group 33"/>
          <p:cNvGrpSpPr>
            <a:grpSpLocks/>
          </p:cNvGrpSpPr>
          <p:nvPr/>
        </p:nvGrpSpPr>
        <p:grpSpPr bwMode="auto">
          <a:xfrm>
            <a:off x="1658938" y="3952875"/>
            <a:ext cx="2921000" cy="246063"/>
            <a:chOff x="1045" y="2490"/>
            <a:chExt cx="1840" cy="155"/>
          </a:xfrm>
        </p:grpSpPr>
        <p:sp>
          <p:nvSpPr>
            <p:cNvPr id="181274" name="Line 26"/>
            <p:cNvSpPr>
              <a:spLocks noChangeShapeType="1"/>
            </p:cNvSpPr>
            <p:nvPr/>
          </p:nvSpPr>
          <p:spPr bwMode="auto">
            <a:xfrm>
              <a:off x="1045" y="2645"/>
              <a:ext cx="18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1278" name="Text Box 30"/>
            <p:cNvSpPr txBox="1">
              <a:spLocks noChangeArrowheads="1"/>
            </p:cNvSpPr>
            <p:nvPr/>
          </p:nvSpPr>
          <p:spPr bwMode="auto">
            <a:xfrm>
              <a:off x="1092" y="2490"/>
              <a:ext cx="5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 b="1" dirty="0">
                  <a:latin typeface="Comic Sans MS" pitchFamily="66" charset="0"/>
                </a:rPr>
                <a:t>LHC </a:t>
              </a:r>
              <a:r>
                <a:rPr lang="en-GB" sz="1000" b="1" dirty="0" smtClean="0">
                  <a:latin typeface="Comic Sans MS" pitchFamily="66" charset="0"/>
                </a:rPr>
                <a:t>– soon!</a:t>
              </a:r>
              <a:endParaRPr lang="en-GB" sz="1000" b="1" dirty="0">
                <a:latin typeface="Comic Sans MS" pitchFamily="66" charset="0"/>
              </a:endParaRPr>
            </a:p>
          </p:txBody>
        </p:sp>
      </p:grpSp>
      <p:sp>
        <p:nvSpPr>
          <p:cNvPr id="181289" name="Rectangle 4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000" b="0" i="1"/>
              <a:t>The VERY early universe </a:t>
            </a:r>
            <a:br>
              <a:rPr lang="en-GB" sz="2000" b="0" i="1"/>
            </a:br>
            <a:r>
              <a:rPr lang="en-GB"/>
              <a:t>The era of INFLATION (10</a:t>
            </a:r>
            <a:r>
              <a:rPr lang="en-GB" baseline="30000"/>
              <a:t>-35</a:t>
            </a:r>
            <a:r>
              <a:rPr lang="en-GB"/>
              <a:t>s)</a:t>
            </a:r>
          </a:p>
        </p:txBody>
      </p: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5124450" y="2636838"/>
            <a:ext cx="3863975" cy="3594100"/>
            <a:chOff x="3228" y="1661"/>
            <a:chExt cx="2434" cy="2264"/>
          </a:xfrm>
        </p:grpSpPr>
        <p:sp>
          <p:nvSpPr>
            <p:cNvPr id="181258" name="Rectangle 10"/>
            <p:cNvSpPr>
              <a:spLocks noChangeArrowheads="1"/>
            </p:cNvSpPr>
            <p:nvPr/>
          </p:nvSpPr>
          <p:spPr bwMode="auto">
            <a:xfrm>
              <a:off x="3228" y="1661"/>
              <a:ext cx="2400" cy="2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Char char="n"/>
              </a:pPr>
              <a:r>
                <a:rPr lang="en-GB" dirty="0">
                  <a:solidFill>
                    <a:schemeClr val="bg1"/>
                  </a:solidFill>
                  <a:latin typeface="Comic Sans MS" pitchFamily="66" charset="0"/>
                </a:rPr>
                <a:t>Theoreticians think….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At high temperatures the forces of nature combine.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Inflation occurred when the strong and weak nuclear forces separated</a:t>
              </a:r>
              <a:r>
                <a:rPr lang="en-GB" sz="1600" dirty="0">
                  <a:solidFill>
                    <a:srgbClr val="66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.</a:t>
              </a:r>
            </a:p>
          </p:txBody>
        </p:sp>
        <p:sp>
          <p:nvSpPr>
            <p:cNvPr id="181290" name="Rectangle 42"/>
            <p:cNvSpPr>
              <a:spLocks noChangeArrowheads="1"/>
            </p:cNvSpPr>
            <p:nvPr/>
          </p:nvSpPr>
          <p:spPr bwMode="auto">
            <a:xfrm>
              <a:off x="3262" y="2994"/>
              <a:ext cx="2400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Char char="n"/>
              </a:pPr>
              <a:r>
                <a:rPr lang="en-GB" dirty="0">
                  <a:solidFill>
                    <a:schemeClr val="bg1"/>
                  </a:solidFill>
                  <a:latin typeface="Comic Sans MS" pitchFamily="66" charset="0"/>
                </a:rPr>
                <a:t>Efforts continue to look further and further back.</a:t>
              </a:r>
            </a:p>
          </p:txBody>
        </p:sp>
      </p:grpSp>
      <p:sp>
        <p:nvSpPr>
          <p:cNvPr id="181291" name="Rectangle 43"/>
          <p:cNvSpPr>
            <a:spLocks noChangeArrowheads="1"/>
          </p:cNvSpPr>
          <p:nvPr/>
        </p:nvSpPr>
        <p:spPr bwMode="auto">
          <a:xfrm>
            <a:off x="5872163" y="2008188"/>
            <a:ext cx="1899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Not sure but…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AC548-C699-4684-8A08-4A3182CADA08}" type="slidenum">
              <a:rPr lang="en-US"/>
              <a:pPr/>
              <a:t>22</a:t>
            </a:fld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0363" y="1763713"/>
            <a:ext cx="6308725" cy="4419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Monotype Sorts" charset="2"/>
              <a:buNone/>
            </a:pPr>
            <a:r>
              <a:rPr lang="en-GB" sz="2000" dirty="0"/>
              <a:t>   The universe is expanding &amp; cooling after an initial ‘explosion’ ~</a:t>
            </a:r>
            <a:r>
              <a:rPr lang="en-GB" sz="2000" dirty="0" smtClean="0"/>
              <a:t>14 </a:t>
            </a:r>
            <a:r>
              <a:rPr lang="en-GB" sz="2000" dirty="0"/>
              <a:t>billion years ago. </a:t>
            </a:r>
          </a:p>
          <a:p>
            <a:pPr algn="ctr">
              <a:lnSpc>
                <a:spcPct val="90000"/>
              </a:lnSpc>
            </a:pPr>
            <a:endParaRPr lang="en-GB" sz="2000" dirty="0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Summary</a:t>
            </a:r>
          </a:p>
        </p:txBody>
      </p:sp>
      <p:grpSp>
        <p:nvGrpSpPr>
          <p:cNvPr id="198660" name="Group 4"/>
          <p:cNvGrpSpPr>
            <a:grpSpLocks/>
          </p:cNvGrpSpPr>
          <p:nvPr/>
        </p:nvGrpSpPr>
        <p:grpSpPr bwMode="auto">
          <a:xfrm>
            <a:off x="977900" y="2927350"/>
            <a:ext cx="7912100" cy="2430463"/>
            <a:chOff x="616" y="1734"/>
            <a:chExt cx="4984" cy="1531"/>
          </a:xfrm>
        </p:grpSpPr>
        <p:grpSp>
          <p:nvGrpSpPr>
            <p:cNvPr id="198661" name="Group 5"/>
            <p:cNvGrpSpPr>
              <a:grpSpLocks/>
            </p:cNvGrpSpPr>
            <p:nvPr/>
          </p:nvGrpSpPr>
          <p:grpSpPr bwMode="auto">
            <a:xfrm>
              <a:off x="656" y="1734"/>
              <a:ext cx="4944" cy="1272"/>
              <a:chOff x="656" y="1656"/>
              <a:chExt cx="4944" cy="1272"/>
            </a:xfrm>
          </p:grpSpPr>
          <p:grpSp>
            <p:nvGrpSpPr>
              <p:cNvPr id="198662" name="Group 6"/>
              <p:cNvGrpSpPr>
                <a:grpSpLocks/>
              </p:cNvGrpSpPr>
              <p:nvPr/>
            </p:nvGrpSpPr>
            <p:grpSpPr bwMode="auto">
              <a:xfrm>
                <a:off x="656" y="1896"/>
                <a:ext cx="4608" cy="1032"/>
                <a:chOff x="656" y="2048"/>
                <a:chExt cx="4416" cy="936"/>
              </a:xfrm>
            </p:grpSpPr>
            <p:sp>
              <p:nvSpPr>
                <p:cNvPr id="198663" name="Rectangle 7"/>
                <p:cNvSpPr>
                  <a:spLocks noChangeArrowheads="1"/>
                </p:cNvSpPr>
                <p:nvPr/>
              </p:nvSpPr>
              <p:spPr bwMode="auto">
                <a:xfrm>
                  <a:off x="656" y="2048"/>
                  <a:ext cx="4416" cy="9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198664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87" y="2080"/>
                  <a:ext cx="4361" cy="87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98665" name="Text Box 9"/>
              <p:cNvSpPr txBox="1">
                <a:spLocks noChangeArrowheads="1"/>
              </p:cNvSpPr>
              <p:nvPr/>
            </p:nvSpPr>
            <p:spPr bwMode="auto">
              <a:xfrm>
                <a:off x="656" y="1656"/>
                <a:ext cx="74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>
                    <a:solidFill>
                      <a:srgbClr val="F4D72E"/>
                    </a:solidFill>
                    <a:latin typeface="Comic Sans MS" pitchFamily="66" charset="0"/>
                  </a:rPr>
                  <a:t>T = 0</a:t>
                </a:r>
              </a:p>
            </p:txBody>
          </p:sp>
          <p:sp>
            <p:nvSpPr>
              <p:cNvPr id="198666" name="Text Box 10"/>
              <p:cNvSpPr txBox="1">
                <a:spLocks noChangeArrowheads="1"/>
              </p:cNvSpPr>
              <p:nvPr/>
            </p:nvSpPr>
            <p:spPr bwMode="auto">
              <a:xfrm>
                <a:off x="4856" y="1656"/>
                <a:ext cx="74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>
                    <a:solidFill>
                      <a:srgbClr val="F4D72E"/>
                    </a:solidFill>
                    <a:latin typeface="Comic Sans MS" pitchFamily="66" charset="0"/>
                  </a:rPr>
                  <a:t>Now</a:t>
                </a:r>
              </a:p>
            </p:txBody>
          </p:sp>
        </p:grpSp>
        <p:sp>
          <p:nvSpPr>
            <p:cNvPr id="198667" name="Rectangle 11"/>
            <p:cNvSpPr>
              <a:spLocks noChangeArrowheads="1"/>
            </p:cNvSpPr>
            <p:nvPr/>
          </p:nvSpPr>
          <p:spPr bwMode="auto">
            <a:xfrm>
              <a:off x="616" y="3006"/>
              <a:ext cx="7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F4D72E"/>
                  </a:solidFill>
                  <a:latin typeface="Comic Sans MS" pitchFamily="66" charset="0"/>
                </a:rPr>
                <a:t>Very hot</a:t>
              </a:r>
            </a:p>
          </p:txBody>
        </p:sp>
        <p:sp>
          <p:nvSpPr>
            <p:cNvPr id="198668" name="Rectangle 12"/>
            <p:cNvSpPr>
              <a:spLocks noChangeArrowheads="1"/>
            </p:cNvSpPr>
            <p:nvPr/>
          </p:nvSpPr>
          <p:spPr bwMode="auto">
            <a:xfrm>
              <a:off x="4768" y="2998"/>
              <a:ext cx="44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F4D72E"/>
                  </a:solidFill>
                  <a:latin typeface="Comic Sans MS" pitchFamily="66" charset="0"/>
                </a:rPr>
                <a:t>~ 3K</a:t>
              </a:r>
            </a:p>
          </p:txBody>
        </p:sp>
      </p:grpSp>
      <p:sp>
        <p:nvSpPr>
          <p:cNvPr id="198669" name="Line 13"/>
          <p:cNvSpPr>
            <a:spLocks noChangeShapeType="1"/>
          </p:cNvSpPr>
          <p:nvPr/>
        </p:nvSpPr>
        <p:spPr bwMode="auto">
          <a:xfrm flipV="1">
            <a:off x="1838325" y="5076825"/>
            <a:ext cx="47625" cy="2841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V="1">
            <a:off x="2986088" y="5087938"/>
            <a:ext cx="23812" cy="342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 flipV="1">
            <a:off x="4540250" y="4938713"/>
            <a:ext cx="0" cy="30956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 flipV="1">
            <a:off x="7426325" y="5135563"/>
            <a:ext cx="69850" cy="28575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 flipH="1" flipV="1">
            <a:off x="5795963" y="5162550"/>
            <a:ext cx="115887" cy="32067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98674" name="Group 18"/>
          <p:cNvGrpSpPr>
            <a:grpSpLocks/>
          </p:cNvGrpSpPr>
          <p:nvPr/>
        </p:nvGrpSpPr>
        <p:grpSpPr bwMode="auto">
          <a:xfrm>
            <a:off x="917575" y="4805363"/>
            <a:ext cx="8226425" cy="1489075"/>
            <a:chOff x="578" y="2917"/>
            <a:chExt cx="5182" cy="938"/>
          </a:xfrm>
        </p:grpSpPr>
        <p:sp>
          <p:nvSpPr>
            <p:cNvPr id="198675" name="Line 19"/>
            <p:cNvSpPr>
              <a:spLocks noChangeShapeType="1"/>
            </p:cNvSpPr>
            <p:nvPr/>
          </p:nvSpPr>
          <p:spPr bwMode="auto">
            <a:xfrm flipV="1">
              <a:off x="1188" y="3183"/>
              <a:ext cx="30" cy="179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8676" name="Line 20"/>
            <p:cNvSpPr>
              <a:spLocks noChangeShapeType="1"/>
            </p:cNvSpPr>
            <p:nvPr/>
          </p:nvSpPr>
          <p:spPr bwMode="auto">
            <a:xfrm flipV="1">
              <a:off x="1911" y="3190"/>
              <a:ext cx="15" cy="216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8677" name="Line 21"/>
            <p:cNvSpPr>
              <a:spLocks noChangeShapeType="1"/>
            </p:cNvSpPr>
            <p:nvPr/>
          </p:nvSpPr>
          <p:spPr bwMode="auto">
            <a:xfrm flipH="1" flipV="1">
              <a:off x="4708" y="3220"/>
              <a:ext cx="44" cy="18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8678" name="Line 22"/>
            <p:cNvSpPr>
              <a:spLocks noChangeShapeType="1"/>
            </p:cNvSpPr>
            <p:nvPr/>
          </p:nvSpPr>
          <p:spPr bwMode="auto">
            <a:xfrm flipH="1" flipV="1">
              <a:off x="3681" y="3237"/>
              <a:ext cx="73" cy="202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98679" name="Group 23"/>
            <p:cNvGrpSpPr>
              <a:grpSpLocks/>
            </p:cNvGrpSpPr>
            <p:nvPr/>
          </p:nvGrpSpPr>
          <p:grpSpPr bwMode="auto">
            <a:xfrm>
              <a:off x="578" y="2917"/>
              <a:ext cx="5182" cy="938"/>
              <a:chOff x="548" y="2822"/>
              <a:chExt cx="5182" cy="938"/>
            </a:xfrm>
          </p:grpSpPr>
          <p:sp>
            <p:nvSpPr>
              <p:cNvPr id="198680" name="Line 24"/>
              <p:cNvSpPr>
                <a:spLocks noChangeShapeType="1"/>
              </p:cNvSpPr>
              <p:nvPr/>
            </p:nvSpPr>
            <p:spPr bwMode="auto">
              <a:xfrm>
                <a:off x="1184" y="2824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8681" name="Line 25"/>
              <p:cNvSpPr>
                <a:spLocks noChangeShapeType="1"/>
              </p:cNvSpPr>
              <p:nvPr/>
            </p:nvSpPr>
            <p:spPr bwMode="auto">
              <a:xfrm>
                <a:off x="1662" y="2831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8682" name="Line 26"/>
              <p:cNvSpPr>
                <a:spLocks noChangeShapeType="1"/>
              </p:cNvSpPr>
              <p:nvPr/>
            </p:nvSpPr>
            <p:spPr bwMode="auto">
              <a:xfrm>
                <a:off x="2699" y="2832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8683" name="Line 27"/>
              <p:cNvSpPr>
                <a:spLocks noChangeShapeType="1"/>
              </p:cNvSpPr>
              <p:nvPr/>
            </p:nvSpPr>
            <p:spPr bwMode="auto">
              <a:xfrm>
                <a:off x="3280" y="2832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8684" name="Line 28"/>
              <p:cNvSpPr>
                <a:spLocks noChangeShapeType="1"/>
              </p:cNvSpPr>
              <p:nvPr/>
            </p:nvSpPr>
            <p:spPr bwMode="auto">
              <a:xfrm>
                <a:off x="4545" y="2831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8685" name="Rectangle 29"/>
              <p:cNvSpPr>
                <a:spLocks noChangeArrowheads="1"/>
              </p:cNvSpPr>
              <p:nvPr/>
            </p:nvSpPr>
            <p:spPr bwMode="auto">
              <a:xfrm>
                <a:off x="3629" y="3207"/>
                <a:ext cx="2101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Structure</a:t>
                </a:r>
              </a:p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formation</a:t>
                </a:r>
              </a:p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endParaRPr lang="en-GB" sz="1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8686" name="Text Box 30"/>
              <p:cNvSpPr txBox="1">
                <a:spLocks noChangeArrowheads="1"/>
              </p:cNvSpPr>
              <p:nvPr/>
            </p:nvSpPr>
            <p:spPr bwMode="auto">
              <a:xfrm>
                <a:off x="548" y="3027"/>
                <a:ext cx="1136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GB" sz="1400" b="1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‘Inflation’</a:t>
                </a:r>
              </a:p>
            </p:txBody>
          </p:sp>
          <p:sp>
            <p:nvSpPr>
              <p:cNvPr id="198687" name="Rectangle 31"/>
              <p:cNvSpPr>
                <a:spLocks noChangeArrowheads="1"/>
              </p:cNvSpPr>
              <p:nvPr/>
            </p:nvSpPr>
            <p:spPr bwMode="auto">
              <a:xfrm>
                <a:off x="998" y="3318"/>
                <a:ext cx="1298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Particle/photon Soup</a:t>
                </a:r>
              </a:p>
            </p:txBody>
          </p:sp>
          <p:sp>
            <p:nvSpPr>
              <p:cNvPr id="198688" name="Rectangle 32"/>
              <p:cNvSpPr>
                <a:spLocks noChangeArrowheads="1"/>
              </p:cNvSpPr>
              <p:nvPr/>
            </p:nvSpPr>
            <p:spPr bwMode="auto">
              <a:xfrm>
                <a:off x="2704" y="3422"/>
                <a:ext cx="1298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‘Nucleosynthesis’</a:t>
                </a:r>
              </a:p>
            </p:txBody>
          </p:sp>
          <p:sp>
            <p:nvSpPr>
              <p:cNvPr id="198689" name="Rectangle 33"/>
              <p:cNvSpPr>
                <a:spLocks noChangeArrowheads="1"/>
              </p:cNvSpPr>
              <p:nvPr/>
            </p:nvSpPr>
            <p:spPr bwMode="auto">
              <a:xfrm>
                <a:off x="3161" y="3193"/>
                <a:ext cx="1407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‘Recombination’</a:t>
                </a:r>
              </a:p>
            </p:txBody>
          </p:sp>
          <p:sp>
            <p:nvSpPr>
              <p:cNvPr id="198690" name="Rectangle 34"/>
              <p:cNvSpPr>
                <a:spLocks noChangeArrowheads="1"/>
              </p:cNvSpPr>
              <p:nvPr/>
            </p:nvSpPr>
            <p:spPr bwMode="auto">
              <a:xfrm>
                <a:off x="1683" y="3161"/>
                <a:ext cx="1714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Matter</a:t>
                </a:r>
              </a:p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‘Freeze-out’</a:t>
                </a:r>
              </a:p>
            </p:txBody>
          </p:sp>
          <p:sp>
            <p:nvSpPr>
              <p:cNvPr id="198691" name="Line 35"/>
              <p:cNvSpPr>
                <a:spLocks noChangeShapeType="1"/>
              </p:cNvSpPr>
              <p:nvPr/>
            </p:nvSpPr>
            <p:spPr bwMode="auto">
              <a:xfrm>
                <a:off x="2264" y="2822"/>
                <a:ext cx="0" cy="14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98712" name="Line 56"/>
          <p:cNvSpPr>
            <a:spLocks noChangeShapeType="1"/>
          </p:cNvSpPr>
          <p:nvPr/>
        </p:nvSpPr>
        <p:spPr bwMode="auto">
          <a:xfrm flipH="1" flipV="1">
            <a:off x="5267325" y="2709863"/>
            <a:ext cx="1588" cy="2268537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8714" name="Line 58"/>
          <p:cNvSpPr>
            <a:spLocks noChangeShapeType="1"/>
          </p:cNvSpPr>
          <p:nvPr/>
        </p:nvSpPr>
        <p:spPr bwMode="auto">
          <a:xfrm flipH="1" flipV="1">
            <a:off x="5287963" y="5003800"/>
            <a:ext cx="455612" cy="38100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98735" name="Group 79"/>
          <p:cNvGrpSpPr>
            <a:grpSpLocks/>
          </p:cNvGrpSpPr>
          <p:nvPr/>
        </p:nvGrpSpPr>
        <p:grpSpPr bwMode="auto">
          <a:xfrm>
            <a:off x="3795713" y="2576513"/>
            <a:ext cx="3551237" cy="2165350"/>
            <a:chOff x="2391" y="1623"/>
            <a:chExt cx="2237" cy="1364"/>
          </a:xfrm>
        </p:grpSpPr>
        <p:grpSp>
          <p:nvGrpSpPr>
            <p:cNvPr id="198732" name="Group 76"/>
            <p:cNvGrpSpPr>
              <a:grpSpLocks/>
            </p:cNvGrpSpPr>
            <p:nvPr/>
          </p:nvGrpSpPr>
          <p:grpSpPr bwMode="auto">
            <a:xfrm>
              <a:off x="4067" y="2362"/>
              <a:ext cx="475" cy="625"/>
              <a:chOff x="4067" y="2362"/>
              <a:chExt cx="283" cy="625"/>
            </a:xfrm>
          </p:grpSpPr>
          <p:sp>
            <p:nvSpPr>
              <p:cNvPr id="198708" name="Freeform 52"/>
              <p:cNvSpPr>
                <a:spLocks noChangeAspect="1"/>
              </p:cNvSpPr>
              <p:nvPr/>
            </p:nvSpPr>
            <p:spPr bwMode="auto">
              <a:xfrm rot="427320">
                <a:off x="4067" y="2884"/>
                <a:ext cx="208" cy="10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4" y="128"/>
                  </a:cxn>
                  <a:cxn ang="0">
                    <a:pos x="128" y="152"/>
                  </a:cxn>
                  <a:cxn ang="0">
                    <a:pos x="232" y="216"/>
                  </a:cxn>
                  <a:cxn ang="0">
                    <a:pos x="296" y="144"/>
                  </a:cxn>
                  <a:cxn ang="0">
                    <a:pos x="376" y="72"/>
                  </a:cxn>
                  <a:cxn ang="0">
                    <a:pos x="456" y="128"/>
                  </a:cxn>
                  <a:cxn ang="0">
                    <a:pos x="496" y="216"/>
                  </a:cxn>
                  <a:cxn ang="0">
                    <a:pos x="568" y="256"/>
                  </a:cxn>
                  <a:cxn ang="0">
                    <a:pos x="648" y="208"/>
                  </a:cxn>
                  <a:cxn ang="0">
                    <a:pos x="728" y="72"/>
                  </a:cxn>
                  <a:cxn ang="0">
                    <a:pos x="792" y="24"/>
                  </a:cxn>
                  <a:cxn ang="0">
                    <a:pos x="896" y="64"/>
                  </a:cxn>
                  <a:cxn ang="0">
                    <a:pos x="984" y="216"/>
                  </a:cxn>
                  <a:cxn ang="0">
                    <a:pos x="1048" y="256"/>
                  </a:cxn>
                  <a:cxn ang="0">
                    <a:pos x="1104" y="256"/>
                  </a:cxn>
                  <a:cxn ang="0">
                    <a:pos x="1192" y="152"/>
                  </a:cxn>
                  <a:cxn ang="0">
                    <a:pos x="1248" y="48"/>
                  </a:cxn>
                  <a:cxn ang="0">
                    <a:pos x="1328" y="8"/>
                  </a:cxn>
                  <a:cxn ang="0">
                    <a:pos x="1416" y="96"/>
                  </a:cxn>
                  <a:cxn ang="0">
                    <a:pos x="1472" y="208"/>
                  </a:cxn>
                  <a:cxn ang="0">
                    <a:pos x="1536" y="264"/>
                  </a:cxn>
                  <a:cxn ang="0">
                    <a:pos x="1584" y="248"/>
                  </a:cxn>
                  <a:cxn ang="0">
                    <a:pos x="1632" y="216"/>
                  </a:cxn>
                  <a:cxn ang="0">
                    <a:pos x="1696" y="88"/>
                  </a:cxn>
                  <a:cxn ang="0">
                    <a:pos x="1744" y="64"/>
                  </a:cxn>
                  <a:cxn ang="0">
                    <a:pos x="1808" y="112"/>
                  </a:cxn>
                  <a:cxn ang="0">
                    <a:pos x="1848" y="184"/>
                  </a:cxn>
                  <a:cxn ang="0">
                    <a:pos x="1912" y="200"/>
                  </a:cxn>
                  <a:cxn ang="0">
                    <a:pos x="1976" y="136"/>
                  </a:cxn>
                  <a:cxn ang="0">
                    <a:pos x="2016" y="112"/>
                  </a:cxn>
                </a:cxnLst>
                <a:rect l="0" t="0" r="r" b="b"/>
                <a:pathLst>
                  <a:path w="2016" h="273">
                    <a:moveTo>
                      <a:pt x="0" y="152"/>
                    </a:moveTo>
                    <a:cubicBezTo>
                      <a:pt x="11" y="148"/>
                      <a:pt x="43" y="128"/>
                      <a:pt x="64" y="128"/>
                    </a:cubicBezTo>
                    <a:cubicBezTo>
                      <a:pt x="85" y="128"/>
                      <a:pt x="100" y="137"/>
                      <a:pt x="128" y="152"/>
                    </a:cubicBezTo>
                    <a:cubicBezTo>
                      <a:pt x="156" y="167"/>
                      <a:pt x="204" y="217"/>
                      <a:pt x="232" y="216"/>
                    </a:cubicBezTo>
                    <a:cubicBezTo>
                      <a:pt x="260" y="215"/>
                      <a:pt x="272" y="168"/>
                      <a:pt x="296" y="144"/>
                    </a:cubicBezTo>
                    <a:cubicBezTo>
                      <a:pt x="320" y="120"/>
                      <a:pt x="349" y="75"/>
                      <a:pt x="376" y="72"/>
                    </a:cubicBezTo>
                    <a:cubicBezTo>
                      <a:pt x="403" y="69"/>
                      <a:pt x="436" y="104"/>
                      <a:pt x="456" y="128"/>
                    </a:cubicBezTo>
                    <a:cubicBezTo>
                      <a:pt x="476" y="152"/>
                      <a:pt x="477" y="195"/>
                      <a:pt x="496" y="216"/>
                    </a:cubicBezTo>
                    <a:cubicBezTo>
                      <a:pt x="515" y="237"/>
                      <a:pt x="543" y="257"/>
                      <a:pt x="568" y="256"/>
                    </a:cubicBezTo>
                    <a:cubicBezTo>
                      <a:pt x="593" y="255"/>
                      <a:pt x="621" y="239"/>
                      <a:pt x="648" y="208"/>
                    </a:cubicBezTo>
                    <a:cubicBezTo>
                      <a:pt x="675" y="177"/>
                      <a:pt x="704" y="103"/>
                      <a:pt x="728" y="72"/>
                    </a:cubicBezTo>
                    <a:cubicBezTo>
                      <a:pt x="752" y="41"/>
                      <a:pt x="764" y="25"/>
                      <a:pt x="792" y="24"/>
                    </a:cubicBezTo>
                    <a:cubicBezTo>
                      <a:pt x="820" y="23"/>
                      <a:pt x="864" y="32"/>
                      <a:pt x="896" y="64"/>
                    </a:cubicBezTo>
                    <a:cubicBezTo>
                      <a:pt x="928" y="96"/>
                      <a:pt x="959" y="184"/>
                      <a:pt x="984" y="216"/>
                    </a:cubicBezTo>
                    <a:cubicBezTo>
                      <a:pt x="1009" y="248"/>
                      <a:pt x="1028" y="249"/>
                      <a:pt x="1048" y="256"/>
                    </a:cubicBezTo>
                    <a:cubicBezTo>
                      <a:pt x="1068" y="263"/>
                      <a:pt x="1080" y="273"/>
                      <a:pt x="1104" y="256"/>
                    </a:cubicBezTo>
                    <a:cubicBezTo>
                      <a:pt x="1128" y="239"/>
                      <a:pt x="1168" y="187"/>
                      <a:pt x="1192" y="152"/>
                    </a:cubicBezTo>
                    <a:cubicBezTo>
                      <a:pt x="1216" y="117"/>
                      <a:pt x="1225" y="72"/>
                      <a:pt x="1248" y="48"/>
                    </a:cubicBezTo>
                    <a:cubicBezTo>
                      <a:pt x="1271" y="24"/>
                      <a:pt x="1300" y="0"/>
                      <a:pt x="1328" y="8"/>
                    </a:cubicBezTo>
                    <a:cubicBezTo>
                      <a:pt x="1356" y="16"/>
                      <a:pt x="1392" y="63"/>
                      <a:pt x="1416" y="96"/>
                    </a:cubicBezTo>
                    <a:cubicBezTo>
                      <a:pt x="1440" y="129"/>
                      <a:pt x="1452" y="180"/>
                      <a:pt x="1472" y="208"/>
                    </a:cubicBezTo>
                    <a:cubicBezTo>
                      <a:pt x="1492" y="236"/>
                      <a:pt x="1518" y="257"/>
                      <a:pt x="1536" y="264"/>
                    </a:cubicBezTo>
                    <a:cubicBezTo>
                      <a:pt x="1554" y="271"/>
                      <a:pt x="1568" y="256"/>
                      <a:pt x="1584" y="248"/>
                    </a:cubicBezTo>
                    <a:cubicBezTo>
                      <a:pt x="1600" y="240"/>
                      <a:pt x="1613" y="243"/>
                      <a:pt x="1632" y="216"/>
                    </a:cubicBezTo>
                    <a:cubicBezTo>
                      <a:pt x="1651" y="189"/>
                      <a:pt x="1677" y="113"/>
                      <a:pt x="1696" y="88"/>
                    </a:cubicBezTo>
                    <a:cubicBezTo>
                      <a:pt x="1715" y="63"/>
                      <a:pt x="1725" y="60"/>
                      <a:pt x="1744" y="64"/>
                    </a:cubicBezTo>
                    <a:cubicBezTo>
                      <a:pt x="1763" y="68"/>
                      <a:pt x="1791" y="92"/>
                      <a:pt x="1808" y="112"/>
                    </a:cubicBezTo>
                    <a:cubicBezTo>
                      <a:pt x="1825" y="132"/>
                      <a:pt x="1831" y="169"/>
                      <a:pt x="1848" y="184"/>
                    </a:cubicBezTo>
                    <a:cubicBezTo>
                      <a:pt x="1865" y="199"/>
                      <a:pt x="1891" y="208"/>
                      <a:pt x="1912" y="200"/>
                    </a:cubicBezTo>
                    <a:cubicBezTo>
                      <a:pt x="1933" y="192"/>
                      <a:pt x="1959" y="151"/>
                      <a:pt x="1976" y="136"/>
                    </a:cubicBezTo>
                    <a:cubicBezTo>
                      <a:pt x="1993" y="121"/>
                      <a:pt x="2004" y="113"/>
                      <a:pt x="2016" y="112"/>
                    </a:cubicBezTo>
                  </a:path>
                </a:pathLst>
              </a:custGeom>
              <a:noFill/>
              <a:ln w="28575" cmpd="sng">
                <a:solidFill>
                  <a:srgbClr val="31009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8709" name="Freeform 53"/>
              <p:cNvSpPr>
                <a:spLocks noChangeAspect="1"/>
              </p:cNvSpPr>
              <p:nvPr/>
            </p:nvSpPr>
            <p:spPr bwMode="auto">
              <a:xfrm rot="29595">
                <a:off x="4142" y="2628"/>
                <a:ext cx="208" cy="10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4" y="128"/>
                  </a:cxn>
                  <a:cxn ang="0">
                    <a:pos x="128" y="152"/>
                  </a:cxn>
                  <a:cxn ang="0">
                    <a:pos x="232" y="216"/>
                  </a:cxn>
                  <a:cxn ang="0">
                    <a:pos x="296" y="144"/>
                  </a:cxn>
                  <a:cxn ang="0">
                    <a:pos x="376" y="72"/>
                  </a:cxn>
                  <a:cxn ang="0">
                    <a:pos x="456" y="128"/>
                  </a:cxn>
                  <a:cxn ang="0">
                    <a:pos x="496" y="216"/>
                  </a:cxn>
                  <a:cxn ang="0">
                    <a:pos x="568" y="256"/>
                  </a:cxn>
                  <a:cxn ang="0">
                    <a:pos x="648" y="208"/>
                  </a:cxn>
                  <a:cxn ang="0">
                    <a:pos x="728" y="72"/>
                  </a:cxn>
                  <a:cxn ang="0">
                    <a:pos x="792" y="24"/>
                  </a:cxn>
                  <a:cxn ang="0">
                    <a:pos x="896" y="64"/>
                  </a:cxn>
                  <a:cxn ang="0">
                    <a:pos x="984" y="216"/>
                  </a:cxn>
                  <a:cxn ang="0">
                    <a:pos x="1048" y="256"/>
                  </a:cxn>
                  <a:cxn ang="0">
                    <a:pos x="1104" y="256"/>
                  </a:cxn>
                  <a:cxn ang="0">
                    <a:pos x="1192" y="152"/>
                  </a:cxn>
                  <a:cxn ang="0">
                    <a:pos x="1248" y="48"/>
                  </a:cxn>
                  <a:cxn ang="0">
                    <a:pos x="1328" y="8"/>
                  </a:cxn>
                  <a:cxn ang="0">
                    <a:pos x="1416" y="96"/>
                  </a:cxn>
                  <a:cxn ang="0">
                    <a:pos x="1472" y="208"/>
                  </a:cxn>
                  <a:cxn ang="0">
                    <a:pos x="1536" y="264"/>
                  </a:cxn>
                  <a:cxn ang="0">
                    <a:pos x="1584" y="248"/>
                  </a:cxn>
                  <a:cxn ang="0">
                    <a:pos x="1632" y="216"/>
                  </a:cxn>
                  <a:cxn ang="0">
                    <a:pos x="1696" y="88"/>
                  </a:cxn>
                  <a:cxn ang="0">
                    <a:pos x="1744" y="64"/>
                  </a:cxn>
                  <a:cxn ang="0">
                    <a:pos x="1808" y="112"/>
                  </a:cxn>
                  <a:cxn ang="0">
                    <a:pos x="1848" y="184"/>
                  </a:cxn>
                  <a:cxn ang="0">
                    <a:pos x="1912" y="200"/>
                  </a:cxn>
                  <a:cxn ang="0">
                    <a:pos x="1976" y="136"/>
                  </a:cxn>
                  <a:cxn ang="0">
                    <a:pos x="2016" y="112"/>
                  </a:cxn>
                </a:cxnLst>
                <a:rect l="0" t="0" r="r" b="b"/>
                <a:pathLst>
                  <a:path w="2016" h="273">
                    <a:moveTo>
                      <a:pt x="0" y="152"/>
                    </a:moveTo>
                    <a:cubicBezTo>
                      <a:pt x="11" y="148"/>
                      <a:pt x="43" y="128"/>
                      <a:pt x="64" y="128"/>
                    </a:cubicBezTo>
                    <a:cubicBezTo>
                      <a:pt x="85" y="128"/>
                      <a:pt x="100" y="137"/>
                      <a:pt x="128" y="152"/>
                    </a:cubicBezTo>
                    <a:cubicBezTo>
                      <a:pt x="156" y="167"/>
                      <a:pt x="204" y="217"/>
                      <a:pt x="232" y="216"/>
                    </a:cubicBezTo>
                    <a:cubicBezTo>
                      <a:pt x="260" y="215"/>
                      <a:pt x="272" y="168"/>
                      <a:pt x="296" y="144"/>
                    </a:cubicBezTo>
                    <a:cubicBezTo>
                      <a:pt x="320" y="120"/>
                      <a:pt x="349" y="75"/>
                      <a:pt x="376" y="72"/>
                    </a:cubicBezTo>
                    <a:cubicBezTo>
                      <a:pt x="403" y="69"/>
                      <a:pt x="436" y="104"/>
                      <a:pt x="456" y="128"/>
                    </a:cubicBezTo>
                    <a:cubicBezTo>
                      <a:pt x="476" y="152"/>
                      <a:pt x="477" y="195"/>
                      <a:pt x="496" y="216"/>
                    </a:cubicBezTo>
                    <a:cubicBezTo>
                      <a:pt x="515" y="237"/>
                      <a:pt x="543" y="257"/>
                      <a:pt x="568" y="256"/>
                    </a:cubicBezTo>
                    <a:cubicBezTo>
                      <a:pt x="593" y="255"/>
                      <a:pt x="621" y="239"/>
                      <a:pt x="648" y="208"/>
                    </a:cubicBezTo>
                    <a:cubicBezTo>
                      <a:pt x="675" y="177"/>
                      <a:pt x="704" y="103"/>
                      <a:pt x="728" y="72"/>
                    </a:cubicBezTo>
                    <a:cubicBezTo>
                      <a:pt x="752" y="41"/>
                      <a:pt x="764" y="25"/>
                      <a:pt x="792" y="24"/>
                    </a:cubicBezTo>
                    <a:cubicBezTo>
                      <a:pt x="820" y="23"/>
                      <a:pt x="864" y="32"/>
                      <a:pt x="896" y="64"/>
                    </a:cubicBezTo>
                    <a:cubicBezTo>
                      <a:pt x="928" y="96"/>
                      <a:pt x="959" y="184"/>
                      <a:pt x="984" y="216"/>
                    </a:cubicBezTo>
                    <a:cubicBezTo>
                      <a:pt x="1009" y="248"/>
                      <a:pt x="1028" y="249"/>
                      <a:pt x="1048" y="256"/>
                    </a:cubicBezTo>
                    <a:cubicBezTo>
                      <a:pt x="1068" y="263"/>
                      <a:pt x="1080" y="273"/>
                      <a:pt x="1104" y="256"/>
                    </a:cubicBezTo>
                    <a:cubicBezTo>
                      <a:pt x="1128" y="239"/>
                      <a:pt x="1168" y="187"/>
                      <a:pt x="1192" y="152"/>
                    </a:cubicBezTo>
                    <a:cubicBezTo>
                      <a:pt x="1216" y="117"/>
                      <a:pt x="1225" y="72"/>
                      <a:pt x="1248" y="48"/>
                    </a:cubicBezTo>
                    <a:cubicBezTo>
                      <a:pt x="1271" y="24"/>
                      <a:pt x="1300" y="0"/>
                      <a:pt x="1328" y="8"/>
                    </a:cubicBezTo>
                    <a:cubicBezTo>
                      <a:pt x="1356" y="16"/>
                      <a:pt x="1392" y="63"/>
                      <a:pt x="1416" y="96"/>
                    </a:cubicBezTo>
                    <a:cubicBezTo>
                      <a:pt x="1440" y="129"/>
                      <a:pt x="1452" y="180"/>
                      <a:pt x="1472" y="208"/>
                    </a:cubicBezTo>
                    <a:cubicBezTo>
                      <a:pt x="1492" y="236"/>
                      <a:pt x="1518" y="257"/>
                      <a:pt x="1536" y="264"/>
                    </a:cubicBezTo>
                    <a:cubicBezTo>
                      <a:pt x="1554" y="271"/>
                      <a:pt x="1568" y="256"/>
                      <a:pt x="1584" y="248"/>
                    </a:cubicBezTo>
                    <a:cubicBezTo>
                      <a:pt x="1600" y="240"/>
                      <a:pt x="1613" y="243"/>
                      <a:pt x="1632" y="216"/>
                    </a:cubicBezTo>
                    <a:cubicBezTo>
                      <a:pt x="1651" y="189"/>
                      <a:pt x="1677" y="113"/>
                      <a:pt x="1696" y="88"/>
                    </a:cubicBezTo>
                    <a:cubicBezTo>
                      <a:pt x="1715" y="63"/>
                      <a:pt x="1725" y="60"/>
                      <a:pt x="1744" y="64"/>
                    </a:cubicBezTo>
                    <a:cubicBezTo>
                      <a:pt x="1763" y="68"/>
                      <a:pt x="1791" y="92"/>
                      <a:pt x="1808" y="112"/>
                    </a:cubicBezTo>
                    <a:cubicBezTo>
                      <a:pt x="1825" y="132"/>
                      <a:pt x="1831" y="169"/>
                      <a:pt x="1848" y="184"/>
                    </a:cubicBezTo>
                    <a:cubicBezTo>
                      <a:pt x="1865" y="199"/>
                      <a:pt x="1891" y="208"/>
                      <a:pt x="1912" y="200"/>
                    </a:cubicBezTo>
                    <a:cubicBezTo>
                      <a:pt x="1933" y="192"/>
                      <a:pt x="1959" y="151"/>
                      <a:pt x="1976" y="136"/>
                    </a:cubicBezTo>
                    <a:cubicBezTo>
                      <a:pt x="1993" y="121"/>
                      <a:pt x="2004" y="113"/>
                      <a:pt x="2016" y="112"/>
                    </a:cubicBezTo>
                  </a:path>
                </a:pathLst>
              </a:custGeom>
              <a:noFill/>
              <a:ln w="28575" cmpd="sng">
                <a:solidFill>
                  <a:srgbClr val="31009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8710" name="Freeform 54"/>
              <p:cNvSpPr>
                <a:spLocks noChangeAspect="1"/>
              </p:cNvSpPr>
              <p:nvPr/>
            </p:nvSpPr>
            <p:spPr bwMode="auto">
              <a:xfrm rot="-504403">
                <a:off x="4067" y="2362"/>
                <a:ext cx="208" cy="10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4" y="128"/>
                  </a:cxn>
                  <a:cxn ang="0">
                    <a:pos x="128" y="152"/>
                  </a:cxn>
                  <a:cxn ang="0">
                    <a:pos x="232" y="216"/>
                  </a:cxn>
                  <a:cxn ang="0">
                    <a:pos x="296" y="144"/>
                  </a:cxn>
                  <a:cxn ang="0">
                    <a:pos x="376" y="72"/>
                  </a:cxn>
                  <a:cxn ang="0">
                    <a:pos x="456" y="128"/>
                  </a:cxn>
                  <a:cxn ang="0">
                    <a:pos x="496" y="216"/>
                  </a:cxn>
                  <a:cxn ang="0">
                    <a:pos x="568" y="256"/>
                  </a:cxn>
                  <a:cxn ang="0">
                    <a:pos x="648" y="208"/>
                  </a:cxn>
                  <a:cxn ang="0">
                    <a:pos x="728" y="72"/>
                  </a:cxn>
                  <a:cxn ang="0">
                    <a:pos x="792" y="24"/>
                  </a:cxn>
                  <a:cxn ang="0">
                    <a:pos x="896" y="64"/>
                  </a:cxn>
                  <a:cxn ang="0">
                    <a:pos x="984" y="216"/>
                  </a:cxn>
                  <a:cxn ang="0">
                    <a:pos x="1048" y="256"/>
                  </a:cxn>
                  <a:cxn ang="0">
                    <a:pos x="1104" y="256"/>
                  </a:cxn>
                  <a:cxn ang="0">
                    <a:pos x="1192" y="152"/>
                  </a:cxn>
                  <a:cxn ang="0">
                    <a:pos x="1248" y="48"/>
                  </a:cxn>
                  <a:cxn ang="0">
                    <a:pos x="1328" y="8"/>
                  </a:cxn>
                  <a:cxn ang="0">
                    <a:pos x="1416" y="96"/>
                  </a:cxn>
                  <a:cxn ang="0">
                    <a:pos x="1472" y="208"/>
                  </a:cxn>
                  <a:cxn ang="0">
                    <a:pos x="1536" y="264"/>
                  </a:cxn>
                  <a:cxn ang="0">
                    <a:pos x="1584" y="248"/>
                  </a:cxn>
                  <a:cxn ang="0">
                    <a:pos x="1632" y="216"/>
                  </a:cxn>
                  <a:cxn ang="0">
                    <a:pos x="1696" y="88"/>
                  </a:cxn>
                  <a:cxn ang="0">
                    <a:pos x="1744" y="64"/>
                  </a:cxn>
                  <a:cxn ang="0">
                    <a:pos x="1808" y="112"/>
                  </a:cxn>
                  <a:cxn ang="0">
                    <a:pos x="1848" y="184"/>
                  </a:cxn>
                  <a:cxn ang="0">
                    <a:pos x="1912" y="200"/>
                  </a:cxn>
                  <a:cxn ang="0">
                    <a:pos x="1976" y="136"/>
                  </a:cxn>
                  <a:cxn ang="0">
                    <a:pos x="2016" y="112"/>
                  </a:cxn>
                </a:cxnLst>
                <a:rect l="0" t="0" r="r" b="b"/>
                <a:pathLst>
                  <a:path w="2016" h="273">
                    <a:moveTo>
                      <a:pt x="0" y="152"/>
                    </a:moveTo>
                    <a:cubicBezTo>
                      <a:pt x="11" y="148"/>
                      <a:pt x="43" y="128"/>
                      <a:pt x="64" y="128"/>
                    </a:cubicBezTo>
                    <a:cubicBezTo>
                      <a:pt x="85" y="128"/>
                      <a:pt x="100" y="137"/>
                      <a:pt x="128" y="152"/>
                    </a:cubicBezTo>
                    <a:cubicBezTo>
                      <a:pt x="156" y="167"/>
                      <a:pt x="204" y="217"/>
                      <a:pt x="232" y="216"/>
                    </a:cubicBezTo>
                    <a:cubicBezTo>
                      <a:pt x="260" y="215"/>
                      <a:pt x="272" y="168"/>
                      <a:pt x="296" y="144"/>
                    </a:cubicBezTo>
                    <a:cubicBezTo>
                      <a:pt x="320" y="120"/>
                      <a:pt x="349" y="75"/>
                      <a:pt x="376" y="72"/>
                    </a:cubicBezTo>
                    <a:cubicBezTo>
                      <a:pt x="403" y="69"/>
                      <a:pt x="436" y="104"/>
                      <a:pt x="456" y="128"/>
                    </a:cubicBezTo>
                    <a:cubicBezTo>
                      <a:pt x="476" y="152"/>
                      <a:pt x="477" y="195"/>
                      <a:pt x="496" y="216"/>
                    </a:cubicBezTo>
                    <a:cubicBezTo>
                      <a:pt x="515" y="237"/>
                      <a:pt x="543" y="257"/>
                      <a:pt x="568" y="256"/>
                    </a:cubicBezTo>
                    <a:cubicBezTo>
                      <a:pt x="593" y="255"/>
                      <a:pt x="621" y="239"/>
                      <a:pt x="648" y="208"/>
                    </a:cubicBezTo>
                    <a:cubicBezTo>
                      <a:pt x="675" y="177"/>
                      <a:pt x="704" y="103"/>
                      <a:pt x="728" y="72"/>
                    </a:cubicBezTo>
                    <a:cubicBezTo>
                      <a:pt x="752" y="41"/>
                      <a:pt x="764" y="25"/>
                      <a:pt x="792" y="24"/>
                    </a:cubicBezTo>
                    <a:cubicBezTo>
                      <a:pt x="820" y="23"/>
                      <a:pt x="864" y="32"/>
                      <a:pt x="896" y="64"/>
                    </a:cubicBezTo>
                    <a:cubicBezTo>
                      <a:pt x="928" y="96"/>
                      <a:pt x="959" y="184"/>
                      <a:pt x="984" y="216"/>
                    </a:cubicBezTo>
                    <a:cubicBezTo>
                      <a:pt x="1009" y="248"/>
                      <a:pt x="1028" y="249"/>
                      <a:pt x="1048" y="256"/>
                    </a:cubicBezTo>
                    <a:cubicBezTo>
                      <a:pt x="1068" y="263"/>
                      <a:pt x="1080" y="273"/>
                      <a:pt x="1104" y="256"/>
                    </a:cubicBezTo>
                    <a:cubicBezTo>
                      <a:pt x="1128" y="239"/>
                      <a:pt x="1168" y="187"/>
                      <a:pt x="1192" y="152"/>
                    </a:cubicBezTo>
                    <a:cubicBezTo>
                      <a:pt x="1216" y="117"/>
                      <a:pt x="1225" y="72"/>
                      <a:pt x="1248" y="48"/>
                    </a:cubicBezTo>
                    <a:cubicBezTo>
                      <a:pt x="1271" y="24"/>
                      <a:pt x="1300" y="0"/>
                      <a:pt x="1328" y="8"/>
                    </a:cubicBezTo>
                    <a:cubicBezTo>
                      <a:pt x="1356" y="16"/>
                      <a:pt x="1392" y="63"/>
                      <a:pt x="1416" y="96"/>
                    </a:cubicBezTo>
                    <a:cubicBezTo>
                      <a:pt x="1440" y="129"/>
                      <a:pt x="1452" y="180"/>
                      <a:pt x="1472" y="208"/>
                    </a:cubicBezTo>
                    <a:cubicBezTo>
                      <a:pt x="1492" y="236"/>
                      <a:pt x="1518" y="257"/>
                      <a:pt x="1536" y="264"/>
                    </a:cubicBezTo>
                    <a:cubicBezTo>
                      <a:pt x="1554" y="271"/>
                      <a:pt x="1568" y="256"/>
                      <a:pt x="1584" y="248"/>
                    </a:cubicBezTo>
                    <a:cubicBezTo>
                      <a:pt x="1600" y="240"/>
                      <a:pt x="1613" y="243"/>
                      <a:pt x="1632" y="216"/>
                    </a:cubicBezTo>
                    <a:cubicBezTo>
                      <a:pt x="1651" y="189"/>
                      <a:pt x="1677" y="113"/>
                      <a:pt x="1696" y="88"/>
                    </a:cubicBezTo>
                    <a:cubicBezTo>
                      <a:pt x="1715" y="63"/>
                      <a:pt x="1725" y="60"/>
                      <a:pt x="1744" y="64"/>
                    </a:cubicBezTo>
                    <a:cubicBezTo>
                      <a:pt x="1763" y="68"/>
                      <a:pt x="1791" y="92"/>
                      <a:pt x="1808" y="112"/>
                    </a:cubicBezTo>
                    <a:cubicBezTo>
                      <a:pt x="1825" y="132"/>
                      <a:pt x="1831" y="169"/>
                      <a:pt x="1848" y="184"/>
                    </a:cubicBezTo>
                    <a:cubicBezTo>
                      <a:pt x="1865" y="199"/>
                      <a:pt x="1891" y="208"/>
                      <a:pt x="1912" y="200"/>
                    </a:cubicBezTo>
                    <a:cubicBezTo>
                      <a:pt x="1933" y="192"/>
                      <a:pt x="1959" y="151"/>
                      <a:pt x="1976" y="136"/>
                    </a:cubicBezTo>
                    <a:cubicBezTo>
                      <a:pt x="1993" y="121"/>
                      <a:pt x="2004" y="113"/>
                      <a:pt x="2016" y="112"/>
                    </a:cubicBezTo>
                  </a:path>
                </a:pathLst>
              </a:custGeom>
              <a:noFill/>
              <a:ln w="28575" cmpd="sng">
                <a:solidFill>
                  <a:srgbClr val="31009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98715" name="Group 59"/>
            <p:cNvGrpSpPr>
              <a:grpSpLocks/>
            </p:cNvGrpSpPr>
            <p:nvPr/>
          </p:nvGrpSpPr>
          <p:grpSpPr bwMode="auto">
            <a:xfrm>
              <a:off x="3492" y="2351"/>
              <a:ext cx="283" cy="625"/>
              <a:chOff x="3470" y="2202"/>
              <a:chExt cx="208" cy="625"/>
            </a:xfrm>
          </p:grpSpPr>
          <p:sp>
            <p:nvSpPr>
              <p:cNvPr id="198716" name="Freeform 60"/>
              <p:cNvSpPr>
                <a:spLocks noChangeAspect="1"/>
              </p:cNvSpPr>
              <p:nvPr/>
            </p:nvSpPr>
            <p:spPr bwMode="auto">
              <a:xfrm rot="427320">
                <a:off x="3470" y="2724"/>
                <a:ext cx="153" cy="10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4" y="128"/>
                  </a:cxn>
                  <a:cxn ang="0">
                    <a:pos x="128" y="152"/>
                  </a:cxn>
                  <a:cxn ang="0">
                    <a:pos x="232" y="216"/>
                  </a:cxn>
                  <a:cxn ang="0">
                    <a:pos x="296" y="144"/>
                  </a:cxn>
                  <a:cxn ang="0">
                    <a:pos x="376" y="72"/>
                  </a:cxn>
                  <a:cxn ang="0">
                    <a:pos x="456" y="128"/>
                  </a:cxn>
                  <a:cxn ang="0">
                    <a:pos x="496" y="216"/>
                  </a:cxn>
                  <a:cxn ang="0">
                    <a:pos x="568" y="256"/>
                  </a:cxn>
                  <a:cxn ang="0">
                    <a:pos x="648" y="208"/>
                  </a:cxn>
                  <a:cxn ang="0">
                    <a:pos x="728" y="72"/>
                  </a:cxn>
                  <a:cxn ang="0">
                    <a:pos x="792" y="24"/>
                  </a:cxn>
                  <a:cxn ang="0">
                    <a:pos x="896" y="64"/>
                  </a:cxn>
                  <a:cxn ang="0">
                    <a:pos x="984" y="216"/>
                  </a:cxn>
                  <a:cxn ang="0">
                    <a:pos x="1048" y="256"/>
                  </a:cxn>
                  <a:cxn ang="0">
                    <a:pos x="1104" y="256"/>
                  </a:cxn>
                  <a:cxn ang="0">
                    <a:pos x="1192" y="152"/>
                  </a:cxn>
                  <a:cxn ang="0">
                    <a:pos x="1248" y="48"/>
                  </a:cxn>
                  <a:cxn ang="0">
                    <a:pos x="1328" y="8"/>
                  </a:cxn>
                  <a:cxn ang="0">
                    <a:pos x="1416" y="96"/>
                  </a:cxn>
                  <a:cxn ang="0">
                    <a:pos x="1472" y="208"/>
                  </a:cxn>
                  <a:cxn ang="0">
                    <a:pos x="1536" y="264"/>
                  </a:cxn>
                  <a:cxn ang="0">
                    <a:pos x="1584" y="248"/>
                  </a:cxn>
                  <a:cxn ang="0">
                    <a:pos x="1632" y="216"/>
                  </a:cxn>
                  <a:cxn ang="0">
                    <a:pos x="1696" y="88"/>
                  </a:cxn>
                  <a:cxn ang="0">
                    <a:pos x="1744" y="64"/>
                  </a:cxn>
                  <a:cxn ang="0">
                    <a:pos x="1808" y="112"/>
                  </a:cxn>
                  <a:cxn ang="0">
                    <a:pos x="1848" y="184"/>
                  </a:cxn>
                  <a:cxn ang="0">
                    <a:pos x="1912" y="200"/>
                  </a:cxn>
                  <a:cxn ang="0">
                    <a:pos x="1976" y="136"/>
                  </a:cxn>
                  <a:cxn ang="0">
                    <a:pos x="2016" y="112"/>
                  </a:cxn>
                </a:cxnLst>
                <a:rect l="0" t="0" r="r" b="b"/>
                <a:pathLst>
                  <a:path w="2016" h="273">
                    <a:moveTo>
                      <a:pt x="0" y="152"/>
                    </a:moveTo>
                    <a:cubicBezTo>
                      <a:pt x="11" y="148"/>
                      <a:pt x="43" y="128"/>
                      <a:pt x="64" y="128"/>
                    </a:cubicBezTo>
                    <a:cubicBezTo>
                      <a:pt x="85" y="128"/>
                      <a:pt x="100" y="137"/>
                      <a:pt x="128" y="152"/>
                    </a:cubicBezTo>
                    <a:cubicBezTo>
                      <a:pt x="156" y="167"/>
                      <a:pt x="204" y="217"/>
                      <a:pt x="232" y="216"/>
                    </a:cubicBezTo>
                    <a:cubicBezTo>
                      <a:pt x="260" y="215"/>
                      <a:pt x="272" y="168"/>
                      <a:pt x="296" y="144"/>
                    </a:cubicBezTo>
                    <a:cubicBezTo>
                      <a:pt x="320" y="120"/>
                      <a:pt x="349" y="75"/>
                      <a:pt x="376" y="72"/>
                    </a:cubicBezTo>
                    <a:cubicBezTo>
                      <a:pt x="403" y="69"/>
                      <a:pt x="436" y="104"/>
                      <a:pt x="456" y="128"/>
                    </a:cubicBezTo>
                    <a:cubicBezTo>
                      <a:pt x="476" y="152"/>
                      <a:pt x="477" y="195"/>
                      <a:pt x="496" y="216"/>
                    </a:cubicBezTo>
                    <a:cubicBezTo>
                      <a:pt x="515" y="237"/>
                      <a:pt x="543" y="257"/>
                      <a:pt x="568" y="256"/>
                    </a:cubicBezTo>
                    <a:cubicBezTo>
                      <a:pt x="593" y="255"/>
                      <a:pt x="621" y="239"/>
                      <a:pt x="648" y="208"/>
                    </a:cubicBezTo>
                    <a:cubicBezTo>
                      <a:pt x="675" y="177"/>
                      <a:pt x="704" y="103"/>
                      <a:pt x="728" y="72"/>
                    </a:cubicBezTo>
                    <a:cubicBezTo>
                      <a:pt x="752" y="41"/>
                      <a:pt x="764" y="25"/>
                      <a:pt x="792" y="24"/>
                    </a:cubicBezTo>
                    <a:cubicBezTo>
                      <a:pt x="820" y="23"/>
                      <a:pt x="864" y="32"/>
                      <a:pt x="896" y="64"/>
                    </a:cubicBezTo>
                    <a:cubicBezTo>
                      <a:pt x="928" y="96"/>
                      <a:pt x="959" y="184"/>
                      <a:pt x="984" y="216"/>
                    </a:cubicBezTo>
                    <a:cubicBezTo>
                      <a:pt x="1009" y="248"/>
                      <a:pt x="1028" y="249"/>
                      <a:pt x="1048" y="256"/>
                    </a:cubicBezTo>
                    <a:cubicBezTo>
                      <a:pt x="1068" y="263"/>
                      <a:pt x="1080" y="273"/>
                      <a:pt x="1104" y="256"/>
                    </a:cubicBezTo>
                    <a:cubicBezTo>
                      <a:pt x="1128" y="239"/>
                      <a:pt x="1168" y="187"/>
                      <a:pt x="1192" y="152"/>
                    </a:cubicBezTo>
                    <a:cubicBezTo>
                      <a:pt x="1216" y="117"/>
                      <a:pt x="1225" y="72"/>
                      <a:pt x="1248" y="48"/>
                    </a:cubicBezTo>
                    <a:cubicBezTo>
                      <a:pt x="1271" y="24"/>
                      <a:pt x="1300" y="0"/>
                      <a:pt x="1328" y="8"/>
                    </a:cubicBezTo>
                    <a:cubicBezTo>
                      <a:pt x="1356" y="16"/>
                      <a:pt x="1392" y="63"/>
                      <a:pt x="1416" y="96"/>
                    </a:cubicBezTo>
                    <a:cubicBezTo>
                      <a:pt x="1440" y="129"/>
                      <a:pt x="1452" y="180"/>
                      <a:pt x="1472" y="208"/>
                    </a:cubicBezTo>
                    <a:cubicBezTo>
                      <a:pt x="1492" y="236"/>
                      <a:pt x="1518" y="257"/>
                      <a:pt x="1536" y="264"/>
                    </a:cubicBezTo>
                    <a:cubicBezTo>
                      <a:pt x="1554" y="271"/>
                      <a:pt x="1568" y="256"/>
                      <a:pt x="1584" y="248"/>
                    </a:cubicBezTo>
                    <a:cubicBezTo>
                      <a:pt x="1600" y="240"/>
                      <a:pt x="1613" y="243"/>
                      <a:pt x="1632" y="216"/>
                    </a:cubicBezTo>
                    <a:cubicBezTo>
                      <a:pt x="1651" y="189"/>
                      <a:pt x="1677" y="113"/>
                      <a:pt x="1696" y="88"/>
                    </a:cubicBezTo>
                    <a:cubicBezTo>
                      <a:pt x="1715" y="63"/>
                      <a:pt x="1725" y="60"/>
                      <a:pt x="1744" y="64"/>
                    </a:cubicBezTo>
                    <a:cubicBezTo>
                      <a:pt x="1763" y="68"/>
                      <a:pt x="1791" y="92"/>
                      <a:pt x="1808" y="112"/>
                    </a:cubicBezTo>
                    <a:cubicBezTo>
                      <a:pt x="1825" y="132"/>
                      <a:pt x="1831" y="169"/>
                      <a:pt x="1848" y="184"/>
                    </a:cubicBezTo>
                    <a:cubicBezTo>
                      <a:pt x="1865" y="199"/>
                      <a:pt x="1891" y="208"/>
                      <a:pt x="1912" y="200"/>
                    </a:cubicBezTo>
                    <a:cubicBezTo>
                      <a:pt x="1933" y="192"/>
                      <a:pt x="1959" y="151"/>
                      <a:pt x="1976" y="136"/>
                    </a:cubicBezTo>
                    <a:cubicBezTo>
                      <a:pt x="1993" y="121"/>
                      <a:pt x="2004" y="113"/>
                      <a:pt x="2016" y="112"/>
                    </a:cubicBezTo>
                  </a:path>
                </a:pathLst>
              </a:custGeom>
              <a:noFill/>
              <a:ln w="28575" cmpd="sng">
                <a:solidFill>
                  <a:srgbClr val="94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8717" name="Freeform 61"/>
              <p:cNvSpPr>
                <a:spLocks noChangeAspect="1"/>
              </p:cNvSpPr>
              <p:nvPr/>
            </p:nvSpPr>
            <p:spPr bwMode="auto">
              <a:xfrm rot="29595">
                <a:off x="3525" y="2468"/>
                <a:ext cx="153" cy="10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4" y="128"/>
                  </a:cxn>
                  <a:cxn ang="0">
                    <a:pos x="128" y="152"/>
                  </a:cxn>
                  <a:cxn ang="0">
                    <a:pos x="232" y="216"/>
                  </a:cxn>
                  <a:cxn ang="0">
                    <a:pos x="296" y="144"/>
                  </a:cxn>
                  <a:cxn ang="0">
                    <a:pos x="376" y="72"/>
                  </a:cxn>
                  <a:cxn ang="0">
                    <a:pos x="456" y="128"/>
                  </a:cxn>
                  <a:cxn ang="0">
                    <a:pos x="496" y="216"/>
                  </a:cxn>
                  <a:cxn ang="0">
                    <a:pos x="568" y="256"/>
                  </a:cxn>
                  <a:cxn ang="0">
                    <a:pos x="648" y="208"/>
                  </a:cxn>
                  <a:cxn ang="0">
                    <a:pos x="728" y="72"/>
                  </a:cxn>
                  <a:cxn ang="0">
                    <a:pos x="792" y="24"/>
                  </a:cxn>
                  <a:cxn ang="0">
                    <a:pos x="896" y="64"/>
                  </a:cxn>
                  <a:cxn ang="0">
                    <a:pos x="984" y="216"/>
                  </a:cxn>
                  <a:cxn ang="0">
                    <a:pos x="1048" y="256"/>
                  </a:cxn>
                  <a:cxn ang="0">
                    <a:pos x="1104" y="256"/>
                  </a:cxn>
                  <a:cxn ang="0">
                    <a:pos x="1192" y="152"/>
                  </a:cxn>
                  <a:cxn ang="0">
                    <a:pos x="1248" y="48"/>
                  </a:cxn>
                  <a:cxn ang="0">
                    <a:pos x="1328" y="8"/>
                  </a:cxn>
                  <a:cxn ang="0">
                    <a:pos x="1416" y="96"/>
                  </a:cxn>
                  <a:cxn ang="0">
                    <a:pos x="1472" y="208"/>
                  </a:cxn>
                  <a:cxn ang="0">
                    <a:pos x="1536" y="264"/>
                  </a:cxn>
                  <a:cxn ang="0">
                    <a:pos x="1584" y="248"/>
                  </a:cxn>
                  <a:cxn ang="0">
                    <a:pos x="1632" y="216"/>
                  </a:cxn>
                  <a:cxn ang="0">
                    <a:pos x="1696" y="88"/>
                  </a:cxn>
                  <a:cxn ang="0">
                    <a:pos x="1744" y="64"/>
                  </a:cxn>
                  <a:cxn ang="0">
                    <a:pos x="1808" y="112"/>
                  </a:cxn>
                  <a:cxn ang="0">
                    <a:pos x="1848" y="184"/>
                  </a:cxn>
                  <a:cxn ang="0">
                    <a:pos x="1912" y="200"/>
                  </a:cxn>
                  <a:cxn ang="0">
                    <a:pos x="1976" y="136"/>
                  </a:cxn>
                  <a:cxn ang="0">
                    <a:pos x="2016" y="112"/>
                  </a:cxn>
                </a:cxnLst>
                <a:rect l="0" t="0" r="r" b="b"/>
                <a:pathLst>
                  <a:path w="2016" h="273">
                    <a:moveTo>
                      <a:pt x="0" y="152"/>
                    </a:moveTo>
                    <a:cubicBezTo>
                      <a:pt x="11" y="148"/>
                      <a:pt x="43" y="128"/>
                      <a:pt x="64" y="128"/>
                    </a:cubicBezTo>
                    <a:cubicBezTo>
                      <a:pt x="85" y="128"/>
                      <a:pt x="100" y="137"/>
                      <a:pt x="128" y="152"/>
                    </a:cubicBezTo>
                    <a:cubicBezTo>
                      <a:pt x="156" y="167"/>
                      <a:pt x="204" y="217"/>
                      <a:pt x="232" y="216"/>
                    </a:cubicBezTo>
                    <a:cubicBezTo>
                      <a:pt x="260" y="215"/>
                      <a:pt x="272" y="168"/>
                      <a:pt x="296" y="144"/>
                    </a:cubicBezTo>
                    <a:cubicBezTo>
                      <a:pt x="320" y="120"/>
                      <a:pt x="349" y="75"/>
                      <a:pt x="376" y="72"/>
                    </a:cubicBezTo>
                    <a:cubicBezTo>
                      <a:pt x="403" y="69"/>
                      <a:pt x="436" y="104"/>
                      <a:pt x="456" y="128"/>
                    </a:cubicBezTo>
                    <a:cubicBezTo>
                      <a:pt x="476" y="152"/>
                      <a:pt x="477" y="195"/>
                      <a:pt x="496" y="216"/>
                    </a:cubicBezTo>
                    <a:cubicBezTo>
                      <a:pt x="515" y="237"/>
                      <a:pt x="543" y="257"/>
                      <a:pt x="568" y="256"/>
                    </a:cubicBezTo>
                    <a:cubicBezTo>
                      <a:pt x="593" y="255"/>
                      <a:pt x="621" y="239"/>
                      <a:pt x="648" y="208"/>
                    </a:cubicBezTo>
                    <a:cubicBezTo>
                      <a:pt x="675" y="177"/>
                      <a:pt x="704" y="103"/>
                      <a:pt x="728" y="72"/>
                    </a:cubicBezTo>
                    <a:cubicBezTo>
                      <a:pt x="752" y="41"/>
                      <a:pt x="764" y="25"/>
                      <a:pt x="792" y="24"/>
                    </a:cubicBezTo>
                    <a:cubicBezTo>
                      <a:pt x="820" y="23"/>
                      <a:pt x="864" y="32"/>
                      <a:pt x="896" y="64"/>
                    </a:cubicBezTo>
                    <a:cubicBezTo>
                      <a:pt x="928" y="96"/>
                      <a:pt x="959" y="184"/>
                      <a:pt x="984" y="216"/>
                    </a:cubicBezTo>
                    <a:cubicBezTo>
                      <a:pt x="1009" y="248"/>
                      <a:pt x="1028" y="249"/>
                      <a:pt x="1048" y="256"/>
                    </a:cubicBezTo>
                    <a:cubicBezTo>
                      <a:pt x="1068" y="263"/>
                      <a:pt x="1080" y="273"/>
                      <a:pt x="1104" y="256"/>
                    </a:cubicBezTo>
                    <a:cubicBezTo>
                      <a:pt x="1128" y="239"/>
                      <a:pt x="1168" y="187"/>
                      <a:pt x="1192" y="152"/>
                    </a:cubicBezTo>
                    <a:cubicBezTo>
                      <a:pt x="1216" y="117"/>
                      <a:pt x="1225" y="72"/>
                      <a:pt x="1248" y="48"/>
                    </a:cubicBezTo>
                    <a:cubicBezTo>
                      <a:pt x="1271" y="24"/>
                      <a:pt x="1300" y="0"/>
                      <a:pt x="1328" y="8"/>
                    </a:cubicBezTo>
                    <a:cubicBezTo>
                      <a:pt x="1356" y="16"/>
                      <a:pt x="1392" y="63"/>
                      <a:pt x="1416" y="96"/>
                    </a:cubicBezTo>
                    <a:cubicBezTo>
                      <a:pt x="1440" y="129"/>
                      <a:pt x="1452" y="180"/>
                      <a:pt x="1472" y="208"/>
                    </a:cubicBezTo>
                    <a:cubicBezTo>
                      <a:pt x="1492" y="236"/>
                      <a:pt x="1518" y="257"/>
                      <a:pt x="1536" y="264"/>
                    </a:cubicBezTo>
                    <a:cubicBezTo>
                      <a:pt x="1554" y="271"/>
                      <a:pt x="1568" y="256"/>
                      <a:pt x="1584" y="248"/>
                    </a:cubicBezTo>
                    <a:cubicBezTo>
                      <a:pt x="1600" y="240"/>
                      <a:pt x="1613" y="243"/>
                      <a:pt x="1632" y="216"/>
                    </a:cubicBezTo>
                    <a:cubicBezTo>
                      <a:pt x="1651" y="189"/>
                      <a:pt x="1677" y="113"/>
                      <a:pt x="1696" y="88"/>
                    </a:cubicBezTo>
                    <a:cubicBezTo>
                      <a:pt x="1715" y="63"/>
                      <a:pt x="1725" y="60"/>
                      <a:pt x="1744" y="64"/>
                    </a:cubicBezTo>
                    <a:cubicBezTo>
                      <a:pt x="1763" y="68"/>
                      <a:pt x="1791" y="92"/>
                      <a:pt x="1808" y="112"/>
                    </a:cubicBezTo>
                    <a:cubicBezTo>
                      <a:pt x="1825" y="132"/>
                      <a:pt x="1831" y="169"/>
                      <a:pt x="1848" y="184"/>
                    </a:cubicBezTo>
                    <a:cubicBezTo>
                      <a:pt x="1865" y="199"/>
                      <a:pt x="1891" y="208"/>
                      <a:pt x="1912" y="200"/>
                    </a:cubicBezTo>
                    <a:cubicBezTo>
                      <a:pt x="1933" y="192"/>
                      <a:pt x="1959" y="151"/>
                      <a:pt x="1976" y="136"/>
                    </a:cubicBezTo>
                    <a:cubicBezTo>
                      <a:pt x="1993" y="121"/>
                      <a:pt x="2004" y="113"/>
                      <a:pt x="2016" y="112"/>
                    </a:cubicBezTo>
                  </a:path>
                </a:pathLst>
              </a:custGeom>
              <a:noFill/>
              <a:ln w="28575" cmpd="sng">
                <a:solidFill>
                  <a:srgbClr val="94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8718" name="Freeform 62"/>
              <p:cNvSpPr>
                <a:spLocks noChangeAspect="1"/>
              </p:cNvSpPr>
              <p:nvPr/>
            </p:nvSpPr>
            <p:spPr bwMode="auto">
              <a:xfrm rot="-504403">
                <a:off x="3470" y="2202"/>
                <a:ext cx="153" cy="10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4" y="128"/>
                  </a:cxn>
                  <a:cxn ang="0">
                    <a:pos x="128" y="152"/>
                  </a:cxn>
                  <a:cxn ang="0">
                    <a:pos x="232" y="216"/>
                  </a:cxn>
                  <a:cxn ang="0">
                    <a:pos x="296" y="144"/>
                  </a:cxn>
                  <a:cxn ang="0">
                    <a:pos x="376" y="72"/>
                  </a:cxn>
                  <a:cxn ang="0">
                    <a:pos x="456" y="128"/>
                  </a:cxn>
                  <a:cxn ang="0">
                    <a:pos x="496" y="216"/>
                  </a:cxn>
                  <a:cxn ang="0">
                    <a:pos x="568" y="256"/>
                  </a:cxn>
                  <a:cxn ang="0">
                    <a:pos x="648" y="208"/>
                  </a:cxn>
                  <a:cxn ang="0">
                    <a:pos x="728" y="72"/>
                  </a:cxn>
                  <a:cxn ang="0">
                    <a:pos x="792" y="24"/>
                  </a:cxn>
                  <a:cxn ang="0">
                    <a:pos x="896" y="64"/>
                  </a:cxn>
                  <a:cxn ang="0">
                    <a:pos x="984" y="216"/>
                  </a:cxn>
                  <a:cxn ang="0">
                    <a:pos x="1048" y="256"/>
                  </a:cxn>
                  <a:cxn ang="0">
                    <a:pos x="1104" y="256"/>
                  </a:cxn>
                  <a:cxn ang="0">
                    <a:pos x="1192" y="152"/>
                  </a:cxn>
                  <a:cxn ang="0">
                    <a:pos x="1248" y="48"/>
                  </a:cxn>
                  <a:cxn ang="0">
                    <a:pos x="1328" y="8"/>
                  </a:cxn>
                  <a:cxn ang="0">
                    <a:pos x="1416" y="96"/>
                  </a:cxn>
                  <a:cxn ang="0">
                    <a:pos x="1472" y="208"/>
                  </a:cxn>
                  <a:cxn ang="0">
                    <a:pos x="1536" y="264"/>
                  </a:cxn>
                  <a:cxn ang="0">
                    <a:pos x="1584" y="248"/>
                  </a:cxn>
                  <a:cxn ang="0">
                    <a:pos x="1632" y="216"/>
                  </a:cxn>
                  <a:cxn ang="0">
                    <a:pos x="1696" y="88"/>
                  </a:cxn>
                  <a:cxn ang="0">
                    <a:pos x="1744" y="64"/>
                  </a:cxn>
                  <a:cxn ang="0">
                    <a:pos x="1808" y="112"/>
                  </a:cxn>
                  <a:cxn ang="0">
                    <a:pos x="1848" y="184"/>
                  </a:cxn>
                  <a:cxn ang="0">
                    <a:pos x="1912" y="200"/>
                  </a:cxn>
                  <a:cxn ang="0">
                    <a:pos x="1976" y="136"/>
                  </a:cxn>
                  <a:cxn ang="0">
                    <a:pos x="2016" y="112"/>
                  </a:cxn>
                </a:cxnLst>
                <a:rect l="0" t="0" r="r" b="b"/>
                <a:pathLst>
                  <a:path w="2016" h="273">
                    <a:moveTo>
                      <a:pt x="0" y="152"/>
                    </a:moveTo>
                    <a:cubicBezTo>
                      <a:pt x="11" y="148"/>
                      <a:pt x="43" y="128"/>
                      <a:pt x="64" y="128"/>
                    </a:cubicBezTo>
                    <a:cubicBezTo>
                      <a:pt x="85" y="128"/>
                      <a:pt x="100" y="137"/>
                      <a:pt x="128" y="152"/>
                    </a:cubicBezTo>
                    <a:cubicBezTo>
                      <a:pt x="156" y="167"/>
                      <a:pt x="204" y="217"/>
                      <a:pt x="232" y="216"/>
                    </a:cubicBezTo>
                    <a:cubicBezTo>
                      <a:pt x="260" y="215"/>
                      <a:pt x="272" y="168"/>
                      <a:pt x="296" y="144"/>
                    </a:cubicBezTo>
                    <a:cubicBezTo>
                      <a:pt x="320" y="120"/>
                      <a:pt x="349" y="75"/>
                      <a:pt x="376" y="72"/>
                    </a:cubicBezTo>
                    <a:cubicBezTo>
                      <a:pt x="403" y="69"/>
                      <a:pt x="436" y="104"/>
                      <a:pt x="456" y="128"/>
                    </a:cubicBezTo>
                    <a:cubicBezTo>
                      <a:pt x="476" y="152"/>
                      <a:pt x="477" y="195"/>
                      <a:pt x="496" y="216"/>
                    </a:cubicBezTo>
                    <a:cubicBezTo>
                      <a:pt x="515" y="237"/>
                      <a:pt x="543" y="257"/>
                      <a:pt x="568" y="256"/>
                    </a:cubicBezTo>
                    <a:cubicBezTo>
                      <a:pt x="593" y="255"/>
                      <a:pt x="621" y="239"/>
                      <a:pt x="648" y="208"/>
                    </a:cubicBezTo>
                    <a:cubicBezTo>
                      <a:pt x="675" y="177"/>
                      <a:pt x="704" y="103"/>
                      <a:pt x="728" y="72"/>
                    </a:cubicBezTo>
                    <a:cubicBezTo>
                      <a:pt x="752" y="41"/>
                      <a:pt x="764" y="25"/>
                      <a:pt x="792" y="24"/>
                    </a:cubicBezTo>
                    <a:cubicBezTo>
                      <a:pt x="820" y="23"/>
                      <a:pt x="864" y="32"/>
                      <a:pt x="896" y="64"/>
                    </a:cubicBezTo>
                    <a:cubicBezTo>
                      <a:pt x="928" y="96"/>
                      <a:pt x="959" y="184"/>
                      <a:pt x="984" y="216"/>
                    </a:cubicBezTo>
                    <a:cubicBezTo>
                      <a:pt x="1009" y="248"/>
                      <a:pt x="1028" y="249"/>
                      <a:pt x="1048" y="256"/>
                    </a:cubicBezTo>
                    <a:cubicBezTo>
                      <a:pt x="1068" y="263"/>
                      <a:pt x="1080" y="273"/>
                      <a:pt x="1104" y="256"/>
                    </a:cubicBezTo>
                    <a:cubicBezTo>
                      <a:pt x="1128" y="239"/>
                      <a:pt x="1168" y="187"/>
                      <a:pt x="1192" y="152"/>
                    </a:cubicBezTo>
                    <a:cubicBezTo>
                      <a:pt x="1216" y="117"/>
                      <a:pt x="1225" y="72"/>
                      <a:pt x="1248" y="48"/>
                    </a:cubicBezTo>
                    <a:cubicBezTo>
                      <a:pt x="1271" y="24"/>
                      <a:pt x="1300" y="0"/>
                      <a:pt x="1328" y="8"/>
                    </a:cubicBezTo>
                    <a:cubicBezTo>
                      <a:pt x="1356" y="16"/>
                      <a:pt x="1392" y="63"/>
                      <a:pt x="1416" y="96"/>
                    </a:cubicBezTo>
                    <a:cubicBezTo>
                      <a:pt x="1440" y="129"/>
                      <a:pt x="1452" y="180"/>
                      <a:pt x="1472" y="208"/>
                    </a:cubicBezTo>
                    <a:cubicBezTo>
                      <a:pt x="1492" y="236"/>
                      <a:pt x="1518" y="257"/>
                      <a:pt x="1536" y="264"/>
                    </a:cubicBezTo>
                    <a:cubicBezTo>
                      <a:pt x="1554" y="271"/>
                      <a:pt x="1568" y="256"/>
                      <a:pt x="1584" y="248"/>
                    </a:cubicBezTo>
                    <a:cubicBezTo>
                      <a:pt x="1600" y="240"/>
                      <a:pt x="1613" y="243"/>
                      <a:pt x="1632" y="216"/>
                    </a:cubicBezTo>
                    <a:cubicBezTo>
                      <a:pt x="1651" y="189"/>
                      <a:pt x="1677" y="113"/>
                      <a:pt x="1696" y="88"/>
                    </a:cubicBezTo>
                    <a:cubicBezTo>
                      <a:pt x="1715" y="63"/>
                      <a:pt x="1725" y="60"/>
                      <a:pt x="1744" y="64"/>
                    </a:cubicBezTo>
                    <a:cubicBezTo>
                      <a:pt x="1763" y="68"/>
                      <a:pt x="1791" y="92"/>
                      <a:pt x="1808" y="112"/>
                    </a:cubicBezTo>
                    <a:cubicBezTo>
                      <a:pt x="1825" y="132"/>
                      <a:pt x="1831" y="169"/>
                      <a:pt x="1848" y="184"/>
                    </a:cubicBezTo>
                    <a:cubicBezTo>
                      <a:pt x="1865" y="199"/>
                      <a:pt x="1891" y="208"/>
                      <a:pt x="1912" y="200"/>
                    </a:cubicBezTo>
                    <a:cubicBezTo>
                      <a:pt x="1933" y="192"/>
                      <a:pt x="1959" y="151"/>
                      <a:pt x="1976" y="136"/>
                    </a:cubicBezTo>
                    <a:cubicBezTo>
                      <a:pt x="1993" y="121"/>
                      <a:pt x="2004" y="113"/>
                      <a:pt x="2016" y="112"/>
                    </a:cubicBezTo>
                  </a:path>
                </a:pathLst>
              </a:custGeom>
              <a:noFill/>
              <a:ln w="28575" cmpd="sng">
                <a:solidFill>
                  <a:srgbClr val="94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98727" name="Group 71"/>
            <p:cNvGrpSpPr>
              <a:grpSpLocks/>
            </p:cNvGrpSpPr>
            <p:nvPr/>
          </p:nvGrpSpPr>
          <p:grpSpPr bwMode="auto">
            <a:xfrm>
              <a:off x="2391" y="1623"/>
              <a:ext cx="2237" cy="461"/>
              <a:chOff x="2391" y="1623"/>
              <a:chExt cx="2237" cy="461"/>
            </a:xfrm>
          </p:grpSpPr>
          <p:grpSp>
            <p:nvGrpSpPr>
              <p:cNvPr id="198726" name="Group 70"/>
              <p:cNvGrpSpPr>
                <a:grpSpLocks/>
              </p:cNvGrpSpPr>
              <p:nvPr/>
            </p:nvGrpSpPr>
            <p:grpSpPr bwMode="auto">
              <a:xfrm>
                <a:off x="2391" y="1623"/>
                <a:ext cx="2237" cy="310"/>
                <a:chOff x="2391" y="1623"/>
                <a:chExt cx="2237" cy="310"/>
              </a:xfrm>
            </p:grpSpPr>
            <p:sp>
              <p:nvSpPr>
                <p:cNvPr id="198719" name="Rectangle 63"/>
                <p:cNvSpPr>
                  <a:spLocks noChangeArrowheads="1"/>
                </p:cNvSpPr>
                <p:nvPr/>
              </p:nvSpPr>
              <p:spPr bwMode="auto">
                <a:xfrm>
                  <a:off x="3342" y="1623"/>
                  <a:ext cx="1286" cy="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marL="342900" indent="-342900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Monotype Sorts" charset="2"/>
                    <a:buNone/>
                  </a:pPr>
                  <a:r>
                    <a:rPr lang="en-GB" sz="2000" dirty="0">
                      <a:solidFill>
                        <a:schemeClr val="bg1"/>
                      </a:solidFill>
                      <a:latin typeface="Comic Sans MS" pitchFamily="66" charset="0"/>
                    </a:rPr>
                    <a:t>   Transparent</a:t>
                  </a:r>
                </a:p>
                <a:p>
                  <a:pPr marL="342900" indent="-342900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Monotype Sorts" charset="2"/>
                    <a:buChar char="n"/>
                  </a:pPr>
                  <a:endParaRPr lang="en-GB" sz="2000" dirty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Comic Sans MS" pitchFamily="66" charset="0"/>
                  </a:endParaRPr>
                </a:p>
              </p:txBody>
            </p:sp>
            <p:sp>
              <p:nvSpPr>
                <p:cNvPr id="198720" name="Rectangle 64"/>
                <p:cNvSpPr>
                  <a:spLocks noChangeArrowheads="1"/>
                </p:cNvSpPr>
                <p:nvPr/>
              </p:nvSpPr>
              <p:spPr bwMode="auto">
                <a:xfrm>
                  <a:off x="2391" y="1623"/>
                  <a:ext cx="902" cy="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marL="342900" indent="-342900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Monotype Sorts" charset="2"/>
                    <a:buNone/>
                  </a:pPr>
                  <a:r>
                    <a:rPr lang="en-GB" sz="2000" dirty="0">
                      <a:solidFill>
                        <a:schemeClr val="bg1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FFFFFF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999999"/>
                          </a:outerShdw>
                        </a:cont>
                        <a:effect ref="fillLine"/>
                      </a:effectDag>
                      <a:latin typeface="Comic Sans MS" pitchFamily="66" charset="0"/>
                    </a:rPr>
                    <a:t>  </a:t>
                  </a:r>
                  <a:r>
                    <a:rPr lang="en-GB" sz="2000" dirty="0">
                      <a:solidFill>
                        <a:schemeClr val="bg1"/>
                      </a:solidFill>
                      <a:latin typeface="Comic Sans MS" pitchFamily="66" charset="0"/>
                    </a:rPr>
                    <a:t>Opaque</a:t>
                  </a:r>
                </a:p>
                <a:p>
                  <a:pPr marL="342900" indent="-342900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Monotype Sorts" charset="2"/>
                    <a:buChar char="n"/>
                  </a:pPr>
                  <a:endParaRPr lang="en-GB" sz="2000" dirty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Comic Sans MS" pitchFamily="66" charset="0"/>
                  </a:endParaRPr>
                </a:p>
              </p:txBody>
            </p:sp>
          </p:grpSp>
          <p:sp>
            <p:nvSpPr>
              <p:cNvPr id="198722" name="Rectangle 66"/>
              <p:cNvSpPr>
                <a:spLocks noChangeArrowheads="1"/>
              </p:cNvSpPr>
              <p:nvPr/>
            </p:nvSpPr>
            <p:spPr bwMode="auto">
              <a:xfrm>
                <a:off x="2420" y="1870"/>
                <a:ext cx="876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solidFill>
                      <a:schemeClr val="accent1"/>
                    </a:solidFill>
                    <a:latin typeface="Comic Sans MS" pitchFamily="66" charset="0"/>
                  </a:rPr>
                  <a:t>300,000 years</a:t>
                </a:r>
              </a:p>
            </p:txBody>
          </p:sp>
        </p:grpSp>
        <p:sp>
          <p:nvSpPr>
            <p:cNvPr id="198730" name="Rectangle 74"/>
            <p:cNvSpPr>
              <a:spLocks noChangeArrowheads="1"/>
            </p:cNvSpPr>
            <p:nvPr/>
          </p:nvSpPr>
          <p:spPr bwMode="auto">
            <a:xfrm>
              <a:off x="3611" y="2127"/>
              <a:ext cx="66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E4D60C"/>
                  </a:solidFill>
                  <a:latin typeface="Comic Sans MS" pitchFamily="66" charset="0"/>
                </a:rPr>
                <a:t>The CMB…</a:t>
              </a:r>
              <a:endParaRPr lang="en-US" sz="1400">
                <a:solidFill>
                  <a:srgbClr val="E4D60C"/>
                </a:solidFill>
                <a:latin typeface="Comic Sans MS" pitchFamily="66" charset="0"/>
              </a:endParaRPr>
            </a:p>
          </p:txBody>
        </p:sp>
      </p:grpSp>
      <p:sp>
        <p:nvSpPr>
          <p:cNvPr id="198736" name="Rectangle 80"/>
          <p:cNvSpPr>
            <a:spLocks noChangeArrowheads="1"/>
          </p:cNvSpPr>
          <p:nvPr/>
        </p:nvSpPr>
        <p:spPr bwMode="auto">
          <a:xfrm>
            <a:off x="347663" y="877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7EB-AFF5-4C7A-946F-5955A3072E9A}" type="slidenum">
              <a:rPr lang="en-US"/>
              <a:pPr/>
              <a:t>3</a:t>
            </a:fld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8500" y="1679575"/>
            <a:ext cx="4656138" cy="4419600"/>
          </a:xfrm>
        </p:spPr>
        <p:txBody>
          <a:bodyPr/>
          <a:lstStyle/>
          <a:p>
            <a:r>
              <a:rPr lang="en-GB" sz="2000"/>
              <a:t>Depends on accelerator &amp; particle physics technology…</a:t>
            </a:r>
          </a:p>
          <a:p>
            <a:pPr lvl="1"/>
            <a:r>
              <a:rPr lang="en-GB" sz="1600"/>
              <a:t>Colliding particles mimic early universe.</a:t>
            </a:r>
          </a:p>
          <a:p>
            <a:pPr lvl="1"/>
            <a:r>
              <a:rPr lang="en-GB" sz="1600"/>
              <a:t>Higher energy -&gt; Higher temp </a:t>
            </a:r>
          </a:p>
          <a:p>
            <a:pPr lvl="1">
              <a:buFont typeface="Monotype Sorts" charset="2"/>
              <a:buNone/>
            </a:pPr>
            <a:r>
              <a:rPr lang="en-GB" sz="1600"/>
              <a:t>                            -&gt; Earlier universe</a:t>
            </a:r>
          </a:p>
          <a:p>
            <a:pPr>
              <a:buFont typeface="Monotype Sorts" charset="2"/>
              <a:buNone/>
            </a:pPr>
            <a:endParaRPr lang="en-GB" sz="2000"/>
          </a:p>
        </p:txBody>
      </p:sp>
      <p:sp>
        <p:nvSpPr>
          <p:cNvPr id="164910" name="Rectangle 46"/>
          <p:cNvSpPr>
            <a:spLocks noChangeArrowheads="1"/>
          </p:cNvSpPr>
          <p:nvPr/>
        </p:nvSpPr>
        <p:spPr bwMode="auto">
          <a:xfrm>
            <a:off x="1320800" y="2794000"/>
            <a:ext cx="465613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endParaRPr lang="en-GB">
              <a:solidFill>
                <a:srgbClr val="66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64992" name="Group 128"/>
          <p:cNvGrpSpPr>
            <a:grpSpLocks/>
          </p:cNvGrpSpPr>
          <p:nvPr/>
        </p:nvGrpSpPr>
        <p:grpSpPr bwMode="auto">
          <a:xfrm>
            <a:off x="831850" y="3532188"/>
            <a:ext cx="4557713" cy="2635250"/>
            <a:chOff x="424" y="1920"/>
            <a:chExt cx="2776" cy="1688"/>
          </a:xfrm>
        </p:grpSpPr>
        <p:sp>
          <p:nvSpPr>
            <p:cNvPr id="164991" name="Rectangle 127"/>
            <p:cNvSpPr>
              <a:spLocks noChangeArrowheads="1"/>
            </p:cNvSpPr>
            <p:nvPr/>
          </p:nvSpPr>
          <p:spPr bwMode="auto">
            <a:xfrm>
              <a:off x="424" y="1920"/>
              <a:ext cx="2776" cy="16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70" name="Line 6"/>
            <p:cNvSpPr>
              <a:spLocks noChangeShapeType="1"/>
            </p:cNvSpPr>
            <p:nvPr/>
          </p:nvSpPr>
          <p:spPr bwMode="auto">
            <a:xfrm flipH="1">
              <a:off x="2368" y="2069"/>
              <a:ext cx="0" cy="1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911" name="Rectangle 47"/>
            <p:cNvSpPr>
              <a:spLocks noChangeArrowheads="1"/>
            </p:cNvSpPr>
            <p:nvPr/>
          </p:nvSpPr>
          <p:spPr bwMode="auto">
            <a:xfrm>
              <a:off x="494" y="1999"/>
              <a:ext cx="2632" cy="1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58585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buFont typeface="Times" pitchFamily="18" charset="0"/>
                <a:buNone/>
              </a:pPr>
              <a:r>
                <a:rPr lang="en-GB" sz="1200" dirty="0">
                  <a:latin typeface="Comic Sans MS" pitchFamily="66" charset="0"/>
                </a:rPr>
                <a:t>     		                Beam     Equivalent   Time after</a:t>
              </a:r>
            </a:p>
            <a:p>
              <a:pPr marL="457200" indent="-457200">
                <a:buFont typeface="Times" pitchFamily="18" charset="0"/>
                <a:buNone/>
              </a:pPr>
              <a:r>
                <a:rPr lang="en-GB" sz="1200" dirty="0">
                  <a:latin typeface="Comic Sans MS" pitchFamily="66" charset="0"/>
                </a:rPr>
                <a:t>Date	 Accelerator      Energy  Temperature  Big Bang</a:t>
              </a:r>
            </a:p>
            <a:p>
              <a:pPr marL="457200" indent="-457200">
                <a:buFont typeface="Times" pitchFamily="18" charset="0"/>
                <a:buNone/>
              </a:pPr>
              <a:endParaRPr lang="en-GB" sz="1200" dirty="0">
                <a:latin typeface="Comic Sans MS" pitchFamily="66" charset="0"/>
              </a:endParaRPr>
            </a:p>
            <a:p>
              <a:pPr marL="457200" indent="-457200">
                <a:buFont typeface="Times" pitchFamily="18" charset="0"/>
                <a:buNone/>
              </a:pPr>
              <a:r>
                <a:rPr lang="en-GB" sz="1200" b="1" dirty="0">
                  <a:solidFill>
                    <a:srgbClr val="9A1D1F"/>
                  </a:solidFill>
                  <a:latin typeface="Comic Sans MS" pitchFamily="66" charset="0"/>
                </a:rPr>
                <a:t>1930</a:t>
              </a:r>
              <a:r>
                <a:rPr lang="en-GB" sz="1200" dirty="0">
                  <a:latin typeface="Comic Sans MS" pitchFamily="66" charset="0"/>
                </a:rPr>
                <a:t>   </a:t>
              </a:r>
              <a:r>
                <a:rPr lang="en-GB" sz="1200" b="1" dirty="0">
                  <a:latin typeface="Comic Sans MS" pitchFamily="66" charset="0"/>
                </a:rPr>
                <a:t>1st Cyclotron</a:t>
              </a:r>
              <a:r>
                <a:rPr lang="en-GB" sz="1200" dirty="0">
                  <a:latin typeface="Comic Sans MS" pitchFamily="66" charset="0"/>
                </a:rPr>
                <a:t>  80 </a:t>
              </a:r>
              <a:r>
                <a:rPr lang="en-GB" sz="1200" dirty="0" err="1">
                  <a:latin typeface="Comic Sans MS" pitchFamily="66" charset="0"/>
                </a:rPr>
                <a:t>KeV</a:t>
              </a:r>
              <a:r>
                <a:rPr lang="en-GB" sz="1200" dirty="0">
                  <a:latin typeface="Comic Sans MS" pitchFamily="66" charset="0"/>
                </a:rPr>
                <a:t>        10</a:t>
              </a:r>
              <a:r>
                <a:rPr lang="en-GB" sz="1200" baseline="30000" dirty="0">
                  <a:latin typeface="Comic Sans MS" pitchFamily="66" charset="0"/>
                </a:rPr>
                <a:t>9</a:t>
              </a:r>
              <a:r>
                <a:rPr lang="en-GB" sz="1200" dirty="0">
                  <a:latin typeface="Comic Sans MS" pitchFamily="66" charset="0"/>
                </a:rPr>
                <a:t>K         200 </a:t>
              </a:r>
              <a:r>
                <a:rPr lang="en-GB" sz="1200" dirty="0" err="1">
                  <a:latin typeface="Comic Sans MS" pitchFamily="66" charset="0"/>
                </a:rPr>
                <a:t>secs</a:t>
              </a:r>
              <a:r>
                <a:rPr lang="en-GB" sz="1200" dirty="0">
                  <a:latin typeface="Comic Sans MS" pitchFamily="66" charset="0"/>
                </a:rPr>
                <a:t>     (</a:t>
              </a:r>
              <a:r>
                <a:rPr lang="en-GB" sz="1200" dirty="0" err="1">
                  <a:latin typeface="Comic Sans MS" pitchFamily="66" charset="0"/>
                </a:rPr>
                <a:t>Berkely</a:t>
              </a:r>
              <a:r>
                <a:rPr lang="en-GB" sz="1200" dirty="0">
                  <a:latin typeface="Comic Sans MS" pitchFamily="66" charset="0"/>
                </a:rPr>
                <a:t>)</a:t>
              </a:r>
            </a:p>
            <a:p>
              <a:pPr marL="457200" indent="-457200">
                <a:buFont typeface="Times" pitchFamily="18" charset="0"/>
                <a:buNone/>
              </a:pPr>
              <a:r>
                <a:rPr lang="en-GB" sz="1200" b="1" dirty="0">
                  <a:solidFill>
                    <a:srgbClr val="9A1D1F"/>
                  </a:solidFill>
                  <a:latin typeface="Comic Sans MS" pitchFamily="66" charset="0"/>
                </a:rPr>
                <a:t>1952</a:t>
              </a:r>
              <a:r>
                <a:rPr lang="en-GB" sz="1200" dirty="0">
                  <a:latin typeface="Comic Sans MS" pitchFamily="66" charset="0"/>
                </a:rPr>
                <a:t>   </a:t>
              </a:r>
              <a:r>
                <a:rPr lang="en-GB" sz="1200" b="1" dirty="0">
                  <a:latin typeface="Comic Sans MS" pitchFamily="66" charset="0"/>
                </a:rPr>
                <a:t>Cosmotron</a:t>
              </a:r>
              <a:r>
                <a:rPr lang="en-GB" sz="1200" dirty="0">
                  <a:latin typeface="Comic Sans MS" pitchFamily="66" charset="0"/>
                </a:rPr>
                <a:t>       3 </a:t>
              </a:r>
              <a:r>
                <a:rPr lang="en-GB" sz="1200" dirty="0" err="1">
                  <a:latin typeface="Comic Sans MS" pitchFamily="66" charset="0"/>
                </a:rPr>
                <a:t>GeV</a:t>
              </a:r>
              <a:r>
                <a:rPr lang="en-GB" sz="1200" dirty="0">
                  <a:latin typeface="Comic Sans MS" pitchFamily="66" charset="0"/>
                </a:rPr>
                <a:t>          10</a:t>
              </a:r>
              <a:r>
                <a:rPr lang="en-GB" sz="1200" baseline="30000" dirty="0">
                  <a:latin typeface="Comic Sans MS" pitchFamily="66" charset="0"/>
                </a:rPr>
                <a:t>12</a:t>
              </a:r>
              <a:r>
                <a:rPr lang="en-GB" sz="1200" dirty="0">
                  <a:latin typeface="Comic Sans MS" pitchFamily="66" charset="0"/>
                </a:rPr>
                <a:t>K        10</a:t>
              </a:r>
              <a:r>
                <a:rPr lang="en-GB" sz="1200" baseline="30000" dirty="0">
                  <a:latin typeface="Comic Sans MS" pitchFamily="66" charset="0"/>
                </a:rPr>
                <a:t>-8</a:t>
              </a:r>
              <a:r>
                <a:rPr lang="en-GB" sz="1200" dirty="0">
                  <a:latin typeface="Comic Sans MS" pitchFamily="66" charset="0"/>
                </a:rPr>
                <a:t> </a:t>
              </a:r>
              <a:r>
                <a:rPr lang="en-GB" sz="1200" dirty="0" err="1">
                  <a:latin typeface="Comic Sans MS" pitchFamily="66" charset="0"/>
                </a:rPr>
                <a:t>secs</a:t>
              </a:r>
              <a:r>
                <a:rPr lang="en-GB" sz="1200" dirty="0">
                  <a:latin typeface="Comic Sans MS" pitchFamily="66" charset="0"/>
                </a:rPr>
                <a:t>    (Brookhaven)</a:t>
              </a:r>
            </a:p>
            <a:p>
              <a:pPr marL="457200" indent="-457200">
                <a:buFont typeface="Times" pitchFamily="18" charset="0"/>
                <a:buNone/>
              </a:pPr>
              <a:r>
                <a:rPr lang="en-GB" sz="1200" b="1" dirty="0">
                  <a:solidFill>
                    <a:srgbClr val="9A1D1F"/>
                  </a:solidFill>
                  <a:latin typeface="Comic Sans MS" pitchFamily="66" charset="0"/>
                </a:rPr>
                <a:t>1987</a:t>
              </a:r>
              <a:r>
                <a:rPr lang="en-GB" sz="1200" dirty="0">
                  <a:latin typeface="Comic Sans MS" pitchFamily="66" charset="0"/>
                </a:rPr>
                <a:t>   </a:t>
              </a:r>
              <a:r>
                <a:rPr lang="en-GB" sz="1200" b="1" dirty="0" err="1">
                  <a:latin typeface="Comic Sans MS" pitchFamily="66" charset="0"/>
                </a:rPr>
                <a:t>Tevatron</a:t>
              </a:r>
              <a:r>
                <a:rPr lang="en-GB" sz="1200" dirty="0">
                  <a:latin typeface="Comic Sans MS" pitchFamily="66" charset="0"/>
                </a:rPr>
                <a:t>         1000 </a:t>
              </a:r>
              <a:r>
                <a:rPr lang="en-GB" sz="1200" dirty="0" err="1">
                  <a:latin typeface="Comic Sans MS" pitchFamily="66" charset="0"/>
                </a:rPr>
                <a:t>GeV</a:t>
              </a:r>
              <a:r>
                <a:rPr lang="en-GB" sz="1200" dirty="0">
                  <a:latin typeface="Comic Sans MS" pitchFamily="66" charset="0"/>
                </a:rPr>
                <a:t>    10</a:t>
              </a:r>
              <a:r>
                <a:rPr lang="en-GB" sz="1200" baseline="30000" dirty="0">
                  <a:latin typeface="Comic Sans MS" pitchFamily="66" charset="0"/>
                </a:rPr>
                <a:t>16</a:t>
              </a:r>
              <a:r>
                <a:rPr lang="en-GB" sz="1200" dirty="0">
                  <a:latin typeface="Comic Sans MS" pitchFamily="66" charset="0"/>
                </a:rPr>
                <a:t>K        10</a:t>
              </a:r>
              <a:r>
                <a:rPr lang="en-GB" sz="1200" baseline="30000" dirty="0">
                  <a:latin typeface="Comic Sans MS" pitchFamily="66" charset="0"/>
                </a:rPr>
                <a:t>-13</a:t>
              </a:r>
              <a:r>
                <a:rPr lang="en-GB" sz="1200" dirty="0">
                  <a:latin typeface="Comic Sans MS" pitchFamily="66" charset="0"/>
                </a:rPr>
                <a:t> </a:t>
              </a:r>
              <a:r>
                <a:rPr lang="en-GB" sz="1200" dirty="0" err="1">
                  <a:latin typeface="Comic Sans MS" pitchFamily="66" charset="0"/>
                </a:rPr>
                <a:t>secs</a:t>
              </a:r>
              <a:r>
                <a:rPr lang="en-GB" sz="1200" dirty="0">
                  <a:latin typeface="Comic Sans MS" pitchFamily="66" charset="0"/>
                </a:rPr>
                <a:t>    (</a:t>
              </a:r>
              <a:r>
                <a:rPr lang="en-GB" sz="1200" dirty="0" err="1">
                  <a:latin typeface="Comic Sans MS" pitchFamily="66" charset="0"/>
                </a:rPr>
                <a:t>Fermilab</a:t>
              </a:r>
              <a:r>
                <a:rPr lang="en-GB" sz="1200" dirty="0">
                  <a:latin typeface="Comic Sans MS" pitchFamily="66" charset="0"/>
                </a:rPr>
                <a:t>)</a:t>
              </a:r>
            </a:p>
            <a:p>
              <a:pPr marL="457200" indent="-457200">
                <a:buFont typeface="Times" pitchFamily="18" charset="0"/>
                <a:buNone/>
              </a:pPr>
              <a:r>
                <a:rPr lang="en-GB" sz="1200" b="1" dirty="0" smtClean="0">
                  <a:solidFill>
                    <a:srgbClr val="9A1D1F"/>
                  </a:solidFill>
                  <a:latin typeface="Comic Sans MS" pitchFamily="66" charset="0"/>
                </a:rPr>
                <a:t>2009</a:t>
              </a:r>
              <a:r>
                <a:rPr lang="en-GB" sz="1200" dirty="0" smtClean="0">
                  <a:latin typeface="Comic Sans MS" pitchFamily="66" charset="0"/>
                </a:rPr>
                <a:t>   </a:t>
              </a:r>
              <a:r>
                <a:rPr lang="en-GB" sz="1200" b="1" dirty="0">
                  <a:latin typeface="Comic Sans MS" pitchFamily="66" charset="0"/>
                </a:rPr>
                <a:t>LHC</a:t>
              </a:r>
              <a:r>
                <a:rPr lang="en-GB" sz="1200" dirty="0">
                  <a:latin typeface="Comic Sans MS" pitchFamily="66" charset="0"/>
                </a:rPr>
                <a:t>                &gt;7000 </a:t>
              </a:r>
              <a:r>
                <a:rPr lang="en-GB" sz="1200" dirty="0" err="1">
                  <a:latin typeface="Comic Sans MS" pitchFamily="66" charset="0"/>
                </a:rPr>
                <a:t>GeV</a:t>
              </a:r>
              <a:r>
                <a:rPr lang="en-GB" sz="1200" dirty="0">
                  <a:latin typeface="Comic Sans MS" pitchFamily="66" charset="0"/>
                </a:rPr>
                <a:t>    10</a:t>
              </a:r>
              <a:r>
                <a:rPr lang="en-GB" sz="1200" baseline="30000" dirty="0">
                  <a:latin typeface="Comic Sans MS" pitchFamily="66" charset="0"/>
                </a:rPr>
                <a:t>18</a:t>
              </a:r>
              <a:r>
                <a:rPr lang="en-GB" sz="1200" dirty="0">
                  <a:latin typeface="Comic Sans MS" pitchFamily="66" charset="0"/>
                </a:rPr>
                <a:t>K        10</a:t>
              </a:r>
              <a:r>
                <a:rPr lang="en-GB" sz="1200" baseline="30000" dirty="0">
                  <a:latin typeface="Comic Sans MS" pitchFamily="66" charset="0"/>
                </a:rPr>
                <a:t>-14</a:t>
              </a:r>
              <a:r>
                <a:rPr lang="en-GB" sz="1200" dirty="0">
                  <a:latin typeface="Comic Sans MS" pitchFamily="66" charset="0"/>
                </a:rPr>
                <a:t> </a:t>
              </a:r>
              <a:r>
                <a:rPr lang="en-GB" sz="1200" dirty="0" err="1">
                  <a:latin typeface="Comic Sans MS" pitchFamily="66" charset="0"/>
                </a:rPr>
                <a:t>secs</a:t>
              </a:r>
              <a:r>
                <a:rPr lang="en-GB" sz="1200" dirty="0">
                  <a:latin typeface="Comic Sans MS" pitchFamily="66" charset="0"/>
                </a:rPr>
                <a:t>   (CERN)</a:t>
              </a:r>
            </a:p>
          </p:txBody>
        </p:sp>
        <p:sp>
          <p:nvSpPr>
            <p:cNvPr id="164990" name="Line 126"/>
            <p:cNvSpPr>
              <a:spLocks noChangeShapeType="1"/>
            </p:cNvSpPr>
            <p:nvPr/>
          </p:nvSpPr>
          <p:spPr bwMode="auto">
            <a:xfrm>
              <a:off x="624" y="2368"/>
              <a:ext cx="2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997" name="Group 133"/>
          <p:cNvGrpSpPr>
            <a:grpSpLocks/>
          </p:cNvGrpSpPr>
          <p:nvPr/>
        </p:nvGrpSpPr>
        <p:grpSpPr bwMode="auto">
          <a:xfrm>
            <a:off x="5549900" y="2070100"/>
            <a:ext cx="2882900" cy="4102100"/>
            <a:chOff x="3496" y="1304"/>
            <a:chExt cx="1816" cy="2584"/>
          </a:xfrm>
        </p:grpSpPr>
        <p:sp>
          <p:nvSpPr>
            <p:cNvPr id="164996" name="Rectangle 132"/>
            <p:cNvSpPr>
              <a:spLocks noChangeArrowheads="1"/>
            </p:cNvSpPr>
            <p:nvPr/>
          </p:nvSpPr>
          <p:spPr bwMode="auto">
            <a:xfrm>
              <a:off x="3496" y="1304"/>
              <a:ext cx="1816" cy="258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64994" name="Picture 1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4" y="1397"/>
              <a:ext cx="1464" cy="117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64995" name="Picture 1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90" y="2774"/>
              <a:ext cx="1089" cy="104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64993" name="Picture 1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49" y="2268"/>
              <a:ext cx="1028" cy="82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164999" name="Rectangle 13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000" b="0" i="1"/>
              <a:t>Temperature &amp; the Big Bang…</a:t>
            </a:r>
            <a:br>
              <a:rPr lang="en-GB" sz="2000" b="0" i="1"/>
            </a:br>
            <a:r>
              <a:rPr lang="en-GB" sz="3600"/>
              <a:t>How far back can we look?</a:t>
            </a:r>
          </a:p>
        </p:txBody>
      </p:sp>
      <p:sp>
        <p:nvSpPr>
          <p:cNvPr id="165000" name="Rectangle 136"/>
          <p:cNvSpPr>
            <a:spLocks noChangeArrowheads="1"/>
          </p:cNvSpPr>
          <p:nvPr/>
        </p:nvSpPr>
        <p:spPr bwMode="auto">
          <a:xfrm>
            <a:off x="7577138" y="5149850"/>
            <a:ext cx="7302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FFFF00"/>
                </a:solidFill>
                <a:latin typeface="Comic Sans MS" pitchFamily="66" charset="0"/>
              </a:rPr>
              <a:t>‘High</a:t>
            </a:r>
          </a:p>
          <a:p>
            <a:r>
              <a:rPr lang="en-GB" sz="1200">
                <a:solidFill>
                  <a:srgbClr val="FFFF00"/>
                </a:solidFill>
                <a:latin typeface="Comic Sans MS" pitchFamily="66" charset="0"/>
              </a:rPr>
              <a:t>Energy</a:t>
            </a:r>
          </a:p>
          <a:p>
            <a:r>
              <a:rPr lang="en-GB" sz="1200">
                <a:solidFill>
                  <a:srgbClr val="FFFF00"/>
                </a:solidFill>
                <a:latin typeface="Comic Sans MS" pitchFamily="66" charset="0"/>
              </a:rPr>
              <a:t>Physics’</a:t>
            </a:r>
            <a:endParaRPr lang="en-US" sz="120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Our Evolving Universe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237FC-969A-4607-AF84-1A3D878BBA1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9455" name="Line 15"/>
          <p:cNvSpPr>
            <a:spLocks noChangeShapeType="1"/>
          </p:cNvSpPr>
          <p:nvPr/>
        </p:nvSpPr>
        <p:spPr bwMode="auto">
          <a:xfrm flipV="1">
            <a:off x="4540250" y="4938713"/>
            <a:ext cx="0" cy="30956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89526" name="Group 86"/>
          <p:cNvGrpSpPr>
            <a:grpSpLocks/>
          </p:cNvGrpSpPr>
          <p:nvPr/>
        </p:nvGrpSpPr>
        <p:grpSpPr bwMode="auto">
          <a:xfrm>
            <a:off x="600075" y="1997075"/>
            <a:ext cx="7639050" cy="4033838"/>
            <a:chOff x="510" y="1302"/>
            <a:chExt cx="4812" cy="2541"/>
          </a:xfrm>
        </p:grpSpPr>
        <p:grpSp>
          <p:nvGrpSpPr>
            <p:cNvPr id="189503" name="Group 63"/>
            <p:cNvGrpSpPr>
              <a:grpSpLocks/>
            </p:cNvGrpSpPr>
            <p:nvPr/>
          </p:nvGrpSpPr>
          <p:grpSpPr bwMode="auto">
            <a:xfrm>
              <a:off x="846" y="2093"/>
              <a:ext cx="1498" cy="1560"/>
              <a:chOff x="896" y="1872"/>
              <a:chExt cx="1498" cy="1560"/>
            </a:xfrm>
          </p:grpSpPr>
          <p:sp>
            <p:nvSpPr>
              <p:cNvPr id="189480" name="Rectangle 40"/>
              <p:cNvSpPr>
                <a:spLocks noChangeArrowheads="1"/>
              </p:cNvSpPr>
              <p:nvPr/>
            </p:nvSpPr>
            <p:spPr bwMode="auto">
              <a:xfrm>
                <a:off x="896" y="1872"/>
                <a:ext cx="1448" cy="1560"/>
              </a:xfrm>
              <a:prstGeom prst="rect">
                <a:avLst/>
              </a:prstGeom>
              <a:solidFill>
                <a:srgbClr val="F3F3F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9481" name="Text Box 41"/>
              <p:cNvSpPr txBox="1">
                <a:spLocks noChangeArrowheads="1"/>
              </p:cNvSpPr>
              <p:nvPr/>
            </p:nvSpPr>
            <p:spPr bwMode="auto">
              <a:xfrm>
                <a:off x="974" y="1952"/>
                <a:ext cx="1300" cy="233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b="1" dirty="0">
                    <a:solidFill>
                      <a:srgbClr val="9A1D1F"/>
                    </a:solidFill>
                    <a:latin typeface="Comic Sans MS" pitchFamily="66" charset="0"/>
                  </a:rPr>
                  <a:t>Forces</a:t>
                </a:r>
                <a:endParaRPr lang="en-GB" sz="800" dirty="0">
                  <a:latin typeface="Comic Sans MS" pitchFamily="66" charset="0"/>
                </a:endParaRPr>
              </a:p>
            </p:txBody>
          </p:sp>
          <p:grpSp>
            <p:nvGrpSpPr>
              <p:cNvPr id="189487" name="Group 47"/>
              <p:cNvGrpSpPr>
                <a:grpSpLocks/>
              </p:cNvGrpSpPr>
              <p:nvPr/>
            </p:nvGrpSpPr>
            <p:grpSpPr bwMode="auto">
              <a:xfrm>
                <a:off x="974" y="2208"/>
                <a:ext cx="1420" cy="1044"/>
                <a:chOff x="974" y="2208"/>
                <a:chExt cx="1420" cy="1044"/>
              </a:xfrm>
            </p:grpSpPr>
            <p:sp>
              <p:nvSpPr>
                <p:cNvPr id="18948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974" y="2208"/>
                  <a:ext cx="1420" cy="10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 dirty="0">
                      <a:solidFill>
                        <a:schemeClr val="bg2">
                          <a:lumMod val="75000"/>
                        </a:schemeClr>
                      </a:solidFill>
                      <a:latin typeface="Comic Sans MS" pitchFamily="66" charset="0"/>
                    </a:rPr>
                    <a:t>Gravity    </a:t>
                  </a:r>
                  <a:r>
                    <a:rPr lang="en-GB" sz="1400" dirty="0">
                      <a:solidFill>
                        <a:schemeClr val="bg2">
                          <a:lumMod val="75000"/>
                        </a:schemeClr>
                      </a:solidFill>
                      <a:latin typeface="Comic Sans MS" pitchFamily="66" charset="0"/>
                    </a:rPr>
                    <a:t>(mass)</a:t>
                  </a:r>
                </a:p>
                <a:p>
                  <a:r>
                    <a:rPr lang="en-GB" dirty="0">
                      <a:latin typeface="Comic Sans MS" pitchFamily="66" charset="0"/>
                    </a:rPr>
                    <a:t>Electromagnetic </a:t>
                  </a:r>
                </a:p>
                <a:p>
                  <a:r>
                    <a:rPr lang="en-GB" dirty="0">
                      <a:latin typeface="Comic Sans MS" pitchFamily="66" charset="0"/>
                    </a:rPr>
                    <a:t>               </a:t>
                  </a:r>
                  <a:r>
                    <a:rPr lang="en-GB" sz="1400" dirty="0">
                      <a:latin typeface="Comic Sans MS" pitchFamily="66" charset="0"/>
                    </a:rPr>
                    <a:t>(charge)</a:t>
                  </a:r>
                  <a:endParaRPr lang="en-GB" dirty="0">
                    <a:latin typeface="Comic Sans MS" pitchFamily="66" charset="0"/>
                  </a:endParaRPr>
                </a:p>
                <a:p>
                  <a:pPr>
                    <a:spcBef>
                      <a:spcPct val="70000"/>
                    </a:spcBef>
                  </a:pPr>
                  <a:r>
                    <a:rPr lang="en-GB" dirty="0">
                      <a:latin typeface="Comic Sans MS" pitchFamily="66" charset="0"/>
                    </a:rPr>
                    <a:t>Strong</a:t>
                  </a:r>
                </a:p>
                <a:p>
                  <a:r>
                    <a:rPr lang="en-GB" dirty="0">
                      <a:latin typeface="Comic Sans MS" pitchFamily="66" charset="0"/>
                    </a:rPr>
                    <a:t>Weak</a:t>
                  </a:r>
                </a:p>
              </p:txBody>
            </p:sp>
            <p:grpSp>
              <p:nvGrpSpPr>
                <p:cNvPr id="189486" name="Group 46"/>
                <p:cNvGrpSpPr>
                  <a:grpSpLocks/>
                </p:cNvGrpSpPr>
                <p:nvPr/>
              </p:nvGrpSpPr>
              <p:grpSpPr bwMode="auto">
                <a:xfrm>
                  <a:off x="1560" y="2872"/>
                  <a:ext cx="618" cy="370"/>
                  <a:chOff x="1560" y="2968"/>
                  <a:chExt cx="618" cy="370"/>
                </a:xfrm>
              </p:grpSpPr>
              <p:sp>
                <p:nvSpPr>
                  <p:cNvPr id="189484" name="AutoShape 44"/>
                  <p:cNvSpPr>
                    <a:spLocks/>
                  </p:cNvSpPr>
                  <p:nvPr/>
                </p:nvSpPr>
                <p:spPr bwMode="auto">
                  <a:xfrm>
                    <a:off x="1560" y="3040"/>
                    <a:ext cx="128" cy="240"/>
                  </a:xfrm>
                  <a:prstGeom prst="rightBrace">
                    <a:avLst>
                      <a:gd name="adj1" fmla="val 15625"/>
                      <a:gd name="adj2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948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4" y="2968"/>
                    <a:ext cx="524" cy="3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400">
                        <a:latin typeface="Comic Sans MS" pitchFamily="66" charset="0"/>
                      </a:rPr>
                      <a:t>Nuclear</a:t>
                    </a:r>
                  </a:p>
                  <a:p>
                    <a:r>
                      <a:rPr lang="en-GB" sz="1400">
                        <a:latin typeface="Comic Sans MS" pitchFamily="66" charset="0"/>
                      </a:rPr>
                      <a:t>forces</a:t>
                    </a:r>
                  </a:p>
                </p:txBody>
              </p:sp>
            </p:grpSp>
          </p:grpSp>
        </p:grpSp>
        <p:grpSp>
          <p:nvGrpSpPr>
            <p:cNvPr id="189501" name="Group 61"/>
            <p:cNvGrpSpPr>
              <a:grpSpLocks/>
            </p:cNvGrpSpPr>
            <p:nvPr/>
          </p:nvGrpSpPr>
          <p:grpSpPr bwMode="auto">
            <a:xfrm>
              <a:off x="2826" y="1584"/>
              <a:ext cx="2496" cy="2259"/>
              <a:chOff x="2832" y="1680"/>
              <a:chExt cx="2400" cy="2024"/>
            </a:xfrm>
          </p:grpSpPr>
          <p:grpSp>
            <p:nvGrpSpPr>
              <p:cNvPr id="189490" name="Group 50"/>
              <p:cNvGrpSpPr>
                <a:grpSpLocks/>
              </p:cNvGrpSpPr>
              <p:nvPr/>
            </p:nvGrpSpPr>
            <p:grpSpPr bwMode="auto">
              <a:xfrm>
                <a:off x="2832" y="1680"/>
                <a:ext cx="2400" cy="2024"/>
                <a:chOff x="2840" y="1728"/>
                <a:chExt cx="2320" cy="1912"/>
              </a:xfrm>
            </p:grpSpPr>
            <p:sp>
              <p:nvSpPr>
                <p:cNvPr id="189488" name="Rectangle 48"/>
                <p:cNvSpPr>
                  <a:spLocks noChangeArrowheads="1"/>
                </p:cNvSpPr>
                <p:nvPr/>
              </p:nvSpPr>
              <p:spPr bwMode="auto">
                <a:xfrm>
                  <a:off x="2840" y="1728"/>
                  <a:ext cx="2320" cy="1912"/>
                </a:xfrm>
                <a:prstGeom prst="rect">
                  <a:avLst/>
                </a:prstGeom>
                <a:solidFill>
                  <a:srgbClr val="F3F3F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948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934" y="1822"/>
                  <a:ext cx="1276" cy="197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 b="1" dirty="0">
                      <a:solidFill>
                        <a:srgbClr val="9A1D1F"/>
                      </a:solidFill>
                      <a:latin typeface="Comic Sans MS" pitchFamily="66" charset="0"/>
                    </a:rPr>
                    <a:t>Particles</a:t>
                  </a:r>
                  <a:endParaRPr lang="en-GB" sz="800" dirty="0">
                    <a:latin typeface="Comic Sans MS" pitchFamily="66" charset="0"/>
                  </a:endParaRPr>
                </a:p>
              </p:txBody>
            </p:sp>
          </p:grpSp>
          <p:sp>
            <p:nvSpPr>
              <p:cNvPr id="189500" name="Line 60"/>
              <p:cNvSpPr>
                <a:spLocks noChangeShapeType="1"/>
              </p:cNvSpPr>
              <p:nvPr/>
            </p:nvSpPr>
            <p:spPr bwMode="auto">
              <a:xfrm>
                <a:off x="3999" y="2240"/>
                <a:ext cx="0" cy="109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2907" y="1975"/>
              <a:ext cx="1035" cy="1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b="1">
                  <a:latin typeface="Comic Sans MS" pitchFamily="66" charset="0"/>
                </a:rPr>
                <a:t>Matter</a:t>
              </a:r>
            </a:p>
            <a:p>
              <a:r>
                <a:rPr lang="en-GB" sz="1400" b="1">
                  <a:latin typeface="Comic Sans MS" pitchFamily="66" charset="0"/>
                </a:rPr>
                <a:t>‘Hadrons’</a:t>
              </a:r>
              <a:r>
                <a:rPr lang="en-GB" sz="1400">
                  <a:latin typeface="Comic Sans MS" pitchFamily="66" charset="0"/>
                </a:rPr>
                <a:t> </a:t>
              </a:r>
            </a:p>
            <a:p>
              <a:r>
                <a:rPr lang="en-GB" sz="1400">
                  <a:latin typeface="Comic Sans MS" pitchFamily="66" charset="0"/>
                </a:rPr>
                <a:t>(made of Quarks)</a:t>
              </a:r>
            </a:p>
            <a:p>
              <a:r>
                <a:rPr lang="en-GB" sz="1400">
                  <a:latin typeface="Comic Sans MS" pitchFamily="66" charset="0"/>
                </a:rPr>
                <a:t>    Protons    (p)</a:t>
              </a:r>
            </a:p>
            <a:p>
              <a:r>
                <a:rPr lang="en-GB" sz="1400">
                  <a:latin typeface="Comic Sans MS" pitchFamily="66" charset="0"/>
                </a:rPr>
                <a:t>    Neutrons  (n)</a:t>
              </a:r>
            </a:p>
            <a:p>
              <a:r>
                <a:rPr lang="en-GB" sz="1400">
                  <a:latin typeface="Comic Sans MS" pitchFamily="66" charset="0"/>
                </a:rPr>
                <a:t>    (etc)…</a:t>
              </a:r>
            </a:p>
            <a:p>
              <a:r>
                <a:rPr lang="en-GB" sz="1400">
                  <a:latin typeface="Comic Sans MS" pitchFamily="66" charset="0"/>
                </a:rPr>
                <a:t>‘</a:t>
              </a:r>
              <a:r>
                <a:rPr lang="en-GB" sz="1400" b="1">
                  <a:latin typeface="Comic Sans MS" pitchFamily="66" charset="0"/>
                </a:rPr>
                <a:t>Leptons</a:t>
              </a:r>
              <a:r>
                <a:rPr lang="en-GB" sz="1400">
                  <a:latin typeface="Comic Sans MS" pitchFamily="66" charset="0"/>
                </a:rPr>
                <a:t>’ </a:t>
              </a:r>
            </a:p>
            <a:p>
              <a:r>
                <a:rPr lang="en-GB" sz="1400">
                  <a:latin typeface="Comic Sans MS" pitchFamily="66" charset="0"/>
                </a:rPr>
                <a:t>    Electrons (e-)</a:t>
              </a:r>
            </a:p>
            <a:p>
              <a:r>
                <a:rPr lang="en-GB" sz="1400">
                  <a:latin typeface="Comic Sans MS" pitchFamily="66" charset="0"/>
                </a:rPr>
                <a:t>    Neutrinos (</a:t>
              </a:r>
              <a:r>
                <a:rPr lang="en-GB" sz="1400">
                  <a:latin typeface="Comic Sans MS" pitchFamily="66" charset="0"/>
                  <a:sym typeface="Symbol" pitchFamily="18" charset="2"/>
                </a:rPr>
                <a:t>)</a:t>
              </a:r>
            </a:p>
            <a:p>
              <a:r>
                <a:rPr lang="en-GB" sz="1400">
                  <a:latin typeface="Comic Sans MS" pitchFamily="66" charset="0"/>
                  <a:sym typeface="Symbol" pitchFamily="18" charset="2"/>
                </a:rPr>
                <a:t>   (etc)…</a:t>
              </a:r>
              <a:endParaRPr lang="en-GB" sz="1400">
                <a:latin typeface="Comic Sans MS" pitchFamily="66" charset="0"/>
              </a:endParaRPr>
            </a:p>
          </p:txBody>
        </p:sp>
        <p:sp>
          <p:nvSpPr>
            <p:cNvPr id="189518" name="Rectangle 78"/>
            <p:cNvSpPr>
              <a:spLocks noChangeArrowheads="1"/>
            </p:cNvSpPr>
            <p:nvPr/>
          </p:nvSpPr>
          <p:spPr bwMode="auto">
            <a:xfrm>
              <a:off x="510" y="1302"/>
              <a:ext cx="3277" cy="1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2400" dirty="0">
                  <a:solidFill>
                    <a:srgbClr val="F4D72E"/>
                  </a:solidFill>
                  <a:latin typeface="Comic Sans MS" pitchFamily="66" charset="0"/>
                </a:rPr>
                <a:t>The ‘Standard Model’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2400" dirty="0">
                  <a:solidFill>
                    <a:srgbClr val="F4D72E"/>
                  </a:solidFill>
                  <a:latin typeface="Comic Sans MS" pitchFamily="66" charset="0"/>
                </a:rPr>
                <a:t>of Particle physics. </a:t>
              </a:r>
            </a:p>
          </p:txBody>
        </p:sp>
      </p:grpSp>
      <p:grpSp>
        <p:nvGrpSpPr>
          <p:cNvPr id="189527" name="Group 87"/>
          <p:cNvGrpSpPr>
            <a:grpSpLocks/>
          </p:cNvGrpSpPr>
          <p:nvPr/>
        </p:nvGrpSpPr>
        <p:grpSpPr bwMode="auto">
          <a:xfrm>
            <a:off x="1838325" y="3016251"/>
            <a:ext cx="6480175" cy="2957513"/>
            <a:chOff x="1158" y="1900"/>
            <a:chExt cx="4082" cy="1863"/>
          </a:xfrm>
        </p:grpSpPr>
        <p:sp>
          <p:nvSpPr>
            <p:cNvPr id="189453" name="Line 13"/>
            <p:cNvSpPr>
              <a:spLocks noChangeShapeType="1"/>
            </p:cNvSpPr>
            <p:nvPr/>
          </p:nvSpPr>
          <p:spPr bwMode="auto">
            <a:xfrm flipV="1">
              <a:off x="1158" y="3198"/>
              <a:ext cx="30" cy="179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454" name="Line 14"/>
            <p:cNvSpPr>
              <a:spLocks noChangeShapeType="1"/>
            </p:cNvSpPr>
            <p:nvPr/>
          </p:nvSpPr>
          <p:spPr bwMode="auto">
            <a:xfrm flipV="1">
              <a:off x="1881" y="3205"/>
              <a:ext cx="15" cy="216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457" name="Line 17"/>
            <p:cNvSpPr>
              <a:spLocks noChangeShapeType="1"/>
            </p:cNvSpPr>
            <p:nvPr/>
          </p:nvSpPr>
          <p:spPr bwMode="auto">
            <a:xfrm flipH="1" flipV="1">
              <a:off x="3772" y="3219"/>
              <a:ext cx="73" cy="202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459" name="Line 19"/>
            <p:cNvSpPr>
              <a:spLocks noChangeShapeType="1"/>
            </p:cNvSpPr>
            <p:nvPr/>
          </p:nvSpPr>
          <p:spPr bwMode="auto">
            <a:xfrm flipV="1">
              <a:off x="1188" y="2794"/>
              <a:ext cx="30" cy="179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460" name="Line 20"/>
            <p:cNvSpPr>
              <a:spLocks noChangeShapeType="1"/>
            </p:cNvSpPr>
            <p:nvPr/>
          </p:nvSpPr>
          <p:spPr bwMode="auto">
            <a:xfrm flipV="1">
              <a:off x="1911" y="2801"/>
              <a:ext cx="15" cy="216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462" name="Line 22"/>
            <p:cNvSpPr>
              <a:spLocks noChangeShapeType="1"/>
            </p:cNvSpPr>
            <p:nvPr/>
          </p:nvSpPr>
          <p:spPr bwMode="auto">
            <a:xfrm flipH="1" flipV="1">
              <a:off x="3802" y="2815"/>
              <a:ext cx="73" cy="202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456" name="Line 16"/>
            <p:cNvSpPr>
              <a:spLocks noChangeShapeType="1"/>
            </p:cNvSpPr>
            <p:nvPr/>
          </p:nvSpPr>
          <p:spPr bwMode="auto">
            <a:xfrm flipH="1" flipV="1">
              <a:off x="4744" y="3242"/>
              <a:ext cx="44" cy="189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461" name="Line 21"/>
            <p:cNvSpPr>
              <a:spLocks noChangeShapeType="1"/>
            </p:cNvSpPr>
            <p:nvPr/>
          </p:nvSpPr>
          <p:spPr bwMode="auto">
            <a:xfrm flipH="1" flipV="1">
              <a:off x="4774" y="2818"/>
              <a:ext cx="44" cy="189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492" name="Text Box 52"/>
            <p:cNvSpPr txBox="1">
              <a:spLocks noChangeArrowheads="1"/>
            </p:cNvSpPr>
            <p:nvPr/>
          </p:nvSpPr>
          <p:spPr bwMode="auto">
            <a:xfrm>
              <a:off x="3983" y="1900"/>
              <a:ext cx="1257" cy="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400" b="1">
                  <a:solidFill>
                    <a:srgbClr val="1914A1"/>
                  </a:solidFill>
                  <a:latin typeface="Comic Sans MS" pitchFamily="66" charset="0"/>
                </a:rPr>
                <a:t>Anti-matter</a:t>
              </a:r>
            </a:p>
            <a:p>
              <a:r>
                <a:rPr lang="en-GB" sz="1400" b="1">
                  <a:solidFill>
                    <a:srgbClr val="1914A1"/>
                  </a:solidFill>
                  <a:latin typeface="Comic Sans MS" pitchFamily="66" charset="0"/>
                </a:rPr>
                <a:t>‘Hadrons’</a:t>
              </a:r>
              <a:endParaRPr lang="en-GB" sz="1400">
                <a:solidFill>
                  <a:srgbClr val="1914A1"/>
                </a:solidFill>
                <a:latin typeface="Comic Sans MS" pitchFamily="66" charset="0"/>
              </a:endParaRPr>
            </a:p>
            <a:p>
              <a:r>
                <a:rPr lang="en-GB" sz="1400">
                  <a:solidFill>
                    <a:srgbClr val="1914A1"/>
                  </a:solidFill>
                  <a:latin typeface="Comic Sans MS" pitchFamily="66" charset="0"/>
                </a:rPr>
                <a:t>(made of antiquarks)</a:t>
              </a:r>
            </a:p>
            <a:p>
              <a:r>
                <a:rPr lang="en-GB" sz="1400">
                  <a:solidFill>
                    <a:srgbClr val="1914A1"/>
                  </a:solidFill>
                  <a:latin typeface="Comic Sans MS" pitchFamily="66" charset="0"/>
                </a:rPr>
                <a:t>   anti Protons    (p)</a:t>
              </a:r>
            </a:p>
            <a:p>
              <a:r>
                <a:rPr lang="en-GB" sz="1400">
                  <a:solidFill>
                    <a:srgbClr val="1914A1"/>
                  </a:solidFill>
                  <a:latin typeface="Comic Sans MS" pitchFamily="66" charset="0"/>
                </a:rPr>
                <a:t>   anti Neutrons  (n)</a:t>
              </a:r>
            </a:p>
            <a:p>
              <a:r>
                <a:rPr lang="en-GB" sz="1400">
                  <a:solidFill>
                    <a:srgbClr val="1914A1"/>
                  </a:solidFill>
                  <a:latin typeface="Comic Sans MS" pitchFamily="66" charset="0"/>
                </a:rPr>
                <a:t>   (etc)…</a:t>
              </a:r>
            </a:p>
            <a:p>
              <a:r>
                <a:rPr lang="en-GB" sz="1400">
                  <a:solidFill>
                    <a:srgbClr val="1914A1"/>
                  </a:solidFill>
                  <a:latin typeface="Comic Sans MS" pitchFamily="66" charset="0"/>
                </a:rPr>
                <a:t>‘</a:t>
              </a:r>
              <a:r>
                <a:rPr lang="en-GB" sz="1400" b="1">
                  <a:solidFill>
                    <a:srgbClr val="1914A1"/>
                  </a:solidFill>
                  <a:latin typeface="Comic Sans MS" pitchFamily="66" charset="0"/>
                </a:rPr>
                <a:t>Leptons</a:t>
              </a:r>
              <a:r>
                <a:rPr lang="en-GB" sz="1400">
                  <a:solidFill>
                    <a:srgbClr val="1914A1"/>
                  </a:solidFill>
                  <a:latin typeface="Comic Sans MS" pitchFamily="66" charset="0"/>
                </a:rPr>
                <a:t>’ </a:t>
              </a:r>
            </a:p>
            <a:p>
              <a:r>
                <a:rPr lang="en-GB" sz="1400">
                  <a:solidFill>
                    <a:srgbClr val="1914A1"/>
                  </a:solidFill>
                  <a:latin typeface="Comic Sans MS" pitchFamily="66" charset="0"/>
                </a:rPr>
                <a:t>    Positrons (e+)</a:t>
              </a:r>
            </a:p>
            <a:p>
              <a:r>
                <a:rPr lang="en-GB" sz="1400">
                  <a:solidFill>
                    <a:srgbClr val="1914A1"/>
                  </a:solidFill>
                  <a:latin typeface="Comic Sans MS" pitchFamily="66" charset="0"/>
                </a:rPr>
                <a:t>    anti Neutrinos (</a:t>
              </a:r>
              <a:r>
                <a:rPr lang="en-GB" sz="1400">
                  <a:solidFill>
                    <a:srgbClr val="1914A1"/>
                  </a:solidFill>
                  <a:latin typeface="Comic Sans MS" pitchFamily="66" charset="0"/>
                  <a:sym typeface="Symbol" pitchFamily="18" charset="2"/>
                </a:rPr>
                <a:t>)</a:t>
              </a:r>
            </a:p>
            <a:p>
              <a:r>
                <a:rPr lang="en-GB" sz="1400">
                  <a:solidFill>
                    <a:srgbClr val="1914A1"/>
                  </a:solidFill>
                  <a:latin typeface="Comic Sans MS" pitchFamily="66" charset="0"/>
                </a:rPr>
                <a:t>    (etc)…</a:t>
              </a:r>
            </a:p>
          </p:txBody>
        </p:sp>
        <p:sp>
          <p:nvSpPr>
            <p:cNvPr id="189493" name="Line 53"/>
            <p:cNvSpPr>
              <a:spLocks noChangeShapeType="1"/>
            </p:cNvSpPr>
            <p:nvPr/>
          </p:nvSpPr>
          <p:spPr bwMode="auto">
            <a:xfrm>
              <a:off x="4947" y="2365"/>
              <a:ext cx="35" cy="0"/>
            </a:xfrm>
            <a:prstGeom prst="line">
              <a:avLst/>
            </a:prstGeom>
            <a:noFill/>
            <a:ln w="12700">
              <a:solidFill>
                <a:srgbClr val="1914A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494" name="Line 54"/>
            <p:cNvSpPr>
              <a:spLocks noChangeShapeType="1"/>
            </p:cNvSpPr>
            <p:nvPr/>
          </p:nvSpPr>
          <p:spPr bwMode="auto">
            <a:xfrm>
              <a:off x="4977" y="2500"/>
              <a:ext cx="34" cy="0"/>
            </a:xfrm>
            <a:prstGeom prst="line">
              <a:avLst/>
            </a:prstGeom>
            <a:noFill/>
            <a:ln w="12700">
              <a:solidFill>
                <a:srgbClr val="1914A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495" name="Line 55"/>
            <p:cNvSpPr>
              <a:spLocks noChangeShapeType="1"/>
            </p:cNvSpPr>
            <p:nvPr/>
          </p:nvSpPr>
          <p:spPr bwMode="auto">
            <a:xfrm>
              <a:off x="5012" y="3046"/>
              <a:ext cx="35" cy="0"/>
            </a:xfrm>
            <a:prstGeom prst="line">
              <a:avLst/>
            </a:prstGeom>
            <a:noFill/>
            <a:ln w="12700">
              <a:solidFill>
                <a:srgbClr val="1914A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499" name="Rectangle 59"/>
            <p:cNvSpPr>
              <a:spLocks noChangeArrowheads="1"/>
            </p:cNvSpPr>
            <p:nvPr/>
          </p:nvSpPr>
          <p:spPr bwMode="auto">
            <a:xfrm>
              <a:off x="2704" y="3550"/>
              <a:ext cx="247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A1D1F"/>
                  </a:solidFill>
                  <a:latin typeface="Comic Sans MS" pitchFamily="66" charset="0"/>
                </a:rPr>
                <a:t>Photons (</a:t>
              </a:r>
              <a:r>
                <a:rPr lang="en-GB" sz="1600" b="1" dirty="0">
                  <a:solidFill>
                    <a:srgbClr val="9A1D1F"/>
                  </a:solidFill>
                  <a:latin typeface="Comic Sans MS" pitchFamily="66" charset="0"/>
                  <a:sym typeface="Symbol" pitchFamily="18" charset="2"/>
                </a:rPr>
                <a:t></a:t>
              </a:r>
              <a:r>
                <a:rPr lang="en-GB" sz="1600" b="1" dirty="0" smtClean="0">
                  <a:solidFill>
                    <a:srgbClr val="9A1D1F"/>
                  </a:solidFill>
                  <a:latin typeface="Comic Sans MS" pitchFamily="66" charset="0"/>
                </a:rPr>
                <a:t>) and other force particles</a:t>
              </a:r>
              <a:endParaRPr lang="en-GB" sz="1600" b="1" dirty="0">
                <a:solidFill>
                  <a:srgbClr val="9A1D1F"/>
                </a:solidFill>
                <a:latin typeface="Comic Sans MS" pitchFamily="66" charset="0"/>
              </a:endParaRPr>
            </a:p>
          </p:txBody>
        </p:sp>
      </p:grpSp>
      <p:sp>
        <p:nvSpPr>
          <p:cNvPr id="189506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/>
              <a:t>Temperature &amp; the Big Bang…</a:t>
            </a:r>
            <a:r>
              <a:rPr lang="en-GB"/>
              <a:t> </a:t>
            </a:r>
            <a:br>
              <a:rPr lang="en-GB"/>
            </a:br>
            <a:r>
              <a:rPr lang="en-GB" sz="3600"/>
              <a:t>What have colliders told us so far?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5D284-1298-4E76-A3B7-E107820B1444}" type="slidenum">
              <a:rPr lang="en-US"/>
              <a:pPr/>
              <a:t>5</a:t>
            </a:fld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59038" y="1817688"/>
            <a:ext cx="4767262" cy="4419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Monotype Sorts" charset="2"/>
              <a:buNone/>
            </a:pPr>
            <a:r>
              <a:rPr lang="en-GB" sz="2000" dirty="0"/>
              <a:t>   The universe is expanding &amp; </a:t>
            </a:r>
          </a:p>
          <a:p>
            <a:pPr algn="ctr">
              <a:lnSpc>
                <a:spcPct val="90000"/>
              </a:lnSpc>
              <a:buFont typeface="Monotype Sorts" charset="2"/>
              <a:buNone/>
            </a:pPr>
            <a:r>
              <a:rPr lang="en-GB" sz="2000" dirty="0"/>
              <a:t>     cooling after an initial ‘explosion’</a:t>
            </a:r>
          </a:p>
          <a:p>
            <a:pPr algn="ctr">
              <a:lnSpc>
                <a:spcPct val="90000"/>
              </a:lnSpc>
              <a:buFont typeface="Monotype Sorts" charset="2"/>
              <a:buNone/>
            </a:pPr>
            <a:r>
              <a:rPr lang="en-GB" sz="2000" dirty="0"/>
              <a:t>      ~</a:t>
            </a:r>
            <a:r>
              <a:rPr lang="en-GB" sz="2000" dirty="0" smtClean="0"/>
              <a:t>14 </a:t>
            </a:r>
            <a:r>
              <a:rPr lang="en-GB" sz="2000" dirty="0"/>
              <a:t>billion years ago. </a:t>
            </a:r>
          </a:p>
          <a:p>
            <a:pPr algn="ctr">
              <a:lnSpc>
                <a:spcPct val="90000"/>
              </a:lnSpc>
            </a:pPr>
            <a:endParaRPr lang="en-GB" sz="2000" dirty="0"/>
          </a:p>
        </p:txBody>
      </p:sp>
      <p:grpSp>
        <p:nvGrpSpPr>
          <p:cNvPr id="232453" name="Group 5"/>
          <p:cNvGrpSpPr>
            <a:grpSpLocks/>
          </p:cNvGrpSpPr>
          <p:nvPr/>
        </p:nvGrpSpPr>
        <p:grpSpPr bwMode="auto">
          <a:xfrm>
            <a:off x="1041400" y="2752725"/>
            <a:ext cx="7848600" cy="2019300"/>
            <a:chOff x="656" y="1656"/>
            <a:chExt cx="4944" cy="1272"/>
          </a:xfrm>
        </p:grpSpPr>
        <p:grpSp>
          <p:nvGrpSpPr>
            <p:cNvPr id="232454" name="Group 6"/>
            <p:cNvGrpSpPr>
              <a:grpSpLocks/>
            </p:cNvGrpSpPr>
            <p:nvPr/>
          </p:nvGrpSpPr>
          <p:grpSpPr bwMode="auto">
            <a:xfrm>
              <a:off x="656" y="1896"/>
              <a:ext cx="4608" cy="1032"/>
              <a:chOff x="656" y="2048"/>
              <a:chExt cx="4416" cy="936"/>
            </a:xfrm>
          </p:grpSpPr>
          <p:sp>
            <p:nvSpPr>
              <p:cNvPr id="232455" name="Rectangle 7"/>
              <p:cNvSpPr>
                <a:spLocks noChangeArrowheads="1"/>
              </p:cNvSpPr>
              <p:nvPr/>
            </p:nvSpPr>
            <p:spPr bwMode="auto">
              <a:xfrm>
                <a:off x="656" y="2048"/>
                <a:ext cx="4416" cy="9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232456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7" y="2080"/>
                <a:ext cx="4361" cy="872"/>
              </a:xfrm>
              <a:prstGeom prst="rect">
                <a:avLst/>
              </a:prstGeom>
              <a:noFill/>
            </p:spPr>
          </p:pic>
        </p:grpSp>
        <p:sp>
          <p:nvSpPr>
            <p:cNvPr id="232457" name="Text Box 9"/>
            <p:cNvSpPr txBox="1">
              <a:spLocks noChangeArrowheads="1"/>
            </p:cNvSpPr>
            <p:nvPr/>
          </p:nvSpPr>
          <p:spPr bwMode="auto">
            <a:xfrm>
              <a:off x="656" y="1656"/>
              <a:ext cx="74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F4D72E"/>
                  </a:solidFill>
                  <a:latin typeface="Comic Sans MS" pitchFamily="66" charset="0"/>
                </a:rPr>
                <a:t>T = 0</a:t>
              </a:r>
            </a:p>
          </p:txBody>
        </p:sp>
        <p:sp>
          <p:nvSpPr>
            <p:cNvPr id="232458" name="Text Box 10"/>
            <p:cNvSpPr txBox="1">
              <a:spLocks noChangeArrowheads="1"/>
            </p:cNvSpPr>
            <p:nvPr/>
          </p:nvSpPr>
          <p:spPr bwMode="auto">
            <a:xfrm>
              <a:off x="4856" y="1656"/>
              <a:ext cx="74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F4D72E"/>
                  </a:solidFill>
                  <a:latin typeface="Comic Sans MS" pitchFamily="66" charset="0"/>
                </a:rPr>
                <a:t>Now</a:t>
              </a:r>
            </a:p>
          </p:txBody>
        </p:sp>
      </p:grp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977900" y="4772025"/>
            <a:ext cx="11620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4D72E"/>
                </a:solidFill>
                <a:latin typeface="Comic Sans MS" pitchFamily="66" charset="0"/>
              </a:rPr>
              <a:t>Very hot</a:t>
            </a: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7569200" y="4759325"/>
            <a:ext cx="7016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4D72E"/>
                </a:solidFill>
                <a:latin typeface="Comic Sans MS" pitchFamily="66" charset="0"/>
              </a:rPr>
              <a:t>~ 3K</a:t>
            </a:r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 flipV="1">
            <a:off x="1838325" y="5076825"/>
            <a:ext cx="47625" cy="2841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 flipV="1">
            <a:off x="2986088" y="5087938"/>
            <a:ext cx="23812" cy="342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2463" name="Line 15"/>
          <p:cNvSpPr>
            <a:spLocks noChangeShapeType="1"/>
          </p:cNvSpPr>
          <p:nvPr/>
        </p:nvSpPr>
        <p:spPr bwMode="auto">
          <a:xfrm flipV="1">
            <a:off x="4540250" y="4938713"/>
            <a:ext cx="0" cy="30956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2464" name="Line 16"/>
          <p:cNvSpPr>
            <a:spLocks noChangeShapeType="1"/>
          </p:cNvSpPr>
          <p:nvPr/>
        </p:nvSpPr>
        <p:spPr bwMode="auto">
          <a:xfrm flipH="1" flipV="1">
            <a:off x="7426325" y="5135563"/>
            <a:ext cx="69850" cy="28575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2465" name="Line 17"/>
          <p:cNvSpPr>
            <a:spLocks noChangeShapeType="1"/>
          </p:cNvSpPr>
          <p:nvPr/>
        </p:nvSpPr>
        <p:spPr bwMode="auto">
          <a:xfrm flipH="1" flipV="1">
            <a:off x="5795963" y="5162550"/>
            <a:ext cx="115887" cy="32067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2467" name="Line 19"/>
          <p:cNvSpPr>
            <a:spLocks noChangeShapeType="1"/>
          </p:cNvSpPr>
          <p:nvPr/>
        </p:nvSpPr>
        <p:spPr bwMode="auto">
          <a:xfrm flipV="1">
            <a:off x="1885950" y="5053013"/>
            <a:ext cx="47625" cy="28416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2468" name="Line 20"/>
          <p:cNvSpPr>
            <a:spLocks noChangeShapeType="1"/>
          </p:cNvSpPr>
          <p:nvPr/>
        </p:nvSpPr>
        <p:spPr bwMode="auto">
          <a:xfrm flipV="1">
            <a:off x="3033713" y="5064125"/>
            <a:ext cx="23812" cy="342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2469" name="Line 21"/>
          <p:cNvSpPr>
            <a:spLocks noChangeShapeType="1"/>
          </p:cNvSpPr>
          <p:nvPr/>
        </p:nvSpPr>
        <p:spPr bwMode="auto">
          <a:xfrm flipH="1" flipV="1">
            <a:off x="7473950" y="5111750"/>
            <a:ext cx="69850" cy="28575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2470" name="Line 22"/>
          <p:cNvSpPr>
            <a:spLocks noChangeShapeType="1"/>
          </p:cNvSpPr>
          <p:nvPr/>
        </p:nvSpPr>
        <p:spPr bwMode="auto">
          <a:xfrm flipH="1" flipV="1">
            <a:off x="5843588" y="5138738"/>
            <a:ext cx="115887" cy="32067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2472" name="Line 24"/>
          <p:cNvSpPr>
            <a:spLocks noChangeShapeType="1"/>
          </p:cNvSpPr>
          <p:nvPr/>
        </p:nvSpPr>
        <p:spPr bwMode="auto">
          <a:xfrm>
            <a:off x="1927225" y="4633913"/>
            <a:ext cx="0" cy="1905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2473" name="Line 25"/>
          <p:cNvSpPr>
            <a:spLocks noChangeShapeType="1"/>
          </p:cNvSpPr>
          <p:nvPr/>
        </p:nvSpPr>
        <p:spPr bwMode="auto">
          <a:xfrm>
            <a:off x="2686050" y="4645025"/>
            <a:ext cx="0" cy="1905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2474" name="Line 26"/>
          <p:cNvSpPr>
            <a:spLocks noChangeShapeType="1"/>
          </p:cNvSpPr>
          <p:nvPr/>
        </p:nvSpPr>
        <p:spPr bwMode="auto">
          <a:xfrm>
            <a:off x="4332288" y="4646613"/>
            <a:ext cx="0" cy="1905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2475" name="Line 27"/>
          <p:cNvSpPr>
            <a:spLocks noChangeShapeType="1"/>
          </p:cNvSpPr>
          <p:nvPr/>
        </p:nvSpPr>
        <p:spPr bwMode="auto">
          <a:xfrm>
            <a:off x="5254625" y="4646613"/>
            <a:ext cx="0" cy="1905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2476" name="Line 28"/>
          <p:cNvSpPr>
            <a:spLocks noChangeShapeType="1"/>
          </p:cNvSpPr>
          <p:nvPr/>
        </p:nvSpPr>
        <p:spPr bwMode="auto">
          <a:xfrm>
            <a:off x="7262813" y="4645025"/>
            <a:ext cx="0" cy="1905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2477" name="Rectangle 29"/>
          <p:cNvSpPr>
            <a:spLocks noChangeArrowheads="1"/>
          </p:cNvSpPr>
          <p:nvPr/>
        </p:nvSpPr>
        <p:spPr bwMode="auto">
          <a:xfrm>
            <a:off x="5808663" y="5241925"/>
            <a:ext cx="33353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1400" b="1">
                <a:solidFill>
                  <a:schemeClr val="bg1"/>
                </a:solidFill>
                <a:latin typeface="Comic Sans MS" pitchFamily="66" charset="0"/>
              </a:rPr>
              <a:t>Structure</a:t>
            </a:r>
          </a:p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1400" b="1">
                <a:solidFill>
                  <a:schemeClr val="bg1"/>
                </a:solidFill>
                <a:latin typeface="Comic Sans MS" pitchFamily="66" charset="0"/>
              </a:rPr>
              <a:t>formation</a:t>
            </a:r>
          </a:p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endParaRPr lang="en-GB" sz="1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2478" name="Text Box 30"/>
          <p:cNvSpPr txBox="1">
            <a:spLocks noChangeArrowheads="1"/>
          </p:cNvSpPr>
          <p:nvPr/>
        </p:nvSpPr>
        <p:spPr bwMode="auto">
          <a:xfrm>
            <a:off x="917575" y="4956175"/>
            <a:ext cx="18034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GB" sz="1400" b="1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1400" b="1">
                <a:solidFill>
                  <a:schemeClr val="bg1"/>
                </a:solidFill>
                <a:latin typeface="Comic Sans MS" pitchFamily="66" charset="0"/>
              </a:rPr>
              <a:t>‘Inflation’</a:t>
            </a:r>
          </a:p>
        </p:txBody>
      </p:sp>
      <p:sp>
        <p:nvSpPr>
          <p:cNvPr id="232479" name="Rectangle 31"/>
          <p:cNvSpPr>
            <a:spLocks noChangeArrowheads="1"/>
          </p:cNvSpPr>
          <p:nvPr/>
        </p:nvSpPr>
        <p:spPr bwMode="auto">
          <a:xfrm>
            <a:off x="1631950" y="5418138"/>
            <a:ext cx="2060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1400" b="1">
                <a:solidFill>
                  <a:schemeClr val="bg1"/>
                </a:solidFill>
                <a:latin typeface="Comic Sans MS" pitchFamily="66" charset="0"/>
              </a:rPr>
              <a:t>Particle/photon Soup</a:t>
            </a:r>
          </a:p>
        </p:txBody>
      </p:sp>
      <p:sp>
        <p:nvSpPr>
          <p:cNvPr id="232480" name="Rectangle 32"/>
          <p:cNvSpPr>
            <a:spLocks noChangeArrowheads="1"/>
          </p:cNvSpPr>
          <p:nvPr/>
        </p:nvSpPr>
        <p:spPr bwMode="auto">
          <a:xfrm>
            <a:off x="4340225" y="5583238"/>
            <a:ext cx="2060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1400" b="1">
                <a:solidFill>
                  <a:schemeClr val="bg1"/>
                </a:solidFill>
                <a:latin typeface="Comic Sans MS" pitchFamily="66" charset="0"/>
              </a:rPr>
              <a:t>‘Nucleosynthesis’</a:t>
            </a:r>
          </a:p>
        </p:txBody>
      </p:sp>
      <p:sp>
        <p:nvSpPr>
          <p:cNvPr id="232481" name="Rectangle 33"/>
          <p:cNvSpPr>
            <a:spLocks noChangeArrowheads="1"/>
          </p:cNvSpPr>
          <p:nvPr/>
        </p:nvSpPr>
        <p:spPr bwMode="auto">
          <a:xfrm>
            <a:off x="5065713" y="5219700"/>
            <a:ext cx="22336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1400" b="1">
                <a:solidFill>
                  <a:schemeClr val="bg1"/>
                </a:solidFill>
                <a:latin typeface="Comic Sans MS" pitchFamily="66" charset="0"/>
              </a:rPr>
              <a:t>‘Recombination’</a:t>
            </a:r>
          </a:p>
        </p:txBody>
      </p:sp>
      <p:sp>
        <p:nvSpPr>
          <p:cNvPr id="232482" name="Rectangle 34"/>
          <p:cNvSpPr>
            <a:spLocks noChangeArrowheads="1"/>
          </p:cNvSpPr>
          <p:nvPr/>
        </p:nvSpPr>
        <p:spPr bwMode="auto">
          <a:xfrm>
            <a:off x="2630488" y="5168900"/>
            <a:ext cx="27209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1400" b="1">
                <a:solidFill>
                  <a:schemeClr val="bg1"/>
                </a:solidFill>
                <a:latin typeface="Comic Sans MS" pitchFamily="66" charset="0"/>
              </a:rPr>
              <a:t>Matter</a:t>
            </a:r>
          </a:p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1400" b="1">
                <a:solidFill>
                  <a:schemeClr val="bg1"/>
                </a:solidFill>
                <a:latin typeface="Comic Sans MS" pitchFamily="66" charset="0"/>
              </a:rPr>
              <a:t> ‘Freeze-out’</a:t>
            </a:r>
          </a:p>
        </p:txBody>
      </p:sp>
      <p:sp>
        <p:nvSpPr>
          <p:cNvPr id="232483" name="Line 35"/>
          <p:cNvSpPr>
            <a:spLocks noChangeShapeType="1"/>
          </p:cNvSpPr>
          <p:nvPr/>
        </p:nvSpPr>
        <p:spPr bwMode="auto">
          <a:xfrm>
            <a:off x="3641725" y="4630738"/>
            <a:ext cx="0" cy="2254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2490" name="Rectangle 4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400"/>
              <a:t>Quick chronology of the Big Bang…</a:t>
            </a:r>
          </a:p>
        </p:txBody>
      </p:sp>
      <p:grpSp>
        <p:nvGrpSpPr>
          <p:cNvPr id="232493" name="Group 45"/>
          <p:cNvGrpSpPr>
            <a:grpSpLocks/>
          </p:cNvGrpSpPr>
          <p:nvPr/>
        </p:nvGrpSpPr>
        <p:grpSpPr bwMode="auto">
          <a:xfrm>
            <a:off x="1811338" y="2184400"/>
            <a:ext cx="965200" cy="3116263"/>
            <a:chOff x="1141" y="1376"/>
            <a:chExt cx="608" cy="1963"/>
          </a:xfrm>
        </p:grpSpPr>
        <p:sp>
          <p:nvSpPr>
            <p:cNvPr id="232491" name="Oval 43"/>
            <p:cNvSpPr>
              <a:spLocks noChangeArrowheads="1"/>
            </p:cNvSpPr>
            <p:nvPr/>
          </p:nvSpPr>
          <p:spPr bwMode="auto">
            <a:xfrm>
              <a:off x="1141" y="1376"/>
              <a:ext cx="608" cy="3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2488" name="Text Box 40"/>
            <p:cNvSpPr txBox="1">
              <a:spLocks noChangeArrowheads="1"/>
            </p:cNvSpPr>
            <p:nvPr/>
          </p:nvSpPr>
          <p:spPr bwMode="auto">
            <a:xfrm>
              <a:off x="1213" y="1439"/>
              <a:ext cx="453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90302C"/>
                  </a:solidFill>
                  <a:latin typeface="Comic Sans MS" pitchFamily="66" charset="0"/>
                </a:rPr>
                <a:t>&lt;10</a:t>
              </a:r>
              <a:r>
                <a:rPr lang="en-US" sz="1600" baseline="30000">
                  <a:solidFill>
                    <a:srgbClr val="90302C"/>
                  </a:solidFill>
                  <a:latin typeface="Comic Sans MS" pitchFamily="66" charset="0"/>
                </a:rPr>
                <a:t>-4</a:t>
              </a:r>
              <a:r>
                <a:rPr lang="en-US" sz="1600">
                  <a:solidFill>
                    <a:srgbClr val="90302C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232492" name="Line 44"/>
            <p:cNvSpPr>
              <a:spLocks noChangeShapeType="1"/>
            </p:cNvSpPr>
            <p:nvPr/>
          </p:nvSpPr>
          <p:spPr bwMode="auto">
            <a:xfrm>
              <a:off x="1472" y="1717"/>
              <a:ext cx="267" cy="162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CAF376-3951-44B2-858B-3329A7391A3A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234546" name="Group 50"/>
          <p:cNvGrpSpPr>
            <a:grpSpLocks/>
          </p:cNvGrpSpPr>
          <p:nvPr/>
        </p:nvGrpSpPr>
        <p:grpSpPr bwMode="auto">
          <a:xfrm>
            <a:off x="779463" y="3065463"/>
            <a:ext cx="7800975" cy="3022600"/>
            <a:chOff x="491" y="1955"/>
            <a:chExt cx="4914" cy="1904"/>
          </a:xfrm>
        </p:grpSpPr>
        <p:sp>
          <p:nvSpPr>
            <p:cNvPr id="234515" name="Rectangle 19"/>
            <p:cNvSpPr>
              <a:spLocks noChangeArrowheads="1"/>
            </p:cNvSpPr>
            <p:nvPr/>
          </p:nvSpPr>
          <p:spPr bwMode="auto">
            <a:xfrm>
              <a:off x="491" y="2188"/>
              <a:ext cx="2830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81000" indent="-381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Char char="n"/>
              </a:pPr>
              <a:r>
                <a:rPr lang="en-GB" dirty="0">
                  <a:solidFill>
                    <a:schemeClr val="bg1"/>
                  </a:solidFill>
                  <a:latin typeface="Comic Sans MS" pitchFamily="66" charset="0"/>
                </a:rPr>
                <a:t>2 reactions governed the balance of particles and photons : </a:t>
              </a:r>
            </a:p>
            <a:p>
              <a:pPr marL="800100" lvl="1" indent="-3429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Arial" charset="0"/>
                <a:buAutoNum type="arabicPeriod"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Matter and antimatter produced by ‘</a:t>
              </a: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</a:rPr>
                <a:t>pair production</a:t>
              </a: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’</a:t>
              </a:r>
            </a:p>
            <a:p>
              <a:pPr marL="800100" lvl="1" indent="-3429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Arial" charset="0"/>
                <a:buAutoNum type="arabicPeriod"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Photons produced by matter &amp; antimatter </a:t>
              </a:r>
              <a:r>
                <a:rPr lang="en-GB" sz="1600" dirty="0">
                  <a:solidFill>
                    <a:srgbClr val="F4D72E"/>
                  </a:solidFill>
                  <a:latin typeface="Comic Sans MS" pitchFamily="66" charset="0"/>
                </a:rPr>
                <a:t>annihilation</a:t>
              </a:r>
            </a:p>
          </p:txBody>
        </p:sp>
        <p:grpSp>
          <p:nvGrpSpPr>
            <p:cNvPr id="234543" name="Group 47"/>
            <p:cNvGrpSpPr>
              <a:grpSpLocks/>
            </p:cNvGrpSpPr>
            <p:nvPr/>
          </p:nvGrpSpPr>
          <p:grpSpPr bwMode="auto">
            <a:xfrm>
              <a:off x="3608" y="1955"/>
              <a:ext cx="1797" cy="1904"/>
              <a:chOff x="3608" y="1955"/>
              <a:chExt cx="1797" cy="1904"/>
            </a:xfrm>
          </p:grpSpPr>
          <p:grpSp>
            <p:nvGrpSpPr>
              <p:cNvPr id="234498" name="Group 2"/>
              <p:cNvGrpSpPr>
                <a:grpSpLocks/>
              </p:cNvGrpSpPr>
              <p:nvPr/>
            </p:nvGrpSpPr>
            <p:grpSpPr bwMode="auto">
              <a:xfrm>
                <a:off x="3608" y="1955"/>
                <a:ext cx="1784" cy="1904"/>
                <a:chOff x="3608" y="1944"/>
                <a:chExt cx="1784" cy="1904"/>
              </a:xfrm>
            </p:grpSpPr>
            <p:grpSp>
              <p:nvGrpSpPr>
                <p:cNvPr id="234499" name="Group 3"/>
                <p:cNvGrpSpPr>
                  <a:grpSpLocks/>
                </p:cNvGrpSpPr>
                <p:nvPr/>
              </p:nvGrpSpPr>
              <p:grpSpPr bwMode="auto">
                <a:xfrm>
                  <a:off x="3608" y="1944"/>
                  <a:ext cx="1784" cy="1904"/>
                  <a:chOff x="3608" y="1944"/>
                  <a:chExt cx="1784" cy="1904"/>
                </a:xfrm>
              </p:grpSpPr>
              <p:sp>
                <p:nvSpPr>
                  <p:cNvPr id="234500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3608" y="1944"/>
                    <a:ext cx="1784" cy="19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34501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3673" y="2309"/>
                    <a:ext cx="1634" cy="469"/>
                    <a:chOff x="3553" y="2096"/>
                    <a:chExt cx="1634" cy="469"/>
                  </a:xfrm>
                </p:grpSpPr>
                <p:sp>
                  <p:nvSpPr>
                    <p:cNvPr id="234502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3777" y="2320"/>
                      <a:ext cx="453" cy="6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12" y="32"/>
                        </a:cxn>
                        <a:cxn ang="0">
                          <a:pos x="25" y="37"/>
                        </a:cxn>
                        <a:cxn ang="0">
                          <a:pos x="45" y="50"/>
                        </a:cxn>
                        <a:cxn ang="0">
                          <a:pos x="58" y="34"/>
                        </a:cxn>
                        <a:cxn ang="0">
                          <a:pos x="72" y="18"/>
                        </a:cxn>
                        <a:cxn ang="0">
                          <a:pos x="88" y="31"/>
                        </a:cxn>
                        <a:cxn ang="0">
                          <a:pos x="97" y="50"/>
                        </a:cxn>
                        <a:cxn ang="0">
                          <a:pos x="111" y="59"/>
                        </a:cxn>
                        <a:cxn ang="0">
                          <a:pos x="127" y="47"/>
                        </a:cxn>
                        <a:cxn ang="0">
                          <a:pos x="141" y="17"/>
                        </a:cxn>
                        <a:cxn ang="0">
                          <a:pos x="154" y="6"/>
                        </a:cxn>
                        <a:cxn ang="0">
                          <a:pos x="174" y="15"/>
                        </a:cxn>
                        <a:cxn ang="0">
                          <a:pos x="192" y="49"/>
                        </a:cxn>
                        <a:cxn ang="0">
                          <a:pos x="205" y="57"/>
                        </a:cxn>
                        <a:cxn ang="0">
                          <a:pos x="216" y="57"/>
                        </a:cxn>
                        <a:cxn ang="0">
                          <a:pos x="233" y="34"/>
                        </a:cxn>
                        <a:cxn ang="0">
                          <a:pos x="243" y="11"/>
                        </a:cxn>
                        <a:cxn ang="0">
                          <a:pos x="259" y="2"/>
                        </a:cxn>
                        <a:cxn ang="0">
                          <a:pos x="276" y="21"/>
                        </a:cxn>
                        <a:cxn ang="0">
                          <a:pos x="288" y="45"/>
                        </a:cxn>
                        <a:cxn ang="0">
                          <a:pos x="300" y="58"/>
                        </a:cxn>
                        <a:cxn ang="0">
                          <a:pos x="310" y="54"/>
                        </a:cxn>
                        <a:cxn ang="0">
                          <a:pos x="319" y="47"/>
                        </a:cxn>
                        <a:cxn ang="0">
                          <a:pos x="330" y="19"/>
                        </a:cxn>
                        <a:cxn ang="0">
                          <a:pos x="340" y="13"/>
                        </a:cxn>
                        <a:cxn ang="0">
                          <a:pos x="389" y="21"/>
                        </a:cxn>
                        <a:cxn ang="0">
                          <a:pos x="405" y="27"/>
                        </a:cxn>
                        <a:cxn ang="0">
                          <a:pos x="405" y="27"/>
                        </a:cxn>
                        <a:cxn ang="0">
                          <a:pos x="394" y="27"/>
                        </a:cxn>
                        <a:cxn ang="0">
                          <a:pos x="394" y="27"/>
                        </a:cxn>
                        <a:cxn ang="0">
                          <a:pos x="399" y="11"/>
                        </a:cxn>
                        <a:cxn ang="0">
                          <a:pos x="453" y="21"/>
                        </a:cxn>
                      </a:cxnLst>
                      <a:rect l="0" t="0" r="r" b="b"/>
                      <a:pathLst>
                        <a:path w="453" h="61">
                          <a:moveTo>
                            <a:pt x="0" y="37"/>
                          </a:moveTo>
                          <a:cubicBezTo>
                            <a:pt x="2" y="36"/>
                            <a:pt x="7" y="32"/>
                            <a:pt x="12" y="32"/>
                          </a:cubicBezTo>
                          <a:cubicBezTo>
                            <a:pt x="16" y="32"/>
                            <a:pt x="20" y="34"/>
                            <a:pt x="25" y="37"/>
                          </a:cubicBezTo>
                          <a:cubicBezTo>
                            <a:pt x="30" y="40"/>
                            <a:pt x="40" y="50"/>
                            <a:pt x="45" y="50"/>
                          </a:cubicBezTo>
                          <a:cubicBezTo>
                            <a:pt x="51" y="50"/>
                            <a:pt x="53" y="40"/>
                            <a:pt x="58" y="34"/>
                          </a:cubicBezTo>
                          <a:cubicBezTo>
                            <a:pt x="62" y="29"/>
                            <a:pt x="67" y="19"/>
                            <a:pt x="72" y="18"/>
                          </a:cubicBezTo>
                          <a:cubicBezTo>
                            <a:pt x="78" y="17"/>
                            <a:pt x="84" y="25"/>
                            <a:pt x="88" y="31"/>
                          </a:cubicBezTo>
                          <a:cubicBezTo>
                            <a:pt x="93" y="36"/>
                            <a:pt x="93" y="46"/>
                            <a:pt x="97" y="50"/>
                          </a:cubicBezTo>
                          <a:cubicBezTo>
                            <a:pt x="101" y="55"/>
                            <a:pt x="106" y="59"/>
                            <a:pt x="111" y="59"/>
                          </a:cubicBezTo>
                          <a:cubicBezTo>
                            <a:pt x="116" y="58"/>
                            <a:pt x="121" y="54"/>
                            <a:pt x="127" y="47"/>
                          </a:cubicBezTo>
                          <a:cubicBezTo>
                            <a:pt x="132" y="41"/>
                            <a:pt x="137" y="24"/>
                            <a:pt x="141" y="17"/>
                          </a:cubicBezTo>
                          <a:cubicBezTo>
                            <a:pt x="146" y="10"/>
                            <a:pt x="148" y="7"/>
                            <a:pt x="154" y="6"/>
                          </a:cubicBezTo>
                          <a:cubicBezTo>
                            <a:pt x="159" y="6"/>
                            <a:pt x="168" y="8"/>
                            <a:pt x="174" y="15"/>
                          </a:cubicBezTo>
                          <a:cubicBezTo>
                            <a:pt x="180" y="22"/>
                            <a:pt x="187" y="42"/>
                            <a:pt x="192" y="49"/>
                          </a:cubicBezTo>
                          <a:cubicBezTo>
                            <a:pt x="197" y="55"/>
                            <a:pt x="201" y="56"/>
                            <a:pt x="205" y="57"/>
                          </a:cubicBezTo>
                          <a:cubicBezTo>
                            <a:pt x="209" y="59"/>
                            <a:pt x="211" y="61"/>
                            <a:pt x="216" y="57"/>
                          </a:cubicBezTo>
                          <a:cubicBezTo>
                            <a:pt x="220" y="53"/>
                            <a:pt x="228" y="42"/>
                            <a:pt x="233" y="34"/>
                          </a:cubicBezTo>
                          <a:cubicBezTo>
                            <a:pt x="237" y="26"/>
                            <a:pt x="238" y="16"/>
                            <a:pt x="243" y="11"/>
                          </a:cubicBezTo>
                          <a:cubicBezTo>
                            <a:pt x="247" y="5"/>
                            <a:pt x="253" y="0"/>
                            <a:pt x="259" y="2"/>
                          </a:cubicBezTo>
                          <a:cubicBezTo>
                            <a:pt x="264" y="4"/>
                            <a:pt x="271" y="14"/>
                            <a:pt x="276" y="21"/>
                          </a:cubicBezTo>
                          <a:cubicBezTo>
                            <a:pt x="280" y="28"/>
                            <a:pt x="284" y="39"/>
                            <a:pt x="288" y="45"/>
                          </a:cubicBezTo>
                          <a:cubicBezTo>
                            <a:pt x="292" y="52"/>
                            <a:pt x="297" y="56"/>
                            <a:pt x="300" y="58"/>
                          </a:cubicBezTo>
                          <a:cubicBezTo>
                            <a:pt x="304" y="60"/>
                            <a:pt x="306" y="56"/>
                            <a:pt x="310" y="54"/>
                          </a:cubicBezTo>
                          <a:cubicBezTo>
                            <a:pt x="313" y="53"/>
                            <a:pt x="315" y="53"/>
                            <a:pt x="319" y="47"/>
                          </a:cubicBezTo>
                          <a:cubicBezTo>
                            <a:pt x="323" y="41"/>
                            <a:pt x="327" y="24"/>
                            <a:pt x="330" y="19"/>
                          </a:cubicBezTo>
                          <a:cubicBezTo>
                            <a:pt x="334" y="13"/>
                            <a:pt x="330" y="13"/>
                            <a:pt x="340" y="13"/>
                          </a:cubicBezTo>
                          <a:cubicBezTo>
                            <a:pt x="350" y="13"/>
                            <a:pt x="378" y="19"/>
                            <a:pt x="389" y="21"/>
                          </a:cubicBezTo>
                          <a:cubicBezTo>
                            <a:pt x="400" y="23"/>
                            <a:pt x="402" y="26"/>
                            <a:pt x="405" y="27"/>
                          </a:cubicBezTo>
                          <a:cubicBezTo>
                            <a:pt x="408" y="28"/>
                            <a:pt x="407" y="27"/>
                            <a:pt x="405" y="27"/>
                          </a:cubicBezTo>
                          <a:cubicBezTo>
                            <a:pt x="403" y="27"/>
                            <a:pt x="396" y="27"/>
                            <a:pt x="394" y="27"/>
                          </a:cubicBezTo>
                          <a:cubicBezTo>
                            <a:pt x="392" y="27"/>
                            <a:pt x="393" y="30"/>
                            <a:pt x="394" y="27"/>
                          </a:cubicBezTo>
                          <a:cubicBezTo>
                            <a:pt x="395" y="24"/>
                            <a:pt x="389" y="12"/>
                            <a:pt x="399" y="11"/>
                          </a:cubicBezTo>
                          <a:cubicBezTo>
                            <a:pt x="409" y="10"/>
                            <a:pt x="442" y="19"/>
                            <a:pt x="453" y="21"/>
                          </a:cubicBezTo>
                        </a:path>
                      </a:pathLst>
                    </a:custGeom>
                    <a:noFill/>
                    <a:ln w="12700" cmpd="sng">
                      <a:solidFill>
                        <a:schemeClr val="tx1"/>
                      </a:solidFill>
                      <a:round/>
                      <a:headEnd type="none" w="med" len="med"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4503" name="Oval 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48" y="2234"/>
                      <a:ext cx="41" cy="4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4504" name="Oval 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47" y="2410"/>
                      <a:ext cx="41" cy="4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4505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1" y="2288"/>
                      <a:ext cx="143" cy="133"/>
                    </a:xfrm>
                    <a:prstGeom prst="irregularSeal1">
                      <a:avLst/>
                    </a:prstGeom>
                    <a:solidFill>
                      <a:srgbClr val="F4D72E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4506" name="Line 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17" y="2096"/>
                      <a:ext cx="235" cy="13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 type="triangl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4507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23" y="2459"/>
                      <a:ext cx="261" cy="10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 type="triangl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4508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3" y="2162"/>
                      <a:ext cx="484" cy="1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1000">
                          <a:latin typeface="Comic Sans MS" pitchFamily="66" charset="0"/>
                        </a:rPr>
                        <a:t>Photon (</a:t>
                      </a:r>
                      <a:r>
                        <a:rPr lang="en-GB" sz="1000">
                          <a:latin typeface="Comic Sans MS" pitchFamily="66" charset="0"/>
                          <a:sym typeface="Symbol" pitchFamily="18" charset="2"/>
                        </a:rPr>
                        <a:t></a:t>
                      </a:r>
                      <a:r>
                        <a:rPr lang="en-GB" sz="1000">
                          <a:latin typeface="Comic Sans MS" pitchFamily="66" charset="0"/>
                        </a:rPr>
                        <a:t>)</a:t>
                      </a:r>
                    </a:p>
                  </p:txBody>
                </p:sp>
                <p:sp>
                  <p:nvSpPr>
                    <p:cNvPr id="234509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4" y="2154"/>
                      <a:ext cx="476" cy="1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1000">
                          <a:latin typeface="Comic Sans MS" pitchFamily="66" charset="0"/>
                        </a:rPr>
                        <a:t>Proton (</a:t>
                      </a:r>
                      <a:r>
                        <a:rPr lang="en-GB" sz="1000">
                          <a:latin typeface="Comic Sans MS" pitchFamily="66" charset="0"/>
                          <a:sym typeface="Symbol" pitchFamily="18" charset="2"/>
                        </a:rPr>
                        <a:t>p</a:t>
                      </a:r>
                      <a:r>
                        <a:rPr lang="en-GB" sz="1000">
                          <a:latin typeface="Comic Sans MS" pitchFamily="66" charset="0"/>
                        </a:rPr>
                        <a:t>)</a:t>
                      </a:r>
                    </a:p>
                  </p:txBody>
                </p:sp>
                <p:grpSp>
                  <p:nvGrpSpPr>
                    <p:cNvPr id="234510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19" y="2333"/>
                      <a:ext cx="668" cy="170"/>
                      <a:chOff x="3659" y="2941"/>
                      <a:chExt cx="668" cy="170"/>
                    </a:xfrm>
                  </p:grpSpPr>
                  <p:sp>
                    <p:nvSpPr>
                      <p:cNvPr id="23451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59" y="2941"/>
                        <a:ext cx="668" cy="1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GB" sz="1000">
                            <a:latin typeface="Comic Sans MS" pitchFamily="66" charset="0"/>
                          </a:rPr>
                          <a:t>Anti-Proton (</a:t>
                        </a:r>
                        <a:r>
                          <a:rPr lang="en-GB" sz="1000">
                            <a:latin typeface="Comic Sans MS" pitchFamily="66" charset="0"/>
                            <a:sym typeface="Symbol" pitchFamily="18" charset="2"/>
                          </a:rPr>
                          <a:t>p</a:t>
                        </a:r>
                        <a:r>
                          <a:rPr lang="en-GB" sz="1000">
                            <a:latin typeface="Comic Sans MS" pitchFamily="66" charset="0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234512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04" y="2969"/>
                        <a:ext cx="4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</p:grpSp>
              </p:grpSp>
            </p:grpSp>
            <p:sp>
              <p:nvSpPr>
                <p:cNvPr id="234513" name="Rectangle 17"/>
                <p:cNvSpPr>
                  <a:spLocks noChangeArrowheads="1"/>
                </p:cNvSpPr>
                <p:nvPr/>
              </p:nvSpPr>
              <p:spPr bwMode="auto">
                <a:xfrm>
                  <a:off x="3712" y="2108"/>
                  <a:ext cx="676" cy="17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Comic Sans MS" pitchFamily="66" charset="0"/>
                    </a:rPr>
                    <a:t>Pair production</a:t>
                  </a:r>
                </a:p>
              </p:txBody>
            </p:sp>
          </p:grpSp>
          <p:grpSp>
            <p:nvGrpSpPr>
              <p:cNvPr id="234517" name="Group 21"/>
              <p:cNvGrpSpPr>
                <a:grpSpLocks/>
              </p:cNvGrpSpPr>
              <p:nvPr/>
            </p:nvGrpSpPr>
            <p:grpSpPr bwMode="auto">
              <a:xfrm>
                <a:off x="3660" y="3049"/>
                <a:ext cx="1745" cy="719"/>
                <a:chOff x="3660" y="3038"/>
                <a:chExt cx="1745" cy="719"/>
              </a:xfrm>
            </p:grpSpPr>
            <p:sp>
              <p:nvSpPr>
                <p:cNvPr id="234518" name="Rectangle 22"/>
                <p:cNvSpPr>
                  <a:spLocks noChangeArrowheads="1"/>
                </p:cNvSpPr>
                <p:nvPr/>
              </p:nvSpPr>
              <p:spPr bwMode="auto">
                <a:xfrm>
                  <a:off x="4770" y="3038"/>
                  <a:ext cx="564" cy="17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Comic Sans MS" pitchFamily="66" charset="0"/>
                    </a:rPr>
                    <a:t>Annihilation</a:t>
                  </a:r>
                </a:p>
              </p:txBody>
            </p:sp>
            <p:grpSp>
              <p:nvGrpSpPr>
                <p:cNvPr id="234519" name="Group 23"/>
                <p:cNvGrpSpPr>
                  <a:grpSpLocks/>
                </p:cNvGrpSpPr>
                <p:nvPr/>
              </p:nvGrpSpPr>
              <p:grpSpPr bwMode="auto">
                <a:xfrm>
                  <a:off x="3660" y="3121"/>
                  <a:ext cx="1745" cy="636"/>
                  <a:chOff x="3660" y="3121"/>
                  <a:chExt cx="1745" cy="636"/>
                </a:xfrm>
              </p:grpSpPr>
              <p:sp>
                <p:nvSpPr>
                  <p:cNvPr id="234520" name="Freeform 24"/>
                  <p:cNvSpPr>
                    <a:spLocks/>
                  </p:cNvSpPr>
                  <p:nvPr/>
                </p:nvSpPr>
                <p:spPr bwMode="auto">
                  <a:xfrm rot="-948985">
                    <a:off x="4564" y="3342"/>
                    <a:ext cx="453" cy="61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2" y="32"/>
                      </a:cxn>
                      <a:cxn ang="0">
                        <a:pos x="25" y="37"/>
                      </a:cxn>
                      <a:cxn ang="0">
                        <a:pos x="45" y="50"/>
                      </a:cxn>
                      <a:cxn ang="0">
                        <a:pos x="58" y="34"/>
                      </a:cxn>
                      <a:cxn ang="0">
                        <a:pos x="72" y="18"/>
                      </a:cxn>
                      <a:cxn ang="0">
                        <a:pos x="88" y="31"/>
                      </a:cxn>
                      <a:cxn ang="0">
                        <a:pos x="97" y="50"/>
                      </a:cxn>
                      <a:cxn ang="0">
                        <a:pos x="111" y="59"/>
                      </a:cxn>
                      <a:cxn ang="0">
                        <a:pos x="127" y="47"/>
                      </a:cxn>
                      <a:cxn ang="0">
                        <a:pos x="141" y="17"/>
                      </a:cxn>
                      <a:cxn ang="0">
                        <a:pos x="154" y="6"/>
                      </a:cxn>
                      <a:cxn ang="0">
                        <a:pos x="174" y="15"/>
                      </a:cxn>
                      <a:cxn ang="0">
                        <a:pos x="192" y="49"/>
                      </a:cxn>
                      <a:cxn ang="0">
                        <a:pos x="205" y="57"/>
                      </a:cxn>
                      <a:cxn ang="0">
                        <a:pos x="216" y="57"/>
                      </a:cxn>
                      <a:cxn ang="0">
                        <a:pos x="233" y="34"/>
                      </a:cxn>
                      <a:cxn ang="0">
                        <a:pos x="243" y="11"/>
                      </a:cxn>
                      <a:cxn ang="0">
                        <a:pos x="259" y="2"/>
                      </a:cxn>
                      <a:cxn ang="0">
                        <a:pos x="276" y="21"/>
                      </a:cxn>
                      <a:cxn ang="0">
                        <a:pos x="288" y="45"/>
                      </a:cxn>
                      <a:cxn ang="0">
                        <a:pos x="300" y="58"/>
                      </a:cxn>
                      <a:cxn ang="0">
                        <a:pos x="310" y="54"/>
                      </a:cxn>
                      <a:cxn ang="0">
                        <a:pos x="319" y="47"/>
                      </a:cxn>
                      <a:cxn ang="0">
                        <a:pos x="330" y="19"/>
                      </a:cxn>
                      <a:cxn ang="0">
                        <a:pos x="340" y="13"/>
                      </a:cxn>
                      <a:cxn ang="0">
                        <a:pos x="389" y="21"/>
                      </a:cxn>
                      <a:cxn ang="0">
                        <a:pos x="405" y="27"/>
                      </a:cxn>
                      <a:cxn ang="0">
                        <a:pos x="405" y="27"/>
                      </a:cxn>
                      <a:cxn ang="0">
                        <a:pos x="394" y="27"/>
                      </a:cxn>
                      <a:cxn ang="0">
                        <a:pos x="394" y="27"/>
                      </a:cxn>
                      <a:cxn ang="0">
                        <a:pos x="399" y="11"/>
                      </a:cxn>
                      <a:cxn ang="0">
                        <a:pos x="453" y="21"/>
                      </a:cxn>
                    </a:cxnLst>
                    <a:rect l="0" t="0" r="r" b="b"/>
                    <a:pathLst>
                      <a:path w="453" h="61">
                        <a:moveTo>
                          <a:pt x="0" y="37"/>
                        </a:moveTo>
                        <a:cubicBezTo>
                          <a:pt x="2" y="36"/>
                          <a:pt x="7" y="32"/>
                          <a:pt x="12" y="32"/>
                        </a:cubicBezTo>
                        <a:cubicBezTo>
                          <a:pt x="16" y="32"/>
                          <a:pt x="20" y="34"/>
                          <a:pt x="25" y="37"/>
                        </a:cubicBezTo>
                        <a:cubicBezTo>
                          <a:pt x="30" y="40"/>
                          <a:pt x="40" y="50"/>
                          <a:pt x="45" y="50"/>
                        </a:cubicBezTo>
                        <a:cubicBezTo>
                          <a:pt x="51" y="50"/>
                          <a:pt x="53" y="40"/>
                          <a:pt x="58" y="34"/>
                        </a:cubicBezTo>
                        <a:cubicBezTo>
                          <a:pt x="62" y="29"/>
                          <a:pt x="67" y="19"/>
                          <a:pt x="72" y="18"/>
                        </a:cubicBezTo>
                        <a:cubicBezTo>
                          <a:pt x="78" y="17"/>
                          <a:pt x="84" y="25"/>
                          <a:pt x="88" y="31"/>
                        </a:cubicBezTo>
                        <a:cubicBezTo>
                          <a:pt x="93" y="36"/>
                          <a:pt x="93" y="46"/>
                          <a:pt x="97" y="50"/>
                        </a:cubicBezTo>
                        <a:cubicBezTo>
                          <a:pt x="101" y="55"/>
                          <a:pt x="106" y="59"/>
                          <a:pt x="111" y="59"/>
                        </a:cubicBezTo>
                        <a:cubicBezTo>
                          <a:pt x="116" y="58"/>
                          <a:pt x="121" y="54"/>
                          <a:pt x="127" y="47"/>
                        </a:cubicBezTo>
                        <a:cubicBezTo>
                          <a:pt x="132" y="41"/>
                          <a:pt x="137" y="24"/>
                          <a:pt x="141" y="17"/>
                        </a:cubicBezTo>
                        <a:cubicBezTo>
                          <a:pt x="146" y="10"/>
                          <a:pt x="148" y="7"/>
                          <a:pt x="154" y="6"/>
                        </a:cubicBezTo>
                        <a:cubicBezTo>
                          <a:pt x="159" y="6"/>
                          <a:pt x="168" y="8"/>
                          <a:pt x="174" y="15"/>
                        </a:cubicBezTo>
                        <a:cubicBezTo>
                          <a:pt x="180" y="22"/>
                          <a:pt x="187" y="42"/>
                          <a:pt x="192" y="49"/>
                        </a:cubicBezTo>
                        <a:cubicBezTo>
                          <a:pt x="197" y="55"/>
                          <a:pt x="201" y="56"/>
                          <a:pt x="205" y="57"/>
                        </a:cubicBezTo>
                        <a:cubicBezTo>
                          <a:pt x="209" y="59"/>
                          <a:pt x="211" y="61"/>
                          <a:pt x="216" y="57"/>
                        </a:cubicBezTo>
                        <a:cubicBezTo>
                          <a:pt x="220" y="53"/>
                          <a:pt x="228" y="42"/>
                          <a:pt x="233" y="34"/>
                        </a:cubicBezTo>
                        <a:cubicBezTo>
                          <a:pt x="237" y="26"/>
                          <a:pt x="238" y="16"/>
                          <a:pt x="243" y="11"/>
                        </a:cubicBezTo>
                        <a:cubicBezTo>
                          <a:pt x="247" y="5"/>
                          <a:pt x="253" y="0"/>
                          <a:pt x="259" y="2"/>
                        </a:cubicBezTo>
                        <a:cubicBezTo>
                          <a:pt x="264" y="4"/>
                          <a:pt x="271" y="14"/>
                          <a:pt x="276" y="21"/>
                        </a:cubicBezTo>
                        <a:cubicBezTo>
                          <a:pt x="280" y="28"/>
                          <a:pt x="284" y="39"/>
                          <a:pt x="288" y="45"/>
                        </a:cubicBezTo>
                        <a:cubicBezTo>
                          <a:pt x="292" y="52"/>
                          <a:pt x="297" y="56"/>
                          <a:pt x="300" y="58"/>
                        </a:cubicBezTo>
                        <a:cubicBezTo>
                          <a:pt x="304" y="60"/>
                          <a:pt x="306" y="56"/>
                          <a:pt x="310" y="54"/>
                        </a:cubicBezTo>
                        <a:cubicBezTo>
                          <a:pt x="313" y="53"/>
                          <a:pt x="315" y="53"/>
                          <a:pt x="319" y="47"/>
                        </a:cubicBezTo>
                        <a:cubicBezTo>
                          <a:pt x="323" y="41"/>
                          <a:pt x="327" y="24"/>
                          <a:pt x="330" y="19"/>
                        </a:cubicBezTo>
                        <a:cubicBezTo>
                          <a:pt x="334" y="13"/>
                          <a:pt x="330" y="13"/>
                          <a:pt x="340" y="13"/>
                        </a:cubicBezTo>
                        <a:cubicBezTo>
                          <a:pt x="350" y="13"/>
                          <a:pt x="378" y="19"/>
                          <a:pt x="389" y="21"/>
                        </a:cubicBezTo>
                        <a:cubicBezTo>
                          <a:pt x="400" y="23"/>
                          <a:pt x="402" y="26"/>
                          <a:pt x="405" y="27"/>
                        </a:cubicBezTo>
                        <a:cubicBezTo>
                          <a:pt x="408" y="28"/>
                          <a:pt x="407" y="27"/>
                          <a:pt x="405" y="27"/>
                        </a:cubicBezTo>
                        <a:cubicBezTo>
                          <a:pt x="403" y="27"/>
                          <a:pt x="396" y="27"/>
                          <a:pt x="394" y="27"/>
                        </a:cubicBezTo>
                        <a:cubicBezTo>
                          <a:pt x="392" y="27"/>
                          <a:pt x="393" y="30"/>
                          <a:pt x="394" y="27"/>
                        </a:cubicBezTo>
                        <a:cubicBezTo>
                          <a:pt x="395" y="24"/>
                          <a:pt x="389" y="12"/>
                          <a:pt x="399" y="11"/>
                        </a:cubicBezTo>
                        <a:cubicBezTo>
                          <a:pt x="409" y="10"/>
                          <a:pt x="442" y="19"/>
                          <a:pt x="453" y="21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4521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1" y="3336"/>
                    <a:ext cx="41" cy="4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4522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0" y="3527"/>
                    <a:ext cx="41" cy="4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4523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4386" y="3406"/>
                    <a:ext cx="143" cy="133"/>
                  </a:xfrm>
                  <a:prstGeom prst="irregularSeal1">
                    <a:avLst/>
                  </a:prstGeom>
                  <a:solidFill>
                    <a:srgbClr val="F4D72E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452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120" y="3369"/>
                    <a:ext cx="241" cy="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4525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26" y="3475"/>
                    <a:ext cx="229" cy="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4526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3370"/>
                    <a:ext cx="484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Comic Sans MS" pitchFamily="66" charset="0"/>
                      </a:rPr>
                      <a:t>Photon (</a:t>
                    </a:r>
                    <a:r>
                      <a:rPr lang="en-GB" sz="1000">
                        <a:latin typeface="Comic Sans MS" pitchFamily="66" charset="0"/>
                        <a:sym typeface="Symbol" pitchFamily="18" charset="2"/>
                      </a:rPr>
                      <a:t></a:t>
                    </a:r>
                    <a:r>
                      <a:rPr lang="en-GB" sz="1000">
                        <a:latin typeface="Comic Sans MS" pitchFamily="66" charset="0"/>
                      </a:rPr>
                      <a:t>)</a:t>
                    </a:r>
                  </a:p>
                </p:txBody>
              </p:sp>
              <p:sp>
                <p:nvSpPr>
                  <p:cNvPr id="23452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678" y="3121"/>
                    <a:ext cx="476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Comic Sans MS" pitchFamily="66" charset="0"/>
                      </a:rPr>
                      <a:t>Proton (</a:t>
                    </a:r>
                    <a:r>
                      <a:rPr lang="en-GB" sz="1000">
                        <a:latin typeface="Comic Sans MS" pitchFamily="66" charset="0"/>
                        <a:sym typeface="Symbol" pitchFamily="18" charset="2"/>
                      </a:rPr>
                      <a:t>p</a:t>
                    </a:r>
                    <a:r>
                      <a:rPr lang="en-GB" sz="1000">
                        <a:latin typeface="Comic Sans MS" pitchFamily="66" charset="0"/>
                      </a:rPr>
                      <a:t>)</a:t>
                    </a:r>
                  </a:p>
                </p:txBody>
              </p:sp>
              <p:grpSp>
                <p:nvGrpSpPr>
                  <p:cNvPr id="23452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3660" y="3587"/>
                    <a:ext cx="668" cy="170"/>
                    <a:chOff x="3659" y="2941"/>
                    <a:chExt cx="668" cy="170"/>
                  </a:xfrm>
                </p:grpSpPr>
                <p:sp>
                  <p:nvSpPr>
                    <p:cNvPr id="234529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9" y="2941"/>
                      <a:ext cx="668" cy="1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1000">
                          <a:latin typeface="Comic Sans MS" pitchFamily="66" charset="0"/>
                        </a:rPr>
                        <a:t>Anti-Proton (</a:t>
                      </a:r>
                      <a:r>
                        <a:rPr lang="en-GB" sz="1000">
                          <a:latin typeface="Comic Sans MS" pitchFamily="66" charset="0"/>
                          <a:sym typeface="Symbol" pitchFamily="18" charset="2"/>
                        </a:rPr>
                        <a:t>p</a:t>
                      </a:r>
                      <a:r>
                        <a:rPr lang="en-GB" sz="1000">
                          <a:latin typeface="Comic Sans MS" pitchFamily="66" charset="0"/>
                        </a:rPr>
                        <a:t>)</a:t>
                      </a:r>
                    </a:p>
                  </p:txBody>
                </p:sp>
                <p:sp>
                  <p:nvSpPr>
                    <p:cNvPr id="234530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04" y="2969"/>
                      <a:ext cx="4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234531" name="Freeform 35"/>
                  <p:cNvSpPr>
                    <a:spLocks/>
                  </p:cNvSpPr>
                  <p:nvPr/>
                </p:nvSpPr>
                <p:spPr bwMode="auto">
                  <a:xfrm rot="901513">
                    <a:off x="4572" y="3518"/>
                    <a:ext cx="453" cy="61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2" y="32"/>
                      </a:cxn>
                      <a:cxn ang="0">
                        <a:pos x="25" y="37"/>
                      </a:cxn>
                      <a:cxn ang="0">
                        <a:pos x="45" y="50"/>
                      </a:cxn>
                      <a:cxn ang="0">
                        <a:pos x="58" y="34"/>
                      </a:cxn>
                      <a:cxn ang="0">
                        <a:pos x="72" y="18"/>
                      </a:cxn>
                      <a:cxn ang="0">
                        <a:pos x="88" y="31"/>
                      </a:cxn>
                      <a:cxn ang="0">
                        <a:pos x="97" y="50"/>
                      </a:cxn>
                      <a:cxn ang="0">
                        <a:pos x="111" y="59"/>
                      </a:cxn>
                      <a:cxn ang="0">
                        <a:pos x="127" y="47"/>
                      </a:cxn>
                      <a:cxn ang="0">
                        <a:pos x="141" y="17"/>
                      </a:cxn>
                      <a:cxn ang="0">
                        <a:pos x="154" y="6"/>
                      </a:cxn>
                      <a:cxn ang="0">
                        <a:pos x="174" y="15"/>
                      </a:cxn>
                      <a:cxn ang="0">
                        <a:pos x="192" y="49"/>
                      </a:cxn>
                      <a:cxn ang="0">
                        <a:pos x="205" y="57"/>
                      </a:cxn>
                      <a:cxn ang="0">
                        <a:pos x="216" y="57"/>
                      </a:cxn>
                      <a:cxn ang="0">
                        <a:pos x="233" y="34"/>
                      </a:cxn>
                      <a:cxn ang="0">
                        <a:pos x="243" y="11"/>
                      </a:cxn>
                      <a:cxn ang="0">
                        <a:pos x="259" y="2"/>
                      </a:cxn>
                      <a:cxn ang="0">
                        <a:pos x="276" y="21"/>
                      </a:cxn>
                      <a:cxn ang="0">
                        <a:pos x="288" y="45"/>
                      </a:cxn>
                      <a:cxn ang="0">
                        <a:pos x="300" y="58"/>
                      </a:cxn>
                      <a:cxn ang="0">
                        <a:pos x="310" y="54"/>
                      </a:cxn>
                      <a:cxn ang="0">
                        <a:pos x="319" y="47"/>
                      </a:cxn>
                      <a:cxn ang="0">
                        <a:pos x="330" y="19"/>
                      </a:cxn>
                      <a:cxn ang="0">
                        <a:pos x="340" y="13"/>
                      </a:cxn>
                      <a:cxn ang="0">
                        <a:pos x="389" y="21"/>
                      </a:cxn>
                      <a:cxn ang="0">
                        <a:pos x="405" y="27"/>
                      </a:cxn>
                      <a:cxn ang="0">
                        <a:pos x="405" y="27"/>
                      </a:cxn>
                      <a:cxn ang="0">
                        <a:pos x="394" y="27"/>
                      </a:cxn>
                      <a:cxn ang="0">
                        <a:pos x="394" y="27"/>
                      </a:cxn>
                      <a:cxn ang="0">
                        <a:pos x="399" y="11"/>
                      </a:cxn>
                      <a:cxn ang="0">
                        <a:pos x="453" y="21"/>
                      </a:cxn>
                    </a:cxnLst>
                    <a:rect l="0" t="0" r="r" b="b"/>
                    <a:pathLst>
                      <a:path w="453" h="61">
                        <a:moveTo>
                          <a:pt x="0" y="37"/>
                        </a:moveTo>
                        <a:cubicBezTo>
                          <a:pt x="2" y="36"/>
                          <a:pt x="7" y="32"/>
                          <a:pt x="12" y="32"/>
                        </a:cubicBezTo>
                        <a:cubicBezTo>
                          <a:pt x="16" y="32"/>
                          <a:pt x="20" y="34"/>
                          <a:pt x="25" y="37"/>
                        </a:cubicBezTo>
                        <a:cubicBezTo>
                          <a:pt x="30" y="40"/>
                          <a:pt x="40" y="50"/>
                          <a:pt x="45" y="50"/>
                        </a:cubicBezTo>
                        <a:cubicBezTo>
                          <a:pt x="51" y="50"/>
                          <a:pt x="53" y="40"/>
                          <a:pt x="58" y="34"/>
                        </a:cubicBezTo>
                        <a:cubicBezTo>
                          <a:pt x="62" y="29"/>
                          <a:pt x="67" y="19"/>
                          <a:pt x="72" y="18"/>
                        </a:cubicBezTo>
                        <a:cubicBezTo>
                          <a:pt x="78" y="17"/>
                          <a:pt x="84" y="25"/>
                          <a:pt x="88" y="31"/>
                        </a:cubicBezTo>
                        <a:cubicBezTo>
                          <a:pt x="93" y="36"/>
                          <a:pt x="93" y="46"/>
                          <a:pt x="97" y="50"/>
                        </a:cubicBezTo>
                        <a:cubicBezTo>
                          <a:pt x="101" y="55"/>
                          <a:pt x="106" y="59"/>
                          <a:pt x="111" y="59"/>
                        </a:cubicBezTo>
                        <a:cubicBezTo>
                          <a:pt x="116" y="58"/>
                          <a:pt x="121" y="54"/>
                          <a:pt x="127" y="47"/>
                        </a:cubicBezTo>
                        <a:cubicBezTo>
                          <a:pt x="132" y="41"/>
                          <a:pt x="137" y="24"/>
                          <a:pt x="141" y="17"/>
                        </a:cubicBezTo>
                        <a:cubicBezTo>
                          <a:pt x="146" y="10"/>
                          <a:pt x="148" y="7"/>
                          <a:pt x="154" y="6"/>
                        </a:cubicBezTo>
                        <a:cubicBezTo>
                          <a:pt x="159" y="6"/>
                          <a:pt x="168" y="8"/>
                          <a:pt x="174" y="15"/>
                        </a:cubicBezTo>
                        <a:cubicBezTo>
                          <a:pt x="180" y="22"/>
                          <a:pt x="187" y="42"/>
                          <a:pt x="192" y="49"/>
                        </a:cubicBezTo>
                        <a:cubicBezTo>
                          <a:pt x="197" y="55"/>
                          <a:pt x="201" y="56"/>
                          <a:pt x="205" y="57"/>
                        </a:cubicBezTo>
                        <a:cubicBezTo>
                          <a:pt x="209" y="59"/>
                          <a:pt x="211" y="61"/>
                          <a:pt x="216" y="57"/>
                        </a:cubicBezTo>
                        <a:cubicBezTo>
                          <a:pt x="220" y="53"/>
                          <a:pt x="228" y="42"/>
                          <a:pt x="233" y="34"/>
                        </a:cubicBezTo>
                        <a:cubicBezTo>
                          <a:pt x="237" y="26"/>
                          <a:pt x="238" y="16"/>
                          <a:pt x="243" y="11"/>
                        </a:cubicBezTo>
                        <a:cubicBezTo>
                          <a:pt x="247" y="5"/>
                          <a:pt x="253" y="0"/>
                          <a:pt x="259" y="2"/>
                        </a:cubicBezTo>
                        <a:cubicBezTo>
                          <a:pt x="264" y="4"/>
                          <a:pt x="271" y="14"/>
                          <a:pt x="276" y="21"/>
                        </a:cubicBezTo>
                        <a:cubicBezTo>
                          <a:pt x="280" y="28"/>
                          <a:pt x="284" y="39"/>
                          <a:pt x="288" y="45"/>
                        </a:cubicBezTo>
                        <a:cubicBezTo>
                          <a:pt x="292" y="52"/>
                          <a:pt x="297" y="56"/>
                          <a:pt x="300" y="58"/>
                        </a:cubicBezTo>
                        <a:cubicBezTo>
                          <a:pt x="304" y="60"/>
                          <a:pt x="306" y="56"/>
                          <a:pt x="310" y="54"/>
                        </a:cubicBezTo>
                        <a:cubicBezTo>
                          <a:pt x="313" y="53"/>
                          <a:pt x="315" y="53"/>
                          <a:pt x="319" y="47"/>
                        </a:cubicBezTo>
                        <a:cubicBezTo>
                          <a:pt x="323" y="41"/>
                          <a:pt x="327" y="24"/>
                          <a:pt x="330" y="19"/>
                        </a:cubicBezTo>
                        <a:cubicBezTo>
                          <a:pt x="334" y="13"/>
                          <a:pt x="330" y="13"/>
                          <a:pt x="340" y="13"/>
                        </a:cubicBezTo>
                        <a:cubicBezTo>
                          <a:pt x="350" y="13"/>
                          <a:pt x="378" y="19"/>
                          <a:pt x="389" y="21"/>
                        </a:cubicBezTo>
                        <a:cubicBezTo>
                          <a:pt x="400" y="23"/>
                          <a:pt x="402" y="26"/>
                          <a:pt x="405" y="27"/>
                        </a:cubicBezTo>
                        <a:cubicBezTo>
                          <a:pt x="408" y="28"/>
                          <a:pt x="407" y="27"/>
                          <a:pt x="405" y="27"/>
                        </a:cubicBezTo>
                        <a:cubicBezTo>
                          <a:pt x="403" y="27"/>
                          <a:pt x="396" y="27"/>
                          <a:pt x="394" y="27"/>
                        </a:cubicBezTo>
                        <a:cubicBezTo>
                          <a:pt x="392" y="27"/>
                          <a:pt x="393" y="30"/>
                          <a:pt x="394" y="27"/>
                        </a:cubicBezTo>
                        <a:cubicBezTo>
                          <a:pt x="395" y="24"/>
                          <a:pt x="389" y="12"/>
                          <a:pt x="399" y="11"/>
                        </a:cubicBezTo>
                        <a:cubicBezTo>
                          <a:pt x="409" y="10"/>
                          <a:pt x="442" y="19"/>
                          <a:pt x="453" y="21"/>
                        </a:cubicBez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234533" name="Group 37"/>
          <p:cNvGrpSpPr>
            <a:grpSpLocks/>
          </p:cNvGrpSpPr>
          <p:nvPr/>
        </p:nvGrpSpPr>
        <p:grpSpPr bwMode="auto">
          <a:xfrm>
            <a:off x="411163" y="1727200"/>
            <a:ext cx="7780337" cy="965200"/>
            <a:chOff x="259" y="1088"/>
            <a:chExt cx="4901" cy="608"/>
          </a:xfrm>
        </p:grpSpPr>
        <p:sp>
          <p:nvSpPr>
            <p:cNvPr id="234534" name="Rectangle 38"/>
            <p:cNvSpPr>
              <a:spLocks noChangeArrowheads="1"/>
            </p:cNvSpPr>
            <p:nvPr/>
          </p:nvSpPr>
          <p:spPr bwMode="auto">
            <a:xfrm>
              <a:off x="259" y="1129"/>
              <a:ext cx="3686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2800" dirty="0">
                  <a:solidFill>
                    <a:srgbClr val="F4D72E"/>
                  </a:solidFill>
                  <a:latin typeface="Comic Sans MS" pitchFamily="66" charset="0"/>
                </a:rPr>
                <a:t>Hot particle &amp; photon soup…</a:t>
              </a:r>
              <a:r>
                <a:rPr lang="en-GB" sz="2800" dirty="0">
                  <a:solidFill>
                    <a:srgbClr val="66FFFF"/>
                  </a:solidFill>
                  <a:latin typeface="Comic Sans MS" pitchFamily="66" charset="0"/>
                </a:rPr>
                <a:t>   </a:t>
              </a:r>
              <a:endParaRPr lang="en-GB" sz="2800" dirty="0">
                <a:solidFill>
                  <a:srgbClr val="F4D72E"/>
                </a:solidFill>
                <a:latin typeface="Comic Sans MS" pitchFamily="66" charset="0"/>
              </a:endParaRPr>
            </a:p>
          </p:txBody>
        </p:sp>
        <p:grpSp>
          <p:nvGrpSpPr>
            <p:cNvPr id="234535" name="Group 39"/>
            <p:cNvGrpSpPr>
              <a:grpSpLocks/>
            </p:cNvGrpSpPr>
            <p:nvPr/>
          </p:nvGrpSpPr>
          <p:grpSpPr bwMode="auto">
            <a:xfrm>
              <a:off x="3576" y="1088"/>
              <a:ext cx="1584" cy="608"/>
              <a:chOff x="3576" y="1088"/>
              <a:chExt cx="1584" cy="608"/>
            </a:xfrm>
          </p:grpSpPr>
          <p:sp>
            <p:nvSpPr>
              <p:cNvPr id="234536" name="Rectangle 40"/>
              <p:cNvSpPr>
                <a:spLocks noChangeArrowheads="1"/>
              </p:cNvSpPr>
              <p:nvPr/>
            </p:nvSpPr>
            <p:spPr bwMode="auto">
              <a:xfrm>
                <a:off x="3832" y="1104"/>
                <a:ext cx="1328" cy="5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4537" name="Rectangle 41"/>
              <p:cNvSpPr>
                <a:spLocks noChangeArrowheads="1"/>
              </p:cNvSpPr>
              <p:nvPr/>
            </p:nvSpPr>
            <p:spPr bwMode="auto">
              <a:xfrm>
                <a:off x="3576" y="1088"/>
                <a:ext cx="1536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24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Time  &lt; 10</a:t>
                </a:r>
                <a:r>
                  <a:rPr lang="en-GB" sz="2400" baseline="300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-4</a:t>
                </a:r>
                <a:r>
                  <a:rPr lang="en-GB" sz="24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s</a:t>
                </a: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24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Temp &gt; 10</a:t>
                </a:r>
                <a:r>
                  <a:rPr lang="en-GB" sz="2400" baseline="300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12</a:t>
                </a:r>
                <a:r>
                  <a:rPr lang="en-GB" sz="24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K</a:t>
                </a:r>
                <a:endParaRPr lang="en-GB" sz="2400">
                  <a:solidFill>
                    <a:srgbClr val="F4D72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sp>
        <p:nvSpPr>
          <p:cNvPr id="234538" name="Rectangle 42"/>
          <p:cNvSpPr>
            <a:spLocks noChangeArrowheads="1"/>
          </p:cNvSpPr>
          <p:nvPr/>
        </p:nvSpPr>
        <p:spPr bwMode="auto">
          <a:xfrm>
            <a:off x="741363" y="2355850"/>
            <a:ext cx="454342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The universe a dense soup of rapidly interacting photons &amp; elementary particles (matter &amp; anti-matter).</a:t>
            </a:r>
          </a:p>
        </p:txBody>
      </p:sp>
      <p:sp>
        <p:nvSpPr>
          <p:cNvPr id="234545" name="Rectangle 49"/>
          <p:cNvSpPr>
            <a:spLocks noChangeArrowheads="1"/>
          </p:cNvSpPr>
          <p:nvPr/>
        </p:nvSpPr>
        <p:spPr bwMode="auto">
          <a:xfrm>
            <a:off x="817563" y="5334000"/>
            <a:ext cx="4492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Particle production is reliant on high temperature (by 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E = mc</a:t>
            </a:r>
            <a:r>
              <a:rPr lang="en-GB" baseline="30000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234548" name="Rectangle 5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400"/>
              <a:t>Quick chronology of the Big Bang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4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4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9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16429-16B7-40F8-8E20-EA2CA325743B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168967" name="Group 7"/>
          <p:cNvGrpSpPr>
            <a:grpSpLocks/>
          </p:cNvGrpSpPr>
          <p:nvPr/>
        </p:nvGrpSpPr>
        <p:grpSpPr bwMode="auto">
          <a:xfrm>
            <a:off x="411163" y="1727200"/>
            <a:ext cx="7780337" cy="965200"/>
            <a:chOff x="259" y="1088"/>
            <a:chExt cx="4901" cy="608"/>
          </a:xfrm>
        </p:grpSpPr>
        <p:sp>
          <p:nvSpPr>
            <p:cNvPr id="168968" name="Rectangle 8"/>
            <p:cNvSpPr>
              <a:spLocks noChangeArrowheads="1"/>
            </p:cNvSpPr>
            <p:nvPr/>
          </p:nvSpPr>
          <p:spPr bwMode="auto">
            <a:xfrm>
              <a:off x="259" y="1129"/>
              <a:ext cx="3686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2800" dirty="0">
                  <a:solidFill>
                    <a:srgbClr val="F4D72E"/>
                  </a:solidFill>
                  <a:latin typeface="Comic Sans MS" pitchFamily="66" charset="0"/>
                </a:rPr>
                <a:t>Matter ‘Freeze-out’…</a:t>
              </a:r>
              <a:r>
                <a:rPr lang="en-GB" sz="2800" dirty="0">
                  <a:solidFill>
                    <a:srgbClr val="66FFFF"/>
                  </a:solidFill>
                  <a:latin typeface="Comic Sans MS" pitchFamily="66" charset="0"/>
                </a:rPr>
                <a:t>   </a:t>
              </a:r>
              <a:endParaRPr lang="en-GB" sz="2800" dirty="0">
                <a:solidFill>
                  <a:srgbClr val="F4D72E"/>
                </a:solidFill>
                <a:latin typeface="Comic Sans MS" pitchFamily="66" charset="0"/>
              </a:endParaRPr>
            </a:p>
          </p:txBody>
        </p:sp>
        <p:grpSp>
          <p:nvGrpSpPr>
            <p:cNvPr id="168969" name="Group 9"/>
            <p:cNvGrpSpPr>
              <a:grpSpLocks/>
            </p:cNvGrpSpPr>
            <p:nvPr/>
          </p:nvGrpSpPr>
          <p:grpSpPr bwMode="auto">
            <a:xfrm>
              <a:off x="3576" y="1088"/>
              <a:ext cx="1584" cy="608"/>
              <a:chOff x="3576" y="1088"/>
              <a:chExt cx="1584" cy="608"/>
            </a:xfrm>
          </p:grpSpPr>
          <p:sp>
            <p:nvSpPr>
              <p:cNvPr id="168970" name="Rectangle 10"/>
              <p:cNvSpPr>
                <a:spLocks noChangeArrowheads="1"/>
              </p:cNvSpPr>
              <p:nvPr/>
            </p:nvSpPr>
            <p:spPr bwMode="auto">
              <a:xfrm>
                <a:off x="3832" y="1104"/>
                <a:ext cx="1328" cy="5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8971" name="Rectangle 11"/>
              <p:cNvSpPr>
                <a:spLocks noChangeArrowheads="1"/>
              </p:cNvSpPr>
              <p:nvPr/>
            </p:nvSpPr>
            <p:spPr bwMode="auto">
              <a:xfrm>
                <a:off x="3576" y="1088"/>
                <a:ext cx="1578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24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Time  ~ 10</a:t>
                </a:r>
                <a:r>
                  <a:rPr lang="en-GB" sz="2400" baseline="300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-4</a:t>
                </a:r>
                <a:r>
                  <a:rPr lang="en-GB" sz="24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s</a:t>
                </a: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24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Temp ~ 10</a:t>
                </a:r>
                <a:r>
                  <a:rPr lang="en-GB" sz="2400" baseline="300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12</a:t>
                </a:r>
                <a:r>
                  <a:rPr lang="en-GB" sz="24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K</a:t>
                </a:r>
              </a:p>
            </p:txBody>
          </p:sp>
        </p:grpSp>
      </p:grpSp>
      <p:grpSp>
        <p:nvGrpSpPr>
          <p:cNvPr id="169173" name="Group 213"/>
          <p:cNvGrpSpPr>
            <a:grpSpLocks/>
          </p:cNvGrpSpPr>
          <p:nvPr/>
        </p:nvGrpSpPr>
        <p:grpSpPr bwMode="auto">
          <a:xfrm>
            <a:off x="5727700" y="3086100"/>
            <a:ext cx="2832100" cy="3022600"/>
            <a:chOff x="3608" y="1944"/>
            <a:chExt cx="1784" cy="1904"/>
          </a:xfrm>
        </p:grpSpPr>
        <p:grpSp>
          <p:nvGrpSpPr>
            <p:cNvPr id="169121" name="Group 161"/>
            <p:cNvGrpSpPr>
              <a:grpSpLocks/>
            </p:cNvGrpSpPr>
            <p:nvPr/>
          </p:nvGrpSpPr>
          <p:grpSpPr bwMode="auto">
            <a:xfrm>
              <a:off x="3608" y="1944"/>
              <a:ext cx="1784" cy="1904"/>
              <a:chOff x="3712" y="1984"/>
              <a:chExt cx="1784" cy="1904"/>
            </a:xfrm>
          </p:grpSpPr>
          <p:sp>
            <p:nvSpPr>
              <p:cNvPr id="168974" name="Rectangle 14"/>
              <p:cNvSpPr>
                <a:spLocks noChangeArrowheads="1"/>
              </p:cNvSpPr>
              <p:nvPr/>
            </p:nvSpPr>
            <p:spPr bwMode="auto">
              <a:xfrm>
                <a:off x="3712" y="1984"/>
                <a:ext cx="1784" cy="19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/>
                  <a:t> </a:t>
                </a:r>
              </a:p>
            </p:txBody>
          </p:sp>
          <p:sp>
            <p:nvSpPr>
              <p:cNvPr id="169047" name="Line 87"/>
              <p:cNvSpPr>
                <a:spLocks noChangeShapeType="1"/>
              </p:cNvSpPr>
              <p:nvPr/>
            </p:nvSpPr>
            <p:spPr bwMode="auto">
              <a:xfrm>
                <a:off x="4056" y="2992"/>
                <a:ext cx="1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9165" name="Group 205"/>
            <p:cNvGrpSpPr>
              <a:grpSpLocks/>
            </p:cNvGrpSpPr>
            <p:nvPr/>
          </p:nvGrpSpPr>
          <p:grpSpPr bwMode="auto">
            <a:xfrm>
              <a:off x="4533" y="2592"/>
              <a:ext cx="587" cy="216"/>
              <a:chOff x="4533" y="2592"/>
              <a:chExt cx="587" cy="216"/>
            </a:xfrm>
          </p:grpSpPr>
          <p:sp>
            <p:nvSpPr>
              <p:cNvPr id="169041" name="Freeform 81"/>
              <p:cNvSpPr>
                <a:spLocks/>
              </p:cNvSpPr>
              <p:nvPr/>
            </p:nvSpPr>
            <p:spPr bwMode="auto">
              <a:xfrm rot="10735628" flipH="1">
                <a:off x="4533" y="2660"/>
                <a:ext cx="286" cy="7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2"/>
                  </a:cxn>
                  <a:cxn ang="0">
                    <a:pos x="25" y="37"/>
                  </a:cxn>
                  <a:cxn ang="0">
                    <a:pos x="45" y="50"/>
                  </a:cxn>
                  <a:cxn ang="0">
                    <a:pos x="58" y="34"/>
                  </a:cxn>
                  <a:cxn ang="0">
                    <a:pos x="72" y="18"/>
                  </a:cxn>
                  <a:cxn ang="0">
                    <a:pos x="88" y="31"/>
                  </a:cxn>
                  <a:cxn ang="0">
                    <a:pos x="97" y="50"/>
                  </a:cxn>
                  <a:cxn ang="0">
                    <a:pos x="111" y="59"/>
                  </a:cxn>
                  <a:cxn ang="0">
                    <a:pos x="127" y="47"/>
                  </a:cxn>
                  <a:cxn ang="0">
                    <a:pos x="141" y="17"/>
                  </a:cxn>
                  <a:cxn ang="0">
                    <a:pos x="154" y="6"/>
                  </a:cxn>
                  <a:cxn ang="0">
                    <a:pos x="174" y="15"/>
                  </a:cxn>
                  <a:cxn ang="0">
                    <a:pos x="192" y="49"/>
                  </a:cxn>
                  <a:cxn ang="0">
                    <a:pos x="205" y="57"/>
                  </a:cxn>
                  <a:cxn ang="0">
                    <a:pos x="216" y="57"/>
                  </a:cxn>
                  <a:cxn ang="0">
                    <a:pos x="233" y="34"/>
                  </a:cxn>
                  <a:cxn ang="0">
                    <a:pos x="243" y="11"/>
                  </a:cxn>
                  <a:cxn ang="0">
                    <a:pos x="259" y="2"/>
                  </a:cxn>
                  <a:cxn ang="0">
                    <a:pos x="276" y="21"/>
                  </a:cxn>
                  <a:cxn ang="0">
                    <a:pos x="288" y="45"/>
                  </a:cxn>
                  <a:cxn ang="0">
                    <a:pos x="300" y="58"/>
                  </a:cxn>
                  <a:cxn ang="0">
                    <a:pos x="310" y="54"/>
                  </a:cxn>
                  <a:cxn ang="0">
                    <a:pos x="319" y="47"/>
                  </a:cxn>
                  <a:cxn ang="0">
                    <a:pos x="330" y="19"/>
                  </a:cxn>
                  <a:cxn ang="0">
                    <a:pos x="340" y="13"/>
                  </a:cxn>
                  <a:cxn ang="0">
                    <a:pos x="389" y="21"/>
                  </a:cxn>
                  <a:cxn ang="0">
                    <a:pos x="405" y="27"/>
                  </a:cxn>
                  <a:cxn ang="0">
                    <a:pos x="405" y="27"/>
                  </a:cxn>
                  <a:cxn ang="0">
                    <a:pos x="394" y="27"/>
                  </a:cxn>
                  <a:cxn ang="0">
                    <a:pos x="394" y="27"/>
                  </a:cxn>
                  <a:cxn ang="0">
                    <a:pos x="399" y="11"/>
                  </a:cxn>
                  <a:cxn ang="0">
                    <a:pos x="453" y="21"/>
                  </a:cxn>
                </a:cxnLst>
                <a:rect l="0" t="0" r="r" b="b"/>
                <a:pathLst>
                  <a:path w="453" h="61">
                    <a:moveTo>
                      <a:pt x="0" y="37"/>
                    </a:moveTo>
                    <a:cubicBezTo>
                      <a:pt x="2" y="36"/>
                      <a:pt x="7" y="32"/>
                      <a:pt x="12" y="32"/>
                    </a:cubicBezTo>
                    <a:cubicBezTo>
                      <a:pt x="16" y="32"/>
                      <a:pt x="20" y="34"/>
                      <a:pt x="25" y="37"/>
                    </a:cubicBezTo>
                    <a:cubicBezTo>
                      <a:pt x="30" y="40"/>
                      <a:pt x="40" y="50"/>
                      <a:pt x="45" y="50"/>
                    </a:cubicBezTo>
                    <a:cubicBezTo>
                      <a:pt x="51" y="50"/>
                      <a:pt x="53" y="40"/>
                      <a:pt x="58" y="34"/>
                    </a:cubicBezTo>
                    <a:cubicBezTo>
                      <a:pt x="62" y="29"/>
                      <a:pt x="67" y="19"/>
                      <a:pt x="72" y="18"/>
                    </a:cubicBezTo>
                    <a:cubicBezTo>
                      <a:pt x="78" y="17"/>
                      <a:pt x="84" y="25"/>
                      <a:pt x="88" y="31"/>
                    </a:cubicBezTo>
                    <a:cubicBezTo>
                      <a:pt x="93" y="36"/>
                      <a:pt x="93" y="46"/>
                      <a:pt x="97" y="50"/>
                    </a:cubicBezTo>
                    <a:cubicBezTo>
                      <a:pt x="101" y="55"/>
                      <a:pt x="106" y="59"/>
                      <a:pt x="111" y="59"/>
                    </a:cubicBezTo>
                    <a:cubicBezTo>
                      <a:pt x="116" y="58"/>
                      <a:pt x="121" y="54"/>
                      <a:pt x="127" y="47"/>
                    </a:cubicBezTo>
                    <a:cubicBezTo>
                      <a:pt x="132" y="41"/>
                      <a:pt x="137" y="24"/>
                      <a:pt x="141" y="17"/>
                    </a:cubicBezTo>
                    <a:cubicBezTo>
                      <a:pt x="146" y="10"/>
                      <a:pt x="148" y="7"/>
                      <a:pt x="154" y="6"/>
                    </a:cubicBezTo>
                    <a:cubicBezTo>
                      <a:pt x="159" y="6"/>
                      <a:pt x="168" y="8"/>
                      <a:pt x="174" y="15"/>
                    </a:cubicBezTo>
                    <a:cubicBezTo>
                      <a:pt x="180" y="22"/>
                      <a:pt x="187" y="42"/>
                      <a:pt x="192" y="49"/>
                    </a:cubicBezTo>
                    <a:cubicBezTo>
                      <a:pt x="197" y="55"/>
                      <a:pt x="201" y="56"/>
                      <a:pt x="205" y="57"/>
                    </a:cubicBezTo>
                    <a:cubicBezTo>
                      <a:pt x="209" y="59"/>
                      <a:pt x="211" y="61"/>
                      <a:pt x="216" y="57"/>
                    </a:cubicBezTo>
                    <a:cubicBezTo>
                      <a:pt x="220" y="53"/>
                      <a:pt x="228" y="42"/>
                      <a:pt x="233" y="34"/>
                    </a:cubicBezTo>
                    <a:cubicBezTo>
                      <a:pt x="237" y="26"/>
                      <a:pt x="238" y="16"/>
                      <a:pt x="243" y="11"/>
                    </a:cubicBezTo>
                    <a:cubicBezTo>
                      <a:pt x="247" y="5"/>
                      <a:pt x="253" y="0"/>
                      <a:pt x="259" y="2"/>
                    </a:cubicBezTo>
                    <a:cubicBezTo>
                      <a:pt x="264" y="4"/>
                      <a:pt x="271" y="14"/>
                      <a:pt x="276" y="21"/>
                    </a:cubicBezTo>
                    <a:cubicBezTo>
                      <a:pt x="280" y="28"/>
                      <a:pt x="284" y="39"/>
                      <a:pt x="288" y="45"/>
                    </a:cubicBezTo>
                    <a:cubicBezTo>
                      <a:pt x="292" y="52"/>
                      <a:pt x="297" y="56"/>
                      <a:pt x="300" y="58"/>
                    </a:cubicBezTo>
                    <a:cubicBezTo>
                      <a:pt x="304" y="60"/>
                      <a:pt x="306" y="56"/>
                      <a:pt x="310" y="54"/>
                    </a:cubicBezTo>
                    <a:cubicBezTo>
                      <a:pt x="313" y="53"/>
                      <a:pt x="315" y="53"/>
                      <a:pt x="319" y="47"/>
                    </a:cubicBezTo>
                    <a:cubicBezTo>
                      <a:pt x="323" y="41"/>
                      <a:pt x="327" y="24"/>
                      <a:pt x="330" y="19"/>
                    </a:cubicBezTo>
                    <a:cubicBezTo>
                      <a:pt x="334" y="13"/>
                      <a:pt x="330" y="13"/>
                      <a:pt x="340" y="13"/>
                    </a:cubicBezTo>
                    <a:cubicBezTo>
                      <a:pt x="350" y="13"/>
                      <a:pt x="378" y="19"/>
                      <a:pt x="389" y="21"/>
                    </a:cubicBezTo>
                    <a:cubicBezTo>
                      <a:pt x="400" y="23"/>
                      <a:pt x="402" y="26"/>
                      <a:pt x="405" y="27"/>
                    </a:cubicBezTo>
                    <a:cubicBezTo>
                      <a:pt x="408" y="28"/>
                      <a:pt x="407" y="27"/>
                      <a:pt x="405" y="27"/>
                    </a:cubicBezTo>
                    <a:cubicBezTo>
                      <a:pt x="403" y="27"/>
                      <a:pt x="396" y="27"/>
                      <a:pt x="394" y="27"/>
                    </a:cubicBezTo>
                    <a:cubicBezTo>
                      <a:pt x="392" y="27"/>
                      <a:pt x="393" y="30"/>
                      <a:pt x="394" y="27"/>
                    </a:cubicBezTo>
                    <a:cubicBezTo>
                      <a:pt x="395" y="24"/>
                      <a:pt x="389" y="12"/>
                      <a:pt x="399" y="11"/>
                    </a:cubicBezTo>
                    <a:cubicBezTo>
                      <a:pt x="409" y="10"/>
                      <a:pt x="442" y="19"/>
                      <a:pt x="453" y="2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42" name="Oval 82"/>
              <p:cNvSpPr>
                <a:spLocks noChangeAspect="1" noChangeArrowheads="1"/>
              </p:cNvSpPr>
              <p:nvPr/>
            </p:nvSpPr>
            <p:spPr bwMode="auto">
              <a:xfrm flipH="1">
                <a:off x="5096" y="2592"/>
                <a:ext cx="23" cy="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43" name="Oval 83"/>
              <p:cNvSpPr>
                <a:spLocks noChangeAspect="1" noChangeArrowheads="1"/>
              </p:cNvSpPr>
              <p:nvPr/>
            </p:nvSpPr>
            <p:spPr bwMode="auto">
              <a:xfrm flipH="1">
                <a:off x="5096" y="2770"/>
                <a:ext cx="24" cy="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44" name="AutoShape 84"/>
              <p:cNvSpPr>
                <a:spLocks noChangeArrowheads="1"/>
              </p:cNvSpPr>
              <p:nvPr/>
            </p:nvSpPr>
            <p:spPr bwMode="auto">
              <a:xfrm flipH="1">
                <a:off x="4830" y="2646"/>
                <a:ext cx="83" cy="124"/>
              </a:xfrm>
              <a:prstGeom prst="irregularSeal1">
                <a:avLst/>
              </a:prstGeom>
              <a:solidFill>
                <a:srgbClr val="F4D72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45" name="Line 85"/>
              <p:cNvSpPr>
                <a:spLocks noChangeShapeType="1"/>
              </p:cNvSpPr>
              <p:nvPr/>
            </p:nvSpPr>
            <p:spPr bwMode="auto">
              <a:xfrm flipH="1">
                <a:off x="4939" y="2623"/>
                <a:ext cx="14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triangle" w="med" len="med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46" name="Line 86"/>
              <p:cNvSpPr>
                <a:spLocks noChangeShapeType="1"/>
              </p:cNvSpPr>
              <p:nvPr/>
            </p:nvSpPr>
            <p:spPr bwMode="auto">
              <a:xfrm flipH="1" flipV="1">
                <a:off x="4942" y="2721"/>
                <a:ext cx="134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triangle" w="med" len="med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9078" name="Oval 118"/>
            <p:cNvSpPr>
              <a:spLocks noChangeArrowheads="1"/>
            </p:cNvSpPr>
            <p:nvPr/>
          </p:nvSpPr>
          <p:spPr bwMode="auto">
            <a:xfrm>
              <a:off x="4251" y="2360"/>
              <a:ext cx="27" cy="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05" name="Oval 145"/>
            <p:cNvSpPr>
              <a:spLocks noChangeArrowheads="1"/>
            </p:cNvSpPr>
            <p:nvPr/>
          </p:nvSpPr>
          <p:spPr bwMode="auto">
            <a:xfrm>
              <a:off x="4059" y="2464"/>
              <a:ext cx="27" cy="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11" name="Oval 151"/>
            <p:cNvSpPr>
              <a:spLocks noChangeArrowheads="1"/>
            </p:cNvSpPr>
            <p:nvPr/>
          </p:nvSpPr>
          <p:spPr bwMode="auto">
            <a:xfrm>
              <a:off x="4483" y="2448"/>
              <a:ext cx="27" cy="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12" name="Oval 152"/>
            <p:cNvSpPr>
              <a:spLocks noChangeArrowheads="1"/>
            </p:cNvSpPr>
            <p:nvPr/>
          </p:nvSpPr>
          <p:spPr bwMode="auto">
            <a:xfrm>
              <a:off x="4739" y="2472"/>
              <a:ext cx="27" cy="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13" name="Oval 153"/>
            <p:cNvSpPr>
              <a:spLocks noChangeArrowheads="1"/>
            </p:cNvSpPr>
            <p:nvPr/>
          </p:nvSpPr>
          <p:spPr bwMode="auto">
            <a:xfrm>
              <a:off x="4859" y="2384"/>
              <a:ext cx="27" cy="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14" name="Oval 154"/>
            <p:cNvSpPr>
              <a:spLocks noChangeArrowheads="1"/>
            </p:cNvSpPr>
            <p:nvPr/>
          </p:nvSpPr>
          <p:spPr bwMode="auto">
            <a:xfrm>
              <a:off x="4539" y="2312"/>
              <a:ext cx="27" cy="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16" name="Oval 156"/>
            <p:cNvSpPr>
              <a:spLocks noChangeArrowheads="1"/>
            </p:cNvSpPr>
            <p:nvPr/>
          </p:nvSpPr>
          <p:spPr bwMode="auto">
            <a:xfrm>
              <a:off x="3955" y="2392"/>
              <a:ext cx="27" cy="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25" name="Rectangle 165"/>
            <p:cNvSpPr>
              <a:spLocks noChangeArrowheads="1"/>
            </p:cNvSpPr>
            <p:nvPr/>
          </p:nvSpPr>
          <p:spPr bwMode="auto">
            <a:xfrm>
              <a:off x="3784" y="2719"/>
              <a:ext cx="38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 b="1">
                  <a:latin typeface="Comic Sans MS" pitchFamily="66" charset="0"/>
                </a:rPr>
                <a:t>Before</a:t>
              </a:r>
            </a:p>
          </p:txBody>
        </p:sp>
        <p:grpSp>
          <p:nvGrpSpPr>
            <p:cNvPr id="169130" name="Group 170"/>
            <p:cNvGrpSpPr>
              <a:grpSpLocks/>
            </p:cNvGrpSpPr>
            <p:nvPr/>
          </p:nvGrpSpPr>
          <p:grpSpPr bwMode="auto">
            <a:xfrm>
              <a:off x="4714" y="2120"/>
              <a:ext cx="487" cy="171"/>
              <a:chOff x="4226" y="3808"/>
              <a:chExt cx="975" cy="243"/>
            </a:xfrm>
          </p:grpSpPr>
          <p:sp>
            <p:nvSpPr>
              <p:cNvPr id="169131" name="Freeform 171"/>
              <p:cNvSpPr>
                <a:spLocks/>
              </p:cNvSpPr>
              <p:nvPr/>
            </p:nvSpPr>
            <p:spPr bwMode="auto">
              <a:xfrm rot="-948985">
                <a:off x="4740" y="3814"/>
                <a:ext cx="453" cy="6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2"/>
                  </a:cxn>
                  <a:cxn ang="0">
                    <a:pos x="25" y="37"/>
                  </a:cxn>
                  <a:cxn ang="0">
                    <a:pos x="45" y="50"/>
                  </a:cxn>
                  <a:cxn ang="0">
                    <a:pos x="58" y="34"/>
                  </a:cxn>
                  <a:cxn ang="0">
                    <a:pos x="72" y="18"/>
                  </a:cxn>
                  <a:cxn ang="0">
                    <a:pos x="88" y="31"/>
                  </a:cxn>
                  <a:cxn ang="0">
                    <a:pos x="97" y="50"/>
                  </a:cxn>
                  <a:cxn ang="0">
                    <a:pos x="111" y="59"/>
                  </a:cxn>
                  <a:cxn ang="0">
                    <a:pos x="127" y="47"/>
                  </a:cxn>
                  <a:cxn ang="0">
                    <a:pos x="141" y="17"/>
                  </a:cxn>
                  <a:cxn ang="0">
                    <a:pos x="154" y="6"/>
                  </a:cxn>
                  <a:cxn ang="0">
                    <a:pos x="174" y="15"/>
                  </a:cxn>
                  <a:cxn ang="0">
                    <a:pos x="192" y="49"/>
                  </a:cxn>
                  <a:cxn ang="0">
                    <a:pos x="205" y="57"/>
                  </a:cxn>
                  <a:cxn ang="0">
                    <a:pos x="216" y="57"/>
                  </a:cxn>
                  <a:cxn ang="0">
                    <a:pos x="233" y="34"/>
                  </a:cxn>
                  <a:cxn ang="0">
                    <a:pos x="243" y="11"/>
                  </a:cxn>
                  <a:cxn ang="0">
                    <a:pos x="259" y="2"/>
                  </a:cxn>
                  <a:cxn ang="0">
                    <a:pos x="276" y="21"/>
                  </a:cxn>
                  <a:cxn ang="0">
                    <a:pos x="288" y="45"/>
                  </a:cxn>
                  <a:cxn ang="0">
                    <a:pos x="300" y="58"/>
                  </a:cxn>
                  <a:cxn ang="0">
                    <a:pos x="310" y="54"/>
                  </a:cxn>
                  <a:cxn ang="0">
                    <a:pos x="319" y="47"/>
                  </a:cxn>
                  <a:cxn ang="0">
                    <a:pos x="330" y="19"/>
                  </a:cxn>
                  <a:cxn ang="0">
                    <a:pos x="340" y="13"/>
                  </a:cxn>
                  <a:cxn ang="0">
                    <a:pos x="389" y="21"/>
                  </a:cxn>
                  <a:cxn ang="0">
                    <a:pos x="405" y="27"/>
                  </a:cxn>
                  <a:cxn ang="0">
                    <a:pos x="405" y="27"/>
                  </a:cxn>
                  <a:cxn ang="0">
                    <a:pos x="394" y="27"/>
                  </a:cxn>
                  <a:cxn ang="0">
                    <a:pos x="394" y="27"/>
                  </a:cxn>
                  <a:cxn ang="0">
                    <a:pos x="399" y="11"/>
                  </a:cxn>
                  <a:cxn ang="0">
                    <a:pos x="453" y="21"/>
                  </a:cxn>
                </a:cxnLst>
                <a:rect l="0" t="0" r="r" b="b"/>
                <a:pathLst>
                  <a:path w="453" h="61">
                    <a:moveTo>
                      <a:pt x="0" y="37"/>
                    </a:moveTo>
                    <a:cubicBezTo>
                      <a:pt x="2" y="36"/>
                      <a:pt x="7" y="32"/>
                      <a:pt x="12" y="32"/>
                    </a:cubicBezTo>
                    <a:cubicBezTo>
                      <a:pt x="16" y="32"/>
                      <a:pt x="20" y="34"/>
                      <a:pt x="25" y="37"/>
                    </a:cubicBezTo>
                    <a:cubicBezTo>
                      <a:pt x="30" y="40"/>
                      <a:pt x="40" y="50"/>
                      <a:pt x="45" y="50"/>
                    </a:cubicBezTo>
                    <a:cubicBezTo>
                      <a:pt x="51" y="50"/>
                      <a:pt x="53" y="40"/>
                      <a:pt x="58" y="34"/>
                    </a:cubicBezTo>
                    <a:cubicBezTo>
                      <a:pt x="62" y="29"/>
                      <a:pt x="67" y="19"/>
                      <a:pt x="72" y="18"/>
                    </a:cubicBezTo>
                    <a:cubicBezTo>
                      <a:pt x="78" y="17"/>
                      <a:pt x="84" y="25"/>
                      <a:pt x="88" y="31"/>
                    </a:cubicBezTo>
                    <a:cubicBezTo>
                      <a:pt x="93" y="36"/>
                      <a:pt x="93" y="46"/>
                      <a:pt x="97" y="50"/>
                    </a:cubicBezTo>
                    <a:cubicBezTo>
                      <a:pt x="101" y="55"/>
                      <a:pt x="106" y="59"/>
                      <a:pt x="111" y="59"/>
                    </a:cubicBezTo>
                    <a:cubicBezTo>
                      <a:pt x="116" y="58"/>
                      <a:pt x="121" y="54"/>
                      <a:pt x="127" y="47"/>
                    </a:cubicBezTo>
                    <a:cubicBezTo>
                      <a:pt x="132" y="41"/>
                      <a:pt x="137" y="24"/>
                      <a:pt x="141" y="17"/>
                    </a:cubicBezTo>
                    <a:cubicBezTo>
                      <a:pt x="146" y="10"/>
                      <a:pt x="148" y="7"/>
                      <a:pt x="154" y="6"/>
                    </a:cubicBezTo>
                    <a:cubicBezTo>
                      <a:pt x="159" y="6"/>
                      <a:pt x="168" y="8"/>
                      <a:pt x="174" y="15"/>
                    </a:cubicBezTo>
                    <a:cubicBezTo>
                      <a:pt x="180" y="22"/>
                      <a:pt x="187" y="42"/>
                      <a:pt x="192" y="49"/>
                    </a:cubicBezTo>
                    <a:cubicBezTo>
                      <a:pt x="197" y="55"/>
                      <a:pt x="201" y="56"/>
                      <a:pt x="205" y="57"/>
                    </a:cubicBezTo>
                    <a:cubicBezTo>
                      <a:pt x="209" y="59"/>
                      <a:pt x="211" y="61"/>
                      <a:pt x="216" y="57"/>
                    </a:cubicBezTo>
                    <a:cubicBezTo>
                      <a:pt x="220" y="53"/>
                      <a:pt x="228" y="42"/>
                      <a:pt x="233" y="34"/>
                    </a:cubicBezTo>
                    <a:cubicBezTo>
                      <a:pt x="237" y="26"/>
                      <a:pt x="238" y="16"/>
                      <a:pt x="243" y="11"/>
                    </a:cubicBezTo>
                    <a:cubicBezTo>
                      <a:pt x="247" y="5"/>
                      <a:pt x="253" y="0"/>
                      <a:pt x="259" y="2"/>
                    </a:cubicBezTo>
                    <a:cubicBezTo>
                      <a:pt x="264" y="4"/>
                      <a:pt x="271" y="14"/>
                      <a:pt x="276" y="21"/>
                    </a:cubicBezTo>
                    <a:cubicBezTo>
                      <a:pt x="280" y="28"/>
                      <a:pt x="284" y="39"/>
                      <a:pt x="288" y="45"/>
                    </a:cubicBezTo>
                    <a:cubicBezTo>
                      <a:pt x="292" y="52"/>
                      <a:pt x="297" y="56"/>
                      <a:pt x="300" y="58"/>
                    </a:cubicBezTo>
                    <a:cubicBezTo>
                      <a:pt x="304" y="60"/>
                      <a:pt x="306" y="56"/>
                      <a:pt x="310" y="54"/>
                    </a:cubicBezTo>
                    <a:cubicBezTo>
                      <a:pt x="313" y="53"/>
                      <a:pt x="315" y="53"/>
                      <a:pt x="319" y="47"/>
                    </a:cubicBezTo>
                    <a:cubicBezTo>
                      <a:pt x="323" y="41"/>
                      <a:pt x="327" y="24"/>
                      <a:pt x="330" y="19"/>
                    </a:cubicBezTo>
                    <a:cubicBezTo>
                      <a:pt x="334" y="13"/>
                      <a:pt x="330" y="13"/>
                      <a:pt x="340" y="13"/>
                    </a:cubicBezTo>
                    <a:cubicBezTo>
                      <a:pt x="350" y="13"/>
                      <a:pt x="378" y="19"/>
                      <a:pt x="389" y="21"/>
                    </a:cubicBezTo>
                    <a:cubicBezTo>
                      <a:pt x="400" y="23"/>
                      <a:pt x="402" y="26"/>
                      <a:pt x="405" y="27"/>
                    </a:cubicBezTo>
                    <a:cubicBezTo>
                      <a:pt x="408" y="28"/>
                      <a:pt x="407" y="27"/>
                      <a:pt x="405" y="27"/>
                    </a:cubicBezTo>
                    <a:cubicBezTo>
                      <a:pt x="403" y="27"/>
                      <a:pt x="396" y="27"/>
                      <a:pt x="394" y="27"/>
                    </a:cubicBezTo>
                    <a:cubicBezTo>
                      <a:pt x="392" y="27"/>
                      <a:pt x="393" y="30"/>
                      <a:pt x="394" y="27"/>
                    </a:cubicBezTo>
                    <a:cubicBezTo>
                      <a:pt x="395" y="24"/>
                      <a:pt x="389" y="12"/>
                      <a:pt x="399" y="11"/>
                    </a:cubicBezTo>
                    <a:cubicBezTo>
                      <a:pt x="409" y="10"/>
                      <a:pt x="442" y="19"/>
                      <a:pt x="453" y="2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32" name="Oval 172"/>
              <p:cNvSpPr>
                <a:spLocks noChangeAspect="1" noChangeArrowheads="1"/>
              </p:cNvSpPr>
              <p:nvPr/>
            </p:nvSpPr>
            <p:spPr bwMode="auto">
              <a:xfrm>
                <a:off x="4227" y="3808"/>
                <a:ext cx="41" cy="4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33" name="Oval 173"/>
              <p:cNvSpPr>
                <a:spLocks noChangeAspect="1" noChangeArrowheads="1"/>
              </p:cNvSpPr>
              <p:nvPr/>
            </p:nvSpPr>
            <p:spPr bwMode="auto">
              <a:xfrm>
                <a:off x="4226" y="3999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34" name="AutoShape 174"/>
              <p:cNvSpPr>
                <a:spLocks noChangeArrowheads="1"/>
              </p:cNvSpPr>
              <p:nvPr/>
            </p:nvSpPr>
            <p:spPr bwMode="auto">
              <a:xfrm>
                <a:off x="4562" y="3878"/>
                <a:ext cx="143" cy="133"/>
              </a:xfrm>
              <a:prstGeom prst="irregularSeal1">
                <a:avLst/>
              </a:prstGeom>
              <a:solidFill>
                <a:srgbClr val="F4D72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35" name="Line 175"/>
              <p:cNvSpPr>
                <a:spLocks noChangeShapeType="1"/>
              </p:cNvSpPr>
              <p:nvPr/>
            </p:nvSpPr>
            <p:spPr bwMode="auto">
              <a:xfrm>
                <a:off x="4296" y="3841"/>
                <a:ext cx="241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36" name="Line 176"/>
              <p:cNvSpPr>
                <a:spLocks noChangeShapeType="1"/>
              </p:cNvSpPr>
              <p:nvPr/>
            </p:nvSpPr>
            <p:spPr bwMode="auto">
              <a:xfrm flipV="1">
                <a:off x="4302" y="3947"/>
                <a:ext cx="229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37" name="Freeform 177"/>
              <p:cNvSpPr>
                <a:spLocks/>
              </p:cNvSpPr>
              <p:nvPr/>
            </p:nvSpPr>
            <p:spPr bwMode="auto">
              <a:xfrm rot="901513">
                <a:off x="4748" y="3990"/>
                <a:ext cx="453" cy="6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2"/>
                  </a:cxn>
                  <a:cxn ang="0">
                    <a:pos x="25" y="37"/>
                  </a:cxn>
                  <a:cxn ang="0">
                    <a:pos x="45" y="50"/>
                  </a:cxn>
                  <a:cxn ang="0">
                    <a:pos x="58" y="34"/>
                  </a:cxn>
                  <a:cxn ang="0">
                    <a:pos x="72" y="18"/>
                  </a:cxn>
                  <a:cxn ang="0">
                    <a:pos x="88" y="31"/>
                  </a:cxn>
                  <a:cxn ang="0">
                    <a:pos x="97" y="50"/>
                  </a:cxn>
                  <a:cxn ang="0">
                    <a:pos x="111" y="59"/>
                  </a:cxn>
                  <a:cxn ang="0">
                    <a:pos x="127" y="47"/>
                  </a:cxn>
                  <a:cxn ang="0">
                    <a:pos x="141" y="17"/>
                  </a:cxn>
                  <a:cxn ang="0">
                    <a:pos x="154" y="6"/>
                  </a:cxn>
                  <a:cxn ang="0">
                    <a:pos x="174" y="15"/>
                  </a:cxn>
                  <a:cxn ang="0">
                    <a:pos x="192" y="49"/>
                  </a:cxn>
                  <a:cxn ang="0">
                    <a:pos x="205" y="57"/>
                  </a:cxn>
                  <a:cxn ang="0">
                    <a:pos x="216" y="57"/>
                  </a:cxn>
                  <a:cxn ang="0">
                    <a:pos x="233" y="34"/>
                  </a:cxn>
                  <a:cxn ang="0">
                    <a:pos x="243" y="11"/>
                  </a:cxn>
                  <a:cxn ang="0">
                    <a:pos x="259" y="2"/>
                  </a:cxn>
                  <a:cxn ang="0">
                    <a:pos x="276" y="21"/>
                  </a:cxn>
                  <a:cxn ang="0">
                    <a:pos x="288" y="45"/>
                  </a:cxn>
                  <a:cxn ang="0">
                    <a:pos x="300" y="58"/>
                  </a:cxn>
                  <a:cxn ang="0">
                    <a:pos x="310" y="54"/>
                  </a:cxn>
                  <a:cxn ang="0">
                    <a:pos x="319" y="47"/>
                  </a:cxn>
                  <a:cxn ang="0">
                    <a:pos x="330" y="19"/>
                  </a:cxn>
                  <a:cxn ang="0">
                    <a:pos x="340" y="13"/>
                  </a:cxn>
                  <a:cxn ang="0">
                    <a:pos x="389" y="21"/>
                  </a:cxn>
                  <a:cxn ang="0">
                    <a:pos x="405" y="27"/>
                  </a:cxn>
                  <a:cxn ang="0">
                    <a:pos x="405" y="27"/>
                  </a:cxn>
                  <a:cxn ang="0">
                    <a:pos x="394" y="27"/>
                  </a:cxn>
                  <a:cxn ang="0">
                    <a:pos x="394" y="27"/>
                  </a:cxn>
                  <a:cxn ang="0">
                    <a:pos x="399" y="11"/>
                  </a:cxn>
                  <a:cxn ang="0">
                    <a:pos x="453" y="21"/>
                  </a:cxn>
                </a:cxnLst>
                <a:rect l="0" t="0" r="r" b="b"/>
                <a:pathLst>
                  <a:path w="453" h="61">
                    <a:moveTo>
                      <a:pt x="0" y="37"/>
                    </a:moveTo>
                    <a:cubicBezTo>
                      <a:pt x="2" y="36"/>
                      <a:pt x="7" y="32"/>
                      <a:pt x="12" y="32"/>
                    </a:cubicBezTo>
                    <a:cubicBezTo>
                      <a:pt x="16" y="32"/>
                      <a:pt x="20" y="34"/>
                      <a:pt x="25" y="37"/>
                    </a:cubicBezTo>
                    <a:cubicBezTo>
                      <a:pt x="30" y="40"/>
                      <a:pt x="40" y="50"/>
                      <a:pt x="45" y="50"/>
                    </a:cubicBezTo>
                    <a:cubicBezTo>
                      <a:pt x="51" y="50"/>
                      <a:pt x="53" y="40"/>
                      <a:pt x="58" y="34"/>
                    </a:cubicBezTo>
                    <a:cubicBezTo>
                      <a:pt x="62" y="29"/>
                      <a:pt x="67" y="19"/>
                      <a:pt x="72" y="18"/>
                    </a:cubicBezTo>
                    <a:cubicBezTo>
                      <a:pt x="78" y="17"/>
                      <a:pt x="84" y="25"/>
                      <a:pt x="88" y="31"/>
                    </a:cubicBezTo>
                    <a:cubicBezTo>
                      <a:pt x="93" y="36"/>
                      <a:pt x="93" y="46"/>
                      <a:pt x="97" y="50"/>
                    </a:cubicBezTo>
                    <a:cubicBezTo>
                      <a:pt x="101" y="55"/>
                      <a:pt x="106" y="59"/>
                      <a:pt x="111" y="59"/>
                    </a:cubicBezTo>
                    <a:cubicBezTo>
                      <a:pt x="116" y="58"/>
                      <a:pt x="121" y="54"/>
                      <a:pt x="127" y="47"/>
                    </a:cubicBezTo>
                    <a:cubicBezTo>
                      <a:pt x="132" y="41"/>
                      <a:pt x="137" y="24"/>
                      <a:pt x="141" y="17"/>
                    </a:cubicBezTo>
                    <a:cubicBezTo>
                      <a:pt x="146" y="10"/>
                      <a:pt x="148" y="7"/>
                      <a:pt x="154" y="6"/>
                    </a:cubicBezTo>
                    <a:cubicBezTo>
                      <a:pt x="159" y="6"/>
                      <a:pt x="168" y="8"/>
                      <a:pt x="174" y="15"/>
                    </a:cubicBezTo>
                    <a:cubicBezTo>
                      <a:pt x="180" y="22"/>
                      <a:pt x="187" y="42"/>
                      <a:pt x="192" y="49"/>
                    </a:cubicBezTo>
                    <a:cubicBezTo>
                      <a:pt x="197" y="55"/>
                      <a:pt x="201" y="56"/>
                      <a:pt x="205" y="57"/>
                    </a:cubicBezTo>
                    <a:cubicBezTo>
                      <a:pt x="209" y="59"/>
                      <a:pt x="211" y="61"/>
                      <a:pt x="216" y="57"/>
                    </a:cubicBezTo>
                    <a:cubicBezTo>
                      <a:pt x="220" y="53"/>
                      <a:pt x="228" y="42"/>
                      <a:pt x="233" y="34"/>
                    </a:cubicBezTo>
                    <a:cubicBezTo>
                      <a:pt x="237" y="26"/>
                      <a:pt x="238" y="16"/>
                      <a:pt x="243" y="11"/>
                    </a:cubicBezTo>
                    <a:cubicBezTo>
                      <a:pt x="247" y="5"/>
                      <a:pt x="253" y="0"/>
                      <a:pt x="259" y="2"/>
                    </a:cubicBezTo>
                    <a:cubicBezTo>
                      <a:pt x="264" y="4"/>
                      <a:pt x="271" y="14"/>
                      <a:pt x="276" y="21"/>
                    </a:cubicBezTo>
                    <a:cubicBezTo>
                      <a:pt x="280" y="28"/>
                      <a:pt x="284" y="39"/>
                      <a:pt x="288" y="45"/>
                    </a:cubicBezTo>
                    <a:cubicBezTo>
                      <a:pt x="292" y="52"/>
                      <a:pt x="297" y="56"/>
                      <a:pt x="300" y="58"/>
                    </a:cubicBezTo>
                    <a:cubicBezTo>
                      <a:pt x="304" y="60"/>
                      <a:pt x="306" y="56"/>
                      <a:pt x="310" y="54"/>
                    </a:cubicBezTo>
                    <a:cubicBezTo>
                      <a:pt x="313" y="53"/>
                      <a:pt x="315" y="53"/>
                      <a:pt x="319" y="47"/>
                    </a:cubicBezTo>
                    <a:cubicBezTo>
                      <a:pt x="323" y="41"/>
                      <a:pt x="327" y="24"/>
                      <a:pt x="330" y="19"/>
                    </a:cubicBezTo>
                    <a:cubicBezTo>
                      <a:pt x="334" y="13"/>
                      <a:pt x="330" y="13"/>
                      <a:pt x="340" y="13"/>
                    </a:cubicBezTo>
                    <a:cubicBezTo>
                      <a:pt x="350" y="13"/>
                      <a:pt x="378" y="19"/>
                      <a:pt x="389" y="21"/>
                    </a:cubicBezTo>
                    <a:cubicBezTo>
                      <a:pt x="400" y="23"/>
                      <a:pt x="402" y="26"/>
                      <a:pt x="405" y="27"/>
                    </a:cubicBezTo>
                    <a:cubicBezTo>
                      <a:pt x="408" y="28"/>
                      <a:pt x="407" y="27"/>
                      <a:pt x="405" y="27"/>
                    </a:cubicBezTo>
                    <a:cubicBezTo>
                      <a:pt x="403" y="27"/>
                      <a:pt x="396" y="27"/>
                      <a:pt x="394" y="27"/>
                    </a:cubicBezTo>
                    <a:cubicBezTo>
                      <a:pt x="392" y="27"/>
                      <a:pt x="393" y="30"/>
                      <a:pt x="394" y="27"/>
                    </a:cubicBezTo>
                    <a:cubicBezTo>
                      <a:pt x="395" y="24"/>
                      <a:pt x="389" y="12"/>
                      <a:pt x="399" y="11"/>
                    </a:cubicBezTo>
                    <a:cubicBezTo>
                      <a:pt x="409" y="10"/>
                      <a:pt x="442" y="19"/>
                      <a:pt x="453" y="2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9138" name="Group 178"/>
            <p:cNvGrpSpPr>
              <a:grpSpLocks/>
            </p:cNvGrpSpPr>
            <p:nvPr/>
          </p:nvGrpSpPr>
          <p:grpSpPr bwMode="auto">
            <a:xfrm>
              <a:off x="3922" y="2560"/>
              <a:ext cx="487" cy="171"/>
              <a:chOff x="4226" y="3808"/>
              <a:chExt cx="975" cy="243"/>
            </a:xfrm>
          </p:grpSpPr>
          <p:sp>
            <p:nvSpPr>
              <p:cNvPr id="169139" name="Freeform 179"/>
              <p:cNvSpPr>
                <a:spLocks/>
              </p:cNvSpPr>
              <p:nvPr/>
            </p:nvSpPr>
            <p:spPr bwMode="auto">
              <a:xfrm rot="-948985">
                <a:off x="4740" y="3814"/>
                <a:ext cx="453" cy="6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2"/>
                  </a:cxn>
                  <a:cxn ang="0">
                    <a:pos x="25" y="37"/>
                  </a:cxn>
                  <a:cxn ang="0">
                    <a:pos x="45" y="50"/>
                  </a:cxn>
                  <a:cxn ang="0">
                    <a:pos x="58" y="34"/>
                  </a:cxn>
                  <a:cxn ang="0">
                    <a:pos x="72" y="18"/>
                  </a:cxn>
                  <a:cxn ang="0">
                    <a:pos x="88" y="31"/>
                  </a:cxn>
                  <a:cxn ang="0">
                    <a:pos x="97" y="50"/>
                  </a:cxn>
                  <a:cxn ang="0">
                    <a:pos x="111" y="59"/>
                  </a:cxn>
                  <a:cxn ang="0">
                    <a:pos x="127" y="47"/>
                  </a:cxn>
                  <a:cxn ang="0">
                    <a:pos x="141" y="17"/>
                  </a:cxn>
                  <a:cxn ang="0">
                    <a:pos x="154" y="6"/>
                  </a:cxn>
                  <a:cxn ang="0">
                    <a:pos x="174" y="15"/>
                  </a:cxn>
                  <a:cxn ang="0">
                    <a:pos x="192" y="49"/>
                  </a:cxn>
                  <a:cxn ang="0">
                    <a:pos x="205" y="57"/>
                  </a:cxn>
                  <a:cxn ang="0">
                    <a:pos x="216" y="57"/>
                  </a:cxn>
                  <a:cxn ang="0">
                    <a:pos x="233" y="34"/>
                  </a:cxn>
                  <a:cxn ang="0">
                    <a:pos x="243" y="11"/>
                  </a:cxn>
                  <a:cxn ang="0">
                    <a:pos x="259" y="2"/>
                  </a:cxn>
                  <a:cxn ang="0">
                    <a:pos x="276" y="21"/>
                  </a:cxn>
                  <a:cxn ang="0">
                    <a:pos x="288" y="45"/>
                  </a:cxn>
                  <a:cxn ang="0">
                    <a:pos x="300" y="58"/>
                  </a:cxn>
                  <a:cxn ang="0">
                    <a:pos x="310" y="54"/>
                  </a:cxn>
                  <a:cxn ang="0">
                    <a:pos x="319" y="47"/>
                  </a:cxn>
                  <a:cxn ang="0">
                    <a:pos x="330" y="19"/>
                  </a:cxn>
                  <a:cxn ang="0">
                    <a:pos x="340" y="13"/>
                  </a:cxn>
                  <a:cxn ang="0">
                    <a:pos x="389" y="21"/>
                  </a:cxn>
                  <a:cxn ang="0">
                    <a:pos x="405" y="27"/>
                  </a:cxn>
                  <a:cxn ang="0">
                    <a:pos x="405" y="27"/>
                  </a:cxn>
                  <a:cxn ang="0">
                    <a:pos x="394" y="27"/>
                  </a:cxn>
                  <a:cxn ang="0">
                    <a:pos x="394" y="27"/>
                  </a:cxn>
                  <a:cxn ang="0">
                    <a:pos x="399" y="11"/>
                  </a:cxn>
                  <a:cxn ang="0">
                    <a:pos x="453" y="21"/>
                  </a:cxn>
                </a:cxnLst>
                <a:rect l="0" t="0" r="r" b="b"/>
                <a:pathLst>
                  <a:path w="453" h="61">
                    <a:moveTo>
                      <a:pt x="0" y="37"/>
                    </a:moveTo>
                    <a:cubicBezTo>
                      <a:pt x="2" y="36"/>
                      <a:pt x="7" y="32"/>
                      <a:pt x="12" y="32"/>
                    </a:cubicBezTo>
                    <a:cubicBezTo>
                      <a:pt x="16" y="32"/>
                      <a:pt x="20" y="34"/>
                      <a:pt x="25" y="37"/>
                    </a:cubicBezTo>
                    <a:cubicBezTo>
                      <a:pt x="30" y="40"/>
                      <a:pt x="40" y="50"/>
                      <a:pt x="45" y="50"/>
                    </a:cubicBezTo>
                    <a:cubicBezTo>
                      <a:pt x="51" y="50"/>
                      <a:pt x="53" y="40"/>
                      <a:pt x="58" y="34"/>
                    </a:cubicBezTo>
                    <a:cubicBezTo>
                      <a:pt x="62" y="29"/>
                      <a:pt x="67" y="19"/>
                      <a:pt x="72" y="18"/>
                    </a:cubicBezTo>
                    <a:cubicBezTo>
                      <a:pt x="78" y="17"/>
                      <a:pt x="84" y="25"/>
                      <a:pt x="88" y="31"/>
                    </a:cubicBezTo>
                    <a:cubicBezTo>
                      <a:pt x="93" y="36"/>
                      <a:pt x="93" y="46"/>
                      <a:pt x="97" y="50"/>
                    </a:cubicBezTo>
                    <a:cubicBezTo>
                      <a:pt x="101" y="55"/>
                      <a:pt x="106" y="59"/>
                      <a:pt x="111" y="59"/>
                    </a:cubicBezTo>
                    <a:cubicBezTo>
                      <a:pt x="116" y="58"/>
                      <a:pt x="121" y="54"/>
                      <a:pt x="127" y="47"/>
                    </a:cubicBezTo>
                    <a:cubicBezTo>
                      <a:pt x="132" y="41"/>
                      <a:pt x="137" y="24"/>
                      <a:pt x="141" y="17"/>
                    </a:cubicBezTo>
                    <a:cubicBezTo>
                      <a:pt x="146" y="10"/>
                      <a:pt x="148" y="7"/>
                      <a:pt x="154" y="6"/>
                    </a:cubicBezTo>
                    <a:cubicBezTo>
                      <a:pt x="159" y="6"/>
                      <a:pt x="168" y="8"/>
                      <a:pt x="174" y="15"/>
                    </a:cubicBezTo>
                    <a:cubicBezTo>
                      <a:pt x="180" y="22"/>
                      <a:pt x="187" y="42"/>
                      <a:pt x="192" y="49"/>
                    </a:cubicBezTo>
                    <a:cubicBezTo>
                      <a:pt x="197" y="55"/>
                      <a:pt x="201" y="56"/>
                      <a:pt x="205" y="57"/>
                    </a:cubicBezTo>
                    <a:cubicBezTo>
                      <a:pt x="209" y="59"/>
                      <a:pt x="211" y="61"/>
                      <a:pt x="216" y="57"/>
                    </a:cubicBezTo>
                    <a:cubicBezTo>
                      <a:pt x="220" y="53"/>
                      <a:pt x="228" y="42"/>
                      <a:pt x="233" y="34"/>
                    </a:cubicBezTo>
                    <a:cubicBezTo>
                      <a:pt x="237" y="26"/>
                      <a:pt x="238" y="16"/>
                      <a:pt x="243" y="11"/>
                    </a:cubicBezTo>
                    <a:cubicBezTo>
                      <a:pt x="247" y="5"/>
                      <a:pt x="253" y="0"/>
                      <a:pt x="259" y="2"/>
                    </a:cubicBezTo>
                    <a:cubicBezTo>
                      <a:pt x="264" y="4"/>
                      <a:pt x="271" y="14"/>
                      <a:pt x="276" y="21"/>
                    </a:cubicBezTo>
                    <a:cubicBezTo>
                      <a:pt x="280" y="28"/>
                      <a:pt x="284" y="39"/>
                      <a:pt x="288" y="45"/>
                    </a:cubicBezTo>
                    <a:cubicBezTo>
                      <a:pt x="292" y="52"/>
                      <a:pt x="297" y="56"/>
                      <a:pt x="300" y="58"/>
                    </a:cubicBezTo>
                    <a:cubicBezTo>
                      <a:pt x="304" y="60"/>
                      <a:pt x="306" y="56"/>
                      <a:pt x="310" y="54"/>
                    </a:cubicBezTo>
                    <a:cubicBezTo>
                      <a:pt x="313" y="53"/>
                      <a:pt x="315" y="53"/>
                      <a:pt x="319" y="47"/>
                    </a:cubicBezTo>
                    <a:cubicBezTo>
                      <a:pt x="323" y="41"/>
                      <a:pt x="327" y="24"/>
                      <a:pt x="330" y="19"/>
                    </a:cubicBezTo>
                    <a:cubicBezTo>
                      <a:pt x="334" y="13"/>
                      <a:pt x="330" y="13"/>
                      <a:pt x="340" y="13"/>
                    </a:cubicBezTo>
                    <a:cubicBezTo>
                      <a:pt x="350" y="13"/>
                      <a:pt x="378" y="19"/>
                      <a:pt x="389" y="21"/>
                    </a:cubicBezTo>
                    <a:cubicBezTo>
                      <a:pt x="400" y="23"/>
                      <a:pt x="402" y="26"/>
                      <a:pt x="405" y="27"/>
                    </a:cubicBezTo>
                    <a:cubicBezTo>
                      <a:pt x="408" y="28"/>
                      <a:pt x="407" y="27"/>
                      <a:pt x="405" y="27"/>
                    </a:cubicBezTo>
                    <a:cubicBezTo>
                      <a:pt x="403" y="27"/>
                      <a:pt x="396" y="27"/>
                      <a:pt x="394" y="27"/>
                    </a:cubicBezTo>
                    <a:cubicBezTo>
                      <a:pt x="392" y="27"/>
                      <a:pt x="393" y="30"/>
                      <a:pt x="394" y="27"/>
                    </a:cubicBezTo>
                    <a:cubicBezTo>
                      <a:pt x="395" y="24"/>
                      <a:pt x="389" y="12"/>
                      <a:pt x="399" y="11"/>
                    </a:cubicBezTo>
                    <a:cubicBezTo>
                      <a:pt x="409" y="10"/>
                      <a:pt x="442" y="19"/>
                      <a:pt x="453" y="2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40" name="Oval 180"/>
              <p:cNvSpPr>
                <a:spLocks noChangeAspect="1" noChangeArrowheads="1"/>
              </p:cNvSpPr>
              <p:nvPr/>
            </p:nvSpPr>
            <p:spPr bwMode="auto">
              <a:xfrm>
                <a:off x="4227" y="3808"/>
                <a:ext cx="41" cy="4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41" name="Oval 181"/>
              <p:cNvSpPr>
                <a:spLocks noChangeAspect="1" noChangeArrowheads="1"/>
              </p:cNvSpPr>
              <p:nvPr/>
            </p:nvSpPr>
            <p:spPr bwMode="auto">
              <a:xfrm>
                <a:off x="4226" y="3999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42" name="AutoShape 182"/>
              <p:cNvSpPr>
                <a:spLocks noChangeArrowheads="1"/>
              </p:cNvSpPr>
              <p:nvPr/>
            </p:nvSpPr>
            <p:spPr bwMode="auto">
              <a:xfrm>
                <a:off x="4562" y="3878"/>
                <a:ext cx="143" cy="133"/>
              </a:xfrm>
              <a:prstGeom prst="irregularSeal1">
                <a:avLst/>
              </a:prstGeom>
              <a:solidFill>
                <a:srgbClr val="F4D72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43" name="Line 183"/>
              <p:cNvSpPr>
                <a:spLocks noChangeShapeType="1"/>
              </p:cNvSpPr>
              <p:nvPr/>
            </p:nvSpPr>
            <p:spPr bwMode="auto">
              <a:xfrm>
                <a:off x="4296" y="3841"/>
                <a:ext cx="241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44" name="Line 184"/>
              <p:cNvSpPr>
                <a:spLocks noChangeShapeType="1"/>
              </p:cNvSpPr>
              <p:nvPr/>
            </p:nvSpPr>
            <p:spPr bwMode="auto">
              <a:xfrm flipV="1">
                <a:off x="4302" y="3947"/>
                <a:ext cx="229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45" name="Freeform 185"/>
              <p:cNvSpPr>
                <a:spLocks/>
              </p:cNvSpPr>
              <p:nvPr/>
            </p:nvSpPr>
            <p:spPr bwMode="auto">
              <a:xfrm rot="901513">
                <a:off x="4748" y="3990"/>
                <a:ext cx="453" cy="6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2"/>
                  </a:cxn>
                  <a:cxn ang="0">
                    <a:pos x="25" y="37"/>
                  </a:cxn>
                  <a:cxn ang="0">
                    <a:pos x="45" y="50"/>
                  </a:cxn>
                  <a:cxn ang="0">
                    <a:pos x="58" y="34"/>
                  </a:cxn>
                  <a:cxn ang="0">
                    <a:pos x="72" y="18"/>
                  </a:cxn>
                  <a:cxn ang="0">
                    <a:pos x="88" y="31"/>
                  </a:cxn>
                  <a:cxn ang="0">
                    <a:pos x="97" y="50"/>
                  </a:cxn>
                  <a:cxn ang="0">
                    <a:pos x="111" y="59"/>
                  </a:cxn>
                  <a:cxn ang="0">
                    <a:pos x="127" y="47"/>
                  </a:cxn>
                  <a:cxn ang="0">
                    <a:pos x="141" y="17"/>
                  </a:cxn>
                  <a:cxn ang="0">
                    <a:pos x="154" y="6"/>
                  </a:cxn>
                  <a:cxn ang="0">
                    <a:pos x="174" y="15"/>
                  </a:cxn>
                  <a:cxn ang="0">
                    <a:pos x="192" y="49"/>
                  </a:cxn>
                  <a:cxn ang="0">
                    <a:pos x="205" y="57"/>
                  </a:cxn>
                  <a:cxn ang="0">
                    <a:pos x="216" y="57"/>
                  </a:cxn>
                  <a:cxn ang="0">
                    <a:pos x="233" y="34"/>
                  </a:cxn>
                  <a:cxn ang="0">
                    <a:pos x="243" y="11"/>
                  </a:cxn>
                  <a:cxn ang="0">
                    <a:pos x="259" y="2"/>
                  </a:cxn>
                  <a:cxn ang="0">
                    <a:pos x="276" y="21"/>
                  </a:cxn>
                  <a:cxn ang="0">
                    <a:pos x="288" y="45"/>
                  </a:cxn>
                  <a:cxn ang="0">
                    <a:pos x="300" y="58"/>
                  </a:cxn>
                  <a:cxn ang="0">
                    <a:pos x="310" y="54"/>
                  </a:cxn>
                  <a:cxn ang="0">
                    <a:pos x="319" y="47"/>
                  </a:cxn>
                  <a:cxn ang="0">
                    <a:pos x="330" y="19"/>
                  </a:cxn>
                  <a:cxn ang="0">
                    <a:pos x="340" y="13"/>
                  </a:cxn>
                  <a:cxn ang="0">
                    <a:pos x="389" y="21"/>
                  </a:cxn>
                  <a:cxn ang="0">
                    <a:pos x="405" y="27"/>
                  </a:cxn>
                  <a:cxn ang="0">
                    <a:pos x="405" y="27"/>
                  </a:cxn>
                  <a:cxn ang="0">
                    <a:pos x="394" y="27"/>
                  </a:cxn>
                  <a:cxn ang="0">
                    <a:pos x="394" y="27"/>
                  </a:cxn>
                  <a:cxn ang="0">
                    <a:pos x="399" y="11"/>
                  </a:cxn>
                  <a:cxn ang="0">
                    <a:pos x="453" y="21"/>
                  </a:cxn>
                </a:cxnLst>
                <a:rect l="0" t="0" r="r" b="b"/>
                <a:pathLst>
                  <a:path w="453" h="61">
                    <a:moveTo>
                      <a:pt x="0" y="37"/>
                    </a:moveTo>
                    <a:cubicBezTo>
                      <a:pt x="2" y="36"/>
                      <a:pt x="7" y="32"/>
                      <a:pt x="12" y="32"/>
                    </a:cubicBezTo>
                    <a:cubicBezTo>
                      <a:pt x="16" y="32"/>
                      <a:pt x="20" y="34"/>
                      <a:pt x="25" y="37"/>
                    </a:cubicBezTo>
                    <a:cubicBezTo>
                      <a:pt x="30" y="40"/>
                      <a:pt x="40" y="50"/>
                      <a:pt x="45" y="50"/>
                    </a:cubicBezTo>
                    <a:cubicBezTo>
                      <a:pt x="51" y="50"/>
                      <a:pt x="53" y="40"/>
                      <a:pt x="58" y="34"/>
                    </a:cubicBezTo>
                    <a:cubicBezTo>
                      <a:pt x="62" y="29"/>
                      <a:pt x="67" y="19"/>
                      <a:pt x="72" y="18"/>
                    </a:cubicBezTo>
                    <a:cubicBezTo>
                      <a:pt x="78" y="17"/>
                      <a:pt x="84" y="25"/>
                      <a:pt x="88" y="31"/>
                    </a:cubicBezTo>
                    <a:cubicBezTo>
                      <a:pt x="93" y="36"/>
                      <a:pt x="93" y="46"/>
                      <a:pt x="97" y="50"/>
                    </a:cubicBezTo>
                    <a:cubicBezTo>
                      <a:pt x="101" y="55"/>
                      <a:pt x="106" y="59"/>
                      <a:pt x="111" y="59"/>
                    </a:cubicBezTo>
                    <a:cubicBezTo>
                      <a:pt x="116" y="58"/>
                      <a:pt x="121" y="54"/>
                      <a:pt x="127" y="47"/>
                    </a:cubicBezTo>
                    <a:cubicBezTo>
                      <a:pt x="132" y="41"/>
                      <a:pt x="137" y="24"/>
                      <a:pt x="141" y="17"/>
                    </a:cubicBezTo>
                    <a:cubicBezTo>
                      <a:pt x="146" y="10"/>
                      <a:pt x="148" y="7"/>
                      <a:pt x="154" y="6"/>
                    </a:cubicBezTo>
                    <a:cubicBezTo>
                      <a:pt x="159" y="6"/>
                      <a:pt x="168" y="8"/>
                      <a:pt x="174" y="15"/>
                    </a:cubicBezTo>
                    <a:cubicBezTo>
                      <a:pt x="180" y="22"/>
                      <a:pt x="187" y="42"/>
                      <a:pt x="192" y="49"/>
                    </a:cubicBezTo>
                    <a:cubicBezTo>
                      <a:pt x="197" y="55"/>
                      <a:pt x="201" y="56"/>
                      <a:pt x="205" y="57"/>
                    </a:cubicBezTo>
                    <a:cubicBezTo>
                      <a:pt x="209" y="59"/>
                      <a:pt x="211" y="61"/>
                      <a:pt x="216" y="57"/>
                    </a:cubicBezTo>
                    <a:cubicBezTo>
                      <a:pt x="220" y="53"/>
                      <a:pt x="228" y="42"/>
                      <a:pt x="233" y="34"/>
                    </a:cubicBezTo>
                    <a:cubicBezTo>
                      <a:pt x="237" y="26"/>
                      <a:pt x="238" y="16"/>
                      <a:pt x="243" y="11"/>
                    </a:cubicBezTo>
                    <a:cubicBezTo>
                      <a:pt x="247" y="5"/>
                      <a:pt x="253" y="0"/>
                      <a:pt x="259" y="2"/>
                    </a:cubicBezTo>
                    <a:cubicBezTo>
                      <a:pt x="264" y="4"/>
                      <a:pt x="271" y="14"/>
                      <a:pt x="276" y="21"/>
                    </a:cubicBezTo>
                    <a:cubicBezTo>
                      <a:pt x="280" y="28"/>
                      <a:pt x="284" y="39"/>
                      <a:pt x="288" y="45"/>
                    </a:cubicBezTo>
                    <a:cubicBezTo>
                      <a:pt x="292" y="52"/>
                      <a:pt x="297" y="56"/>
                      <a:pt x="300" y="58"/>
                    </a:cubicBezTo>
                    <a:cubicBezTo>
                      <a:pt x="304" y="60"/>
                      <a:pt x="306" y="56"/>
                      <a:pt x="310" y="54"/>
                    </a:cubicBezTo>
                    <a:cubicBezTo>
                      <a:pt x="313" y="53"/>
                      <a:pt x="315" y="53"/>
                      <a:pt x="319" y="47"/>
                    </a:cubicBezTo>
                    <a:cubicBezTo>
                      <a:pt x="323" y="41"/>
                      <a:pt x="327" y="24"/>
                      <a:pt x="330" y="19"/>
                    </a:cubicBezTo>
                    <a:cubicBezTo>
                      <a:pt x="334" y="13"/>
                      <a:pt x="330" y="13"/>
                      <a:pt x="340" y="13"/>
                    </a:cubicBezTo>
                    <a:cubicBezTo>
                      <a:pt x="350" y="13"/>
                      <a:pt x="378" y="19"/>
                      <a:pt x="389" y="21"/>
                    </a:cubicBezTo>
                    <a:cubicBezTo>
                      <a:pt x="400" y="23"/>
                      <a:pt x="402" y="26"/>
                      <a:pt x="405" y="27"/>
                    </a:cubicBezTo>
                    <a:cubicBezTo>
                      <a:pt x="408" y="28"/>
                      <a:pt x="407" y="27"/>
                      <a:pt x="405" y="27"/>
                    </a:cubicBezTo>
                    <a:cubicBezTo>
                      <a:pt x="403" y="27"/>
                      <a:pt x="396" y="27"/>
                      <a:pt x="394" y="27"/>
                    </a:cubicBezTo>
                    <a:cubicBezTo>
                      <a:pt x="392" y="27"/>
                      <a:pt x="393" y="30"/>
                      <a:pt x="394" y="27"/>
                    </a:cubicBezTo>
                    <a:cubicBezTo>
                      <a:pt x="395" y="24"/>
                      <a:pt x="389" y="12"/>
                      <a:pt x="399" y="11"/>
                    </a:cubicBezTo>
                    <a:cubicBezTo>
                      <a:pt x="409" y="10"/>
                      <a:pt x="442" y="19"/>
                      <a:pt x="453" y="2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9146" name="Oval 186"/>
            <p:cNvSpPr>
              <a:spLocks noChangeArrowheads="1"/>
            </p:cNvSpPr>
            <p:nvPr/>
          </p:nvSpPr>
          <p:spPr bwMode="auto">
            <a:xfrm>
              <a:off x="5011" y="2496"/>
              <a:ext cx="27" cy="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47" name="Oval 187"/>
            <p:cNvSpPr>
              <a:spLocks noChangeArrowheads="1"/>
            </p:cNvSpPr>
            <p:nvPr/>
          </p:nvSpPr>
          <p:spPr bwMode="auto">
            <a:xfrm>
              <a:off x="4467" y="2592"/>
              <a:ext cx="27" cy="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9166" name="Group 206"/>
            <p:cNvGrpSpPr>
              <a:grpSpLocks/>
            </p:cNvGrpSpPr>
            <p:nvPr/>
          </p:nvGrpSpPr>
          <p:grpSpPr bwMode="auto">
            <a:xfrm>
              <a:off x="3818" y="2111"/>
              <a:ext cx="587" cy="216"/>
              <a:chOff x="4533" y="2592"/>
              <a:chExt cx="587" cy="216"/>
            </a:xfrm>
          </p:grpSpPr>
          <p:sp>
            <p:nvSpPr>
              <p:cNvPr id="169167" name="Freeform 207"/>
              <p:cNvSpPr>
                <a:spLocks/>
              </p:cNvSpPr>
              <p:nvPr/>
            </p:nvSpPr>
            <p:spPr bwMode="auto">
              <a:xfrm rot="10735628" flipH="1">
                <a:off x="4533" y="2660"/>
                <a:ext cx="286" cy="7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2"/>
                  </a:cxn>
                  <a:cxn ang="0">
                    <a:pos x="25" y="37"/>
                  </a:cxn>
                  <a:cxn ang="0">
                    <a:pos x="45" y="50"/>
                  </a:cxn>
                  <a:cxn ang="0">
                    <a:pos x="58" y="34"/>
                  </a:cxn>
                  <a:cxn ang="0">
                    <a:pos x="72" y="18"/>
                  </a:cxn>
                  <a:cxn ang="0">
                    <a:pos x="88" y="31"/>
                  </a:cxn>
                  <a:cxn ang="0">
                    <a:pos x="97" y="50"/>
                  </a:cxn>
                  <a:cxn ang="0">
                    <a:pos x="111" y="59"/>
                  </a:cxn>
                  <a:cxn ang="0">
                    <a:pos x="127" y="47"/>
                  </a:cxn>
                  <a:cxn ang="0">
                    <a:pos x="141" y="17"/>
                  </a:cxn>
                  <a:cxn ang="0">
                    <a:pos x="154" y="6"/>
                  </a:cxn>
                  <a:cxn ang="0">
                    <a:pos x="174" y="15"/>
                  </a:cxn>
                  <a:cxn ang="0">
                    <a:pos x="192" y="49"/>
                  </a:cxn>
                  <a:cxn ang="0">
                    <a:pos x="205" y="57"/>
                  </a:cxn>
                  <a:cxn ang="0">
                    <a:pos x="216" y="57"/>
                  </a:cxn>
                  <a:cxn ang="0">
                    <a:pos x="233" y="34"/>
                  </a:cxn>
                  <a:cxn ang="0">
                    <a:pos x="243" y="11"/>
                  </a:cxn>
                  <a:cxn ang="0">
                    <a:pos x="259" y="2"/>
                  </a:cxn>
                  <a:cxn ang="0">
                    <a:pos x="276" y="21"/>
                  </a:cxn>
                  <a:cxn ang="0">
                    <a:pos x="288" y="45"/>
                  </a:cxn>
                  <a:cxn ang="0">
                    <a:pos x="300" y="58"/>
                  </a:cxn>
                  <a:cxn ang="0">
                    <a:pos x="310" y="54"/>
                  </a:cxn>
                  <a:cxn ang="0">
                    <a:pos x="319" y="47"/>
                  </a:cxn>
                  <a:cxn ang="0">
                    <a:pos x="330" y="19"/>
                  </a:cxn>
                  <a:cxn ang="0">
                    <a:pos x="340" y="13"/>
                  </a:cxn>
                  <a:cxn ang="0">
                    <a:pos x="389" y="21"/>
                  </a:cxn>
                  <a:cxn ang="0">
                    <a:pos x="405" y="27"/>
                  </a:cxn>
                  <a:cxn ang="0">
                    <a:pos x="405" y="27"/>
                  </a:cxn>
                  <a:cxn ang="0">
                    <a:pos x="394" y="27"/>
                  </a:cxn>
                  <a:cxn ang="0">
                    <a:pos x="394" y="27"/>
                  </a:cxn>
                  <a:cxn ang="0">
                    <a:pos x="399" y="11"/>
                  </a:cxn>
                  <a:cxn ang="0">
                    <a:pos x="453" y="21"/>
                  </a:cxn>
                </a:cxnLst>
                <a:rect l="0" t="0" r="r" b="b"/>
                <a:pathLst>
                  <a:path w="453" h="61">
                    <a:moveTo>
                      <a:pt x="0" y="37"/>
                    </a:moveTo>
                    <a:cubicBezTo>
                      <a:pt x="2" y="36"/>
                      <a:pt x="7" y="32"/>
                      <a:pt x="12" y="32"/>
                    </a:cubicBezTo>
                    <a:cubicBezTo>
                      <a:pt x="16" y="32"/>
                      <a:pt x="20" y="34"/>
                      <a:pt x="25" y="37"/>
                    </a:cubicBezTo>
                    <a:cubicBezTo>
                      <a:pt x="30" y="40"/>
                      <a:pt x="40" y="50"/>
                      <a:pt x="45" y="50"/>
                    </a:cubicBezTo>
                    <a:cubicBezTo>
                      <a:pt x="51" y="50"/>
                      <a:pt x="53" y="40"/>
                      <a:pt x="58" y="34"/>
                    </a:cubicBezTo>
                    <a:cubicBezTo>
                      <a:pt x="62" y="29"/>
                      <a:pt x="67" y="19"/>
                      <a:pt x="72" y="18"/>
                    </a:cubicBezTo>
                    <a:cubicBezTo>
                      <a:pt x="78" y="17"/>
                      <a:pt x="84" y="25"/>
                      <a:pt x="88" y="31"/>
                    </a:cubicBezTo>
                    <a:cubicBezTo>
                      <a:pt x="93" y="36"/>
                      <a:pt x="93" y="46"/>
                      <a:pt x="97" y="50"/>
                    </a:cubicBezTo>
                    <a:cubicBezTo>
                      <a:pt x="101" y="55"/>
                      <a:pt x="106" y="59"/>
                      <a:pt x="111" y="59"/>
                    </a:cubicBezTo>
                    <a:cubicBezTo>
                      <a:pt x="116" y="58"/>
                      <a:pt x="121" y="54"/>
                      <a:pt x="127" y="47"/>
                    </a:cubicBezTo>
                    <a:cubicBezTo>
                      <a:pt x="132" y="41"/>
                      <a:pt x="137" y="24"/>
                      <a:pt x="141" y="17"/>
                    </a:cubicBezTo>
                    <a:cubicBezTo>
                      <a:pt x="146" y="10"/>
                      <a:pt x="148" y="7"/>
                      <a:pt x="154" y="6"/>
                    </a:cubicBezTo>
                    <a:cubicBezTo>
                      <a:pt x="159" y="6"/>
                      <a:pt x="168" y="8"/>
                      <a:pt x="174" y="15"/>
                    </a:cubicBezTo>
                    <a:cubicBezTo>
                      <a:pt x="180" y="22"/>
                      <a:pt x="187" y="42"/>
                      <a:pt x="192" y="49"/>
                    </a:cubicBezTo>
                    <a:cubicBezTo>
                      <a:pt x="197" y="55"/>
                      <a:pt x="201" y="56"/>
                      <a:pt x="205" y="57"/>
                    </a:cubicBezTo>
                    <a:cubicBezTo>
                      <a:pt x="209" y="59"/>
                      <a:pt x="211" y="61"/>
                      <a:pt x="216" y="57"/>
                    </a:cubicBezTo>
                    <a:cubicBezTo>
                      <a:pt x="220" y="53"/>
                      <a:pt x="228" y="42"/>
                      <a:pt x="233" y="34"/>
                    </a:cubicBezTo>
                    <a:cubicBezTo>
                      <a:pt x="237" y="26"/>
                      <a:pt x="238" y="16"/>
                      <a:pt x="243" y="11"/>
                    </a:cubicBezTo>
                    <a:cubicBezTo>
                      <a:pt x="247" y="5"/>
                      <a:pt x="253" y="0"/>
                      <a:pt x="259" y="2"/>
                    </a:cubicBezTo>
                    <a:cubicBezTo>
                      <a:pt x="264" y="4"/>
                      <a:pt x="271" y="14"/>
                      <a:pt x="276" y="21"/>
                    </a:cubicBezTo>
                    <a:cubicBezTo>
                      <a:pt x="280" y="28"/>
                      <a:pt x="284" y="39"/>
                      <a:pt x="288" y="45"/>
                    </a:cubicBezTo>
                    <a:cubicBezTo>
                      <a:pt x="292" y="52"/>
                      <a:pt x="297" y="56"/>
                      <a:pt x="300" y="58"/>
                    </a:cubicBezTo>
                    <a:cubicBezTo>
                      <a:pt x="304" y="60"/>
                      <a:pt x="306" y="56"/>
                      <a:pt x="310" y="54"/>
                    </a:cubicBezTo>
                    <a:cubicBezTo>
                      <a:pt x="313" y="53"/>
                      <a:pt x="315" y="53"/>
                      <a:pt x="319" y="47"/>
                    </a:cubicBezTo>
                    <a:cubicBezTo>
                      <a:pt x="323" y="41"/>
                      <a:pt x="327" y="24"/>
                      <a:pt x="330" y="19"/>
                    </a:cubicBezTo>
                    <a:cubicBezTo>
                      <a:pt x="334" y="13"/>
                      <a:pt x="330" y="13"/>
                      <a:pt x="340" y="13"/>
                    </a:cubicBezTo>
                    <a:cubicBezTo>
                      <a:pt x="350" y="13"/>
                      <a:pt x="378" y="19"/>
                      <a:pt x="389" y="21"/>
                    </a:cubicBezTo>
                    <a:cubicBezTo>
                      <a:pt x="400" y="23"/>
                      <a:pt x="402" y="26"/>
                      <a:pt x="405" y="27"/>
                    </a:cubicBezTo>
                    <a:cubicBezTo>
                      <a:pt x="408" y="28"/>
                      <a:pt x="407" y="27"/>
                      <a:pt x="405" y="27"/>
                    </a:cubicBezTo>
                    <a:cubicBezTo>
                      <a:pt x="403" y="27"/>
                      <a:pt x="396" y="27"/>
                      <a:pt x="394" y="27"/>
                    </a:cubicBezTo>
                    <a:cubicBezTo>
                      <a:pt x="392" y="27"/>
                      <a:pt x="393" y="30"/>
                      <a:pt x="394" y="27"/>
                    </a:cubicBezTo>
                    <a:cubicBezTo>
                      <a:pt x="395" y="24"/>
                      <a:pt x="389" y="12"/>
                      <a:pt x="399" y="11"/>
                    </a:cubicBezTo>
                    <a:cubicBezTo>
                      <a:pt x="409" y="10"/>
                      <a:pt x="442" y="19"/>
                      <a:pt x="453" y="2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68" name="Oval 208"/>
              <p:cNvSpPr>
                <a:spLocks noChangeAspect="1" noChangeArrowheads="1"/>
              </p:cNvSpPr>
              <p:nvPr/>
            </p:nvSpPr>
            <p:spPr bwMode="auto">
              <a:xfrm flipH="1">
                <a:off x="5096" y="2592"/>
                <a:ext cx="23" cy="3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69" name="Oval 209"/>
              <p:cNvSpPr>
                <a:spLocks noChangeAspect="1" noChangeArrowheads="1"/>
              </p:cNvSpPr>
              <p:nvPr/>
            </p:nvSpPr>
            <p:spPr bwMode="auto">
              <a:xfrm flipH="1">
                <a:off x="5096" y="2770"/>
                <a:ext cx="24" cy="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70" name="AutoShape 210"/>
              <p:cNvSpPr>
                <a:spLocks noChangeArrowheads="1"/>
              </p:cNvSpPr>
              <p:nvPr/>
            </p:nvSpPr>
            <p:spPr bwMode="auto">
              <a:xfrm flipH="1">
                <a:off x="4830" y="2646"/>
                <a:ext cx="83" cy="124"/>
              </a:xfrm>
              <a:prstGeom prst="irregularSeal1">
                <a:avLst/>
              </a:prstGeom>
              <a:solidFill>
                <a:srgbClr val="F4D72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71" name="Line 211"/>
              <p:cNvSpPr>
                <a:spLocks noChangeShapeType="1"/>
              </p:cNvSpPr>
              <p:nvPr/>
            </p:nvSpPr>
            <p:spPr bwMode="auto">
              <a:xfrm flipH="1">
                <a:off x="4939" y="2623"/>
                <a:ext cx="14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triangle" w="med" len="med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172" name="Line 212"/>
              <p:cNvSpPr>
                <a:spLocks noChangeShapeType="1"/>
              </p:cNvSpPr>
              <p:nvPr/>
            </p:nvSpPr>
            <p:spPr bwMode="auto">
              <a:xfrm flipH="1" flipV="1">
                <a:off x="4942" y="2721"/>
                <a:ext cx="134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triangle" w="med" len="med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1973263" y="1884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69122" name="Rectangle 162"/>
          <p:cNvSpPr>
            <a:spLocks noChangeArrowheads="1"/>
          </p:cNvSpPr>
          <p:nvPr/>
        </p:nvSpPr>
        <p:spPr bwMode="auto">
          <a:xfrm>
            <a:off x="863600" y="4762500"/>
            <a:ext cx="4610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Why is there any matter at all!?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Because of a </a:t>
            </a:r>
            <a:r>
              <a:rPr lang="en-GB" sz="1600" dirty="0">
                <a:solidFill>
                  <a:srgbClr val="FFBA30"/>
                </a:solidFill>
                <a:latin typeface="Comic Sans MS" pitchFamily="66" charset="0"/>
              </a:rPr>
              <a:t>TINY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 imbalance of matter over antimatter in particle photon soup.</a:t>
            </a:r>
          </a:p>
        </p:txBody>
      </p:sp>
      <p:grpSp>
        <p:nvGrpSpPr>
          <p:cNvPr id="169159" name="Group 199"/>
          <p:cNvGrpSpPr>
            <a:grpSpLocks/>
          </p:cNvGrpSpPr>
          <p:nvPr/>
        </p:nvGrpSpPr>
        <p:grpSpPr bwMode="auto">
          <a:xfrm>
            <a:off x="5910263" y="4748213"/>
            <a:ext cx="2414587" cy="1243012"/>
            <a:chOff x="3723" y="2991"/>
            <a:chExt cx="1521" cy="783"/>
          </a:xfrm>
        </p:grpSpPr>
        <p:grpSp>
          <p:nvGrpSpPr>
            <p:cNvPr id="169033" name="Group 73"/>
            <p:cNvGrpSpPr>
              <a:grpSpLocks/>
            </p:cNvGrpSpPr>
            <p:nvPr/>
          </p:nvGrpSpPr>
          <p:grpSpPr bwMode="auto">
            <a:xfrm>
              <a:off x="3898" y="3096"/>
              <a:ext cx="503" cy="184"/>
              <a:chOff x="4402" y="3184"/>
              <a:chExt cx="967" cy="232"/>
            </a:xfrm>
          </p:grpSpPr>
          <p:sp>
            <p:nvSpPr>
              <p:cNvPr id="169034" name="Freeform 74"/>
              <p:cNvSpPr>
                <a:spLocks/>
              </p:cNvSpPr>
              <p:nvPr/>
            </p:nvSpPr>
            <p:spPr bwMode="auto">
              <a:xfrm>
                <a:off x="4916" y="3270"/>
                <a:ext cx="453" cy="6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2"/>
                  </a:cxn>
                  <a:cxn ang="0">
                    <a:pos x="25" y="37"/>
                  </a:cxn>
                  <a:cxn ang="0">
                    <a:pos x="45" y="50"/>
                  </a:cxn>
                  <a:cxn ang="0">
                    <a:pos x="58" y="34"/>
                  </a:cxn>
                  <a:cxn ang="0">
                    <a:pos x="72" y="18"/>
                  </a:cxn>
                  <a:cxn ang="0">
                    <a:pos x="88" y="31"/>
                  </a:cxn>
                  <a:cxn ang="0">
                    <a:pos x="97" y="50"/>
                  </a:cxn>
                  <a:cxn ang="0">
                    <a:pos x="111" y="59"/>
                  </a:cxn>
                  <a:cxn ang="0">
                    <a:pos x="127" y="47"/>
                  </a:cxn>
                  <a:cxn ang="0">
                    <a:pos x="141" y="17"/>
                  </a:cxn>
                  <a:cxn ang="0">
                    <a:pos x="154" y="6"/>
                  </a:cxn>
                  <a:cxn ang="0">
                    <a:pos x="174" y="15"/>
                  </a:cxn>
                  <a:cxn ang="0">
                    <a:pos x="192" y="49"/>
                  </a:cxn>
                  <a:cxn ang="0">
                    <a:pos x="205" y="57"/>
                  </a:cxn>
                  <a:cxn ang="0">
                    <a:pos x="216" y="57"/>
                  </a:cxn>
                  <a:cxn ang="0">
                    <a:pos x="233" y="34"/>
                  </a:cxn>
                  <a:cxn ang="0">
                    <a:pos x="243" y="11"/>
                  </a:cxn>
                  <a:cxn ang="0">
                    <a:pos x="259" y="2"/>
                  </a:cxn>
                  <a:cxn ang="0">
                    <a:pos x="276" y="21"/>
                  </a:cxn>
                  <a:cxn ang="0">
                    <a:pos x="288" y="45"/>
                  </a:cxn>
                  <a:cxn ang="0">
                    <a:pos x="300" y="58"/>
                  </a:cxn>
                  <a:cxn ang="0">
                    <a:pos x="310" y="54"/>
                  </a:cxn>
                  <a:cxn ang="0">
                    <a:pos x="319" y="47"/>
                  </a:cxn>
                  <a:cxn ang="0">
                    <a:pos x="330" y="19"/>
                  </a:cxn>
                  <a:cxn ang="0">
                    <a:pos x="340" y="13"/>
                  </a:cxn>
                  <a:cxn ang="0">
                    <a:pos x="389" y="21"/>
                  </a:cxn>
                  <a:cxn ang="0">
                    <a:pos x="405" y="27"/>
                  </a:cxn>
                  <a:cxn ang="0">
                    <a:pos x="405" y="27"/>
                  </a:cxn>
                  <a:cxn ang="0">
                    <a:pos x="394" y="27"/>
                  </a:cxn>
                  <a:cxn ang="0">
                    <a:pos x="394" y="27"/>
                  </a:cxn>
                  <a:cxn ang="0">
                    <a:pos x="399" y="11"/>
                  </a:cxn>
                  <a:cxn ang="0">
                    <a:pos x="453" y="21"/>
                  </a:cxn>
                </a:cxnLst>
                <a:rect l="0" t="0" r="r" b="b"/>
                <a:pathLst>
                  <a:path w="453" h="61">
                    <a:moveTo>
                      <a:pt x="0" y="37"/>
                    </a:moveTo>
                    <a:cubicBezTo>
                      <a:pt x="2" y="36"/>
                      <a:pt x="7" y="32"/>
                      <a:pt x="12" y="32"/>
                    </a:cubicBezTo>
                    <a:cubicBezTo>
                      <a:pt x="16" y="32"/>
                      <a:pt x="20" y="34"/>
                      <a:pt x="25" y="37"/>
                    </a:cubicBezTo>
                    <a:cubicBezTo>
                      <a:pt x="30" y="40"/>
                      <a:pt x="40" y="50"/>
                      <a:pt x="45" y="50"/>
                    </a:cubicBezTo>
                    <a:cubicBezTo>
                      <a:pt x="51" y="50"/>
                      <a:pt x="53" y="40"/>
                      <a:pt x="58" y="34"/>
                    </a:cubicBezTo>
                    <a:cubicBezTo>
                      <a:pt x="62" y="29"/>
                      <a:pt x="67" y="19"/>
                      <a:pt x="72" y="18"/>
                    </a:cubicBezTo>
                    <a:cubicBezTo>
                      <a:pt x="78" y="17"/>
                      <a:pt x="84" y="25"/>
                      <a:pt x="88" y="31"/>
                    </a:cubicBezTo>
                    <a:cubicBezTo>
                      <a:pt x="93" y="36"/>
                      <a:pt x="93" y="46"/>
                      <a:pt x="97" y="50"/>
                    </a:cubicBezTo>
                    <a:cubicBezTo>
                      <a:pt x="101" y="55"/>
                      <a:pt x="106" y="59"/>
                      <a:pt x="111" y="59"/>
                    </a:cubicBezTo>
                    <a:cubicBezTo>
                      <a:pt x="116" y="58"/>
                      <a:pt x="121" y="54"/>
                      <a:pt x="127" y="47"/>
                    </a:cubicBezTo>
                    <a:cubicBezTo>
                      <a:pt x="132" y="41"/>
                      <a:pt x="137" y="24"/>
                      <a:pt x="141" y="17"/>
                    </a:cubicBezTo>
                    <a:cubicBezTo>
                      <a:pt x="146" y="10"/>
                      <a:pt x="148" y="7"/>
                      <a:pt x="154" y="6"/>
                    </a:cubicBezTo>
                    <a:cubicBezTo>
                      <a:pt x="159" y="6"/>
                      <a:pt x="168" y="8"/>
                      <a:pt x="174" y="15"/>
                    </a:cubicBezTo>
                    <a:cubicBezTo>
                      <a:pt x="180" y="22"/>
                      <a:pt x="187" y="42"/>
                      <a:pt x="192" y="49"/>
                    </a:cubicBezTo>
                    <a:cubicBezTo>
                      <a:pt x="197" y="55"/>
                      <a:pt x="201" y="56"/>
                      <a:pt x="205" y="57"/>
                    </a:cubicBezTo>
                    <a:cubicBezTo>
                      <a:pt x="209" y="59"/>
                      <a:pt x="211" y="61"/>
                      <a:pt x="216" y="57"/>
                    </a:cubicBezTo>
                    <a:cubicBezTo>
                      <a:pt x="220" y="53"/>
                      <a:pt x="228" y="42"/>
                      <a:pt x="233" y="34"/>
                    </a:cubicBezTo>
                    <a:cubicBezTo>
                      <a:pt x="237" y="26"/>
                      <a:pt x="238" y="16"/>
                      <a:pt x="243" y="11"/>
                    </a:cubicBezTo>
                    <a:cubicBezTo>
                      <a:pt x="247" y="5"/>
                      <a:pt x="253" y="0"/>
                      <a:pt x="259" y="2"/>
                    </a:cubicBezTo>
                    <a:cubicBezTo>
                      <a:pt x="264" y="4"/>
                      <a:pt x="271" y="14"/>
                      <a:pt x="276" y="21"/>
                    </a:cubicBezTo>
                    <a:cubicBezTo>
                      <a:pt x="280" y="28"/>
                      <a:pt x="284" y="39"/>
                      <a:pt x="288" y="45"/>
                    </a:cubicBezTo>
                    <a:cubicBezTo>
                      <a:pt x="292" y="52"/>
                      <a:pt x="297" y="56"/>
                      <a:pt x="300" y="58"/>
                    </a:cubicBezTo>
                    <a:cubicBezTo>
                      <a:pt x="304" y="60"/>
                      <a:pt x="306" y="56"/>
                      <a:pt x="310" y="54"/>
                    </a:cubicBezTo>
                    <a:cubicBezTo>
                      <a:pt x="313" y="53"/>
                      <a:pt x="315" y="53"/>
                      <a:pt x="319" y="47"/>
                    </a:cubicBezTo>
                    <a:cubicBezTo>
                      <a:pt x="323" y="41"/>
                      <a:pt x="327" y="24"/>
                      <a:pt x="330" y="19"/>
                    </a:cubicBezTo>
                    <a:cubicBezTo>
                      <a:pt x="334" y="13"/>
                      <a:pt x="330" y="13"/>
                      <a:pt x="340" y="13"/>
                    </a:cubicBezTo>
                    <a:cubicBezTo>
                      <a:pt x="350" y="13"/>
                      <a:pt x="378" y="19"/>
                      <a:pt x="389" y="21"/>
                    </a:cubicBezTo>
                    <a:cubicBezTo>
                      <a:pt x="400" y="23"/>
                      <a:pt x="402" y="26"/>
                      <a:pt x="405" y="27"/>
                    </a:cubicBezTo>
                    <a:cubicBezTo>
                      <a:pt x="408" y="28"/>
                      <a:pt x="407" y="27"/>
                      <a:pt x="405" y="27"/>
                    </a:cubicBezTo>
                    <a:cubicBezTo>
                      <a:pt x="403" y="27"/>
                      <a:pt x="396" y="27"/>
                      <a:pt x="394" y="27"/>
                    </a:cubicBezTo>
                    <a:cubicBezTo>
                      <a:pt x="392" y="27"/>
                      <a:pt x="393" y="30"/>
                      <a:pt x="394" y="27"/>
                    </a:cubicBezTo>
                    <a:cubicBezTo>
                      <a:pt x="395" y="24"/>
                      <a:pt x="389" y="12"/>
                      <a:pt x="399" y="11"/>
                    </a:cubicBezTo>
                    <a:cubicBezTo>
                      <a:pt x="409" y="10"/>
                      <a:pt x="442" y="19"/>
                      <a:pt x="453" y="2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35" name="Oval 75"/>
              <p:cNvSpPr>
                <a:spLocks noChangeAspect="1" noChangeArrowheads="1"/>
              </p:cNvSpPr>
              <p:nvPr/>
            </p:nvSpPr>
            <p:spPr bwMode="auto">
              <a:xfrm>
                <a:off x="4403" y="3184"/>
                <a:ext cx="41" cy="4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36" name="Oval 76"/>
              <p:cNvSpPr>
                <a:spLocks noChangeAspect="1" noChangeArrowheads="1"/>
              </p:cNvSpPr>
              <p:nvPr/>
            </p:nvSpPr>
            <p:spPr bwMode="auto">
              <a:xfrm>
                <a:off x="4402" y="3375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37" name="AutoShape 77"/>
              <p:cNvSpPr>
                <a:spLocks noChangeArrowheads="1"/>
              </p:cNvSpPr>
              <p:nvPr/>
            </p:nvSpPr>
            <p:spPr bwMode="auto">
              <a:xfrm>
                <a:off x="4738" y="3254"/>
                <a:ext cx="143" cy="133"/>
              </a:xfrm>
              <a:prstGeom prst="irregularSeal1">
                <a:avLst/>
              </a:prstGeom>
              <a:solidFill>
                <a:srgbClr val="F4D72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38" name="Line 78"/>
              <p:cNvSpPr>
                <a:spLocks noChangeShapeType="1"/>
              </p:cNvSpPr>
              <p:nvPr/>
            </p:nvSpPr>
            <p:spPr bwMode="auto">
              <a:xfrm>
                <a:off x="4472" y="3217"/>
                <a:ext cx="241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39" name="Line 79"/>
              <p:cNvSpPr>
                <a:spLocks noChangeShapeType="1"/>
              </p:cNvSpPr>
              <p:nvPr/>
            </p:nvSpPr>
            <p:spPr bwMode="auto">
              <a:xfrm flipV="1">
                <a:off x="4478" y="3323"/>
                <a:ext cx="229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9055" name="Group 95"/>
            <p:cNvGrpSpPr>
              <a:grpSpLocks/>
            </p:cNvGrpSpPr>
            <p:nvPr/>
          </p:nvGrpSpPr>
          <p:grpSpPr bwMode="auto">
            <a:xfrm>
              <a:off x="4338" y="3320"/>
              <a:ext cx="503" cy="184"/>
              <a:chOff x="4402" y="3184"/>
              <a:chExt cx="967" cy="232"/>
            </a:xfrm>
          </p:grpSpPr>
          <p:sp>
            <p:nvSpPr>
              <p:cNvPr id="169056" name="Freeform 96"/>
              <p:cNvSpPr>
                <a:spLocks/>
              </p:cNvSpPr>
              <p:nvPr/>
            </p:nvSpPr>
            <p:spPr bwMode="auto">
              <a:xfrm>
                <a:off x="4916" y="3270"/>
                <a:ext cx="453" cy="6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2"/>
                  </a:cxn>
                  <a:cxn ang="0">
                    <a:pos x="25" y="37"/>
                  </a:cxn>
                  <a:cxn ang="0">
                    <a:pos x="45" y="50"/>
                  </a:cxn>
                  <a:cxn ang="0">
                    <a:pos x="58" y="34"/>
                  </a:cxn>
                  <a:cxn ang="0">
                    <a:pos x="72" y="18"/>
                  </a:cxn>
                  <a:cxn ang="0">
                    <a:pos x="88" y="31"/>
                  </a:cxn>
                  <a:cxn ang="0">
                    <a:pos x="97" y="50"/>
                  </a:cxn>
                  <a:cxn ang="0">
                    <a:pos x="111" y="59"/>
                  </a:cxn>
                  <a:cxn ang="0">
                    <a:pos x="127" y="47"/>
                  </a:cxn>
                  <a:cxn ang="0">
                    <a:pos x="141" y="17"/>
                  </a:cxn>
                  <a:cxn ang="0">
                    <a:pos x="154" y="6"/>
                  </a:cxn>
                  <a:cxn ang="0">
                    <a:pos x="174" y="15"/>
                  </a:cxn>
                  <a:cxn ang="0">
                    <a:pos x="192" y="49"/>
                  </a:cxn>
                  <a:cxn ang="0">
                    <a:pos x="205" y="57"/>
                  </a:cxn>
                  <a:cxn ang="0">
                    <a:pos x="216" y="57"/>
                  </a:cxn>
                  <a:cxn ang="0">
                    <a:pos x="233" y="34"/>
                  </a:cxn>
                  <a:cxn ang="0">
                    <a:pos x="243" y="11"/>
                  </a:cxn>
                  <a:cxn ang="0">
                    <a:pos x="259" y="2"/>
                  </a:cxn>
                  <a:cxn ang="0">
                    <a:pos x="276" y="21"/>
                  </a:cxn>
                  <a:cxn ang="0">
                    <a:pos x="288" y="45"/>
                  </a:cxn>
                  <a:cxn ang="0">
                    <a:pos x="300" y="58"/>
                  </a:cxn>
                  <a:cxn ang="0">
                    <a:pos x="310" y="54"/>
                  </a:cxn>
                  <a:cxn ang="0">
                    <a:pos x="319" y="47"/>
                  </a:cxn>
                  <a:cxn ang="0">
                    <a:pos x="330" y="19"/>
                  </a:cxn>
                  <a:cxn ang="0">
                    <a:pos x="340" y="13"/>
                  </a:cxn>
                  <a:cxn ang="0">
                    <a:pos x="389" y="21"/>
                  </a:cxn>
                  <a:cxn ang="0">
                    <a:pos x="405" y="27"/>
                  </a:cxn>
                  <a:cxn ang="0">
                    <a:pos x="405" y="27"/>
                  </a:cxn>
                  <a:cxn ang="0">
                    <a:pos x="394" y="27"/>
                  </a:cxn>
                  <a:cxn ang="0">
                    <a:pos x="394" y="27"/>
                  </a:cxn>
                  <a:cxn ang="0">
                    <a:pos x="399" y="11"/>
                  </a:cxn>
                  <a:cxn ang="0">
                    <a:pos x="453" y="21"/>
                  </a:cxn>
                </a:cxnLst>
                <a:rect l="0" t="0" r="r" b="b"/>
                <a:pathLst>
                  <a:path w="453" h="61">
                    <a:moveTo>
                      <a:pt x="0" y="37"/>
                    </a:moveTo>
                    <a:cubicBezTo>
                      <a:pt x="2" y="36"/>
                      <a:pt x="7" y="32"/>
                      <a:pt x="12" y="32"/>
                    </a:cubicBezTo>
                    <a:cubicBezTo>
                      <a:pt x="16" y="32"/>
                      <a:pt x="20" y="34"/>
                      <a:pt x="25" y="37"/>
                    </a:cubicBezTo>
                    <a:cubicBezTo>
                      <a:pt x="30" y="40"/>
                      <a:pt x="40" y="50"/>
                      <a:pt x="45" y="50"/>
                    </a:cubicBezTo>
                    <a:cubicBezTo>
                      <a:pt x="51" y="50"/>
                      <a:pt x="53" y="40"/>
                      <a:pt x="58" y="34"/>
                    </a:cubicBezTo>
                    <a:cubicBezTo>
                      <a:pt x="62" y="29"/>
                      <a:pt x="67" y="19"/>
                      <a:pt x="72" y="18"/>
                    </a:cubicBezTo>
                    <a:cubicBezTo>
                      <a:pt x="78" y="17"/>
                      <a:pt x="84" y="25"/>
                      <a:pt x="88" y="31"/>
                    </a:cubicBezTo>
                    <a:cubicBezTo>
                      <a:pt x="93" y="36"/>
                      <a:pt x="93" y="46"/>
                      <a:pt x="97" y="50"/>
                    </a:cubicBezTo>
                    <a:cubicBezTo>
                      <a:pt x="101" y="55"/>
                      <a:pt x="106" y="59"/>
                      <a:pt x="111" y="59"/>
                    </a:cubicBezTo>
                    <a:cubicBezTo>
                      <a:pt x="116" y="58"/>
                      <a:pt x="121" y="54"/>
                      <a:pt x="127" y="47"/>
                    </a:cubicBezTo>
                    <a:cubicBezTo>
                      <a:pt x="132" y="41"/>
                      <a:pt x="137" y="24"/>
                      <a:pt x="141" y="17"/>
                    </a:cubicBezTo>
                    <a:cubicBezTo>
                      <a:pt x="146" y="10"/>
                      <a:pt x="148" y="7"/>
                      <a:pt x="154" y="6"/>
                    </a:cubicBezTo>
                    <a:cubicBezTo>
                      <a:pt x="159" y="6"/>
                      <a:pt x="168" y="8"/>
                      <a:pt x="174" y="15"/>
                    </a:cubicBezTo>
                    <a:cubicBezTo>
                      <a:pt x="180" y="22"/>
                      <a:pt x="187" y="42"/>
                      <a:pt x="192" y="49"/>
                    </a:cubicBezTo>
                    <a:cubicBezTo>
                      <a:pt x="197" y="55"/>
                      <a:pt x="201" y="56"/>
                      <a:pt x="205" y="57"/>
                    </a:cubicBezTo>
                    <a:cubicBezTo>
                      <a:pt x="209" y="59"/>
                      <a:pt x="211" y="61"/>
                      <a:pt x="216" y="57"/>
                    </a:cubicBezTo>
                    <a:cubicBezTo>
                      <a:pt x="220" y="53"/>
                      <a:pt x="228" y="42"/>
                      <a:pt x="233" y="34"/>
                    </a:cubicBezTo>
                    <a:cubicBezTo>
                      <a:pt x="237" y="26"/>
                      <a:pt x="238" y="16"/>
                      <a:pt x="243" y="11"/>
                    </a:cubicBezTo>
                    <a:cubicBezTo>
                      <a:pt x="247" y="5"/>
                      <a:pt x="253" y="0"/>
                      <a:pt x="259" y="2"/>
                    </a:cubicBezTo>
                    <a:cubicBezTo>
                      <a:pt x="264" y="4"/>
                      <a:pt x="271" y="14"/>
                      <a:pt x="276" y="21"/>
                    </a:cubicBezTo>
                    <a:cubicBezTo>
                      <a:pt x="280" y="28"/>
                      <a:pt x="284" y="39"/>
                      <a:pt x="288" y="45"/>
                    </a:cubicBezTo>
                    <a:cubicBezTo>
                      <a:pt x="292" y="52"/>
                      <a:pt x="297" y="56"/>
                      <a:pt x="300" y="58"/>
                    </a:cubicBezTo>
                    <a:cubicBezTo>
                      <a:pt x="304" y="60"/>
                      <a:pt x="306" y="56"/>
                      <a:pt x="310" y="54"/>
                    </a:cubicBezTo>
                    <a:cubicBezTo>
                      <a:pt x="313" y="53"/>
                      <a:pt x="315" y="53"/>
                      <a:pt x="319" y="47"/>
                    </a:cubicBezTo>
                    <a:cubicBezTo>
                      <a:pt x="323" y="41"/>
                      <a:pt x="327" y="24"/>
                      <a:pt x="330" y="19"/>
                    </a:cubicBezTo>
                    <a:cubicBezTo>
                      <a:pt x="334" y="13"/>
                      <a:pt x="330" y="13"/>
                      <a:pt x="340" y="13"/>
                    </a:cubicBezTo>
                    <a:cubicBezTo>
                      <a:pt x="350" y="13"/>
                      <a:pt x="378" y="19"/>
                      <a:pt x="389" y="21"/>
                    </a:cubicBezTo>
                    <a:cubicBezTo>
                      <a:pt x="400" y="23"/>
                      <a:pt x="402" y="26"/>
                      <a:pt x="405" y="27"/>
                    </a:cubicBezTo>
                    <a:cubicBezTo>
                      <a:pt x="408" y="28"/>
                      <a:pt x="407" y="27"/>
                      <a:pt x="405" y="27"/>
                    </a:cubicBezTo>
                    <a:cubicBezTo>
                      <a:pt x="403" y="27"/>
                      <a:pt x="396" y="27"/>
                      <a:pt x="394" y="27"/>
                    </a:cubicBezTo>
                    <a:cubicBezTo>
                      <a:pt x="392" y="27"/>
                      <a:pt x="393" y="30"/>
                      <a:pt x="394" y="27"/>
                    </a:cubicBezTo>
                    <a:cubicBezTo>
                      <a:pt x="395" y="24"/>
                      <a:pt x="389" y="12"/>
                      <a:pt x="399" y="11"/>
                    </a:cubicBezTo>
                    <a:cubicBezTo>
                      <a:pt x="409" y="10"/>
                      <a:pt x="442" y="19"/>
                      <a:pt x="453" y="2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57" name="Oval 97"/>
              <p:cNvSpPr>
                <a:spLocks noChangeAspect="1" noChangeArrowheads="1"/>
              </p:cNvSpPr>
              <p:nvPr/>
            </p:nvSpPr>
            <p:spPr bwMode="auto">
              <a:xfrm>
                <a:off x="4403" y="3184"/>
                <a:ext cx="41" cy="4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58" name="Oval 98"/>
              <p:cNvSpPr>
                <a:spLocks noChangeAspect="1" noChangeArrowheads="1"/>
              </p:cNvSpPr>
              <p:nvPr/>
            </p:nvSpPr>
            <p:spPr bwMode="auto">
              <a:xfrm>
                <a:off x="4402" y="3375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59" name="AutoShape 99"/>
              <p:cNvSpPr>
                <a:spLocks noChangeArrowheads="1"/>
              </p:cNvSpPr>
              <p:nvPr/>
            </p:nvSpPr>
            <p:spPr bwMode="auto">
              <a:xfrm>
                <a:off x="4738" y="3254"/>
                <a:ext cx="143" cy="133"/>
              </a:xfrm>
              <a:prstGeom prst="irregularSeal1">
                <a:avLst/>
              </a:prstGeom>
              <a:solidFill>
                <a:srgbClr val="F4D72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60" name="Line 100"/>
              <p:cNvSpPr>
                <a:spLocks noChangeShapeType="1"/>
              </p:cNvSpPr>
              <p:nvPr/>
            </p:nvSpPr>
            <p:spPr bwMode="auto">
              <a:xfrm>
                <a:off x="4472" y="3217"/>
                <a:ext cx="241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61" name="Line 101"/>
              <p:cNvSpPr>
                <a:spLocks noChangeShapeType="1"/>
              </p:cNvSpPr>
              <p:nvPr/>
            </p:nvSpPr>
            <p:spPr bwMode="auto">
              <a:xfrm flipV="1">
                <a:off x="4478" y="3323"/>
                <a:ext cx="229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9062" name="Group 102"/>
            <p:cNvGrpSpPr>
              <a:grpSpLocks/>
            </p:cNvGrpSpPr>
            <p:nvPr/>
          </p:nvGrpSpPr>
          <p:grpSpPr bwMode="auto">
            <a:xfrm>
              <a:off x="4074" y="3560"/>
              <a:ext cx="503" cy="184"/>
              <a:chOff x="4402" y="3184"/>
              <a:chExt cx="967" cy="232"/>
            </a:xfrm>
          </p:grpSpPr>
          <p:sp>
            <p:nvSpPr>
              <p:cNvPr id="169063" name="Freeform 103"/>
              <p:cNvSpPr>
                <a:spLocks/>
              </p:cNvSpPr>
              <p:nvPr/>
            </p:nvSpPr>
            <p:spPr bwMode="auto">
              <a:xfrm>
                <a:off x="4916" y="3270"/>
                <a:ext cx="453" cy="6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2"/>
                  </a:cxn>
                  <a:cxn ang="0">
                    <a:pos x="25" y="37"/>
                  </a:cxn>
                  <a:cxn ang="0">
                    <a:pos x="45" y="50"/>
                  </a:cxn>
                  <a:cxn ang="0">
                    <a:pos x="58" y="34"/>
                  </a:cxn>
                  <a:cxn ang="0">
                    <a:pos x="72" y="18"/>
                  </a:cxn>
                  <a:cxn ang="0">
                    <a:pos x="88" y="31"/>
                  </a:cxn>
                  <a:cxn ang="0">
                    <a:pos x="97" y="50"/>
                  </a:cxn>
                  <a:cxn ang="0">
                    <a:pos x="111" y="59"/>
                  </a:cxn>
                  <a:cxn ang="0">
                    <a:pos x="127" y="47"/>
                  </a:cxn>
                  <a:cxn ang="0">
                    <a:pos x="141" y="17"/>
                  </a:cxn>
                  <a:cxn ang="0">
                    <a:pos x="154" y="6"/>
                  </a:cxn>
                  <a:cxn ang="0">
                    <a:pos x="174" y="15"/>
                  </a:cxn>
                  <a:cxn ang="0">
                    <a:pos x="192" y="49"/>
                  </a:cxn>
                  <a:cxn ang="0">
                    <a:pos x="205" y="57"/>
                  </a:cxn>
                  <a:cxn ang="0">
                    <a:pos x="216" y="57"/>
                  </a:cxn>
                  <a:cxn ang="0">
                    <a:pos x="233" y="34"/>
                  </a:cxn>
                  <a:cxn ang="0">
                    <a:pos x="243" y="11"/>
                  </a:cxn>
                  <a:cxn ang="0">
                    <a:pos x="259" y="2"/>
                  </a:cxn>
                  <a:cxn ang="0">
                    <a:pos x="276" y="21"/>
                  </a:cxn>
                  <a:cxn ang="0">
                    <a:pos x="288" y="45"/>
                  </a:cxn>
                  <a:cxn ang="0">
                    <a:pos x="300" y="58"/>
                  </a:cxn>
                  <a:cxn ang="0">
                    <a:pos x="310" y="54"/>
                  </a:cxn>
                  <a:cxn ang="0">
                    <a:pos x="319" y="47"/>
                  </a:cxn>
                  <a:cxn ang="0">
                    <a:pos x="330" y="19"/>
                  </a:cxn>
                  <a:cxn ang="0">
                    <a:pos x="340" y="13"/>
                  </a:cxn>
                  <a:cxn ang="0">
                    <a:pos x="389" y="21"/>
                  </a:cxn>
                  <a:cxn ang="0">
                    <a:pos x="405" y="27"/>
                  </a:cxn>
                  <a:cxn ang="0">
                    <a:pos x="405" y="27"/>
                  </a:cxn>
                  <a:cxn ang="0">
                    <a:pos x="394" y="27"/>
                  </a:cxn>
                  <a:cxn ang="0">
                    <a:pos x="394" y="27"/>
                  </a:cxn>
                  <a:cxn ang="0">
                    <a:pos x="399" y="11"/>
                  </a:cxn>
                  <a:cxn ang="0">
                    <a:pos x="453" y="21"/>
                  </a:cxn>
                </a:cxnLst>
                <a:rect l="0" t="0" r="r" b="b"/>
                <a:pathLst>
                  <a:path w="453" h="61">
                    <a:moveTo>
                      <a:pt x="0" y="37"/>
                    </a:moveTo>
                    <a:cubicBezTo>
                      <a:pt x="2" y="36"/>
                      <a:pt x="7" y="32"/>
                      <a:pt x="12" y="32"/>
                    </a:cubicBezTo>
                    <a:cubicBezTo>
                      <a:pt x="16" y="32"/>
                      <a:pt x="20" y="34"/>
                      <a:pt x="25" y="37"/>
                    </a:cubicBezTo>
                    <a:cubicBezTo>
                      <a:pt x="30" y="40"/>
                      <a:pt x="40" y="50"/>
                      <a:pt x="45" y="50"/>
                    </a:cubicBezTo>
                    <a:cubicBezTo>
                      <a:pt x="51" y="50"/>
                      <a:pt x="53" y="40"/>
                      <a:pt x="58" y="34"/>
                    </a:cubicBezTo>
                    <a:cubicBezTo>
                      <a:pt x="62" y="29"/>
                      <a:pt x="67" y="19"/>
                      <a:pt x="72" y="18"/>
                    </a:cubicBezTo>
                    <a:cubicBezTo>
                      <a:pt x="78" y="17"/>
                      <a:pt x="84" y="25"/>
                      <a:pt x="88" y="31"/>
                    </a:cubicBezTo>
                    <a:cubicBezTo>
                      <a:pt x="93" y="36"/>
                      <a:pt x="93" y="46"/>
                      <a:pt x="97" y="50"/>
                    </a:cubicBezTo>
                    <a:cubicBezTo>
                      <a:pt x="101" y="55"/>
                      <a:pt x="106" y="59"/>
                      <a:pt x="111" y="59"/>
                    </a:cubicBezTo>
                    <a:cubicBezTo>
                      <a:pt x="116" y="58"/>
                      <a:pt x="121" y="54"/>
                      <a:pt x="127" y="47"/>
                    </a:cubicBezTo>
                    <a:cubicBezTo>
                      <a:pt x="132" y="41"/>
                      <a:pt x="137" y="24"/>
                      <a:pt x="141" y="17"/>
                    </a:cubicBezTo>
                    <a:cubicBezTo>
                      <a:pt x="146" y="10"/>
                      <a:pt x="148" y="7"/>
                      <a:pt x="154" y="6"/>
                    </a:cubicBezTo>
                    <a:cubicBezTo>
                      <a:pt x="159" y="6"/>
                      <a:pt x="168" y="8"/>
                      <a:pt x="174" y="15"/>
                    </a:cubicBezTo>
                    <a:cubicBezTo>
                      <a:pt x="180" y="22"/>
                      <a:pt x="187" y="42"/>
                      <a:pt x="192" y="49"/>
                    </a:cubicBezTo>
                    <a:cubicBezTo>
                      <a:pt x="197" y="55"/>
                      <a:pt x="201" y="56"/>
                      <a:pt x="205" y="57"/>
                    </a:cubicBezTo>
                    <a:cubicBezTo>
                      <a:pt x="209" y="59"/>
                      <a:pt x="211" y="61"/>
                      <a:pt x="216" y="57"/>
                    </a:cubicBezTo>
                    <a:cubicBezTo>
                      <a:pt x="220" y="53"/>
                      <a:pt x="228" y="42"/>
                      <a:pt x="233" y="34"/>
                    </a:cubicBezTo>
                    <a:cubicBezTo>
                      <a:pt x="237" y="26"/>
                      <a:pt x="238" y="16"/>
                      <a:pt x="243" y="11"/>
                    </a:cubicBezTo>
                    <a:cubicBezTo>
                      <a:pt x="247" y="5"/>
                      <a:pt x="253" y="0"/>
                      <a:pt x="259" y="2"/>
                    </a:cubicBezTo>
                    <a:cubicBezTo>
                      <a:pt x="264" y="4"/>
                      <a:pt x="271" y="14"/>
                      <a:pt x="276" y="21"/>
                    </a:cubicBezTo>
                    <a:cubicBezTo>
                      <a:pt x="280" y="28"/>
                      <a:pt x="284" y="39"/>
                      <a:pt x="288" y="45"/>
                    </a:cubicBezTo>
                    <a:cubicBezTo>
                      <a:pt x="292" y="52"/>
                      <a:pt x="297" y="56"/>
                      <a:pt x="300" y="58"/>
                    </a:cubicBezTo>
                    <a:cubicBezTo>
                      <a:pt x="304" y="60"/>
                      <a:pt x="306" y="56"/>
                      <a:pt x="310" y="54"/>
                    </a:cubicBezTo>
                    <a:cubicBezTo>
                      <a:pt x="313" y="53"/>
                      <a:pt x="315" y="53"/>
                      <a:pt x="319" y="47"/>
                    </a:cubicBezTo>
                    <a:cubicBezTo>
                      <a:pt x="323" y="41"/>
                      <a:pt x="327" y="24"/>
                      <a:pt x="330" y="19"/>
                    </a:cubicBezTo>
                    <a:cubicBezTo>
                      <a:pt x="334" y="13"/>
                      <a:pt x="330" y="13"/>
                      <a:pt x="340" y="13"/>
                    </a:cubicBezTo>
                    <a:cubicBezTo>
                      <a:pt x="350" y="13"/>
                      <a:pt x="378" y="19"/>
                      <a:pt x="389" y="21"/>
                    </a:cubicBezTo>
                    <a:cubicBezTo>
                      <a:pt x="400" y="23"/>
                      <a:pt x="402" y="26"/>
                      <a:pt x="405" y="27"/>
                    </a:cubicBezTo>
                    <a:cubicBezTo>
                      <a:pt x="408" y="28"/>
                      <a:pt x="407" y="27"/>
                      <a:pt x="405" y="27"/>
                    </a:cubicBezTo>
                    <a:cubicBezTo>
                      <a:pt x="403" y="27"/>
                      <a:pt x="396" y="27"/>
                      <a:pt x="394" y="27"/>
                    </a:cubicBezTo>
                    <a:cubicBezTo>
                      <a:pt x="392" y="27"/>
                      <a:pt x="393" y="30"/>
                      <a:pt x="394" y="27"/>
                    </a:cubicBezTo>
                    <a:cubicBezTo>
                      <a:pt x="395" y="24"/>
                      <a:pt x="389" y="12"/>
                      <a:pt x="399" y="11"/>
                    </a:cubicBezTo>
                    <a:cubicBezTo>
                      <a:pt x="409" y="10"/>
                      <a:pt x="442" y="19"/>
                      <a:pt x="453" y="2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64" name="Oval 104"/>
              <p:cNvSpPr>
                <a:spLocks noChangeAspect="1" noChangeArrowheads="1"/>
              </p:cNvSpPr>
              <p:nvPr/>
            </p:nvSpPr>
            <p:spPr bwMode="auto">
              <a:xfrm>
                <a:off x="4403" y="3184"/>
                <a:ext cx="41" cy="4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65" name="Oval 105"/>
              <p:cNvSpPr>
                <a:spLocks noChangeAspect="1" noChangeArrowheads="1"/>
              </p:cNvSpPr>
              <p:nvPr/>
            </p:nvSpPr>
            <p:spPr bwMode="auto">
              <a:xfrm>
                <a:off x="4402" y="3375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66" name="AutoShape 106"/>
              <p:cNvSpPr>
                <a:spLocks noChangeArrowheads="1"/>
              </p:cNvSpPr>
              <p:nvPr/>
            </p:nvSpPr>
            <p:spPr bwMode="auto">
              <a:xfrm>
                <a:off x="4738" y="3254"/>
                <a:ext cx="143" cy="133"/>
              </a:xfrm>
              <a:prstGeom prst="irregularSeal1">
                <a:avLst/>
              </a:prstGeom>
              <a:solidFill>
                <a:srgbClr val="F4D72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67" name="Line 107"/>
              <p:cNvSpPr>
                <a:spLocks noChangeShapeType="1"/>
              </p:cNvSpPr>
              <p:nvPr/>
            </p:nvSpPr>
            <p:spPr bwMode="auto">
              <a:xfrm>
                <a:off x="4472" y="3217"/>
                <a:ext cx="241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068" name="Line 108"/>
              <p:cNvSpPr>
                <a:spLocks noChangeShapeType="1"/>
              </p:cNvSpPr>
              <p:nvPr/>
            </p:nvSpPr>
            <p:spPr bwMode="auto">
              <a:xfrm flipV="1">
                <a:off x="4478" y="3323"/>
                <a:ext cx="229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9110" name="Oval 150"/>
            <p:cNvSpPr>
              <a:spLocks noChangeArrowheads="1"/>
            </p:cNvSpPr>
            <p:nvPr/>
          </p:nvSpPr>
          <p:spPr bwMode="auto">
            <a:xfrm>
              <a:off x="5107" y="3344"/>
              <a:ext cx="27" cy="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15" name="Oval 155"/>
            <p:cNvSpPr>
              <a:spLocks noChangeArrowheads="1"/>
            </p:cNvSpPr>
            <p:nvPr/>
          </p:nvSpPr>
          <p:spPr bwMode="auto">
            <a:xfrm>
              <a:off x="3987" y="3360"/>
              <a:ext cx="27" cy="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17" name="Oval 157"/>
            <p:cNvSpPr>
              <a:spLocks noChangeArrowheads="1"/>
            </p:cNvSpPr>
            <p:nvPr/>
          </p:nvSpPr>
          <p:spPr bwMode="auto">
            <a:xfrm>
              <a:off x="4147" y="3352"/>
              <a:ext cx="27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18" name="Oval 158"/>
            <p:cNvSpPr>
              <a:spLocks noChangeArrowheads="1"/>
            </p:cNvSpPr>
            <p:nvPr/>
          </p:nvSpPr>
          <p:spPr bwMode="auto">
            <a:xfrm>
              <a:off x="5187" y="3504"/>
              <a:ext cx="27" cy="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26" name="Rectangle 166"/>
            <p:cNvSpPr>
              <a:spLocks noChangeArrowheads="1"/>
            </p:cNvSpPr>
            <p:nvPr/>
          </p:nvSpPr>
          <p:spPr bwMode="auto">
            <a:xfrm>
              <a:off x="4904" y="2991"/>
              <a:ext cx="34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 b="1">
                  <a:latin typeface="Comic Sans MS" pitchFamily="66" charset="0"/>
                </a:rPr>
                <a:t>After</a:t>
              </a:r>
            </a:p>
          </p:txBody>
        </p:sp>
        <p:sp>
          <p:nvSpPr>
            <p:cNvPr id="169149" name="Oval 189"/>
            <p:cNvSpPr>
              <a:spLocks noChangeArrowheads="1"/>
            </p:cNvSpPr>
            <p:nvPr/>
          </p:nvSpPr>
          <p:spPr bwMode="auto">
            <a:xfrm>
              <a:off x="4147" y="3480"/>
              <a:ext cx="27" cy="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50" name="Oval 190"/>
            <p:cNvSpPr>
              <a:spLocks noChangeArrowheads="1"/>
            </p:cNvSpPr>
            <p:nvPr/>
          </p:nvSpPr>
          <p:spPr bwMode="auto">
            <a:xfrm>
              <a:off x="3931" y="3488"/>
              <a:ext cx="27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51" name="Oval 191"/>
            <p:cNvSpPr>
              <a:spLocks noChangeArrowheads="1"/>
            </p:cNvSpPr>
            <p:nvPr/>
          </p:nvSpPr>
          <p:spPr bwMode="auto">
            <a:xfrm>
              <a:off x="3923" y="3736"/>
              <a:ext cx="27" cy="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52" name="Oval 192"/>
            <p:cNvSpPr>
              <a:spLocks noChangeArrowheads="1"/>
            </p:cNvSpPr>
            <p:nvPr/>
          </p:nvSpPr>
          <p:spPr bwMode="auto">
            <a:xfrm>
              <a:off x="3747" y="3664"/>
              <a:ext cx="27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54" name="Oval 194"/>
            <p:cNvSpPr>
              <a:spLocks noChangeArrowheads="1"/>
            </p:cNvSpPr>
            <p:nvPr/>
          </p:nvSpPr>
          <p:spPr bwMode="auto">
            <a:xfrm>
              <a:off x="4483" y="3256"/>
              <a:ext cx="27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55" name="Oval 195"/>
            <p:cNvSpPr>
              <a:spLocks noChangeArrowheads="1"/>
            </p:cNvSpPr>
            <p:nvPr/>
          </p:nvSpPr>
          <p:spPr bwMode="auto">
            <a:xfrm>
              <a:off x="3779" y="3256"/>
              <a:ext cx="27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56" name="Oval 196"/>
            <p:cNvSpPr>
              <a:spLocks noChangeArrowheads="1"/>
            </p:cNvSpPr>
            <p:nvPr/>
          </p:nvSpPr>
          <p:spPr bwMode="auto">
            <a:xfrm>
              <a:off x="3723" y="3144"/>
              <a:ext cx="27" cy="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57" name="Oval 197"/>
            <p:cNvSpPr>
              <a:spLocks noChangeArrowheads="1"/>
            </p:cNvSpPr>
            <p:nvPr/>
          </p:nvSpPr>
          <p:spPr bwMode="auto">
            <a:xfrm>
              <a:off x="3867" y="3664"/>
              <a:ext cx="27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9158" name="Oval 198"/>
            <p:cNvSpPr>
              <a:spLocks noChangeArrowheads="1"/>
            </p:cNvSpPr>
            <p:nvPr/>
          </p:nvSpPr>
          <p:spPr bwMode="auto">
            <a:xfrm>
              <a:off x="3771" y="3464"/>
              <a:ext cx="27" cy="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9174" name="Rectangle 214"/>
          <p:cNvSpPr>
            <a:spLocks noChangeArrowheads="1"/>
          </p:cNvSpPr>
          <p:nvPr/>
        </p:nvSpPr>
        <p:spPr bwMode="auto">
          <a:xfrm>
            <a:off x="842963" y="2297113"/>
            <a:ext cx="47371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Universe becomes too cool for pair production. 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Photon energy becomes &lt; particle/anti-particle mass energy (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E &lt; mc</a:t>
            </a:r>
            <a:r>
              <a:rPr lang="en-GB" sz="1600" baseline="30000" dirty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MOST existing </a:t>
            </a:r>
            <a:r>
              <a:rPr lang="en-GB" sz="1600" dirty="0">
                <a:solidFill>
                  <a:srgbClr val="E4D60C"/>
                </a:solidFill>
                <a:latin typeface="Comic Sans MS" pitchFamily="66" charset="0"/>
              </a:rPr>
              <a:t>particles &amp; anti-particles annihilate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 leaving small amount of matter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169182" name="Rectangle 2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400"/>
              <a:t>Quick chronology of the Big Bang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9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12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9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12E93-468F-45B5-8F68-39FA7720B14F}" type="slidenum">
              <a:rPr lang="en-US"/>
              <a:pPr/>
              <a:t>8</a:t>
            </a:fld>
            <a:endParaRPr lang="en-US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977900" y="4584700"/>
            <a:ext cx="386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Production of nuclei in the early universe stops at Helium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There are no stable elements with mass 5 or 8 - which stops synthesis of heavier elements.</a:t>
            </a:r>
          </a:p>
        </p:txBody>
      </p:sp>
      <p:grpSp>
        <p:nvGrpSpPr>
          <p:cNvPr id="171182" name="Group 174"/>
          <p:cNvGrpSpPr>
            <a:grpSpLocks/>
          </p:cNvGrpSpPr>
          <p:nvPr/>
        </p:nvGrpSpPr>
        <p:grpSpPr bwMode="auto">
          <a:xfrm>
            <a:off x="5708650" y="4635500"/>
            <a:ext cx="2832100" cy="1549400"/>
            <a:chOff x="3596" y="2920"/>
            <a:chExt cx="1784" cy="976"/>
          </a:xfrm>
        </p:grpSpPr>
        <p:grpSp>
          <p:nvGrpSpPr>
            <p:cNvPr id="171169" name="Group 161"/>
            <p:cNvGrpSpPr>
              <a:grpSpLocks/>
            </p:cNvGrpSpPr>
            <p:nvPr/>
          </p:nvGrpSpPr>
          <p:grpSpPr bwMode="auto">
            <a:xfrm>
              <a:off x="3596" y="2920"/>
              <a:ext cx="1784" cy="976"/>
              <a:chOff x="3596" y="2920"/>
              <a:chExt cx="1784" cy="976"/>
            </a:xfrm>
          </p:grpSpPr>
          <p:sp>
            <p:nvSpPr>
              <p:cNvPr id="171162" name="Rectangle 154"/>
              <p:cNvSpPr>
                <a:spLocks noChangeArrowheads="1"/>
              </p:cNvSpPr>
              <p:nvPr/>
            </p:nvSpPr>
            <p:spPr bwMode="auto">
              <a:xfrm>
                <a:off x="3596" y="2920"/>
                <a:ext cx="1784" cy="9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/>
                  <a:t> </a:t>
                </a:r>
              </a:p>
            </p:txBody>
          </p:sp>
          <p:grpSp>
            <p:nvGrpSpPr>
              <p:cNvPr id="171156" name="Group 148"/>
              <p:cNvGrpSpPr>
                <a:grpSpLocks/>
              </p:cNvGrpSpPr>
              <p:nvPr/>
            </p:nvGrpSpPr>
            <p:grpSpPr bwMode="auto">
              <a:xfrm>
                <a:off x="3792" y="3000"/>
                <a:ext cx="1364" cy="761"/>
                <a:chOff x="3760" y="3016"/>
                <a:chExt cx="1364" cy="761"/>
              </a:xfrm>
            </p:grpSpPr>
            <p:sp>
              <p:nvSpPr>
                <p:cNvPr id="171129" name="Rectangle 121"/>
                <p:cNvSpPr>
                  <a:spLocks noChangeArrowheads="1"/>
                </p:cNvSpPr>
                <p:nvPr/>
              </p:nvSpPr>
              <p:spPr bwMode="auto">
                <a:xfrm>
                  <a:off x="3888" y="3535"/>
                  <a:ext cx="236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Comic Sans MS" pitchFamily="66" charset="0"/>
                    </a:rPr>
                    <a:t> </a:t>
                  </a:r>
                  <a:r>
                    <a:rPr lang="en-GB" sz="1000" baseline="30000">
                      <a:latin typeface="Comic Sans MS" pitchFamily="66" charset="0"/>
                      <a:sym typeface="Symbol" pitchFamily="18" charset="2"/>
                    </a:rPr>
                    <a:t>2</a:t>
                  </a:r>
                  <a:r>
                    <a:rPr lang="en-GB" sz="1000">
                      <a:latin typeface="Comic Sans MS" pitchFamily="66" charset="0"/>
                      <a:sym typeface="Symbol" pitchFamily="18" charset="2"/>
                    </a:rPr>
                    <a:t>H</a:t>
                  </a:r>
                </a:p>
              </p:txBody>
            </p:sp>
            <p:grpSp>
              <p:nvGrpSpPr>
                <p:cNvPr id="171143" name="Group 135"/>
                <p:cNvGrpSpPr>
                  <a:grpSpLocks/>
                </p:cNvGrpSpPr>
                <p:nvPr/>
              </p:nvGrpSpPr>
              <p:grpSpPr bwMode="auto">
                <a:xfrm>
                  <a:off x="4032" y="3055"/>
                  <a:ext cx="1092" cy="586"/>
                  <a:chOff x="4032" y="2983"/>
                  <a:chExt cx="1092" cy="586"/>
                </a:xfrm>
              </p:grpSpPr>
              <p:sp>
                <p:nvSpPr>
                  <p:cNvPr id="171130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4184" y="3327"/>
                    <a:ext cx="276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Comic Sans MS" pitchFamily="66" charset="0"/>
                      </a:rPr>
                      <a:t> </a:t>
                    </a:r>
                    <a:r>
                      <a:rPr lang="en-GB" sz="1000" baseline="30000">
                        <a:latin typeface="Comic Sans MS" pitchFamily="66" charset="0"/>
                        <a:sym typeface="Symbol" pitchFamily="18" charset="2"/>
                      </a:rPr>
                      <a:t>4</a:t>
                    </a:r>
                    <a:r>
                      <a:rPr lang="en-GB" sz="1000">
                        <a:latin typeface="Comic Sans MS" pitchFamily="66" charset="0"/>
                        <a:sym typeface="Symbol" pitchFamily="18" charset="2"/>
                      </a:rPr>
                      <a:t>He</a:t>
                    </a:r>
                  </a:p>
                </p:txBody>
              </p:sp>
              <p:sp>
                <p:nvSpPr>
                  <p:cNvPr id="17113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399"/>
                    <a:ext cx="276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Comic Sans MS" pitchFamily="66" charset="0"/>
                      </a:rPr>
                      <a:t> </a:t>
                    </a:r>
                    <a:r>
                      <a:rPr lang="en-GB" sz="1000" baseline="30000">
                        <a:latin typeface="Comic Sans MS" pitchFamily="66" charset="0"/>
                        <a:sym typeface="Symbol" pitchFamily="18" charset="2"/>
                      </a:rPr>
                      <a:t>3</a:t>
                    </a:r>
                    <a:r>
                      <a:rPr lang="en-GB" sz="1000">
                        <a:latin typeface="Comic Sans MS" pitchFamily="66" charset="0"/>
                        <a:sym typeface="Symbol" pitchFamily="18" charset="2"/>
                      </a:rPr>
                      <a:t>He</a:t>
                    </a:r>
                  </a:p>
                </p:txBody>
              </p:sp>
              <p:sp>
                <p:nvSpPr>
                  <p:cNvPr id="171132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4456" y="3191"/>
                    <a:ext cx="252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Comic Sans MS" pitchFamily="66" charset="0"/>
                      </a:rPr>
                      <a:t> </a:t>
                    </a:r>
                    <a:r>
                      <a:rPr lang="en-GB" sz="1000" baseline="30000">
                        <a:latin typeface="Comic Sans MS" pitchFamily="66" charset="0"/>
                        <a:sym typeface="Symbol" pitchFamily="18" charset="2"/>
                      </a:rPr>
                      <a:t>6</a:t>
                    </a:r>
                    <a:r>
                      <a:rPr lang="en-GB" sz="1000">
                        <a:latin typeface="Comic Sans MS" pitchFamily="66" charset="0"/>
                        <a:sym typeface="Symbol" pitchFamily="18" charset="2"/>
                      </a:rPr>
                      <a:t>Li</a:t>
                    </a:r>
                  </a:p>
                </p:txBody>
              </p:sp>
              <p:sp>
                <p:nvSpPr>
                  <p:cNvPr id="171133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4624" y="3111"/>
                    <a:ext cx="252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Comic Sans MS" pitchFamily="66" charset="0"/>
                      </a:rPr>
                      <a:t> </a:t>
                    </a:r>
                    <a:r>
                      <a:rPr lang="en-GB" sz="1000" baseline="30000">
                        <a:latin typeface="Comic Sans MS" pitchFamily="66" charset="0"/>
                        <a:sym typeface="Symbol" pitchFamily="18" charset="2"/>
                      </a:rPr>
                      <a:t>7</a:t>
                    </a:r>
                    <a:r>
                      <a:rPr lang="en-GB" sz="1000">
                        <a:latin typeface="Comic Sans MS" pitchFamily="66" charset="0"/>
                        <a:sym typeface="Symbol" pitchFamily="18" charset="2"/>
                      </a:rPr>
                      <a:t>Li</a:t>
                    </a:r>
                  </a:p>
                </p:txBody>
              </p:sp>
              <p:sp>
                <p:nvSpPr>
                  <p:cNvPr id="171134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4864" y="2983"/>
                    <a:ext cx="260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Comic Sans MS" pitchFamily="66" charset="0"/>
                      </a:rPr>
                      <a:t> </a:t>
                    </a:r>
                    <a:r>
                      <a:rPr lang="en-GB" sz="1000" baseline="30000">
                        <a:latin typeface="Comic Sans MS" pitchFamily="66" charset="0"/>
                        <a:sym typeface="Symbol" pitchFamily="18" charset="2"/>
                      </a:rPr>
                      <a:t>9</a:t>
                    </a:r>
                    <a:r>
                      <a:rPr lang="en-GB" sz="1000">
                        <a:latin typeface="Comic Sans MS" pitchFamily="66" charset="0"/>
                        <a:sym typeface="Symbol" pitchFamily="18" charset="2"/>
                      </a:rPr>
                      <a:t>Be</a:t>
                    </a:r>
                  </a:p>
                </p:txBody>
              </p:sp>
            </p:grpSp>
            <p:grpSp>
              <p:nvGrpSpPr>
                <p:cNvPr id="171128" name="Group 120"/>
                <p:cNvGrpSpPr>
                  <a:grpSpLocks/>
                </p:cNvGrpSpPr>
                <p:nvPr/>
              </p:nvGrpSpPr>
              <p:grpSpPr bwMode="auto">
                <a:xfrm>
                  <a:off x="3968" y="3507"/>
                  <a:ext cx="448" cy="181"/>
                  <a:chOff x="3968" y="3435"/>
                  <a:chExt cx="448" cy="181"/>
                </a:xfrm>
              </p:grpSpPr>
              <p:sp>
                <p:nvSpPr>
                  <p:cNvPr id="171109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3968" y="3616"/>
                    <a:ext cx="14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113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559"/>
                    <a:ext cx="14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116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497"/>
                    <a:ext cx="14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117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20" y="3559"/>
                    <a:ext cx="0" cy="5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121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16" y="3435"/>
                    <a:ext cx="0" cy="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122" name="Line 1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2" y="3501"/>
                    <a:ext cx="0" cy="5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1127" name="Group 119"/>
                <p:cNvGrpSpPr>
                  <a:grpSpLocks/>
                </p:cNvGrpSpPr>
                <p:nvPr/>
              </p:nvGrpSpPr>
              <p:grpSpPr bwMode="auto">
                <a:xfrm>
                  <a:off x="4552" y="3288"/>
                  <a:ext cx="288" cy="176"/>
                  <a:chOff x="4592" y="3040"/>
                  <a:chExt cx="288" cy="320"/>
                </a:xfrm>
              </p:grpSpPr>
              <p:sp>
                <p:nvSpPr>
                  <p:cNvPr id="171114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4736" y="3144"/>
                    <a:ext cx="14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115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4592" y="3256"/>
                    <a:ext cx="14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120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36" y="3152"/>
                    <a:ext cx="0" cy="10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124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92" y="3256"/>
                    <a:ext cx="0" cy="10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125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80" y="3040"/>
                    <a:ext cx="0" cy="10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1141" name="Group 133"/>
                <p:cNvGrpSpPr>
                  <a:grpSpLocks/>
                </p:cNvGrpSpPr>
                <p:nvPr/>
              </p:nvGrpSpPr>
              <p:grpSpPr bwMode="auto">
                <a:xfrm>
                  <a:off x="4944" y="3150"/>
                  <a:ext cx="144" cy="114"/>
                  <a:chOff x="4968" y="3070"/>
                  <a:chExt cx="144" cy="114"/>
                </a:xfrm>
              </p:grpSpPr>
              <p:sp>
                <p:nvSpPr>
                  <p:cNvPr id="171137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968" y="3127"/>
                    <a:ext cx="14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138" name="Line 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2" y="3070"/>
                    <a:ext cx="0" cy="5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139" name="Line 1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68" y="3127"/>
                    <a:ext cx="0" cy="5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71148" name="Line 140"/>
                <p:cNvSpPr>
                  <a:spLocks noChangeShapeType="1"/>
                </p:cNvSpPr>
                <p:nvPr/>
              </p:nvSpPr>
              <p:spPr bwMode="auto">
                <a:xfrm>
                  <a:off x="3824" y="3751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149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3968" y="3694"/>
                  <a:ext cx="0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151" name="Rectangle 143"/>
                <p:cNvSpPr>
                  <a:spLocks noChangeArrowheads="1"/>
                </p:cNvSpPr>
                <p:nvPr/>
              </p:nvSpPr>
              <p:spPr bwMode="auto">
                <a:xfrm>
                  <a:off x="3760" y="3607"/>
                  <a:ext cx="228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Comic Sans MS" pitchFamily="66" charset="0"/>
                    </a:rPr>
                    <a:t> </a:t>
                  </a:r>
                  <a:r>
                    <a:rPr lang="en-GB" sz="1000" baseline="30000">
                      <a:latin typeface="Comic Sans MS" pitchFamily="66" charset="0"/>
                      <a:sym typeface="Symbol" pitchFamily="18" charset="2"/>
                    </a:rPr>
                    <a:t>1</a:t>
                  </a:r>
                  <a:r>
                    <a:rPr lang="en-GB" sz="1000">
                      <a:latin typeface="Comic Sans MS" pitchFamily="66" charset="0"/>
                      <a:sym typeface="Symbol" pitchFamily="18" charset="2"/>
                    </a:rPr>
                    <a:t>H</a:t>
                  </a:r>
                </a:p>
              </p:txBody>
            </p:sp>
            <p:sp>
              <p:nvSpPr>
                <p:cNvPr id="171153" name="Rectangle 145"/>
                <p:cNvSpPr>
                  <a:spLocks noChangeArrowheads="1"/>
                </p:cNvSpPr>
                <p:nvPr/>
              </p:nvSpPr>
              <p:spPr bwMode="auto">
                <a:xfrm>
                  <a:off x="4440" y="3096"/>
                  <a:ext cx="80" cy="65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154" name="Rectangle 146"/>
                <p:cNvSpPr>
                  <a:spLocks noChangeArrowheads="1"/>
                </p:cNvSpPr>
                <p:nvPr/>
              </p:nvSpPr>
              <p:spPr bwMode="auto">
                <a:xfrm>
                  <a:off x="4856" y="3016"/>
                  <a:ext cx="80" cy="65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71173" name="Rectangle 165"/>
            <p:cNvSpPr>
              <a:spLocks noChangeArrowheads="1"/>
            </p:cNvSpPr>
            <p:nvPr/>
          </p:nvSpPr>
          <p:spPr bwMode="auto">
            <a:xfrm>
              <a:off x="4392" y="3703"/>
              <a:ext cx="26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>
                  <a:latin typeface="Comic Sans MS" pitchFamily="66" charset="0"/>
                  <a:sym typeface="Symbol" pitchFamily="18" charset="2"/>
                </a:rPr>
                <a:t>A=5</a:t>
              </a:r>
            </a:p>
          </p:txBody>
        </p:sp>
        <p:sp>
          <p:nvSpPr>
            <p:cNvPr id="171174" name="Rectangle 166"/>
            <p:cNvSpPr>
              <a:spLocks noChangeArrowheads="1"/>
            </p:cNvSpPr>
            <p:nvPr/>
          </p:nvSpPr>
          <p:spPr bwMode="auto">
            <a:xfrm>
              <a:off x="4800" y="3623"/>
              <a:ext cx="26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>
                  <a:latin typeface="Comic Sans MS" pitchFamily="66" charset="0"/>
                  <a:sym typeface="Symbol" pitchFamily="18" charset="2"/>
                </a:rPr>
                <a:t>A=8</a:t>
              </a:r>
            </a:p>
          </p:txBody>
        </p:sp>
      </p:grp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1700" y="2438400"/>
            <a:ext cx="3810000" cy="109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/>
              <a:t>Protons and neutrons combine to form atomic nuclei</a:t>
            </a:r>
          </a:p>
          <a:p>
            <a:pPr>
              <a:lnSpc>
                <a:spcPct val="90000"/>
              </a:lnSpc>
            </a:pPr>
            <a:endParaRPr lang="en-GB" sz="1800"/>
          </a:p>
        </p:txBody>
      </p:sp>
      <p:grpSp>
        <p:nvGrpSpPr>
          <p:cNvPr id="171019" name="Group 11"/>
          <p:cNvGrpSpPr>
            <a:grpSpLocks/>
          </p:cNvGrpSpPr>
          <p:nvPr/>
        </p:nvGrpSpPr>
        <p:grpSpPr bwMode="auto">
          <a:xfrm>
            <a:off x="411163" y="1727200"/>
            <a:ext cx="7927975" cy="965200"/>
            <a:chOff x="259" y="1088"/>
            <a:chExt cx="4994" cy="608"/>
          </a:xfrm>
        </p:grpSpPr>
        <p:sp>
          <p:nvSpPr>
            <p:cNvPr id="171015" name="Rectangle 7"/>
            <p:cNvSpPr>
              <a:spLocks noChangeArrowheads="1"/>
            </p:cNvSpPr>
            <p:nvPr/>
          </p:nvSpPr>
          <p:spPr bwMode="auto">
            <a:xfrm>
              <a:off x="259" y="1129"/>
              <a:ext cx="3686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2800" dirty="0" err="1">
                  <a:solidFill>
                    <a:srgbClr val="F4D72E"/>
                  </a:solidFill>
                  <a:latin typeface="Comic Sans MS" pitchFamily="66" charset="0"/>
                </a:rPr>
                <a:t>Nucleosynthesis</a:t>
              </a:r>
              <a:r>
                <a:rPr lang="en-GB" sz="2800" dirty="0">
                  <a:solidFill>
                    <a:srgbClr val="66FFFF"/>
                  </a:solidFill>
                  <a:latin typeface="Comic Sans MS" pitchFamily="66" charset="0"/>
                </a:rPr>
                <a:t>   </a:t>
              </a:r>
              <a:endParaRPr lang="en-GB" sz="2800" dirty="0">
                <a:solidFill>
                  <a:srgbClr val="F4D72E"/>
                </a:solidFill>
                <a:latin typeface="Comic Sans MS" pitchFamily="66" charset="0"/>
              </a:endParaRPr>
            </a:p>
          </p:txBody>
        </p:sp>
        <p:grpSp>
          <p:nvGrpSpPr>
            <p:cNvPr id="171016" name="Group 8"/>
            <p:cNvGrpSpPr>
              <a:grpSpLocks/>
            </p:cNvGrpSpPr>
            <p:nvPr/>
          </p:nvGrpSpPr>
          <p:grpSpPr bwMode="auto">
            <a:xfrm>
              <a:off x="3576" y="1088"/>
              <a:ext cx="1677" cy="608"/>
              <a:chOff x="3576" y="1088"/>
              <a:chExt cx="1584" cy="608"/>
            </a:xfrm>
          </p:grpSpPr>
          <p:sp>
            <p:nvSpPr>
              <p:cNvPr id="171017" name="Rectangle 9"/>
              <p:cNvSpPr>
                <a:spLocks noChangeArrowheads="1"/>
              </p:cNvSpPr>
              <p:nvPr/>
            </p:nvSpPr>
            <p:spPr bwMode="auto">
              <a:xfrm>
                <a:off x="3832" y="1104"/>
                <a:ext cx="1328" cy="59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18" name="Rectangle 10"/>
              <p:cNvSpPr>
                <a:spLocks noChangeArrowheads="1"/>
              </p:cNvSpPr>
              <p:nvPr/>
            </p:nvSpPr>
            <p:spPr bwMode="auto">
              <a:xfrm>
                <a:off x="3576" y="1088"/>
                <a:ext cx="1553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24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Time ~ 2 mins</a:t>
                </a: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24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Temp ~ 10</a:t>
                </a:r>
                <a:r>
                  <a:rPr lang="en-GB" sz="2400" baseline="300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9</a:t>
                </a:r>
                <a:r>
                  <a:rPr lang="en-GB" sz="2400">
                    <a:solidFill>
                      <a:srgbClr val="9A1D1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K</a:t>
                </a:r>
              </a:p>
            </p:txBody>
          </p:sp>
        </p:grpSp>
      </p:grp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939800" y="3098800"/>
            <a:ext cx="383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Protons and neutrons combine to form deuterium (</a:t>
            </a:r>
            <a:r>
              <a:rPr lang="en-GB" sz="1600" baseline="30000" dirty="0">
                <a:solidFill>
                  <a:srgbClr val="66FFFF"/>
                </a:solidFill>
                <a:latin typeface="Comic Sans MS" pitchFamily="66" charset="0"/>
              </a:rPr>
              <a:t>2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H)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endParaRPr lang="en-GB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939800" y="3708400"/>
            <a:ext cx="386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1 proton and 1 neutron combine with deuterium to form Helium (</a:t>
            </a:r>
            <a:r>
              <a:rPr lang="en-GB" sz="1600" baseline="30000" dirty="0">
                <a:solidFill>
                  <a:srgbClr val="66FFFF"/>
                </a:solidFill>
                <a:latin typeface="Comic Sans MS" pitchFamily="66" charset="0"/>
              </a:rPr>
              <a:t>3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He and </a:t>
            </a:r>
            <a:r>
              <a:rPr lang="en-GB" sz="1600" baseline="30000" dirty="0">
                <a:solidFill>
                  <a:srgbClr val="66FFFF"/>
                </a:solidFill>
                <a:latin typeface="Comic Sans MS" pitchFamily="66" charset="0"/>
              </a:rPr>
              <a:t>4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He).</a:t>
            </a:r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5721350" y="3022600"/>
            <a:ext cx="2832100" cy="154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 </a:t>
            </a:r>
          </a:p>
        </p:txBody>
      </p:sp>
      <p:grpSp>
        <p:nvGrpSpPr>
          <p:cNvPr id="171185" name="Group 177"/>
          <p:cNvGrpSpPr>
            <a:grpSpLocks/>
          </p:cNvGrpSpPr>
          <p:nvPr/>
        </p:nvGrpSpPr>
        <p:grpSpPr bwMode="auto">
          <a:xfrm>
            <a:off x="6070600" y="3097213"/>
            <a:ext cx="1377950" cy="587375"/>
            <a:chOff x="3824" y="1951"/>
            <a:chExt cx="868" cy="370"/>
          </a:xfrm>
        </p:grpSpPr>
        <p:sp>
          <p:nvSpPr>
            <p:cNvPr id="171071" name="Rectangle 63"/>
            <p:cNvSpPr>
              <a:spLocks noChangeArrowheads="1"/>
            </p:cNvSpPr>
            <p:nvPr/>
          </p:nvSpPr>
          <p:spPr bwMode="auto">
            <a:xfrm>
              <a:off x="3824" y="1951"/>
              <a:ext cx="15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>
                  <a:latin typeface="Comic Sans MS" pitchFamily="66" charset="0"/>
                  <a:sym typeface="Symbol" pitchFamily="18" charset="2"/>
                </a:rPr>
                <a:t>p</a:t>
              </a:r>
              <a:endParaRPr lang="en-GB" sz="1000">
                <a:latin typeface="Comic Sans MS" pitchFamily="66" charset="0"/>
              </a:endParaRPr>
            </a:p>
          </p:txBody>
        </p:sp>
        <p:sp>
          <p:nvSpPr>
            <p:cNvPr id="171072" name="Rectangle 64"/>
            <p:cNvSpPr>
              <a:spLocks noChangeArrowheads="1"/>
            </p:cNvSpPr>
            <p:nvPr/>
          </p:nvSpPr>
          <p:spPr bwMode="auto">
            <a:xfrm>
              <a:off x="3824" y="2151"/>
              <a:ext cx="15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>
                  <a:latin typeface="Comic Sans MS" pitchFamily="66" charset="0"/>
                  <a:sym typeface="Symbol" pitchFamily="18" charset="2"/>
                </a:rPr>
                <a:t>n</a:t>
              </a:r>
            </a:p>
          </p:txBody>
        </p:sp>
        <p:sp>
          <p:nvSpPr>
            <p:cNvPr id="171051" name="Oval 43"/>
            <p:cNvSpPr>
              <a:spLocks noChangeArrowheads="1"/>
            </p:cNvSpPr>
            <p:nvPr/>
          </p:nvSpPr>
          <p:spPr bwMode="auto">
            <a:xfrm>
              <a:off x="3953" y="2044"/>
              <a:ext cx="45" cy="5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54" name="Line 46"/>
            <p:cNvSpPr>
              <a:spLocks noChangeShapeType="1"/>
            </p:cNvSpPr>
            <p:nvPr/>
          </p:nvSpPr>
          <p:spPr bwMode="auto">
            <a:xfrm>
              <a:off x="4020" y="2076"/>
              <a:ext cx="337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52" name="Oval 44"/>
            <p:cNvSpPr>
              <a:spLocks noChangeArrowheads="1"/>
            </p:cNvSpPr>
            <p:nvPr/>
          </p:nvSpPr>
          <p:spPr bwMode="auto">
            <a:xfrm>
              <a:off x="3960" y="2205"/>
              <a:ext cx="45" cy="52"/>
            </a:xfrm>
            <a:prstGeom prst="ellipse">
              <a:avLst/>
            </a:prstGeom>
            <a:solidFill>
              <a:srgbClr val="31CE6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55" name="Line 47"/>
            <p:cNvSpPr>
              <a:spLocks noChangeShapeType="1"/>
            </p:cNvSpPr>
            <p:nvPr/>
          </p:nvSpPr>
          <p:spPr bwMode="auto">
            <a:xfrm flipV="1">
              <a:off x="4032" y="2175"/>
              <a:ext cx="345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71069" name="Group 61"/>
            <p:cNvGrpSpPr>
              <a:grpSpLocks/>
            </p:cNvGrpSpPr>
            <p:nvPr/>
          </p:nvGrpSpPr>
          <p:grpSpPr bwMode="auto">
            <a:xfrm>
              <a:off x="4401" y="2116"/>
              <a:ext cx="76" cy="85"/>
              <a:chOff x="4425" y="2132"/>
              <a:chExt cx="76" cy="85"/>
            </a:xfrm>
          </p:grpSpPr>
          <p:sp>
            <p:nvSpPr>
              <p:cNvPr id="171067" name="Oval 59"/>
              <p:cNvSpPr>
                <a:spLocks noChangeArrowheads="1"/>
              </p:cNvSpPr>
              <p:nvPr/>
            </p:nvSpPr>
            <p:spPr bwMode="auto">
              <a:xfrm>
                <a:off x="4425" y="2132"/>
                <a:ext cx="45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68" name="Oval 60"/>
              <p:cNvSpPr>
                <a:spLocks noChangeArrowheads="1"/>
              </p:cNvSpPr>
              <p:nvPr/>
            </p:nvSpPr>
            <p:spPr bwMode="auto">
              <a:xfrm>
                <a:off x="4456" y="2165"/>
                <a:ext cx="45" cy="52"/>
              </a:xfrm>
              <a:prstGeom prst="ellipse">
                <a:avLst/>
              </a:prstGeom>
              <a:solidFill>
                <a:srgbClr val="31CE6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71073" name="Rectangle 65"/>
            <p:cNvSpPr>
              <a:spLocks noChangeArrowheads="1"/>
            </p:cNvSpPr>
            <p:nvPr/>
          </p:nvSpPr>
          <p:spPr bwMode="auto">
            <a:xfrm>
              <a:off x="4456" y="2071"/>
              <a:ext cx="23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>
                  <a:latin typeface="Comic Sans MS" pitchFamily="66" charset="0"/>
                </a:rPr>
                <a:t> </a:t>
              </a:r>
              <a:r>
                <a:rPr lang="en-GB" sz="1000" baseline="30000">
                  <a:latin typeface="Comic Sans MS" pitchFamily="66" charset="0"/>
                  <a:sym typeface="Symbol" pitchFamily="18" charset="2"/>
                </a:rPr>
                <a:t>2</a:t>
              </a:r>
              <a:r>
                <a:rPr lang="en-GB" sz="1000">
                  <a:latin typeface="Comic Sans MS" pitchFamily="66" charset="0"/>
                  <a:sym typeface="Symbol" pitchFamily="18" charset="2"/>
                </a:rPr>
                <a:t>H</a:t>
              </a:r>
              <a:endParaRPr lang="en-GB" sz="1000">
                <a:latin typeface="Comic Sans MS" pitchFamily="66" charset="0"/>
              </a:endParaRPr>
            </a:p>
          </p:txBody>
        </p:sp>
      </p:grpSp>
      <p:grpSp>
        <p:nvGrpSpPr>
          <p:cNvPr id="171186" name="Group 178"/>
          <p:cNvGrpSpPr>
            <a:grpSpLocks/>
          </p:cNvGrpSpPr>
          <p:nvPr/>
        </p:nvGrpSpPr>
        <p:grpSpPr bwMode="auto">
          <a:xfrm>
            <a:off x="6538913" y="3530600"/>
            <a:ext cx="1322387" cy="484188"/>
            <a:chOff x="4119" y="2224"/>
            <a:chExt cx="833" cy="305"/>
          </a:xfrm>
        </p:grpSpPr>
        <p:sp>
          <p:nvSpPr>
            <p:cNvPr id="171078" name="Line 70"/>
            <p:cNvSpPr>
              <a:spLocks noChangeShapeType="1"/>
            </p:cNvSpPr>
            <p:nvPr/>
          </p:nvSpPr>
          <p:spPr bwMode="auto">
            <a:xfrm>
              <a:off x="4484" y="2224"/>
              <a:ext cx="129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85" name="Rectangle 77"/>
            <p:cNvSpPr>
              <a:spLocks noChangeArrowheads="1"/>
            </p:cNvSpPr>
            <p:nvPr/>
          </p:nvSpPr>
          <p:spPr bwMode="auto">
            <a:xfrm>
              <a:off x="4119" y="2321"/>
              <a:ext cx="15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>
                  <a:latin typeface="Comic Sans MS" pitchFamily="66" charset="0"/>
                  <a:sym typeface="Symbol" pitchFamily="18" charset="2"/>
                </a:rPr>
                <a:t>p</a:t>
              </a:r>
              <a:endParaRPr lang="en-GB" sz="1000">
                <a:latin typeface="Comic Sans MS" pitchFamily="66" charset="0"/>
              </a:endParaRPr>
            </a:p>
          </p:txBody>
        </p:sp>
        <p:sp>
          <p:nvSpPr>
            <p:cNvPr id="171079" name="Oval 71"/>
            <p:cNvSpPr>
              <a:spLocks noChangeArrowheads="1"/>
            </p:cNvSpPr>
            <p:nvPr/>
          </p:nvSpPr>
          <p:spPr bwMode="auto">
            <a:xfrm>
              <a:off x="4264" y="2397"/>
              <a:ext cx="45" cy="5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80" name="Line 72"/>
            <p:cNvSpPr>
              <a:spLocks noChangeShapeType="1"/>
            </p:cNvSpPr>
            <p:nvPr/>
          </p:nvSpPr>
          <p:spPr bwMode="auto">
            <a:xfrm flipV="1">
              <a:off x="4328" y="2423"/>
              <a:ext cx="269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87" name="Rectangle 79"/>
            <p:cNvSpPr>
              <a:spLocks noChangeArrowheads="1"/>
            </p:cNvSpPr>
            <p:nvPr/>
          </p:nvSpPr>
          <p:spPr bwMode="auto">
            <a:xfrm>
              <a:off x="4676" y="2359"/>
              <a:ext cx="27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>
                  <a:latin typeface="Comic Sans MS" pitchFamily="66" charset="0"/>
                </a:rPr>
                <a:t> </a:t>
              </a:r>
              <a:r>
                <a:rPr lang="en-GB" sz="1000" baseline="30000">
                  <a:latin typeface="Comic Sans MS" pitchFamily="66" charset="0"/>
                  <a:sym typeface="Symbol" pitchFamily="18" charset="2"/>
                </a:rPr>
                <a:t>3</a:t>
              </a:r>
              <a:r>
                <a:rPr lang="en-GB" sz="1000">
                  <a:latin typeface="Comic Sans MS" pitchFamily="66" charset="0"/>
                  <a:sym typeface="Symbol" pitchFamily="18" charset="2"/>
                </a:rPr>
                <a:t>He</a:t>
              </a:r>
              <a:endParaRPr lang="en-GB" sz="1000">
                <a:latin typeface="Comic Sans MS" pitchFamily="66" charset="0"/>
              </a:endParaRPr>
            </a:p>
          </p:txBody>
        </p:sp>
        <p:grpSp>
          <p:nvGrpSpPr>
            <p:cNvPr id="171089" name="Group 81"/>
            <p:cNvGrpSpPr>
              <a:grpSpLocks/>
            </p:cNvGrpSpPr>
            <p:nvPr/>
          </p:nvGrpSpPr>
          <p:grpSpPr bwMode="auto">
            <a:xfrm>
              <a:off x="4624" y="2401"/>
              <a:ext cx="109" cy="116"/>
              <a:chOff x="3968" y="2525"/>
              <a:chExt cx="109" cy="116"/>
            </a:xfrm>
          </p:grpSpPr>
          <p:sp>
            <p:nvSpPr>
              <p:cNvPr id="171082" name="Oval 74"/>
              <p:cNvSpPr>
                <a:spLocks noChangeArrowheads="1"/>
              </p:cNvSpPr>
              <p:nvPr/>
            </p:nvSpPr>
            <p:spPr bwMode="auto">
              <a:xfrm>
                <a:off x="4001" y="2556"/>
                <a:ext cx="45" cy="52"/>
              </a:xfrm>
              <a:prstGeom prst="ellipse">
                <a:avLst/>
              </a:prstGeom>
              <a:solidFill>
                <a:srgbClr val="31CE6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83" name="Oval 75"/>
              <p:cNvSpPr>
                <a:spLocks noChangeArrowheads="1"/>
              </p:cNvSpPr>
              <p:nvPr/>
            </p:nvSpPr>
            <p:spPr bwMode="auto">
              <a:xfrm>
                <a:off x="4032" y="2589"/>
                <a:ext cx="45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88" name="Oval 80"/>
              <p:cNvSpPr>
                <a:spLocks noChangeArrowheads="1"/>
              </p:cNvSpPr>
              <p:nvPr/>
            </p:nvSpPr>
            <p:spPr bwMode="auto">
              <a:xfrm>
                <a:off x="3968" y="2525"/>
                <a:ext cx="45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71187" name="Group 179"/>
          <p:cNvGrpSpPr>
            <a:grpSpLocks/>
          </p:cNvGrpSpPr>
          <p:nvPr/>
        </p:nvGrpSpPr>
        <p:grpSpPr bwMode="auto">
          <a:xfrm>
            <a:off x="7035800" y="3990975"/>
            <a:ext cx="1225550" cy="474663"/>
            <a:chOff x="4432" y="2514"/>
            <a:chExt cx="772" cy="299"/>
          </a:xfrm>
        </p:grpSpPr>
        <p:sp>
          <p:nvSpPr>
            <p:cNvPr id="171091" name="Line 83"/>
            <p:cNvSpPr>
              <a:spLocks noChangeShapeType="1"/>
            </p:cNvSpPr>
            <p:nvPr/>
          </p:nvSpPr>
          <p:spPr bwMode="auto">
            <a:xfrm>
              <a:off x="4732" y="2514"/>
              <a:ext cx="149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71108" name="Group 100"/>
            <p:cNvGrpSpPr>
              <a:grpSpLocks/>
            </p:cNvGrpSpPr>
            <p:nvPr/>
          </p:nvGrpSpPr>
          <p:grpSpPr bwMode="auto">
            <a:xfrm>
              <a:off x="4432" y="2599"/>
              <a:ext cx="772" cy="214"/>
              <a:chOff x="4296" y="2623"/>
              <a:chExt cx="772" cy="214"/>
            </a:xfrm>
          </p:grpSpPr>
          <p:grpSp>
            <p:nvGrpSpPr>
              <p:cNvPr id="171103" name="Group 95"/>
              <p:cNvGrpSpPr>
                <a:grpSpLocks/>
              </p:cNvGrpSpPr>
              <p:nvPr/>
            </p:nvGrpSpPr>
            <p:grpSpPr bwMode="auto">
              <a:xfrm>
                <a:off x="4424" y="2667"/>
                <a:ext cx="644" cy="170"/>
                <a:chOff x="4424" y="2667"/>
                <a:chExt cx="644" cy="170"/>
              </a:xfrm>
            </p:grpSpPr>
            <p:sp>
              <p:nvSpPr>
                <p:cNvPr id="171090" name="Oval 82"/>
                <p:cNvSpPr>
                  <a:spLocks noChangeArrowheads="1"/>
                </p:cNvSpPr>
                <p:nvPr/>
              </p:nvSpPr>
              <p:spPr bwMode="auto">
                <a:xfrm>
                  <a:off x="4424" y="2689"/>
                  <a:ext cx="45" cy="52"/>
                </a:xfrm>
                <a:prstGeom prst="ellipse">
                  <a:avLst/>
                </a:prstGeom>
                <a:solidFill>
                  <a:srgbClr val="31CE6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092" name="Line 84"/>
                <p:cNvSpPr>
                  <a:spLocks noChangeShapeType="1"/>
                </p:cNvSpPr>
                <p:nvPr/>
              </p:nvSpPr>
              <p:spPr bwMode="auto">
                <a:xfrm>
                  <a:off x="4488" y="2714"/>
                  <a:ext cx="225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71099" name="Group 91"/>
                <p:cNvGrpSpPr>
                  <a:grpSpLocks/>
                </p:cNvGrpSpPr>
                <p:nvPr/>
              </p:nvGrpSpPr>
              <p:grpSpPr bwMode="auto">
                <a:xfrm>
                  <a:off x="4765" y="2681"/>
                  <a:ext cx="85" cy="124"/>
                  <a:chOff x="4697" y="2681"/>
                  <a:chExt cx="85" cy="124"/>
                </a:xfrm>
              </p:grpSpPr>
              <p:sp>
                <p:nvSpPr>
                  <p:cNvPr id="171095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737" y="2712"/>
                    <a:ext cx="45" cy="52"/>
                  </a:xfrm>
                  <a:prstGeom prst="ellipse">
                    <a:avLst/>
                  </a:prstGeom>
                  <a:solidFill>
                    <a:srgbClr val="31CE6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096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2753"/>
                    <a:ext cx="45" cy="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097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2681"/>
                    <a:ext cx="45" cy="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098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4697" y="2736"/>
                    <a:ext cx="45" cy="52"/>
                  </a:xfrm>
                  <a:prstGeom prst="ellipse">
                    <a:avLst/>
                  </a:prstGeom>
                  <a:solidFill>
                    <a:srgbClr val="31CE6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71100" name="Rectangle 92"/>
                <p:cNvSpPr>
                  <a:spLocks noChangeArrowheads="1"/>
                </p:cNvSpPr>
                <p:nvPr/>
              </p:nvSpPr>
              <p:spPr bwMode="auto">
                <a:xfrm>
                  <a:off x="4792" y="2667"/>
                  <a:ext cx="276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Comic Sans MS" pitchFamily="66" charset="0"/>
                    </a:rPr>
                    <a:t> </a:t>
                  </a:r>
                  <a:r>
                    <a:rPr lang="en-GB" sz="1000" baseline="30000">
                      <a:latin typeface="Comic Sans MS" pitchFamily="66" charset="0"/>
                      <a:sym typeface="Symbol" pitchFamily="18" charset="2"/>
                    </a:rPr>
                    <a:t>4</a:t>
                  </a:r>
                  <a:r>
                    <a:rPr lang="en-GB" sz="1000">
                      <a:latin typeface="Comic Sans MS" pitchFamily="66" charset="0"/>
                      <a:sym typeface="Symbol" pitchFamily="18" charset="2"/>
                    </a:rPr>
                    <a:t>He</a:t>
                  </a:r>
                  <a:endParaRPr lang="en-GB" sz="1000">
                    <a:latin typeface="Comic Sans MS" pitchFamily="66" charset="0"/>
                  </a:endParaRPr>
                </a:p>
              </p:txBody>
            </p:sp>
          </p:grpSp>
          <p:sp>
            <p:nvSpPr>
              <p:cNvPr id="171107" name="Rectangle 99"/>
              <p:cNvSpPr>
                <a:spLocks noChangeArrowheads="1"/>
              </p:cNvSpPr>
              <p:nvPr/>
            </p:nvSpPr>
            <p:spPr bwMode="auto">
              <a:xfrm>
                <a:off x="4296" y="2623"/>
                <a:ext cx="156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000">
                    <a:latin typeface="Comic Sans MS" pitchFamily="66" charset="0"/>
                    <a:sym typeface="Symbol" pitchFamily="18" charset="2"/>
                  </a:rPr>
                  <a:t>n</a:t>
                </a:r>
              </a:p>
            </p:txBody>
          </p:sp>
        </p:grpSp>
      </p:grpSp>
      <p:sp>
        <p:nvSpPr>
          <p:cNvPr id="171145" name="Freeform 137"/>
          <p:cNvSpPr>
            <a:spLocks/>
          </p:cNvSpPr>
          <p:nvPr/>
        </p:nvSpPr>
        <p:spPr bwMode="auto">
          <a:xfrm>
            <a:off x="6426200" y="5259388"/>
            <a:ext cx="203200" cy="392112"/>
          </a:xfrm>
          <a:custGeom>
            <a:avLst/>
            <a:gdLst/>
            <a:ahLst/>
            <a:cxnLst>
              <a:cxn ang="0">
                <a:pos x="0" y="575"/>
              </a:cxn>
              <a:cxn ang="0">
                <a:pos x="16" y="455"/>
              </a:cxn>
              <a:cxn ang="0">
                <a:pos x="48" y="263"/>
              </a:cxn>
              <a:cxn ang="0">
                <a:pos x="112" y="119"/>
              </a:cxn>
              <a:cxn ang="0">
                <a:pos x="168" y="55"/>
              </a:cxn>
              <a:cxn ang="0">
                <a:pos x="312" y="7"/>
              </a:cxn>
              <a:cxn ang="0">
                <a:pos x="480" y="95"/>
              </a:cxn>
              <a:cxn ang="0">
                <a:pos x="552" y="207"/>
              </a:cxn>
              <a:cxn ang="0">
                <a:pos x="608" y="351"/>
              </a:cxn>
            </a:cxnLst>
            <a:rect l="0" t="0" r="r" b="b"/>
            <a:pathLst>
              <a:path w="608" h="575">
                <a:moveTo>
                  <a:pt x="0" y="575"/>
                </a:moveTo>
                <a:cubicBezTo>
                  <a:pt x="4" y="541"/>
                  <a:pt x="8" y="507"/>
                  <a:pt x="16" y="455"/>
                </a:cubicBezTo>
                <a:cubicBezTo>
                  <a:pt x="24" y="403"/>
                  <a:pt x="32" y="319"/>
                  <a:pt x="48" y="263"/>
                </a:cubicBezTo>
                <a:cubicBezTo>
                  <a:pt x="64" y="207"/>
                  <a:pt x="92" y="154"/>
                  <a:pt x="112" y="119"/>
                </a:cubicBezTo>
                <a:cubicBezTo>
                  <a:pt x="132" y="84"/>
                  <a:pt x="135" y="74"/>
                  <a:pt x="168" y="55"/>
                </a:cubicBezTo>
                <a:cubicBezTo>
                  <a:pt x="201" y="36"/>
                  <a:pt x="260" y="0"/>
                  <a:pt x="312" y="7"/>
                </a:cubicBezTo>
                <a:cubicBezTo>
                  <a:pt x="364" y="14"/>
                  <a:pt x="440" y="62"/>
                  <a:pt x="480" y="95"/>
                </a:cubicBezTo>
                <a:cubicBezTo>
                  <a:pt x="520" y="128"/>
                  <a:pt x="531" y="164"/>
                  <a:pt x="552" y="207"/>
                </a:cubicBezTo>
                <a:cubicBezTo>
                  <a:pt x="573" y="250"/>
                  <a:pt x="599" y="327"/>
                  <a:pt x="608" y="351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1146" name="Freeform 138"/>
          <p:cNvSpPr>
            <a:spLocks/>
          </p:cNvSpPr>
          <p:nvPr/>
        </p:nvSpPr>
        <p:spPr bwMode="auto">
          <a:xfrm>
            <a:off x="6692900" y="5119688"/>
            <a:ext cx="203200" cy="392112"/>
          </a:xfrm>
          <a:custGeom>
            <a:avLst/>
            <a:gdLst/>
            <a:ahLst/>
            <a:cxnLst>
              <a:cxn ang="0">
                <a:pos x="0" y="575"/>
              </a:cxn>
              <a:cxn ang="0">
                <a:pos x="16" y="455"/>
              </a:cxn>
              <a:cxn ang="0">
                <a:pos x="48" y="263"/>
              </a:cxn>
              <a:cxn ang="0">
                <a:pos x="112" y="119"/>
              </a:cxn>
              <a:cxn ang="0">
                <a:pos x="168" y="55"/>
              </a:cxn>
              <a:cxn ang="0">
                <a:pos x="312" y="7"/>
              </a:cxn>
              <a:cxn ang="0">
                <a:pos x="480" y="95"/>
              </a:cxn>
              <a:cxn ang="0">
                <a:pos x="552" y="207"/>
              </a:cxn>
              <a:cxn ang="0">
                <a:pos x="608" y="351"/>
              </a:cxn>
            </a:cxnLst>
            <a:rect l="0" t="0" r="r" b="b"/>
            <a:pathLst>
              <a:path w="608" h="575">
                <a:moveTo>
                  <a:pt x="0" y="575"/>
                </a:moveTo>
                <a:cubicBezTo>
                  <a:pt x="4" y="541"/>
                  <a:pt x="8" y="507"/>
                  <a:pt x="16" y="455"/>
                </a:cubicBezTo>
                <a:cubicBezTo>
                  <a:pt x="24" y="403"/>
                  <a:pt x="32" y="319"/>
                  <a:pt x="48" y="263"/>
                </a:cubicBezTo>
                <a:cubicBezTo>
                  <a:pt x="64" y="207"/>
                  <a:pt x="92" y="154"/>
                  <a:pt x="112" y="119"/>
                </a:cubicBezTo>
                <a:cubicBezTo>
                  <a:pt x="132" y="84"/>
                  <a:pt x="135" y="74"/>
                  <a:pt x="168" y="55"/>
                </a:cubicBezTo>
                <a:cubicBezTo>
                  <a:pt x="201" y="36"/>
                  <a:pt x="260" y="0"/>
                  <a:pt x="312" y="7"/>
                </a:cubicBezTo>
                <a:cubicBezTo>
                  <a:pt x="364" y="14"/>
                  <a:pt x="440" y="62"/>
                  <a:pt x="480" y="95"/>
                </a:cubicBezTo>
                <a:cubicBezTo>
                  <a:pt x="520" y="128"/>
                  <a:pt x="531" y="164"/>
                  <a:pt x="552" y="207"/>
                </a:cubicBezTo>
                <a:cubicBezTo>
                  <a:pt x="573" y="250"/>
                  <a:pt x="599" y="327"/>
                  <a:pt x="608" y="351"/>
                </a:cubicBezTo>
              </a:path>
            </a:pathLst>
          </a:custGeom>
          <a:noFill/>
          <a:ln w="12700" cmpd="sng">
            <a:solidFill>
              <a:srgbClr val="1C7839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1152" name="Freeform 144"/>
          <p:cNvSpPr>
            <a:spLocks/>
          </p:cNvSpPr>
          <p:nvPr/>
        </p:nvSpPr>
        <p:spPr bwMode="auto">
          <a:xfrm>
            <a:off x="6172200" y="5360988"/>
            <a:ext cx="203200" cy="392112"/>
          </a:xfrm>
          <a:custGeom>
            <a:avLst/>
            <a:gdLst/>
            <a:ahLst/>
            <a:cxnLst>
              <a:cxn ang="0">
                <a:pos x="0" y="575"/>
              </a:cxn>
              <a:cxn ang="0">
                <a:pos x="16" y="455"/>
              </a:cxn>
              <a:cxn ang="0">
                <a:pos x="48" y="263"/>
              </a:cxn>
              <a:cxn ang="0">
                <a:pos x="112" y="119"/>
              </a:cxn>
              <a:cxn ang="0">
                <a:pos x="168" y="55"/>
              </a:cxn>
              <a:cxn ang="0">
                <a:pos x="312" y="7"/>
              </a:cxn>
              <a:cxn ang="0">
                <a:pos x="480" y="95"/>
              </a:cxn>
              <a:cxn ang="0">
                <a:pos x="552" y="207"/>
              </a:cxn>
              <a:cxn ang="0">
                <a:pos x="608" y="351"/>
              </a:cxn>
            </a:cxnLst>
            <a:rect l="0" t="0" r="r" b="b"/>
            <a:pathLst>
              <a:path w="608" h="575">
                <a:moveTo>
                  <a:pt x="0" y="575"/>
                </a:moveTo>
                <a:cubicBezTo>
                  <a:pt x="4" y="541"/>
                  <a:pt x="8" y="507"/>
                  <a:pt x="16" y="455"/>
                </a:cubicBezTo>
                <a:cubicBezTo>
                  <a:pt x="24" y="403"/>
                  <a:pt x="32" y="319"/>
                  <a:pt x="48" y="263"/>
                </a:cubicBezTo>
                <a:cubicBezTo>
                  <a:pt x="64" y="207"/>
                  <a:pt x="92" y="154"/>
                  <a:pt x="112" y="119"/>
                </a:cubicBezTo>
                <a:cubicBezTo>
                  <a:pt x="132" y="84"/>
                  <a:pt x="135" y="74"/>
                  <a:pt x="168" y="55"/>
                </a:cubicBezTo>
                <a:cubicBezTo>
                  <a:pt x="201" y="36"/>
                  <a:pt x="260" y="0"/>
                  <a:pt x="312" y="7"/>
                </a:cubicBezTo>
                <a:cubicBezTo>
                  <a:pt x="364" y="14"/>
                  <a:pt x="440" y="62"/>
                  <a:pt x="480" y="95"/>
                </a:cubicBezTo>
                <a:cubicBezTo>
                  <a:pt x="520" y="128"/>
                  <a:pt x="531" y="164"/>
                  <a:pt x="552" y="207"/>
                </a:cubicBezTo>
                <a:cubicBezTo>
                  <a:pt x="573" y="250"/>
                  <a:pt x="599" y="327"/>
                  <a:pt x="608" y="351"/>
                </a:cubicBezTo>
              </a:path>
            </a:pathLst>
          </a:custGeom>
          <a:noFill/>
          <a:ln w="12700" cmpd="sng">
            <a:solidFill>
              <a:srgbClr val="1C7839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1171" name="Freeform 163"/>
          <p:cNvSpPr>
            <a:spLocks/>
          </p:cNvSpPr>
          <p:nvPr/>
        </p:nvSpPr>
        <p:spPr bwMode="auto">
          <a:xfrm>
            <a:off x="6959600" y="5005388"/>
            <a:ext cx="203200" cy="392112"/>
          </a:xfrm>
          <a:custGeom>
            <a:avLst/>
            <a:gdLst/>
            <a:ahLst/>
            <a:cxnLst>
              <a:cxn ang="0">
                <a:pos x="0" y="575"/>
              </a:cxn>
              <a:cxn ang="0">
                <a:pos x="16" y="455"/>
              </a:cxn>
              <a:cxn ang="0">
                <a:pos x="48" y="263"/>
              </a:cxn>
              <a:cxn ang="0">
                <a:pos x="112" y="119"/>
              </a:cxn>
              <a:cxn ang="0">
                <a:pos x="168" y="55"/>
              </a:cxn>
              <a:cxn ang="0">
                <a:pos x="312" y="7"/>
              </a:cxn>
              <a:cxn ang="0">
                <a:pos x="480" y="95"/>
              </a:cxn>
              <a:cxn ang="0">
                <a:pos x="552" y="207"/>
              </a:cxn>
              <a:cxn ang="0">
                <a:pos x="608" y="351"/>
              </a:cxn>
            </a:cxnLst>
            <a:rect l="0" t="0" r="r" b="b"/>
            <a:pathLst>
              <a:path w="608" h="575">
                <a:moveTo>
                  <a:pt x="0" y="575"/>
                </a:moveTo>
                <a:cubicBezTo>
                  <a:pt x="4" y="541"/>
                  <a:pt x="8" y="507"/>
                  <a:pt x="16" y="455"/>
                </a:cubicBezTo>
                <a:cubicBezTo>
                  <a:pt x="24" y="403"/>
                  <a:pt x="32" y="319"/>
                  <a:pt x="48" y="263"/>
                </a:cubicBezTo>
                <a:cubicBezTo>
                  <a:pt x="64" y="207"/>
                  <a:pt x="92" y="154"/>
                  <a:pt x="112" y="119"/>
                </a:cubicBezTo>
                <a:cubicBezTo>
                  <a:pt x="132" y="84"/>
                  <a:pt x="135" y="74"/>
                  <a:pt x="168" y="55"/>
                </a:cubicBezTo>
                <a:cubicBezTo>
                  <a:pt x="201" y="36"/>
                  <a:pt x="260" y="0"/>
                  <a:pt x="312" y="7"/>
                </a:cubicBezTo>
                <a:cubicBezTo>
                  <a:pt x="364" y="14"/>
                  <a:pt x="440" y="62"/>
                  <a:pt x="480" y="95"/>
                </a:cubicBezTo>
                <a:cubicBezTo>
                  <a:pt x="520" y="128"/>
                  <a:pt x="531" y="164"/>
                  <a:pt x="552" y="207"/>
                </a:cubicBezTo>
                <a:cubicBezTo>
                  <a:pt x="573" y="250"/>
                  <a:pt x="599" y="327"/>
                  <a:pt x="608" y="351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1179" name="Group 171"/>
          <p:cNvGrpSpPr>
            <a:grpSpLocks/>
          </p:cNvGrpSpPr>
          <p:nvPr/>
        </p:nvGrpSpPr>
        <p:grpSpPr bwMode="auto">
          <a:xfrm>
            <a:off x="6959600" y="4595813"/>
            <a:ext cx="955675" cy="814387"/>
            <a:chOff x="4384" y="2895"/>
            <a:chExt cx="415" cy="513"/>
          </a:xfrm>
        </p:grpSpPr>
        <p:sp>
          <p:nvSpPr>
            <p:cNvPr id="171176" name="Freeform 168"/>
            <p:cNvSpPr>
              <a:spLocks/>
            </p:cNvSpPr>
            <p:nvPr/>
          </p:nvSpPr>
          <p:spPr bwMode="auto">
            <a:xfrm>
              <a:off x="4384" y="3009"/>
              <a:ext cx="240" cy="399"/>
            </a:xfrm>
            <a:custGeom>
              <a:avLst/>
              <a:gdLst/>
              <a:ahLst/>
              <a:cxnLst>
                <a:cxn ang="0">
                  <a:pos x="0" y="575"/>
                </a:cxn>
                <a:cxn ang="0">
                  <a:pos x="16" y="455"/>
                </a:cxn>
                <a:cxn ang="0">
                  <a:pos x="48" y="263"/>
                </a:cxn>
                <a:cxn ang="0">
                  <a:pos x="112" y="119"/>
                </a:cxn>
                <a:cxn ang="0">
                  <a:pos x="168" y="55"/>
                </a:cxn>
                <a:cxn ang="0">
                  <a:pos x="312" y="7"/>
                </a:cxn>
                <a:cxn ang="0">
                  <a:pos x="480" y="95"/>
                </a:cxn>
                <a:cxn ang="0">
                  <a:pos x="552" y="207"/>
                </a:cxn>
                <a:cxn ang="0">
                  <a:pos x="608" y="351"/>
                </a:cxn>
              </a:cxnLst>
              <a:rect l="0" t="0" r="r" b="b"/>
              <a:pathLst>
                <a:path w="608" h="575">
                  <a:moveTo>
                    <a:pt x="0" y="575"/>
                  </a:moveTo>
                  <a:cubicBezTo>
                    <a:pt x="4" y="541"/>
                    <a:pt x="8" y="507"/>
                    <a:pt x="16" y="455"/>
                  </a:cubicBezTo>
                  <a:cubicBezTo>
                    <a:pt x="24" y="403"/>
                    <a:pt x="32" y="319"/>
                    <a:pt x="48" y="263"/>
                  </a:cubicBezTo>
                  <a:cubicBezTo>
                    <a:pt x="64" y="207"/>
                    <a:pt x="92" y="154"/>
                    <a:pt x="112" y="119"/>
                  </a:cubicBezTo>
                  <a:cubicBezTo>
                    <a:pt x="132" y="84"/>
                    <a:pt x="135" y="74"/>
                    <a:pt x="168" y="55"/>
                  </a:cubicBezTo>
                  <a:cubicBezTo>
                    <a:pt x="201" y="36"/>
                    <a:pt x="260" y="0"/>
                    <a:pt x="312" y="7"/>
                  </a:cubicBezTo>
                  <a:cubicBezTo>
                    <a:pt x="364" y="14"/>
                    <a:pt x="440" y="62"/>
                    <a:pt x="480" y="95"/>
                  </a:cubicBezTo>
                  <a:cubicBezTo>
                    <a:pt x="520" y="128"/>
                    <a:pt x="531" y="164"/>
                    <a:pt x="552" y="207"/>
                  </a:cubicBezTo>
                  <a:cubicBezTo>
                    <a:pt x="573" y="250"/>
                    <a:pt x="599" y="327"/>
                    <a:pt x="608" y="351"/>
                  </a:cubicBezTo>
                </a:path>
              </a:pathLst>
            </a:custGeom>
            <a:noFill/>
            <a:ln w="12700" cap="flat" cmpd="sng">
              <a:solidFill>
                <a:srgbClr val="31009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178" name="Rectangle 170"/>
            <p:cNvSpPr>
              <a:spLocks noChangeArrowheads="1"/>
            </p:cNvSpPr>
            <p:nvPr/>
          </p:nvSpPr>
          <p:spPr bwMode="auto">
            <a:xfrm>
              <a:off x="4560" y="2895"/>
              <a:ext cx="2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>
                  <a:solidFill>
                    <a:srgbClr val="31009C"/>
                  </a:solidFill>
                  <a:latin typeface="Comic Sans MS" pitchFamily="66" charset="0"/>
                  <a:sym typeface="Symbol" pitchFamily="18" charset="2"/>
                </a:rPr>
                <a:t>+</a:t>
              </a:r>
              <a:r>
                <a:rPr lang="en-GB" sz="1000" baseline="30000">
                  <a:solidFill>
                    <a:srgbClr val="31009C"/>
                  </a:solidFill>
                  <a:latin typeface="Comic Sans MS" pitchFamily="66" charset="0"/>
                  <a:sym typeface="Symbol" pitchFamily="18" charset="2"/>
                </a:rPr>
                <a:t>3</a:t>
              </a:r>
              <a:r>
                <a:rPr lang="en-GB" sz="1000">
                  <a:solidFill>
                    <a:srgbClr val="31009C"/>
                  </a:solidFill>
                  <a:latin typeface="Comic Sans MS" pitchFamily="66" charset="0"/>
                  <a:sym typeface="Symbol" pitchFamily="18" charset="2"/>
                </a:rPr>
                <a:t>He</a:t>
              </a:r>
            </a:p>
            <a:p>
              <a:r>
                <a:rPr lang="en-GB" sz="1000">
                  <a:solidFill>
                    <a:srgbClr val="31009C"/>
                  </a:solidFill>
                  <a:latin typeface="Comic Sans MS" pitchFamily="66" charset="0"/>
                  <a:sym typeface="Symbol" pitchFamily="18" charset="2"/>
                </a:rPr>
                <a:t>(Rare)</a:t>
              </a:r>
            </a:p>
          </p:txBody>
        </p:sp>
      </p:grpSp>
      <p:sp>
        <p:nvSpPr>
          <p:cNvPr id="171184" name="Rectangle 17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400"/>
              <a:t>Quick chronology of the Big Bang</a:t>
            </a:r>
          </a:p>
        </p:txBody>
      </p:sp>
      <p:sp>
        <p:nvSpPr>
          <p:cNvPr id="171188" name="Freeform 180"/>
          <p:cNvSpPr>
            <a:spLocks/>
          </p:cNvSpPr>
          <p:nvPr/>
        </p:nvSpPr>
        <p:spPr bwMode="auto">
          <a:xfrm>
            <a:off x="6953250" y="4900613"/>
            <a:ext cx="869950" cy="496887"/>
          </a:xfrm>
          <a:custGeom>
            <a:avLst/>
            <a:gdLst/>
            <a:ahLst/>
            <a:cxnLst>
              <a:cxn ang="0">
                <a:pos x="0" y="313"/>
              </a:cxn>
              <a:cxn ang="0">
                <a:pos x="168" y="89"/>
              </a:cxn>
              <a:cxn ang="0">
                <a:pos x="256" y="17"/>
              </a:cxn>
              <a:cxn ang="0">
                <a:pos x="368" y="5"/>
              </a:cxn>
              <a:cxn ang="0">
                <a:pos x="448" y="45"/>
              </a:cxn>
              <a:cxn ang="0">
                <a:pos x="548" y="161"/>
              </a:cxn>
            </a:cxnLst>
            <a:rect l="0" t="0" r="r" b="b"/>
            <a:pathLst>
              <a:path w="548" h="313">
                <a:moveTo>
                  <a:pt x="0" y="313"/>
                </a:moveTo>
                <a:cubicBezTo>
                  <a:pt x="28" y="276"/>
                  <a:pt x="125" y="138"/>
                  <a:pt x="168" y="89"/>
                </a:cubicBezTo>
                <a:cubicBezTo>
                  <a:pt x="211" y="40"/>
                  <a:pt x="223" y="31"/>
                  <a:pt x="256" y="17"/>
                </a:cubicBezTo>
                <a:cubicBezTo>
                  <a:pt x="289" y="3"/>
                  <a:pt x="336" y="0"/>
                  <a:pt x="368" y="5"/>
                </a:cubicBezTo>
                <a:cubicBezTo>
                  <a:pt x="400" y="10"/>
                  <a:pt x="418" y="19"/>
                  <a:pt x="448" y="45"/>
                </a:cubicBezTo>
                <a:cubicBezTo>
                  <a:pt x="478" y="71"/>
                  <a:pt x="522" y="115"/>
                  <a:pt x="548" y="161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1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2" grpId="0" build="p" autoUpdateAnimBg="0"/>
      <p:bldP spid="171145" grpId="0" animBg="1"/>
      <p:bldP spid="171146" grpId="0" animBg="1"/>
      <p:bldP spid="171152" grpId="0" animBg="1"/>
      <p:bldP spid="171171" grpId="0" animBg="1"/>
      <p:bldP spid="1711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Our Evolving Universe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8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F9C4D-1183-48A4-A0C8-FDED4B4CC9A9}" type="slidenum">
              <a:rPr lang="en-US"/>
              <a:pPr/>
              <a:t>9</a:t>
            </a:fld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9000" y="2324100"/>
            <a:ext cx="4648200" cy="4419600"/>
          </a:xfrm>
        </p:spPr>
        <p:txBody>
          <a:bodyPr/>
          <a:lstStyle/>
          <a:p>
            <a:r>
              <a:rPr lang="en-GB" sz="1800"/>
              <a:t>Electrons combine with nuclei forming atoms.</a:t>
            </a:r>
            <a:endParaRPr lang="en-GB" sz="2000"/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411163" y="1792288"/>
            <a:ext cx="58515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2800" dirty="0">
                <a:solidFill>
                  <a:srgbClr val="F4D72E"/>
                </a:solidFill>
                <a:latin typeface="Comic Sans MS" pitchFamily="66" charset="0"/>
              </a:rPr>
              <a:t>Recombination…</a:t>
            </a:r>
            <a:r>
              <a:rPr lang="en-GB" sz="2800" dirty="0">
                <a:solidFill>
                  <a:srgbClr val="66FFFF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F4D72E"/>
              </a:solidFill>
              <a:latin typeface="Comic Sans MS" pitchFamily="66" charset="0"/>
            </a:endParaRPr>
          </a:p>
        </p:txBody>
      </p:sp>
      <p:grpSp>
        <p:nvGrpSpPr>
          <p:cNvPr id="172042" name="Group 10"/>
          <p:cNvGrpSpPr>
            <a:grpSpLocks/>
          </p:cNvGrpSpPr>
          <p:nvPr/>
        </p:nvGrpSpPr>
        <p:grpSpPr bwMode="auto">
          <a:xfrm>
            <a:off x="5092700" y="1727200"/>
            <a:ext cx="3567113" cy="965200"/>
            <a:chOff x="3552" y="1088"/>
            <a:chExt cx="2247" cy="608"/>
          </a:xfrm>
        </p:grpSpPr>
        <p:sp>
          <p:nvSpPr>
            <p:cNvPr id="172040" name="Rectangle 8"/>
            <p:cNvSpPr>
              <a:spLocks noChangeArrowheads="1"/>
            </p:cNvSpPr>
            <p:nvPr/>
          </p:nvSpPr>
          <p:spPr bwMode="auto">
            <a:xfrm>
              <a:off x="3832" y="1104"/>
              <a:ext cx="1928" cy="5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41" name="Rectangle 9"/>
            <p:cNvSpPr>
              <a:spLocks noChangeArrowheads="1"/>
            </p:cNvSpPr>
            <p:nvPr/>
          </p:nvSpPr>
          <p:spPr bwMode="auto">
            <a:xfrm>
              <a:off x="3552" y="1088"/>
              <a:ext cx="224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2400">
                  <a:solidFill>
                    <a:srgbClr val="9A1D1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Time  ~ </a:t>
              </a:r>
              <a:r>
                <a:rPr lang="en-GB" sz="2400" smtClean="0">
                  <a:solidFill>
                    <a:srgbClr val="9A1D1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380,000 </a:t>
              </a:r>
              <a:r>
                <a:rPr lang="en-GB" sz="2400">
                  <a:solidFill>
                    <a:srgbClr val="9A1D1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yrs</a:t>
              </a:r>
            </a:p>
            <a:p>
              <a:pPr lvl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2400" dirty="0">
                  <a:solidFill>
                    <a:srgbClr val="9A1D1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Temp ~ 3000K</a:t>
              </a:r>
            </a:p>
          </p:txBody>
        </p:sp>
      </p:grpSp>
      <p:grpSp>
        <p:nvGrpSpPr>
          <p:cNvPr id="172232" name="Group 200"/>
          <p:cNvGrpSpPr>
            <a:grpSpLocks/>
          </p:cNvGrpSpPr>
          <p:nvPr/>
        </p:nvGrpSpPr>
        <p:grpSpPr bwMode="auto">
          <a:xfrm>
            <a:off x="531813" y="2835275"/>
            <a:ext cx="8089900" cy="3022600"/>
            <a:chOff x="280" y="1896"/>
            <a:chExt cx="5096" cy="1904"/>
          </a:xfrm>
        </p:grpSpPr>
        <p:grpSp>
          <p:nvGrpSpPr>
            <p:cNvPr id="172231" name="Group 199"/>
            <p:cNvGrpSpPr>
              <a:grpSpLocks/>
            </p:cNvGrpSpPr>
            <p:nvPr/>
          </p:nvGrpSpPr>
          <p:grpSpPr bwMode="auto">
            <a:xfrm>
              <a:off x="280" y="1896"/>
              <a:ext cx="5096" cy="1904"/>
              <a:chOff x="280" y="1896"/>
              <a:chExt cx="5096" cy="1904"/>
            </a:xfrm>
          </p:grpSpPr>
          <p:grpSp>
            <p:nvGrpSpPr>
              <p:cNvPr id="172228" name="Group 196"/>
              <p:cNvGrpSpPr>
                <a:grpSpLocks/>
              </p:cNvGrpSpPr>
              <p:nvPr/>
            </p:nvGrpSpPr>
            <p:grpSpPr bwMode="auto">
              <a:xfrm>
                <a:off x="280" y="1896"/>
                <a:ext cx="5096" cy="1904"/>
                <a:chOff x="280" y="1896"/>
                <a:chExt cx="5096" cy="1904"/>
              </a:xfrm>
            </p:grpSpPr>
            <p:sp>
              <p:nvSpPr>
                <p:cNvPr id="1720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80" y="2000"/>
                  <a:ext cx="3000" cy="14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marL="742950" lvl="1" indent="-28575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Monotype Sorts" charset="2"/>
                    <a:buChar char="l"/>
                  </a:pPr>
                  <a:r>
                    <a:rPr lang="en-GB" sz="1600" dirty="0">
                      <a:solidFill>
                        <a:srgbClr val="66FFFF"/>
                      </a:solidFill>
                      <a:latin typeface="Comic Sans MS" pitchFamily="66" charset="0"/>
                    </a:rPr>
                    <a:t>Before now the temperature is too high for electrons and nuclei to bind</a:t>
                  </a:r>
                </a:p>
              </p:txBody>
            </p:sp>
            <p:grpSp>
              <p:nvGrpSpPr>
                <p:cNvPr id="172045" name="Group 13"/>
                <p:cNvGrpSpPr>
                  <a:grpSpLocks/>
                </p:cNvGrpSpPr>
                <p:nvPr/>
              </p:nvGrpSpPr>
              <p:grpSpPr bwMode="auto">
                <a:xfrm>
                  <a:off x="3592" y="1896"/>
                  <a:ext cx="1784" cy="1904"/>
                  <a:chOff x="3712" y="1984"/>
                  <a:chExt cx="1784" cy="1904"/>
                </a:xfrm>
              </p:grpSpPr>
              <p:sp>
                <p:nvSpPr>
                  <p:cNvPr id="17204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712" y="1984"/>
                    <a:ext cx="1784" cy="19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GB"/>
                      <a:t> </a:t>
                    </a:r>
                  </a:p>
                </p:txBody>
              </p:sp>
              <p:sp>
                <p:nvSpPr>
                  <p:cNvPr id="17204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056" y="2992"/>
                    <a:ext cx="11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72227" name="Group 195"/>
              <p:cNvGrpSpPr>
                <a:grpSpLocks/>
              </p:cNvGrpSpPr>
              <p:nvPr/>
            </p:nvGrpSpPr>
            <p:grpSpPr bwMode="auto">
              <a:xfrm>
                <a:off x="3848" y="2132"/>
                <a:ext cx="1271" cy="644"/>
                <a:chOff x="3848" y="2132"/>
                <a:chExt cx="1271" cy="644"/>
              </a:xfrm>
            </p:grpSpPr>
            <p:sp>
              <p:nvSpPr>
                <p:cNvPr id="172104" name="Oval 72"/>
                <p:cNvSpPr>
                  <a:spLocks noChangeArrowheads="1"/>
                </p:cNvSpPr>
                <p:nvPr/>
              </p:nvSpPr>
              <p:spPr bwMode="auto">
                <a:xfrm>
                  <a:off x="4040" y="2213"/>
                  <a:ext cx="45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72107" name="Group 75"/>
                <p:cNvGrpSpPr>
                  <a:grpSpLocks/>
                </p:cNvGrpSpPr>
                <p:nvPr/>
              </p:nvGrpSpPr>
              <p:grpSpPr bwMode="auto">
                <a:xfrm>
                  <a:off x="4816" y="2513"/>
                  <a:ext cx="109" cy="116"/>
                  <a:chOff x="3968" y="2525"/>
                  <a:chExt cx="109" cy="116"/>
                </a:xfrm>
              </p:grpSpPr>
              <p:sp>
                <p:nvSpPr>
                  <p:cNvPr id="172108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4001" y="2556"/>
                    <a:ext cx="45" cy="52"/>
                  </a:xfrm>
                  <a:prstGeom prst="ellipse">
                    <a:avLst/>
                  </a:prstGeom>
                  <a:solidFill>
                    <a:srgbClr val="31CE6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2109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589"/>
                    <a:ext cx="45" cy="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2110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3968" y="2525"/>
                    <a:ext cx="45" cy="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2116" name="Group 84"/>
                <p:cNvGrpSpPr>
                  <a:grpSpLocks/>
                </p:cNvGrpSpPr>
                <p:nvPr/>
              </p:nvGrpSpPr>
              <p:grpSpPr bwMode="auto">
                <a:xfrm>
                  <a:off x="4749" y="2241"/>
                  <a:ext cx="85" cy="124"/>
                  <a:chOff x="4697" y="2681"/>
                  <a:chExt cx="85" cy="124"/>
                </a:xfrm>
              </p:grpSpPr>
              <p:sp>
                <p:nvSpPr>
                  <p:cNvPr id="172117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4737" y="2712"/>
                    <a:ext cx="45" cy="52"/>
                  </a:xfrm>
                  <a:prstGeom prst="ellipse">
                    <a:avLst/>
                  </a:prstGeom>
                  <a:solidFill>
                    <a:srgbClr val="31CE6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2118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2753"/>
                    <a:ext cx="45" cy="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2119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2681"/>
                    <a:ext cx="45" cy="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2120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4697" y="2736"/>
                    <a:ext cx="45" cy="52"/>
                  </a:xfrm>
                  <a:prstGeom prst="ellipse">
                    <a:avLst/>
                  </a:prstGeom>
                  <a:solidFill>
                    <a:srgbClr val="31CE6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2123" name="Group 91"/>
                <p:cNvGrpSpPr>
                  <a:grpSpLocks/>
                </p:cNvGrpSpPr>
                <p:nvPr/>
              </p:nvGrpSpPr>
              <p:grpSpPr bwMode="auto">
                <a:xfrm>
                  <a:off x="4005" y="2409"/>
                  <a:ext cx="85" cy="124"/>
                  <a:chOff x="4697" y="2681"/>
                  <a:chExt cx="85" cy="124"/>
                </a:xfrm>
              </p:grpSpPr>
              <p:sp>
                <p:nvSpPr>
                  <p:cNvPr id="172124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737" y="2712"/>
                    <a:ext cx="45" cy="52"/>
                  </a:xfrm>
                  <a:prstGeom prst="ellipse">
                    <a:avLst/>
                  </a:prstGeom>
                  <a:solidFill>
                    <a:srgbClr val="31CE6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2125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2753"/>
                    <a:ext cx="45" cy="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2126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2681"/>
                    <a:ext cx="45" cy="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2127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697" y="2736"/>
                    <a:ext cx="45" cy="52"/>
                  </a:xfrm>
                  <a:prstGeom prst="ellipse">
                    <a:avLst/>
                  </a:prstGeom>
                  <a:solidFill>
                    <a:srgbClr val="31CE6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2132" name="Group 100"/>
                <p:cNvGrpSpPr>
                  <a:grpSpLocks/>
                </p:cNvGrpSpPr>
                <p:nvPr/>
              </p:nvGrpSpPr>
              <p:grpSpPr bwMode="auto">
                <a:xfrm>
                  <a:off x="4272" y="2357"/>
                  <a:ext cx="85" cy="76"/>
                  <a:chOff x="4480" y="2517"/>
                  <a:chExt cx="85" cy="76"/>
                </a:xfrm>
              </p:grpSpPr>
              <p:sp>
                <p:nvSpPr>
                  <p:cNvPr id="172130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4480" y="2541"/>
                    <a:ext cx="45" cy="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2131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4520" y="2517"/>
                    <a:ext cx="45" cy="52"/>
                  </a:xfrm>
                  <a:prstGeom prst="ellipse">
                    <a:avLst/>
                  </a:prstGeom>
                  <a:solidFill>
                    <a:srgbClr val="31CE6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72133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3912" y="2557"/>
                  <a:ext cx="23" cy="27"/>
                </a:xfrm>
                <a:prstGeom prst="ellipse">
                  <a:avLst/>
                </a:prstGeom>
                <a:solidFill>
                  <a:srgbClr val="DE0000"/>
                </a:solidFill>
                <a:ln w="9525">
                  <a:solidFill>
                    <a:srgbClr val="DE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34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5096" y="2581"/>
                  <a:ext cx="23" cy="27"/>
                </a:xfrm>
                <a:prstGeom prst="ellipse">
                  <a:avLst/>
                </a:prstGeom>
                <a:solidFill>
                  <a:srgbClr val="DE0000"/>
                </a:solidFill>
                <a:ln w="9525">
                  <a:solidFill>
                    <a:srgbClr val="DE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35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5032" y="2389"/>
                  <a:ext cx="23" cy="27"/>
                </a:xfrm>
                <a:prstGeom prst="ellipse">
                  <a:avLst/>
                </a:prstGeom>
                <a:solidFill>
                  <a:srgbClr val="DE0000"/>
                </a:solidFill>
                <a:ln w="9525">
                  <a:solidFill>
                    <a:srgbClr val="DE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36" name="Oval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4576" y="2613"/>
                  <a:ext cx="23" cy="27"/>
                </a:xfrm>
                <a:prstGeom prst="ellipse">
                  <a:avLst/>
                </a:prstGeom>
                <a:solidFill>
                  <a:srgbClr val="DE0000"/>
                </a:solidFill>
                <a:ln w="9525">
                  <a:solidFill>
                    <a:srgbClr val="DE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37" name="Oval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4120" y="2357"/>
                  <a:ext cx="23" cy="27"/>
                </a:xfrm>
                <a:prstGeom prst="ellipse">
                  <a:avLst/>
                </a:prstGeom>
                <a:solidFill>
                  <a:srgbClr val="DE0000"/>
                </a:solidFill>
                <a:ln w="9525">
                  <a:solidFill>
                    <a:srgbClr val="DE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38" name="Oval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3848" y="2317"/>
                  <a:ext cx="23" cy="27"/>
                </a:xfrm>
                <a:prstGeom prst="ellipse">
                  <a:avLst/>
                </a:prstGeom>
                <a:solidFill>
                  <a:srgbClr val="DE0000"/>
                </a:solidFill>
                <a:ln w="9525">
                  <a:solidFill>
                    <a:srgbClr val="DE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39" name="Oval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4280" y="2589"/>
                  <a:ext cx="23" cy="27"/>
                </a:xfrm>
                <a:prstGeom prst="ellipse">
                  <a:avLst/>
                </a:prstGeom>
                <a:solidFill>
                  <a:srgbClr val="DE0000"/>
                </a:solidFill>
                <a:ln w="9525">
                  <a:solidFill>
                    <a:srgbClr val="DE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40" name="Oval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2149"/>
                  <a:ext cx="23" cy="27"/>
                </a:xfrm>
                <a:prstGeom prst="ellipse">
                  <a:avLst/>
                </a:prstGeom>
                <a:solidFill>
                  <a:srgbClr val="DE0000"/>
                </a:solidFill>
                <a:ln w="9525">
                  <a:solidFill>
                    <a:srgbClr val="DE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41" name="Oval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4848" y="2133"/>
                  <a:ext cx="23" cy="27"/>
                </a:xfrm>
                <a:prstGeom prst="ellipse">
                  <a:avLst/>
                </a:prstGeom>
                <a:solidFill>
                  <a:srgbClr val="DE0000"/>
                </a:solidFill>
                <a:ln w="9525">
                  <a:solidFill>
                    <a:srgbClr val="DE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42" name="Oval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4624" y="2405"/>
                  <a:ext cx="23" cy="27"/>
                </a:xfrm>
                <a:prstGeom prst="ellipse">
                  <a:avLst/>
                </a:prstGeom>
                <a:solidFill>
                  <a:srgbClr val="DE0000"/>
                </a:solidFill>
                <a:ln w="9525">
                  <a:solidFill>
                    <a:srgbClr val="DE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43" name="Oval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4520" y="2277"/>
                  <a:ext cx="23" cy="27"/>
                </a:xfrm>
                <a:prstGeom prst="ellipse">
                  <a:avLst/>
                </a:prstGeom>
                <a:solidFill>
                  <a:srgbClr val="DE0000"/>
                </a:solidFill>
                <a:ln w="9525">
                  <a:solidFill>
                    <a:srgbClr val="DE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47" name="Freeform 115"/>
                <p:cNvSpPr>
                  <a:spLocks/>
                </p:cNvSpPr>
                <p:nvPr/>
              </p:nvSpPr>
              <p:spPr bwMode="auto">
                <a:xfrm>
                  <a:off x="4429" y="2412"/>
                  <a:ext cx="172" cy="41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2"/>
                    </a:cxn>
                    <a:cxn ang="0">
                      <a:pos x="25" y="37"/>
                    </a:cxn>
                    <a:cxn ang="0">
                      <a:pos x="45" y="50"/>
                    </a:cxn>
                    <a:cxn ang="0">
                      <a:pos x="58" y="34"/>
                    </a:cxn>
                    <a:cxn ang="0">
                      <a:pos x="72" y="18"/>
                    </a:cxn>
                    <a:cxn ang="0">
                      <a:pos x="88" y="31"/>
                    </a:cxn>
                    <a:cxn ang="0">
                      <a:pos x="97" y="50"/>
                    </a:cxn>
                    <a:cxn ang="0">
                      <a:pos x="111" y="59"/>
                    </a:cxn>
                    <a:cxn ang="0">
                      <a:pos x="127" y="47"/>
                    </a:cxn>
                    <a:cxn ang="0">
                      <a:pos x="141" y="17"/>
                    </a:cxn>
                    <a:cxn ang="0">
                      <a:pos x="154" y="6"/>
                    </a:cxn>
                    <a:cxn ang="0">
                      <a:pos x="174" y="15"/>
                    </a:cxn>
                    <a:cxn ang="0">
                      <a:pos x="192" y="49"/>
                    </a:cxn>
                    <a:cxn ang="0">
                      <a:pos x="205" y="57"/>
                    </a:cxn>
                    <a:cxn ang="0">
                      <a:pos x="216" y="57"/>
                    </a:cxn>
                    <a:cxn ang="0">
                      <a:pos x="233" y="34"/>
                    </a:cxn>
                    <a:cxn ang="0">
                      <a:pos x="243" y="11"/>
                    </a:cxn>
                    <a:cxn ang="0">
                      <a:pos x="259" y="2"/>
                    </a:cxn>
                    <a:cxn ang="0">
                      <a:pos x="276" y="21"/>
                    </a:cxn>
                    <a:cxn ang="0">
                      <a:pos x="288" y="45"/>
                    </a:cxn>
                    <a:cxn ang="0">
                      <a:pos x="300" y="58"/>
                    </a:cxn>
                    <a:cxn ang="0">
                      <a:pos x="310" y="54"/>
                    </a:cxn>
                    <a:cxn ang="0">
                      <a:pos x="319" y="47"/>
                    </a:cxn>
                    <a:cxn ang="0">
                      <a:pos x="330" y="19"/>
                    </a:cxn>
                    <a:cxn ang="0">
                      <a:pos x="340" y="13"/>
                    </a:cxn>
                    <a:cxn ang="0">
                      <a:pos x="389" y="21"/>
                    </a:cxn>
                    <a:cxn ang="0">
                      <a:pos x="405" y="27"/>
                    </a:cxn>
                    <a:cxn ang="0">
                      <a:pos x="405" y="27"/>
                    </a:cxn>
                    <a:cxn ang="0">
                      <a:pos x="394" y="27"/>
                    </a:cxn>
                    <a:cxn ang="0">
                      <a:pos x="394" y="27"/>
                    </a:cxn>
                    <a:cxn ang="0">
                      <a:pos x="399" y="11"/>
                    </a:cxn>
                    <a:cxn ang="0">
                      <a:pos x="453" y="21"/>
                    </a:cxn>
                  </a:cxnLst>
                  <a:rect l="0" t="0" r="r" b="b"/>
                  <a:pathLst>
                    <a:path w="453" h="61">
                      <a:moveTo>
                        <a:pt x="0" y="37"/>
                      </a:moveTo>
                      <a:cubicBezTo>
                        <a:pt x="2" y="36"/>
                        <a:pt x="7" y="32"/>
                        <a:pt x="12" y="32"/>
                      </a:cubicBezTo>
                      <a:cubicBezTo>
                        <a:pt x="16" y="32"/>
                        <a:pt x="20" y="34"/>
                        <a:pt x="25" y="37"/>
                      </a:cubicBezTo>
                      <a:cubicBezTo>
                        <a:pt x="30" y="40"/>
                        <a:pt x="40" y="50"/>
                        <a:pt x="45" y="50"/>
                      </a:cubicBezTo>
                      <a:cubicBezTo>
                        <a:pt x="51" y="50"/>
                        <a:pt x="53" y="40"/>
                        <a:pt x="58" y="34"/>
                      </a:cubicBezTo>
                      <a:cubicBezTo>
                        <a:pt x="62" y="29"/>
                        <a:pt x="67" y="19"/>
                        <a:pt x="72" y="18"/>
                      </a:cubicBezTo>
                      <a:cubicBezTo>
                        <a:pt x="78" y="17"/>
                        <a:pt x="84" y="25"/>
                        <a:pt x="88" y="31"/>
                      </a:cubicBezTo>
                      <a:cubicBezTo>
                        <a:pt x="93" y="36"/>
                        <a:pt x="93" y="46"/>
                        <a:pt x="97" y="50"/>
                      </a:cubicBezTo>
                      <a:cubicBezTo>
                        <a:pt x="101" y="55"/>
                        <a:pt x="106" y="59"/>
                        <a:pt x="111" y="59"/>
                      </a:cubicBezTo>
                      <a:cubicBezTo>
                        <a:pt x="116" y="58"/>
                        <a:pt x="121" y="54"/>
                        <a:pt x="127" y="47"/>
                      </a:cubicBezTo>
                      <a:cubicBezTo>
                        <a:pt x="132" y="41"/>
                        <a:pt x="137" y="24"/>
                        <a:pt x="141" y="17"/>
                      </a:cubicBezTo>
                      <a:cubicBezTo>
                        <a:pt x="146" y="10"/>
                        <a:pt x="148" y="7"/>
                        <a:pt x="154" y="6"/>
                      </a:cubicBezTo>
                      <a:cubicBezTo>
                        <a:pt x="159" y="6"/>
                        <a:pt x="168" y="8"/>
                        <a:pt x="174" y="15"/>
                      </a:cubicBezTo>
                      <a:cubicBezTo>
                        <a:pt x="180" y="22"/>
                        <a:pt x="187" y="42"/>
                        <a:pt x="192" y="49"/>
                      </a:cubicBezTo>
                      <a:cubicBezTo>
                        <a:pt x="197" y="55"/>
                        <a:pt x="201" y="56"/>
                        <a:pt x="205" y="57"/>
                      </a:cubicBezTo>
                      <a:cubicBezTo>
                        <a:pt x="209" y="59"/>
                        <a:pt x="211" y="61"/>
                        <a:pt x="216" y="57"/>
                      </a:cubicBezTo>
                      <a:cubicBezTo>
                        <a:pt x="220" y="53"/>
                        <a:pt x="228" y="42"/>
                        <a:pt x="233" y="34"/>
                      </a:cubicBezTo>
                      <a:cubicBezTo>
                        <a:pt x="237" y="26"/>
                        <a:pt x="238" y="16"/>
                        <a:pt x="243" y="11"/>
                      </a:cubicBezTo>
                      <a:cubicBezTo>
                        <a:pt x="247" y="5"/>
                        <a:pt x="253" y="0"/>
                        <a:pt x="259" y="2"/>
                      </a:cubicBezTo>
                      <a:cubicBezTo>
                        <a:pt x="264" y="4"/>
                        <a:pt x="271" y="14"/>
                        <a:pt x="276" y="21"/>
                      </a:cubicBezTo>
                      <a:cubicBezTo>
                        <a:pt x="280" y="28"/>
                        <a:pt x="284" y="39"/>
                        <a:pt x="288" y="45"/>
                      </a:cubicBezTo>
                      <a:cubicBezTo>
                        <a:pt x="292" y="52"/>
                        <a:pt x="297" y="56"/>
                        <a:pt x="300" y="58"/>
                      </a:cubicBezTo>
                      <a:cubicBezTo>
                        <a:pt x="304" y="60"/>
                        <a:pt x="306" y="56"/>
                        <a:pt x="310" y="54"/>
                      </a:cubicBezTo>
                      <a:cubicBezTo>
                        <a:pt x="313" y="53"/>
                        <a:pt x="315" y="53"/>
                        <a:pt x="319" y="47"/>
                      </a:cubicBezTo>
                      <a:cubicBezTo>
                        <a:pt x="323" y="41"/>
                        <a:pt x="327" y="24"/>
                        <a:pt x="330" y="19"/>
                      </a:cubicBezTo>
                      <a:cubicBezTo>
                        <a:pt x="334" y="13"/>
                        <a:pt x="330" y="13"/>
                        <a:pt x="340" y="13"/>
                      </a:cubicBezTo>
                      <a:cubicBezTo>
                        <a:pt x="350" y="13"/>
                        <a:pt x="378" y="19"/>
                        <a:pt x="389" y="21"/>
                      </a:cubicBezTo>
                      <a:cubicBezTo>
                        <a:pt x="400" y="23"/>
                        <a:pt x="402" y="26"/>
                        <a:pt x="405" y="27"/>
                      </a:cubicBezTo>
                      <a:cubicBezTo>
                        <a:pt x="408" y="28"/>
                        <a:pt x="407" y="27"/>
                        <a:pt x="405" y="27"/>
                      </a:cubicBezTo>
                      <a:cubicBezTo>
                        <a:pt x="403" y="27"/>
                        <a:pt x="396" y="27"/>
                        <a:pt x="394" y="27"/>
                      </a:cubicBezTo>
                      <a:cubicBezTo>
                        <a:pt x="392" y="27"/>
                        <a:pt x="393" y="30"/>
                        <a:pt x="394" y="27"/>
                      </a:cubicBezTo>
                      <a:cubicBezTo>
                        <a:pt x="395" y="24"/>
                        <a:pt x="389" y="12"/>
                        <a:pt x="399" y="11"/>
                      </a:cubicBezTo>
                      <a:cubicBezTo>
                        <a:pt x="409" y="10"/>
                        <a:pt x="442" y="19"/>
                        <a:pt x="453" y="21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72" name="Freeform 140"/>
                <p:cNvSpPr>
                  <a:spLocks/>
                </p:cNvSpPr>
                <p:nvPr/>
              </p:nvSpPr>
              <p:spPr bwMode="auto">
                <a:xfrm rot="-864922">
                  <a:off x="4349" y="2636"/>
                  <a:ext cx="236" cy="4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2"/>
                    </a:cxn>
                    <a:cxn ang="0">
                      <a:pos x="25" y="37"/>
                    </a:cxn>
                    <a:cxn ang="0">
                      <a:pos x="45" y="50"/>
                    </a:cxn>
                    <a:cxn ang="0">
                      <a:pos x="58" y="34"/>
                    </a:cxn>
                    <a:cxn ang="0">
                      <a:pos x="72" y="18"/>
                    </a:cxn>
                    <a:cxn ang="0">
                      <a:pos x="88" y="31"/>
                    </a:cxn>
                    <a:cxn ang="0">
                      <a:pos x="97" y="50"/>
                    </a:cxn>
                    <a:cxn ang="0">
                      <a:pos x="111" y="59"/>
                    </a:cxn>
                    <a:cxn ang="0">
                      <a:pos x="127" y="47"/>
                    </a:cxn>
                    <a:cxn ang="0">
                      <a:pos x="141" y="17"/>
                    </a:cxn>
                    <a:cxn ang="0">
                      <a:pos x="154" y="6"/>
                    </a:cxn>
                    <a:cxn ang="0">
                      <a:pos x="174" y="15"/>
                    </a:cxn>
                    <a:cxn ang="0">
                      <a:pos x="192" y="49"/>
                    </a:cxn>
                    <a:cxn ang="0">
                      <a:pos x="205" y="57"/>
                    </a:cxn>
                    <a:cxn ang="0">
                      <a:pos x="216" y="57"/>
                    </a:cxn>
                    <a:cxn ang="0">
                      <a:pos x="233" y="34"/>
                    </a:cxn>
                    <a:cxn ang="0">
                      <a:pos x="243" y="11"/>
                    </a:cxn>
                    <a:cxn ang="0">
                      <a:pos x="259" y="2"/>
                    </a:cxn>
                    <a:cxn ang="0">
                      <a:pos x="276" y="21"/>
                    </a:cxn>
                    <a:cxn ang="0">
                      <a:pos x="288" y="45"/>
                    </a:cxn>
                    <a:cxn ang="0">
                      <a:pos x="300" y="58"/>
                    </a:cxn>
                    <a:cxn ang="0">
                      <a:pos x="310" y="54"/>
                    </a:cxn>
                    <a:cxn ang="0">
                      <a:pos x="319" y="47"/>
                    </a:cxn>
                    <a:cxn ang="0">
                      <a:pos x="330" y="19"/>
                    </a:cxn>
                    <a:cxn ang="0">
                      <a:pos x="340" y="13"/>
                    </a:cxn>
                    <a:cxn ang="0">
                      <a:pos x="389" y="21"/>
                    </a:cxn>
                    <a:cxn ang="0">
                      <a:pos x="405" y="27"/>
                    </a:cxn>
                    <a:cxn ang="0">
                      <a:pos x="405" y="27"/>
                    </a:cxn>
                    <a:cxn ang="0">
                      <a:pos x="394" y="27"/>
                    </a:cxn>
                    <a:cxn ang="0">
                      <a:pos x="394" y="27"/>
                    </a:cxn>
                    <a:cxn ang="0">
                      <a:pos x="399" y="11"/>
                    </a:cxn>
                    <a:cxn ang="0">
                      <a:pos x="453" y="21"/>
                    </a:cxn>
                  </a:cxnLst>
                  <a:rect l="0" t="0" r="r" b="b"/>
                  <a:pathLst>
                    <a:path w="453" h="61">
                      <a:moveTo>
                        <a:pt x="0" y="37"/>
                      </a:moveTo>
                      <a:cubicBezTo>
                        <a:pt x="2" y="36"/>
                        <a:pt x="7" y="32"/>
                        <a:pt x="12" y="32"/>
                      </a:cubicBezTo>
                      <a:cubicBezTo>
                        <a:pt x="16" y="32"/>
                        <a:pt x="20" y="34"/>
                        <a:pt x="25" y="37"/>
                      </a:cubicBezTo>
                      <a:cubicBezTo>
                        <a:pt x="30" y="40"/>
                        <a:pt x="40" y="50"/>
                        <a:pt x="45" y="50"/>
                      </a:cubicBezTo>
                      <a:cubicBezTo>
                        <a:pt x="51" y="50"/>
                        <a:pt x="53" y="40"/>
                        <a:pt x="58" y="34"/>
                      </a:cubicBezTo>
                      <a:cubicBezTo>
                        <a:pt x="62" y="29"/>
                        <a:pt x="67" y="19"/>
                        <a:pt x="72" y="18"/>
                      </a:cubicBezTo>
                      <a:cubicBezTo>
                        <a:pt x="78" y="17"/>
                        <a:pt x="84" y="25"/>
                        <a:pt x="88" y="31"/>
                      </a:cubicBezTo>
                      <a:cubicBezTo>
                        <a:pt x="93" y="36"/>
                        <a:pt x="93" y="46"/>
                        <a:pt x="97" y="50"/>
                      </a:cubicBezTo>
                      <a:cubicBezTo>
                        <a:pt x="101" y="55"/>
                        <a:pt x="106" y="59"/>
                        <a:pt x="111" y="59"/>
                      </a:cubicBezTo>
                      <a:cubicBezTo>
                        <a:pt x="116" y="58"/>
                        <a:pt x="121" y="54"/>
                        <a:pt x="127" y="47"/>
                      </a:cubicBezTo>
                      <a:cubicBezTo>
                        <a:pt x="132" y="41"/>
                        <a:pt x="137" y="24"/>
                        <a:pt x="141" y="17"/>
                      </a:cubicBezTo>
                      <a:cubicBezTo>
                        <a:pt x="146" y="10"/>
                        <a:pt x="148" y="7"/>
                        <a:pt x="154" y="6"/>
                      </a:cubicBezTo>
                      <a:cubicBezTo>
                        <a:pt x="159" y="6"/>
                        <a:pt x="168" y="8"/>
                        <a:pt x="174" y="15"/>
                      </a:cubicBezTo>
                      <a:cubicBezTo>
                        <a:pt x="180" y="22"/>
                        <a:pt x="187" y="42"/>
                        <a:pt x="192" y="49"/>
                      </a:cubicBezTo>
                      <a:cubicBezTo>
                        <a:pt x="197" y="55"/>
                        <a:pt x="201" y="56"/>
                        <a:pt x="205" y="57"/>
                      </a:cubicBezTo>
                      <a:cubicBezTo>
                        <a:pt x="209" y="59"/>
                        <a:pt x="211" y="61"/>
                        <a:pt x="216" y="57"/>
                      </a:cubicBezTo>
                      <a:cubicBezTo>
                        <a:pt x="220" y="53"/>
                        <a:pt x="228" y="42"/>
                        <a:pt x="233" y="34"/>
                      </a:cubicBezTo>
                      <a:cubicBezTo>
                        <a:pt x="237" y="26"/>
                        <a:pt x="238" y="16"/>
                        <a:pt x="243" y="11"/>
                      </a:cubicBezTo>
                      <a:cubicBezTo>
                        <a:pt x="247" y="5"/>
                        <a:pt x="253" y="0"/>
                        <a:pt x="259" y="2"/>
                      </a:cubicBezTo>
                      <a:cubicBezTo>
                        <a:pt x="264" y="4"/>
                        <a:pt x="271" y="14"/>
                        <a:pt x="276" y="21"/>
                      </a:cubicBezTo>
                      <a:cubicBezTo>
                        <a:pt x="280" y="28"/>
                        <a:pt x="284" y="39"/>
                        <a:pt x="288" y="45"/>
                      </a:cubicBezTo>
                      <a:cubicBezTo>
                        <a:pt x="292" y="52"/>
                        <a:pt x="297" y="56"/>
                        <a:pt x="300" y="58"/>
                      </a:cubicBezTo>
                      <a:cubicBezTo>
                        <a:pt x="304" y="60"/>
                        <a:pt x="306" y="56"/>
                        <a:pt x="310" y="54"/>
                      </a:cubicBezTo>
                      <a:cubicBezTo>
                        <a:pt x="313" y="53"/>
                        <a:pt x="315" y="53"/>
                        <a:pt x="319" y="47"/>
                      </a:cubicBezTo>
                      <a:cubicBezTo>
                        <a:pt x="323" y="41"/>
                        <a:pt x="327" y="24"/>
                        <a:pt x="330" y="19"/>
                      </a:cubicBezTo>
                      <a:cubicBezTo>
                        <a:pt x="334" y="13"/>
                        <a:pt x="330" y="13"/>
                        <a:pt x="340" y="13"/>
                      </a:cubicBezTo>
                      <a:cubicBezTo>
                        <a:pt x="350" y="13"/>
                        <a:pt x="378" y="19"/>
                        <a:pt x="389" y="21"/>
                      </a:cubicBezTo>
                      <a:cubicBezTo>
                        <a:pt x="400" y="23"/>
                        <a:pt x="402" y="26"/>
                        <a:pt x="405" y="27"/>
                      </a:cubicBezTo>
                      <a:cubicBezTo>
                        <a:pt x="408" y="28"/>
                        <a:pt x="407" y="27"/>
                        <a:pt x="405" y="27"/>
                      </a:cubicBezTo>
                      <a:cubicBezTo>
                        <a:pt x="403" y="27"/>
                        <a:pt x="396" y="27"/>
                        <a:pt x="394" y="27"/>
                      </a:cubicBezTo>
                      <a:cubicBezTo>
                        <a:pt x="392" y="27"/>
                        <a:pt x="393" y="30"/>
                        <a:pt x="394" y="27"/>
                      </a:cubicBezTo>
                      <a:cubicBezTo>
                        <a:pt x="395" y="24"/>
                        <a:pt x="389" y="12"/>
                        <a:pt x="399" y="11"/>
                      </a:cubicBezTo>
                      <a:cubicBezTo>
                        <a:pt x="409" y="10"/>
                        <a:pt x="442" y="19"/>
                        <a:pt x="453" y="21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73" name="Freeform 141"/>
                <p:cNvSpPr>
                  <a:spLocks/>
                </p:cNvSpPr>
                <p:nvPr/>
              </p:nvSpPr>
              <p:spPr bwMode="auto">
                <a:xfrm rot="9322603">
                  <a:off x="4141" y="2268"/>
                  <a:ext cx="236" cy="4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2"/>
                    </a:cxn>
                    <a:cxn ang="0">
                      <a:pos x="25" y="37"/>
                    </a:cxn>
                    <a:cxn ang="0">
                      <a:pos x="45" y="50"/>
                    </a:cxn>
                    <a:cxn ang="0">
                      <a:pos x="58" y="34"/>
                    </a:cxn>
                    <a:cxn ang="0">
                      <a:pos x="72" y="18"/>
                    </a:cxn>
                    <a:cxn ang="0">
                      <a:pos x="88" y="31"/>
                    </a:cxn>
                    <a:cxn ang="0">
                      <a:pos x="97" y="50"/>
                    </a:cxn>
                    <a:cxn ang="0">
                      <a:pos x="111" y="59"/>
                    </a:cxn>
                    <a:cxn ang="0">
                      <a:pos x="127" y="47"/>
                    </a:cxn>
                    <a:cxn ang="0">
                      <a:pos x="141" y="17"/>
                    </a:cxn>
                    <a:cxn ang="0">
                      <a:pos x="154" y="6"/>
                    </a:cxn>
                    <a:cxn ang="0">
                      <a:pos x="174" y="15"/>
                    </a:cxn>
                    <a:cxn ang="0">
                      <a:pos x="192" y="49"/>
                    </a:cxn>
                    <a:cxn ang="0">
                      <a:pos x="205" y="57"/>
                    </a:cxn>
                    <a:cxn ang="0">
                      <a:pos x="216" y="57"/>
                    </a:cxn>
                    <a:cxn ang="0">
                      <a:pos x="233" y="34"/>
                    </a:cxn>
                    <a:cxn ang="0">
                      <a:pos x="243" y="11"/>
                    </a:cxn>
                    <a:cxn ang="0">
                      <a:pos x="259" y="2"/>
                    </a:cxn>
                    <a:cxn ang="0">
                      <a:pos x="276" y="21"/>
                    </a:cxn>
                    <a:cxn ang="0">
                      <a:pos x="288" y="45"/>
                    </a:cxn>
                    <a:cxn ang="0">
                      <a:pos x="300" y="58"/>
                    </a:cxn>
                    <a:cxn ang="0">
                      <a:pos x="310" y="54"/>
                    </a:cxn>
                    <a:cxn ang="0">
                      <a:pos x="319" y="47"/>
                    </a:cxn>
                    <a:cxn ang="0">
                      <a:pos x="330" y="19"/>
                    </a:cxn>
                    <a:cxn ang="0">
                      <a:pos x="340" y="13"/>
                    </a:cxn>
                    <a:cxn ang="0">
                      <a:pos x="389" y="21"/>
                    </a:cxn>
                    <a:cxn ang="0">
                      <a:pos x="405" y="27"/>
                    </a:cxn>
                    <a:cxn ang="0">
                      <a:pos x="405" y="27"/>
                    </a:cxn>
                    <a:cxn ang="0">
                      <a:pos x="394" y="27"/>
                    </a:cxn>
                    <a:cxn ang="0">
                      <a:pos x="394" y="27"/>
                    </a:cxn>
                    <a:cxn ang="0">
                      <a:pos x="399" y="11"/>
                    </a:cxn>
                    <a:cxn ang="0">
                      <a:pos x="453" y="21"/>
                    </a:cxn>
                  </a:cxnLst>
                  <a:rect l="0" t="0" r="r" b="b"/>
                  <a:pathLst>
                    <a:path w="453" h="61">
                      <a:moveTo>
                        <a:pt x="0" y="37"/>
                      </a:moveTo>
                      <a:cubicBezTo>
                        <a:pt x="2" y="36"/>
                        <a:pt x="7" y="32"/>
                        <a:pt x="12" y="32"/>
                      </a:cubicBezTo>
                      <a:cubicBezTo>
                        <a:pt x="16" y="32"/>
                        <a:pt x="20" y="34"/>
                        <a:pt x="25" y="37"/>
                      </a:cubicBezTo>
                      <a:cubicBezTo>
                        <a:pt x="30" y="40"/>
                        <a:pt x="40" y="50"/>
                        <a:pt x="45" y="50"/>
                      </a:cubicBezTo>
                      <a:cubicBezTo>
                        <a:pt x="51" y="50"/>
                        <a:pt x="53" y="40"/>
                        <a:pt x="58" y="34"/>
                      </a:cubicBezTo>
                      <a:cubicBezTo>
                        <a:pt x="62" y="29"/>
                        <a:pt x="67" y="19"/>
                        <a:pt x="72" y="18"/>
                      </a:cubicBezTo>
                      <a:cubicBezTo>
                        <a:pt x="78" y="17"/>
                        <a:pt x="84" y="25"/>
                        <a:pt x="88" y="31"/>
                      </a:cubicBezTo>
                      <a:cubicBezTo>
                        <a:pt x="93" y="36"/>
                        <a:pt x="93" y="46"/>
                        <a:pt x="97" y="50"/>
                      </a:cubicBezTo>
                      <a:cubicBezTo>
                        <a:pt x="101" y="55"/>
                        <a:pt x="106" y="59"/>
                        <a:pt x="111" y="59"/>
                      </a:cubicBezTo>
                      <a:cubicBezTo>
                        <a:pt x="116" y="58"/>
                        <a:pt x="121" y="54"/>
                        <a:pt x="127" y="47"/>
                      </a:cubicBezTo>
                      <a:cubicBezTo>
                        <a:pt x="132" y="41"/>
                        <a:pt x="137" y="24"/>
                        <a:pt x="141" y="17"/>
                      </a:cubicBezTo>
                      <a:cubicBezTo>
                        <a:pt x="146" y="10"/>
                        <a:pt x="148" y="7"/>
                        <a:pt x="154" y="6"/>
                      </a:cubicBezTo>
                      <a:cubicBezTo>
                        <a:pt x="159" y="6"/>
                        <a:pt x="168" y="8"/>
                        <a:pt x="174" y="15"/>
                      </a:cubicBezTo>
                      <a:cubicBezTo>
                        <a:pt x="180" y="22"/>
                        <a:pt x="187" y="42"/>
                        <a:pt x="192" y="49"/>
                      </a:cubicBezTo>
                      <a:cubicBezTo>
                        <a:pt x="197" y="55"/>
                        <a:pt x="201" y="56"/>
                        <a:pt x="205" y="57"/>
                      </a:cubicBezTo>
                      <a:cubicBezTo>
                        <a:pt x="209" y="59"/>
                        <a:pt x="211" y="61"/>
                        <a:pt x="216" y="57"/>
                      </a:cubicBezTo>
                      <a:cubicBezTo>
                        <a:pt x="220" y="53"/>
                        <a:pt x="228" y="42"/>
                        <a:pt x="233" y="34"/>
                      </a:cubicBezTo>
                      <a:cubicBezTo>
                        <a:pt x="237" y="26"/>
                        <a:pt x="238" y="16"/>
                        <a:pt x="243" y="11"/>
                      </a:cubicBezTo>
                      <a:cubicBezTo>
                        <a:pt x="247" y="5"/>
                        <a:pt x="253" y="0"/>
                        <a:pt x="259" y="2"/>
                      </a:cubicBezTo>
                      <a:cubicBezTo>
                        <a:pt x="264" y="4"/>
                        <a:pt x="271" y="14"/>
                        <a:pt x="276" y="21"/>
                      </a:cubicBezTo>
                      <a:cubicBezTo>
                        <a:pt x="280" y="28"/>
                        <a:pt x="284" y="39"/>
                        <a:pt x="288" y="45"/>
                      </a:cubicBezTo>
                      <a:cubicBezTo>
                        <a:pt x="292" y="52"/>
                        <a:pt x="297" y="56"/>
                        <a:pt x="300" y="58"/>
                      </a:cubicBezTo>
                      <a:cubicBezTo>
                        <a:pt x="304" y="60"/>
                        <a:pt x="306" y="56"/>
                        <a:pt x="310" y="54"/>
                      </a:cubicBezTo>
                      <a:cubicBezTo>
                        <a:pt x="313" y="53"/>
                        <a:pt x="315" y="53"/>
                        <a:pt x="319" y="47"/>
                      </a:cubicBezTo>
                      <a:cubicBezTo>
                        <a:pt x="323" y="41"/>
                        <a:pt x="327" y="24"/>
                        <a:pt x="330" y="19"/>
                      </a:cubicBezTo>
                      <a:cubicBezTo>
                        <a:pt x="334" y="13"/>
                        <a:pt x="330" y="13"/>
                        <a:pt x="340" y="13"/>
                      </a:cubicBezTo>
                      <a:cubicBezTo>
                        <a:pt x="350" y="13"/>
                        <a:pt x="378" y="19"/>
                        <a:pt x="389" y="21"/>
                      </a:cubicBezTo>
                      <a:cubicBezTo>
                        <a:pt x="400" y="23"/>
                        <a:pt x="402" y="26"/>
                        <a:pt x="405" y="27"/>
                      </a:cubicBezTo>
                      <a:cubicBezTo>
                        <a:pt x="408" y="28"/>
                        <a:pt x="407" y="27"/>
                        <a:pt x="405" y="27"/>
                      </a:cubicBezTo>
                      <a:cubicBezTo>
                        <a:pt x="403" y="27"/>
                        <a:pt x="396" y="27"/>
                        <a:pt x="394" y="27"/>
                      </a:cubicBezTo>
                      <a:cubicBezTo>
                        <a:pt x="392" y="27"/>
                        <a:pt x="393" y="30"/>
                        <a:pt x="394" y="27"/>
                      </a:cubicBezTo>
                      <a:cubicBezTo>
                        <a:pt x="395" y="24"/>
                        <a:pt x="389" y="12"/>
                        <a:pt x="399" y="11"/>
                      </a:cubicBezTo>
                      <a:cubicBezTo>
                        <a:pt x="409" y="10"/>
                        <a:pt x="442" y="19"/>
                        <a:pt x="453" y="21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75" name="Freeform 143"/>
                <p:cNvSpPr>
                  <a:spLocks/>
                </p:cNvSpPr>
                <p:nvPr/>
              </p:nvSpPr>
              <p:spPr bwMode="auto">
                <a:xfrm rot="-9287560">
                  <a:off x="3965" y="2604"/>
                  <a:ext cx="236" cy="4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2"/>
                    </a:cxn>
                    <a:cxn ang="0">
                      <a:pos x="25" y="37"/>
                    </a:cxn>
                    <a:cxn ang="0">
                      <a:pos x="45" y="50"/>
                    </a:cxn>
                    <a:cxn ang="0">
                      <a:pos x="58" y="34"/>
                    </a:cxn>
                    <a:cxn ang="0">
                      <a:pos x="72" y="18"/>
                    </a:cxn>
                    <a:cxn ang="0">
                      <a:pos x="88" y="31"/>
                    </a:cxn>
                    <a:cxn ang="0">
                      <a:pos x="97" y="50"/>
                    </a:cxn>
                    <a:cxn ang="0">
                      <a:pos x="111" y="59"/>
                    </a:cxn>
                    <a:cxn ang="0">
                      <a:pos x="127" y="47"/>
                    </a:cxn>
                    <a:cxn ang="0">
                      <a:pos x="141" y="17"/>
                    </a:cxn>
                    <a:cxn ang="0">
                      <a:pos x="154" y="6"/>
                    </a:cxn>
                    <a:cxn ang="0">
                      <a:pos x="174" y="15"/>
                    </a:cxn>
                    <a:cxn ang="0">
                      <a:pos x="192" y="49"/>
                    </a:cxn>
                    <a:cxn ang="0">
                      <a:pos x="205" y="57"/>
                    </a:cxn>
                    <a:cxn ang="0">
                      <a:pos x="216" y="57"/>
                    </a:cxn>
                    <a:cxn ang="0">
                      <a:pos x="233" y="34"/>
                    </a:cxn>
                    <a:cxn ang="0">
                      <a:pos x="243" y="11"/>
                    </a:cxn>
                    <a:cxn ang="0">
                      <a:pos x="259" y="2"/>
                    </a:cxn>
                    <a:cxn ang="0">
                      <a:pos x="276" y="21"/>
                    </a:cxn>
                    <a:cxn ang="0">
                      <a:pos x="288" y="45"/>
                    </a:cxn>
                    <a:cxn ang="0">
                      <a:pos x="300" y="58"/>
                    </a:cxn>
                    <a:cxn ang="0">
                      <a:pos x="310" y="54"/>
                    </a:cxn>
                    <a:cxn ang="0">
                      <a:pos x="319" y="47"/>
                    </a:cxn>
                    <a:cxn ang="0">
                      <a:pos x="330" y="19"/>
                    </a:cxn>
                    <a:cxn ang="0">
                      <a:pos x="340" y="13"/>
                    </a:cxn>
                    <a:cxn ang="0">
                      <a:pos x="389" y="21"/>
                    </a:cxn>
                    <a:cxn ang="0">
                      <a:pos x="405" y="27"/>
                    </a:cxn>
                    <a:cxn ang="0">
                      <a:pos x="405" y="27"/>
                    </a:cxn>
                    <a:cxn ang="0">
                      <a:pos x="394" y="27"/>
                    </a:cxn>
                    <a:cxn ang="0">
                      <a:pos x="394" y="27"/>
                    </a:cxn>
                    <a:cxn ang="0">
                      <a:pos x="399" y="11"/>
                    </a:cxn>
                    <a:cxn ang="0">
                      <a:pos x="453" y="21"/>
                    </a:cxn>
                  </a:cxnLst>
                  <a:rect l="0" t="0" r="r" b="b"/>
                  <a:pathLst>
                    <a:path w="453" h="61">
                      <a:moveTo>
                        <a:pt x="0" y="37"/>
                      </a:moveTo>
                      <a:cubicBezTo>
                        <a:pt x="2" y="36"/>
                        <a:pt x="7" y="32"/>
                        <a:pt x="12" y="32"/>
                      </a:cubicBezTo>
                      <a:cubicBezTo>
                        <a:pt x="16" y="32"/>
                        <a:pt x="20" y="34"/>
                        <a:pt x="25" y="37"/>
                      </a:cubicBezTo>
                      <a:cubicBezTo>
                        <a:pt x="30" y="40"/>
                        <a:pt x="40" y="50"/>
                        <a:pt x="45" y="50"/>
                      </a:cubicBezTo>
                      <a:cubicBezTo>
                        <a:pt x="51" y="50"/>
                        <a:pt x="53" y="40"/>
                        <a:pt x="58" y="34"/>
                      </a:cubicBezTo>
                      <a:cubicBezTo>
                        <a:pt x="62" y="29"/>
                        <a:pt x="67" y="19"/>
                        <a:pt x="72" y="18"/>
                      </a:cubicBezTo>
                      <a:cubicBezTo>
                        <a:pt x="78" y="17"/>
                        <a:pt x="84" y="25"/>
                        <a:pt x="88" y="31"/>
                      </a:cubicBezTo>
                      <a:cubicBezTo>
                        <a:pt x="93" y="36"/>
                        <a:pt x="93" y="46"/>
                        <a:pt x="97" y="50"/>
                      </a:cubicBezTo>
                      <a:cubicBezTo>
                        <a:pt x="101" y="55"/>
                        <a:pt x="106" y="59"/>
                        <a:pt x="111" y="59"/>
                      </a:cubicBezTo>
                      <a:cubicBezTo>
                        <a:pt x="116" y="58"/>
                        <a:pt x="121" y="54"/>
                        <a:pt x="127" y="47"/>
                      </a:cubicBezTo>
                      <a:cubicBezTo>
                        <a:pt x="132" y="41"/>
                        <a:pt x="137" y="24"/>
                        <a:pt x="141" y="17"/>
                      </a:cubicBezTo>
                      <a:cubicBezTo>
                        <a:pt x="146" y="10"/>
                        <a:pt x="148" y="7"/>
                        <a:pt x="154" y="6"/>
                      </a:cubicBezTo>
                      <a:cubicBezTo>
                        <a:pt x="159" y="6"/>
                        <a:pt x="168" y="8"/>
                        <a:pt x="174" y="15"/>
                      </a:cubicBezTo>
                      <a:cubicBezTo>
                        <a:pt x="180" y="22"/>
                        <a:pt x="187" y="42"/>
                        <a:pt x="192" y="49"/>
                      </a:cubicBezTo>
                      <a:cubicBezTo>
                        <a:pt x="197" y="55"/>
                        <a:pt x="201" y="56"/>
                        <a:pt x="205" y="57"/>
                      </a:cubicBezTo>
                      <a:cubicBezTo>
                        <a:pt x="209" y="59"/>
                        <a:pt x="211" y="61"/>
                        <a:pt x="216" y="57"/>
                      </a:cubicBezTo>
                      <a:cubicBezTo>
                        <a:pt x="220" y="53"/>
                        <a:pt x="228" y="42"/>
                        <a:pt x="233" y="34"/>
                      </a:cubicBezTo>
                      <a:cubicBezTo>
                        <a:pt x="237" y="26"/>
                        <a:pt x="238" y="16"/>
                        <a:pt x="243" y="11"/>
                      </a:cubicBezTo>
                      <a:cubicBezTo>
                        <a:pt x="247" y="5"/>
                        <a:pt x="253" y="0"/>
                        <a:pt x="259" y="2"/>
                      </a:cubicBezTo>
                      <a:cubicBezTo>
                        <a:pt x="264" y="4"/>
                        <a:pt x="271" y="14"/>
                        <a:pt x="276" y="21"/>
                      </a:cubicBezTo>
                      <a:cubicBezTo>
                        <a:pt x="280" y="28"/>
                        <a:pt x="284" y="39"/>
                        <a:pt x="288" y="45"/>
                      </a:cubicBezTo>
                      <a:cubicBezTo>
                        <a:pt x="292" y="52"/>
                        <a:pt x="297" y="56"/>
                        <a:pt x="300" y="58"/>
                      </a:cubicBezTo>
                      <a:cubicBezTo>
                        <a:pt x="304" y="60"/>
                        <a:pt x="306" y="56"/>
                        <a:pt x="310" y="54"/>
                      </a:cubicBezTo>
                      <a:cubicBezTo>
                        <a:pt x="313" y="53"/>
                        <a:pt x="315" y="53"/>
                        <a:pt x="319" y="47"/>
                      </a:cubicBezTo>
                      <a:cubicBezTo>
                        <a:pt x="323" y="41"/>
                        <a:pt x="327" y="24"/>
                        <a:pt x="330" y="19"/>
                      </a:cubicBezTo>
                      <a:cubicBezTo>
                        <a:pt x="334" y="13"/>
                        <a:pt x="330" y="13"/>
                        <a:pt x="340" y="13"/>
                      </a:cubicBezTo>
                      <a:cubicBezTo>
                        <a:pt x="350" y="13"/>
                        <a:pt x="378" y="19"/>
                        <a:pt x="389" y="21"/>
                      </a:cubicBezTo>
                      <a:cubicBezTo>
                        <a:pt x="400" y="23"/>
                        <a:pt x="402" y="26"/>
                        <a:pt x="405" y="27"/>
                      </a:cubicBezTo>
                      <a:cubicBezTo>
                        <a:pt x="408" y="28"/>
                        <a:pt x="407" y="27"/>
                        <a:pt x="405" y="27"/>
                      </a:cubicBezTo>
                      <a:cubicBezTo>
                        <a:pt x="403" y="27"/>
                        <a:pt x="396" y="27"/>
                        <a:pt x="394" y="27"/>
                      </a:cubicBezTo>
                      <a:cubicBezTo>
                        <a:pt x="392" y="27"/>
                        <a:pt x="393" y="30"/>
                        <a:pt x="394" y="27"/>
                      </a:cubicBezTo>
                      <a:cubicBezTo>
                        <a:pt x="395" y="24"/>
                        <a:pt x="389" y="12"/>
                        <a:pt x="399" y="11"/>
                      </a:cubicBezTo>
                      <a:cubicBezTo>
                        <a:pt x="409" y="10"/>
                        <a:pt x="442" y="19"/>
                        <a:pt x="453" y="21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76" name="Freeform 144"/>
                <p:cNvSpPr>
                  <a:spLocks/>
                </p:cNvSpPr>
                <p:nvPr/>
              </p:nvSpPr>
              <p:spPr bwMode="auto">
                <a:xfrm>
                  <a:off x="4557" y="2132"/>
                  <a:ext cx="236" cy="4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2"/>
                    </a:cxn>
                    <a:cxn ang="0">
                      <a:pos x="25" y="37"/>
                    </a:cxn>
                    <a:cxn ang="0">
                      <a:pos x="45" y="50"/>
                    </a:cxn>
                    <a:cxn ang="0">
                      <a:pos x="58" y="34"/>
                    </a:cxn>
                    <a:cxn ang="0">
                      <a:pos x="72" y="18"/>
                    </a:cxn>
                    <a:cxn ang="0">
                      <a:pos x="88" y="31"/>
                    </a:cxn>
                    <a:cxn ang="0">
                      <a:pos x="97" y="50"/>
                    </a:cxn>
                    <a:cxn ang="0">
                      <a:pos x="111" y="59"/>
                    </a:cxn>
                    <a:cxn ang="0">
                      <a:pos x="127" y="47"/>
                    </a:cxn>
                    <a:cxn ang="0">
                      <a:pos x="141" y="17"/>
                    </a:cxn>
                    <a:cxn ang="0">
                      <a:pos x="154" y="6"/>
                    </a:cxn>
                    <a:cxn ang="0">
                      <a:pos x="174" y="15"/>
                    </a:cxn>
                    <a:cxn ang="0">
                      <a:pos x="192" y="49"/>
                    </a:cxn>
                    <a:cxn ang="0">
                      <a:pos x="205" y="57"/>
                    </a:cxn>
                    <a:cxn ang="0">
                      <a:pos x="216" y="57"/>
                    </a:cxn>
                    <a:cxn ang="0">
                      <a:pos x="233" y="34"/>
                    </a:cxn>
                    <a:cxn ang="0">
                      <a:pos x="243" y="11"/>
                    </a:cxn>
                    <a:cxn ang="0">
                      <a:pos x="259" y="2"/>
                    </a:cxn>
                    <a:cxn ang="0">
                      <a:pos x="276" y="21"/>
                    </a:cxn>
                    <a:cxn ang="0">
                      <a:pos x="288" y="45"/>
                    </a:cxn>
                    <a:cxn ang="0">
                      <a:pos x="300" y="58"/>
                    </a:cxn>
                    <a:cxn ang="0">
                      <a:pos x="310" y="54"/>
                    </a:cxn>
                    <a:cxn ang="0">
                      <a:pos x="319" y="47"/>
                    </a:cxn>
                    <a:cxn ang="0">
                      <a:pos x="330" y="19"/>
                    </a:cxn>
                    <a:cxn ang="0">
                      <a:pos x="340" y="13"/>
                    </a:cxn>
                    <a:cxn ang="0">
                      <a:pos x="389" y="21"/>
                    </a:cxn>
                    <a:cxn ang="0">
                      <a:pos x="405" y="27"/>
                    </a:cxn>
                    <a:cxn ang="0">
                      <a:pos x="405" y="27"/>
                    </a:cxn>
                    <a:cxn ang="0">
                      <a:pos x="394" y="27"/>
                    </a:cxn>
                    <a:cxn ang="0">
                      <a:pos x="394" y="27"/>
                    </a:cxn>
                    <a:cxn ang="0">
                      <a:pos x="399" y="11"/>
                    </a:cxn>
                    <a:cxn ang="0">
                      <a:pos x="453" y="21"/>
                    </a:cxn>
                  </a:cxnLst>
                  <a:rect l="0" t="0" r="r" b="b"/>
                  <a:pathLst>
                    <a:path w="453" h="61">
                      <a:moveTo>
                        <a:pt x="0" y="37"/>
                      </a:moveTo>
                      <a:cubicBezTo>
                        <a:pt x="2" y="36"/>
                        <a:pt x="7" y="32"/>
                        <a:pt x="12" y="32"/>
                      </a:cubicBezTo>
                      <a:cubicBezTo>
                        <a:pt x="16" y="32"/>
                        <a:pt x="20" y="34"/>
                        <a:pt x="25" y="37"/>
                      </a:cubicBezTo>
                      <a:cubicBezTo>
                        <a:pt x="30" y="40"/>
                        <a:pt x="40" y="50"/>
                        <a:pt x="45" y="50"/>
                      </a:cubicBezTo>
                      <a:cubicBezTo>
                        <a:pt x="51" y="50"/>
                        <a:pt x="53" y="40"/>
                        <a:pt x="58" y="34"/>
                      </a:cubicBezTo>
                      <a:cubicBezTo>
                        <a:pt x="62" y="29"/>
                        <a:pt x="67" y="19"/>
                        <a:pt x="72" y="18"/>
                      </a:cubicBezTo>
                      <a:cubicBezTo>
                        <a:pt x="78" y="17"/>
                        <a:pt x="84" y="25"/>
                        <a:pt x="88" y="31"/>
                      </a:cubicBezTo>
                      <a:cubicBezTo>
                        <a:pt x="93" y="36"/>
                        <a:pt x="93" y="46"/>
                        <a:pt x="97" y="50"/>
                      </a:cubicBezTo>
                      <a:cubicBezTo>
                        <a:pt x="101" y="55"/>
                        <a:pt x="106" y="59"/>
                        <a:pt x="111" y="59"/>
                      </a:cubicBezTo>
                      <a:cubicBezTo>
                        <a:pt x="116" y="58"/>
                        <a:pt x="121" y="54"/>
                        <a:pt x="127" y="47"/>
                      </a:cubicBezTo>
                      <a:cubicBezTo>
                        <a:pt x="132" y="41"/>
                        <a:pt x="137" y="24"/>
                        <a:pt x="141" y="17"/>
                      </a:cubicBezTo>
                      <a:cubicBezTo>
                        <a:pt x="146" y="10"/>
                        <a:pt x="148" y="7"/>
                        <a:pt x="154" y="6"/>
                      </a:cubicBezTo>
                      <a:cubicBezTo>
                        <a:pt x="159" y="6"/>
                        <a:pt x="168" y="8"/>
                        <a:pt x="174" y="15"/>
                      </a:cubicBezTo>
                      <a:cubicBezTo>
                        <a:pt x="180" y="22"/>
                        <a:pt x="187" y="42"/>
                        <a:pt x="192" y="49"/>
                      </a:cubicBezTo>
                      <a:cubicBezTo>
                        <a:pt x="197" y="55"/>
                        <a:pt x="201" y="56"/>
                        <a:pt x="205" y="57"/>
                      </a:cubicBezTo>
                      <a:cubicBezTo>
                        <a:pt x="209" y="59"/>
                        <a:pt x="211" y="61"/>
                        <a:pt x="216" y="57"/>
                      </a:cubicBezTo>
                      <a:cubicBezTo>
                        <a:pt x="220" y="53"/>
                        <a:pt x="228" y="42"/>
                        <a:pt x="233" y="34"/>
                      </a:cubicBezTo>
                      <a:cubicBezTo>
                        <a:pt x="237" y="26"/>
                        <a:pt x="238" y="16"/>
                        <a:pt x="243" y="11"/>
                      </a:cubicBezTo>
                      <a:cubicBezTo>
                        <a:pt x="247" y="5"/>
                        <a:pt x="253" y="0"/>
                        <a:pt x="259" y="2"/>
                      </a:cubicBezTo>
                      <a:cubicBezTo>
                        <a:pt x="264" y="4"/>
                        <a:pt x="271" y="14"/>
                        <a:pt x="276" y="21"/>
                      </a:cubicBezTo>
                      <a:cubicBezTo>
                        <a:pt x="280" y="28"/>
                        <a:pt x="284" y="39"/>
                        <a:pt x="288" y="45"/>
                      </a:cubicBezTo>
                      <a:cubicBezTo>
                        <a:pt x="292" y="52"/>
                        <a:pt x="297" y="56"/>
                        <a:pt x="300" y="58"/>
                      </a:cubicBezTo>
                      <a:cubicBezTo>
                        <a:pt x="304" y="60"/>
                        <a:pt x="306" y="56"/>
                        <a:pt x="310" y="54"/>
                      </a:cubicBezTo>
                      <a:cubicBezTo>
                        <a:pt x="313" y="53"/>
                        <a:pt x="315" y="53"/>
                        <a:pt x="319" y="47"/>
                      </a:cubicBezTo>
                      <a:cubicBezTo>
                        <a:pt x="323" y="41"/>
                        <a:pt x="327" y="24"/>
                        <a:pt x="330" y="19"/>
                      </a:cubicBezTo>
                      <a:cubicBezTo>
                        <a:pt x="334" y="13"/>
                        <a:pt x="330" y="13"/>
                        <a:pt x="340" y="13"/>
                      </a:cubicBezTo>
                      <a:cubicBezTo>
                        <a:pt x="350" y="13"/>
                        <a:pt x="378" y="19"/>
                        <a:pt x="389" y="21"/>
                      </a:cubicBezTo>
                      <a:cubicBezTo>
                        <a:pt x="400" y="23"/>
                        <a:pt x="402" y="26"/>
                        <a:pt x="405" y="27"/>
                      </a:cubicBezTo>
                      <a:cubicBezTo>
                        <a:pt x="408" y="28"/>
                        <a:pt x="407" y="27"/>
                        <a:pt x="405" y="27"/>
                      </a:cubicBezTo>
                      <a:cubicBezTo>
                        <a:pt x="403" y="27"/>
                        <a:pt x="396" y="27"/>
                        <a:pt x="394" y="27"/>
                      </a:cubicBezTo>
                      <a:cubicBezTo>
                        <a:pt x="392" y="27"/>
                        <a:pt x="393" y="30"/>
                        <a:pt x="394" y="27"/>
                      </a:cubicBezTo>
                      <a:cubicBezTo>
                        <a:pt x="395" y="24"/>
                        <a:pt x="389" y="12"/>
                        <a:pt x="399" y="11"/>
                      </a:cubicBezTo>
                      <a:cubicBezTo>
                        <a:pt x="409" y="10"/>
                        <a:pt x="442" y="19"/>
                        <a:pt x="453" y="21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77" name="Freeform 145"/>
                <p:cNvSpPr>
                  <a:spLocks/>
                </p:cNvSpPr>
                <p:nvPr/>
              </p:nvSpPr>
              <p:spPr bwMode="auto">
                <a:xfrm rot="1681490">
                  <a:off x="4853" y="2500"/>
                  <a:ext cx="236" cy="4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2"/>
                    </a:cxn>
                    <a:cxn ang="0">
                      <a:pos x="25" y="37"/>
                    </a:cxn>
                    <a:cxn ang="0">
                      <a:pos x="45" y="50"/>
                    </a:cxn>
                    <a:cxn ang="0">
                      <a:pos x="58" y="34"/>
                    </a:cxn>
                    <a:cxn ang="0">
                      <a:pos x="72" y="18"/>
                    </a:cxn>
                    <a:cxn ang="0">
                      <a:pos x="88" y="31"/>
                    </a:cxn>
                    <a:cxn ang="0">
                      <a:pos x="97" y="50"/>
                    </a:cxn>
                    <a:cxn ang="0">
                      <a:pos x="111" y="59"/>
                    </a:cxn>
                    <a:cxn ang="0">
                      <a:pos x="127" y="47"/>
                    </a:cxn>
                    <a:cxn ang="0">
                      <a:pos x="141" y="17"/>
                    </a:cxn>
                    <a:cxn ang="0">
                      <a:pos x="154" y="6"/>
                    </a:cxn>
                    <a:cxn ang="0">
                      <a:pos x="174" y="15"/>
                    </a:cxn>
                    <a:cxn ang="0">
                      <a:pos x="192" y="49"/>
                    </a:cxn>
                    <a:cxn ang="0">
                      <a:pos x="205" y="57"/>
                    </a:cxn>
                    <a:cxn ang="0">
                      <a:pos x="216" y="57"/>
                    </a:cxn>
                    <a:cxn ang="0">
                      <a:pos x="233" y="34"/>
                    </a:cxn>
                    <a:cxn ang="0">
                      <a:pos x="243" y="11"/>
                    </a:cxn>
                    <a:cxn ang="0">
                      <a:pos x="259" y="2"/>
                    </a:cxn>
                    <a:cxn ang="0">
                      <a:pos x="276" y="21"/>
                    </a:cxn>
                    <a:cxn ang="0">
                      <a:pos x="288" y="45"/>
                    </a:cxn>
                    <a:cxn ang="0">
                      <a:pos x="300" y="58"/>
                    </a:cxn>
                    <a:cxn ang="0">
                      <a:pos x="310" y="54"/>
                    </a:cxn>
                    <a:cxn ang="0">
                      <a:pos x="319" y="47"/>
                    </a:cxn>
                    <a:cxn ang="0">
                      <a:pos x="330" y="19"/>
                    </a:cxn>
                    <a:cxn ang="0">
                      <a:pos x="340" y="13"/>
                    </a:cxn>
                    <a:cxn ang="0">
                      <a:pos x="389" y="21"/>
                    </a:cxn>
                    <a:cxn ang="0">
                      <a:pos x="405" y="27"/>
                    </a:cxn>
                    <a:cxn ang="0">
                      <a:pos x="405" y="27"/>
                    </a:cxn>
                    <a:cxn ang="0">
                      <a:pos x="394" y="27"/>
                    </a:cxn>
                    <a:cxn ang="0">
                      <a:pos x="394" y="27"/>
                    </a:cxn>
                    <a:cxn ang="0">
                      <a:pos x="399" y="11"/>
                    </a:cxn>
                    <a:cxn ang="0">
                      <a:pos x="453" y="21"/>
                    </a:cxn>
                  </a:cxnLst>
                  <a:rect l="0" t="0" r="r" b="b"/>
                  <a:pathLst>
                    <a:path w="453" h="61">
                      <a:moveTo>
                        <a:pt x="0" y="37"/>
                      </a:moveTo>
                      <a:cubicBezTo>
                        <a:pt x="2" y="36"/>
                        <a:pt x="7" y="32"/>
                        <a:pt x="12" y="32"/>
                      </a:cubicBezTo>
                      <a:cubicBezTo>
                        <a:pt x="16" y="32"/>
                        <a:pt x="20" y="34"/>
                        <a:pt x="25" y="37"/>
                      </a:cubicBezTo>
                      <a:cubicBezTo>
                        <a:pt x="30" y="40"/>
                        <a:pt x="40" y="50"/>
                        <a:pt x="45" y="50"/>
                      </a:cubicBezTo>
                      <a:cubicBezTo>
                        <a:pt x="51" y="50"/>
                        <a:pt x="53" y="40"/>
                        <a:pt x="58" y="34"/>
                      </a:cubicBezTo>
                      <a:cubicBezTo>
                        <a:pt x="62" y="29"/>
                        <a:pt x="67" y="19"/>
                        <a:pt x="72" y="18"/>
                      </a:cubicBezTo>
                      <a:cubicBezTo>
                        <a:pt x="78" y="17"/>
                        <a:pt x="84" y="25"/>
                        <a:pt x="88" y="31"/>
                      </a:cubicBezTo>
                      <a:cubicBezTo>
                        <a:pt x="93" y="36"/>
                        <a:pt x="93" y="46"/>
                        <a:pt x="97" y="50"/>
                      </a:cubicBezTo>
                      <a:cubicBezTo>
                        <a:pt x="101" y="55"/>
                        <a:pt x="106" y="59"/>
                        <a:pt x="111" y="59"/>
                      </a:cubicBezTo>
                      <a:cubicBezTo>
                        <a:pt x="116" y="58"/>
                        <a:pt x="121" y="54"/>
                        <a:pt x="127" y="47"/>
                      </a:cubicBezTo>
                      <a:cubicBezTo>
                        <a:pt x="132" y="41"/>
                        <a:pt x="137" y="24"/>
                        <a:pt x="141" y="17"/>
                      </a:cubicBezTo>
                      <a:cubicBezTo>
                        <a:pt x="146" y="10"/>
                        <a:pt x="148" y="7"/>
                        <a:pt x="154" y="6"/>
                      </a:cubicBezTo>
                      <a:cubicBezTo>
                        <a:pt x="159" y="6"/>
                        <a:pt x="168" y="8"/>
                        <a:pt x="174" y="15"/>
                      </a:cubicBezTo>
                      <a:cubicBezTo>
                        <a:pt x="180" y="22"/>
                        <a:pt x="187" y="42"/>
                        <a:pt x="192" y="49"/>
                      </a:cubicBezTo>
                      <a:cubicBezTo>
                        <a:pt x="197" y="55"/>
                        <a:pt x="201" y="56"/>
                        <a:pt x="205" y="57"/>
                      </a:cubicBezTo>
                      <a:cubicBezTo>
                        <a:pt x="209" y="59"/>
                        <a:pt x="211" y="61"/>
                        <a:pt x="216" y="57"/>
                      </a:cubicBezTo>
                      <a:cubicBezTo>
                        <a:pt x="220" y="53"/>
                        <a:pt x="228" y="42"/>
                        <a:pt x="233" y="34"/>
                      </a:cubicBezTo>
                      <a:cubicBezTo>
                        <a:pt x="237" y="26"/>
                        <a:pt x="238" y="16"/>
                        <a:pt x="243" y="11"/>
                      </a:cubicBezTo>
                      <a:cubicBezTo>
                        <a:pt x="247" y="5"/>
                        <a:pt x="253" y="0"/>
                        <a:pt x="259" y="2"/>
                      </a:cubicBezTo>
                      <a:cubicBezTo>
                        <a:pt x="264" y="4"/>
                        <a:pt x="271" y="14"/>
                        <a:pt x="276" y="21"/>
                      </a:cubicBezTo>
                      <a:cubicBezTo>
                        <a:pt x="280" y="28"/>
                        <a:pt x="284" y="39"/>
                        <a:pt x="288" y="45"/>
                      </a:cubicBezTo>
                      <a:cubicBezTo>
                        <a:pt x="292" y="52"/>
                        <a:pt x="297" y="56"/>
                        <a:pt x="300" y="58"/>
                      </a:cubicBezTo>
                      <a:cubicBezTo>
                        <a:pt x="304" y="60"/>
                        <a:pt x="306" y="56"/>
                        <a:pt x="310" y="54"/>
                      </a:cubicBezTo>
                      <a:cubicBezTo>
                        <a:pt x="313" y="53"/>
                        <a:pt x="315" y="53"/>
                        <a:pt x="319" y="47"/>
                      </a:cubicBezTo>
                      <a:cubicBezTo>
                        <a:pt x="323" y="41"/>
                        <a:pt x="327" y="24"/>
                        <a:pt x="330" y="19"/>
                      </a:cubicBezTo>
                      <a:cubicBezTo>
                        <a:pt x="334" y="13"/>
                        <a:pt x="330" y="13"/>
                        <a:pt x="340" y="13"/>
                      </a:cubicBezTo>
                      <a:cubicBezTo>
                        <a:pt x="350" y="13"/>
                        <a:pt x="378" y="19"/>
                        <a:pt x="389" y="21"/>
                      </a:cubicBezTo>
                      <a:cubicBezTo>
                        <a:pt x="400" y="23"/>
                        <a:pt x="402" y="26"/>
                        <a:pt x="405" y="27"/>
                      </a:cubicBezTo>
                      <a:cubicBezTo>
                        <a:pt x="408" y="28"/>
                        <a:pt x="407" y="27"/>
                        <a:pt x="405" y="27"/>
                      </a:cubicBezTo>
                      <a:cubicBezTo>
                        <a:pt x="403" y="27"/>
                        <a:pt x="396" y="27"/>
                        <a:pt x="394" y="27"/>
                      </a:cubicBezTo>
                      <a:cubicBezTo>
                        <a:pt x="392" y="27"/>
                        <a:pt x="393" y="30"/>
                        <a:pt x="394" y="27"/>
                      </a:cubicBezTo>
                      <a:cubicBezTo>
                        <a:pt x="395" y="24"/>
                        <a:pt x="389" y="12"/>
                        <a:pt x="399" y="11"/>
                      </a:cubicBezTo>
                      <a:cubicBezTo>
                        <a:pt x="409" y="10"/>
                        <a:pt x="442" y="19"/>
                        <a:pt x="453" y="21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213" name="Oval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4600" y="2749"/>
                  <a:ext cx="23" cy="27"/>
                </a:xfrm>
                <a:prstGeom prst="ellipse">
                  <a:avLst/>
                </a:prstGeom>
                <a:solidFill>
                  <a:srgbClr val="DE0000"/>
                </a:solidFill>
                <a:ln w="9525">
                  <a:solidFill>
                    <a:srgbClr val="DE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214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752" y="2645"/>
                  <a:ext cx="23" cy="27"/>
                </a:xfrm>
                <a:prstGeom prst="ellipse">
                  <a:avLst/>
                </a:prstGeom>
                <a:solidFill>
                  <a:srgbClr val="DE0000"/>
                </a:solidFill>
                <a:ln w="9525">
                  <a:solidFill>
                    <a:srgbClr val="DE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215" name="Oval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5000" y="2213"/>
                  <a:ext cx="23" cy="27"/>
                </a:xfrm>
                <a:prstGeom prst="ellipse">
                  <a:avLst/>
                </a:prstGeom>
                <a:solidFill>
                  <a:srgbClr val="DE0000"/>
                </a:solidFill>
                <a:ln w="9525">
                  <a:solidFill>
                    <a:srgbClr val="DE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219" name="Oval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4" y="2413"/>
                  <a:ext cx="23" cy="27"/>
                </a:xfrm>
                <a:prstGeom prst="ellipse">
                  <a:avLst/>
                </a:prstGeom>
                <a:solidFill>
                  <a:srgbClr val="DE0000"/>
                </a:solidFill>
                <a:ln w="9525">
                  <a:solidFill>
                    <a:srgbClr val="DE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72084" name="Rectangle 52"/>
            <p:cNvSpPr>
              <a:spLocks noChangeArrowheads="1"/>
            </p:cNvSpPr>
            <p:nvPr/>
          </p:nvSpPr>
          <p:spPr bwMode="auto">
            <a:xfrm>
              <a:off x="3784" y="2719"/>
              <a:ext cx="38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 b="1">
                  <a:latin typeface="Comic Sans MS" pitchFamily="66" charset="0"/>
                </a:rPr>
                <a:t>Before</a:t>
              </a:r>
            </a:p>
          </p:txBody>
        </p:sp>
      </p:grpSp>
      <p:grpSp>
        <p:nvGrpSpPr>
          <p:cNvPr id="172224" name="Group 192"/>
          <p:cNvGrpSpPr>
            <a:grpSpLocks/>
          </p:cNvGrpSpPr>
          <p:nvPr/>
        </p:nvGrpSpPr>
        <p:grpSpPr bwMode="auto">
          <a:xfrm>
            <a:off x="6059488" y="4697413"/>
            <a:ext cx="2138362" cy="1143000"/>
            <a:chOff x="3817" y="2959"/>
            <a:chExt cx="1347" cy="720"/>
          </a:xfrm>
        </p:grpSpPr>
        <p:sp>
          <p:nvSpPr>
            <p:cNvPr id="172171" name="Rectangle 139"/>
            <p:cNvSpPr>
              <a:spLocks noChangeArrowheads="1"/>
            </p:cNvSpPr>
            <p:nvPr/>
          </p:nvSpPr>
          <p:spPr bwMode="auto">
            <a:xfrm>
              <a:off x="4824" y="2959"/>
              <a:ext cx="34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 b="1">
                  <a:latin typeface="Comic Sans MS" pitchFamily="66" charset="0"/>
                </a:rPr>
                <a:t>After</a:t>
              </a:r>
            </a:p>
          </p:txBody>
        </p:sp>
        <p:grpSp>
          <p:nvGrpSpPr>
            <p:cNvPr id="172216" name="Group 184"/>
            <p:cNvGrpSpPr>
              <a:grpSpLocks/>
            </p:cNvGrpSpPr>
            <p:nvPr/>
          </p:nvGrpSpPr>
          <p:grpSpPr bwMode="auto">
            <a:xfrm>
              <a:off x="4312" y="3357"/>
              <a:ext cx="85" cy="99"/>
              <a:chOff x="4296" y="3357"/>
              <a:chExt cx="85" cy="99"/>
            </a:xfrm>
          </p:grpSpPr>
          <p:grpSp>
            <p:nvGrpSpPr>
              <p:cNvPr id="172193" name="Group 161"/>
              <p:cNvGrpSpPr>
                <a:grpSpLocks/>
              </p:cNvGrpSpPr>
              <p:nvPr/>
            </p:nvGrpSpPr>
            <p:grpSpPr bwMode="auto">
              <a:xfrm>
                <a:off x="4296" y="3357"/>
                <a:ext cx="85" cy="76"/>
                <a:chOff x="4480" y="2517"/>
                <a:chExt cx="85" cy="76"/>
              </a:xfrm>
            </p:grpSpPr>
            <p:sp>
              <p:nvSpPr>
                <p:cNvPr id="172194" name="Oval 162"/>
                <p:cNvSpPr>
                  <a:spLocks noChangeArrowheads="1"/>
                </p:cNvSpPr>
                <p:nvPr/>
              </p:nvSpPr>
              <p:spPr bwMode="auto">
                <a:xfrm>
                  <a:off x="4480" y="2541"/>
                  <a:ext cx="45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95" name="Oval 163"/>
                <p:cNvSpPr>
                  <a:spLocks noChangeArrowheads="1"/>
                </p:cNvSpPr>
                <p:nvPr/>
              </p:nvSpPr>
              <p:spPr bwMode="auto">
                <a:xfrm>
                  <a:off x="4520" y="2517"/>
                  <a:ext cx="45" cy="52"/>
                </a:xfrm>
                <a:prstGeom prst="ellipse">
                  <a:avLst/>
                </a:prstGeom>
                <a:solidFill>
                  <a:srgbClr val="31CE6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72202" name="Oval 170"/>
              <p:cNvSpPr>
                <a:spLocks noChangeAspect="1" noChangeArrowheads="1"/>
              </p:cNvSpPr>
              <p:nvPr/>
            </p:nvSpPr>
            <p:spPr bwMode="auto">
              <a:xfrm>
                <a:off x="4344" y="3429"/>
                <a:ext cx="23" cy="27"/>
              </a:xfrm>
              <a:prstGeom prst="ellipse">
                <a:avLst/>
              </a:prstGeom>
              <a:solidFill>
                <a:srgbClr val="DE0000"/>
              </a:solidFill>
              <a:ln w="9525">
                <a:solidFill>
                  <a:srgbClr val="DE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2217" name="Group 185"/>
            <p:cNvGrpSpPr>
              <a:grpSpLocks/>
            </p:cNvGrpSpPr>
            <p:nvPr/>
          </p:nvGrpSpPr>
          <p:grpSpPr bwMode="auto">
            <a:xfrm>
              <a:off x="4256" y="3109"/>
              <a:ext cx="47" cy="100"/>
              <a:chOff x="4064" y="3165"/>
              <a:chExt cx="47" cy="100"/>
            </a:xfrm>
          </p:grpSpPr>
          <p:sp>
            <p:nvSpPr>
              <p:cNvPr id="172178" name="Oval 146"/>
              <p:cNvSpPr>
                <a:spLocks noChangeArrowheads="1"/>
              </p:cNvSpPr>
              <p:nvPr/>
            </p:nvSpPr>
            <p:spPr bwMode="auto">
              <a:xfrm>
                <a:off x="4064" y="3213"/>
                <a:ext cx="45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2203" name="Oval 171"/>
              <p:cNvSpPr>
                <a:spLocks noChangeAspect="1" noChangeArrowheads="1"/>
              </p:cNvSpPr>
              <p:nvPr/>
            </p:nvSpPr>
            <p:spPr bwMode="auto">
              <a:xfrm>
                <a:off x="4088" y="3165"/>
                <a:ext cx="23" cy="27"/>
              </a:xfrm>
              <a:prstGeom prst="ellipse">
                <a:avLst/>
              </a:prstGeom>
              <a:solidFill>
                <a:srgbClr val="DE0000"/>
              </a:solidFill>
              <a:ln w="9525">
                <a:solidFill>
                  <a:srgbClr val="DE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2218" name="Group 186"/>
            <p:cNvGrpSpPr>
              <a:grpSpLocks/>
            </p:cNvGrpSpPr>
            <p:nvPr/>
          </p:nvGrpSpPr>
          <p:grpSpPr bwMode="auto">
            <a:xfrm>
              <a:off x="4664" y="3209"/>
              <a:ext cx="151" cy="124"/>
              <a:chOff x="4744" y="3241"/>
              <a:chExt cx="151" cy="124"/>
            </a:xfrm>
          </p:grpSpPr>
          <p:grpSp>
            <p:nvGrpSpPr>
              <p:cNvPr id="172183" name="Group 151"/>
              <p:cNvGrpSpPr>
                <a:grpSpLocks/>
              </p:cNvGrpSpPr>
              <p:nvPr/>
            </p:nvGrpSpPr>
            <p:grpSpPr bwMode="auto">
              <a:xfrm>
                <a:off x="4773" y="3241"/>
                <a:ext cx="85" cy="124"/>
                <a:chOff x="4697" y="2681"/>
                <a:chExt cx="85" cy="124"/>
              </a:xfrm>
            </p:grpSpPr>
            <p:sp>
              <p:nvSpPr>
                <p:cNvPr id="172184" name="Oval 152"/>
                <p:cNvSpPr>
                  <a:spLocks noChangeArrowheads="1"/>
                </p:cNvSpPr>
                <p:nvPr/>
              </p:nvSpPr>
              <p:spPr bwMode="auto">
                <a:xfrm>
                  <a:off x="4737" y="2712"/>
                  <a:ext cx="45" cy="52"/>
                </a:xfrm>
                <a:prstGeom prst="ellipse">
                  <a:avLst/>
                </a:prstGeom>
                <a:solidFill>
                  <a:srgbClr val="31CE6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85" name="Oval 153"/>
                <p:cNvSpPr>
                  <a:spLocks noChangeArrowheads="1"/>
                </p:cNvSpPr>
                <p:nvPr/>
              </p:nvSpPr>
              <p:spPr bwMode="auto">
                <a:xfrm>
                  <a:off x="4736" y="2753"/>
                  <a:ext cx="45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86" name="Oval 154"/>
                <p:cNvSpPr>
                  <a:spLocks noChangeArrowheads="1"/>
                </p:cNvSpPr>
                <p:nvPr/>
              </p:nvSpPr>
              <p:spPr bwMode="auto">
                <a:xfrm>
                  <a:off x="4704" y="2681"/>
                  <a:ext cx="45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187" name="Oval 155"/>
                <p:cNvSpPr>
                  <a:spLocks noChangeArrowheads="1"/>
                </p:cNvSpPr>
                <p:nvPr/>
              </p:nvSpPr>
              <p:spPr bwMode="auto">
                <a:xfrm>
                  <a:off x="4697" y="2736"/>
                  <a:ext cx="45" cy="52"/>
                </a:xfrm>
                <a:prstGeom prst="ellipse">
                  <a:avLst/>
                </a:prstGeom>
                <a:solidFill>
                  <a:srgbClr val="31CE6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72198" name="Oval 166"/>
              <p:cNvSpPr>
                <a:spLocks noChangeAspect="1" noChangeArrowheads="1"/>
              </p:cNvSpPr>
              <p:nvPr/>
            </p:nvSpPr>
            <p:spPr bwMode="auto">
              <a:xfrm>
                <a:off x="4872" y="3277"/>
                <a:ext cx="23" cy="27"/>
              </a:xfrm>
              <a:prstGeom prst="ellipse">
                <a:avLst/>
              </a:prstGeom>
              <a:solidFill>
                <a:srgbClr val="DE0000"/>
              </a:solidFill>
              <a:ln w="9525">
                <a:solidFill>
                  <a:srgbClr val="DE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2204" name="Oval 172"/>
              <p:cNvSpPr>
                <a:spLocks noChangeAspect="1" noChangeArrowheads="1"/>
              </p:cNvSpPr>
              <p:nvPr/>
            </p:nvSpPr>
            <p:spPr bwMode="auto">
              <a:xfrm>
                <a:off x="4744" y="3277"/>
                <a:ext cx="23" cy="27"/>
              </a:xfrm>
              <a:prstGeom prst="ellipse">
                <a:avLst/>
              </a:prstGeom>
              <a:solidFill>
                <a:srgbClr val="DE0000"/>
              </a:solidFill>
              <a:ln w="9525">
                <a:solidFill>
                  <a:srgbClr val="DE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72209" name="Freeform 177"/>
            <p:cNvSpPr>
              <a:spLocks/>
            </p:cNvSpPr>
            <p:nvPr/>
          </p:nvSpPr>
          <p:spPr bwMode="auto">
            <a:xfrm rot="9830726">
              <a:off x="3817" y="3048"/>
              <a:ext cx="676" cy="9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2" y="32"/>
                </a:cxn>
                <a:cxn ang="0">
                  <a:pos x="25" y="37"/>
                </a:cxn>
                <a:cxn ang="0">
                  <a:pos x="45" y="50"/>
                </a:cxn>
                <a:cxn ang="0">
                  <a:pos x="58" y="34"/>
                </a:cxn>
                <a:cxn ang="0">
                  <a:pos x="72" y="18"/>
                </a:cxn>
                <a:cxn ang="0">
                  <a:pos x="88" y="31"/>
                </a:cxn>
                <a:cxn ang="0">
                  <a:pos x="97" y="50"/>
                </a:cxn>
                <a:cxn ang="0">
                  <a:pos x="111" y="59"/>
                </a:cxn>
                <a:cxn ang="0">
                  <a:pos x="127" y="47"/>
                </a:cxn>
                <a:cxn ang="0">
                  <a:pos x="141" y="17"/>
                </a:cxn>
                <a:cxn ang="0">
                  <a:pos x="154" y="6"/>
                </a:cxn>
                <a:cxn ang="0">
                  <a:pos x="174" y="15"/>
                </a:cxn>
                <a:cxn ang="0">
                  <a:pos x="192" y="49"/>
                </a:cxn>
                <a:cxn ang="0">
                  <a:pos x="205" y="57"/>
                </a:cxn>
                <a:cxn ang="0">
                  <a:pos x="216" y="57"/>
                </a:cxn>
                <a:cxn ang="0">
                  <a:pos x="233" y="34"/>
                </a:cxn>
                <a:cxn ang="0">
                  <a:pos x="243" y="11"/>
                </a:cxn>
                <a:cxn ang="0">
                  <a:pos x="259" y="2"/>
                </a:cxn>
                <a:cxn ang="0">
                  <a:pos x="276" y="21"/>
                </a:cxn>
                <a:cxn ang="0">
                  <a:pos x="288" y="45"/>
                </a:cxn>
                <a:cxn ang="0">
                  <a:pos x="300" y="58"/>
                </a:cxn>
                <a:cxn ang="0">
                  <a:pos x="310" y="54"/>
                </a:cxn>
                <a:cxn ang="0">
                  <a:pos x="319" y="47"/>
                </a:cxn>
                <a:cxn ang="0">
                  <a:pos x="330" y="19"/>
                </a:cxn>
                <a:cxn ang="0">
                  <a:pos x="340" y="13"/>
                </a:cxn>
                <a:cxn ang="0">
                  <a:pos x="389" y="21"/>
                </a:cxn>
                <a:cxn ang="0">
                  <a:pos x="405" y="27"/>
                </a:cxn>
                <a:cxn ang="0">
                  <a:pos x="405" y="27"/>
                </a:cxn>
                <a:cxn ang="0">
                  <a:pos x="394" y="27"/>
                </a:cxn>
                <a:cxn ang="0">
                  <a:pos x="394" y="27"/>
                </a:cxn>
                <a:cxn ang="0">
                  <a:pos x="399" y="11"/>
                </a:cxn>
                <a:cxn ang="0">
                  <a:pos x="453" y="21"/>
                </a:cxn>
              </a:cxnLst>
              <a:rect l="0" t="0" r="r" b="b"/>
              <a:pathLst>
                <a:path w="453" h="61">
                  <a:moveTo>
                    <a:pt x="0" y="37"/>
                  </a:moveTo>
                  <a:cubicBezTo>
                    <a:pt x="2" y="36"/>
                    <a:pt x="7" y="32"/>
                    <a:pt x="12" y="32"/>
                  </a:cubicBezTo>
                  <a:cubicBezTo>
                    <a:pt x="16" y="32"/>
                    <a:pt x="20" y="34"/>
                    <a:pt x="25" y="37"/>
                  </a:cubicBezTo>
                  <a:cubicBezTo>
                    <a:pt x="30" y="40"/>
                    <a:pt x="40" y="50"/>
                    <a:pt x="45" y="50"/>
                  </a:cubicBezTo>
                  <a:cubicBezTo>
                    <a:pt x="51" y="50"/>
                    <a:pt x="53" y="40"/>
                    <a:pt x="58" y="34"/>
                  </a:cubicBezTo>
                  <a:cubicBezTo>
                    <a:pt x="62" y="29"/>
                    <a:pt x="67" y="19"/>
                    <a:pt x="72" y="18"/>
                  </a:cubicBezTo>
                  <a:cubicBezTo>
                    <a:pt x="78" y="17"/>
                    <a:pt x="84" y="25"/>
                    <a:pt x="88" y="31"/>
                  </a:cubicBezTo>
                  <a:cubicBezTo>
                    <a:pt x="93" y="36"/>
                    <a:pt x="93" y="46"/>
                    <a:pt x="97" y="50"/>
                  </a:cubicBezTo>
                  <a:cubicBezTo>
                    <a:pt x="101" y="55"/>
                    <a:pt x="106" y="59"/>
                    <a:pt x="111" y="59"/>
                  </a:cubicBezTo>
                  <a:cubicBezTo>
                    <a:pt x="116" y="58"/>
                    <a:pt x="121" y="54"/>
                    <a:pt x="127" y="47"/>
                  </a:cubicBezTo>
                  <a:cubicBezTo>
                    <a:pt x="132" y="41"/>
                    <a:pt x="137" y="24"/>
                    <a:pt x="141" y="17"/>
                  </a:cubicBezTo>
                  <a:cubicBezTo>
                    <a:pt x="146" y="10"/>
                    <a:pt x="148" y="7"/>
                    <a:pt x="154" y="6"/>
                  </a:cubicBezTo>
                  <a:cubicBezTo>
                    <a:pt x="159" y="6"/>
                    <a:pt x="168" y="8"/>
                    <a:pt x="174" y="15"/>
                  </a:cubicBezTo>
                  <a:cubicBezTo>
                    <a:pt x="180" y="22"/>
                    <a:pt x="187" y="42"/>
                    <a:pt x="192" y="49"/>
                  </a:cubicBezTo>
                  <a:cubicBezTo>
                    <a:pt x="197" y="55"/>
                    <a:pt x="201" y="56"/>
                    <a:pt x="205" y="57"/>
                  </a:cubicBezTo>
                  <a:cubicBezTo>
                    <a:pt x="209" y="59"/>
                    <a:pt x="211" y="61"/>
                    <a:pt x="216" y="57"/>
                  </a:cubicBezTo>
                  <a:cubicBezTo>
                    <a:pt x="220" y="53"/>
                    <a:pt x="228" y="42"/>
                    <a:pt x="233" y="34"/>
                  </a:cubicBezTo>
                  <a:cubicBezTo>
                    <a:pt x="237" y="26"/>
                    <a:pt x="238" y="16"/>
                    <a:pt x="243" y="11"/>
                  </a:cubicBezTo>
                  <a:cubicBezTo>
                    <a:pt x="247" y="5"/>
                    <a:pt x="253" y="0"/>
                    <a:pt x="259" y="2"/>
                  </a:cubicBezTo>
                  <a:cubicBezTo>
                    <a:pt x="264" y="4"/>
                    <a:pt x="271" y="14"/>
                    <a:pt x="276" y="21"/>
                  </a:cubicBezTo>
                  <a:cubicBezTo>
                    <a:pt x="280" y="28"/>
                    <a:pt x="284" y="39"/>
                    <a:pt x="288" y="45"/>
                  </a:cubicBezTo>
                  <a:cubicBezTo>
                    <a:pt x="292" y="52"/>
                    <a:pt x="297" y="56"/>
                    <a:pt x="300" y="58"/>
                  </a:cubicBezTo>
                  <a:cubicBezTo>
                    <a:pt x="304" y="60"/>
                    <a:pt x="306" y="56"/>
                    <a:pt x="310" y="54"/>
                  </a:cubicBezTo>
                  <a:cubicBezTo>
                    <a:pt x="313" y="53"/>
                    <a:pt x="315" y="53"/>
                    <a:pt x="319" y="47"/>
                  </a:cubicBezTo>
                  <a:cubicBezTo>
                    <a:pt x="323" y="41"/>
                    <a:pt x="327" y="24"/>
                    <a:pt x="330" y="19"/>
                  </a:cubicBezTo>
                  <a:cubicBezTo>
                    <a:pt x="334" y="13"/>
                    <a:pt x="330" y="13"/>
                    <a:pt x="340" y="13"/>
                  </a:cubicBezTo>
                  <a:cubicBezTo>
                    <a:pt x="350" y="13"/>
                    <a:pt x="378" y="19"/>
                    <a:pt x="389" y="21"/>
                  </a:cubicBezTo>
                  <a:cubicBezTo>
                    <a:pt x="400" y="23"/>
                    <a:pt x="402" y="26"/>
                    <a:pt x="405" y="27"/>
                  </a:cubicBezTo>
                  <a:cubicBezTo>
                    <a:pt x="408" y="28"/>
                    <a:pt x="407" y="27"/>
                    <a:pt x="405" y="27"/>
                  </a:cubicBezTo>
                  <a:cubicBezTo>
                    <a:pt x="403" y="27"/>
                    <a:pt x="396" y="27"/>
                    <a:pt x="394" y="27"/>
                  </a:cubicBezTo>
                  <a:cubicBezTo>
                    <a:pt x="392" y="27"/>
                    <a:pt x="393" y="30"/>
                    <a:pt x="394" y="27"/>
                  </a:cubicBezTo>
                  <a:cubicBezTo>
                    <a:pt x="395" y="24"/>
                    <a:pt x="389" y="12"/>
                    <a:pt x="399" y="11"/>
                  </a:cubicBezTo>
                  <a:cubicBezTo>
                    <a:pt x="409" y="10"/>
                    <a:pt x="442" y="19"/>
                    <a:pt x="453" y="21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212" name="Freeform 180"/>
            <p:cNvSpPr>
              <a:spLocks/>
            </p:cNvSpPr>
            <p:nvPr/>
          </p:nvSpPr>
          <p:spPr bwMode="auto">
            <a:xfrm rot="3210181">
              <a:off x="4748" y="3343"/>
              <a:ext cx="552" cy="92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2" y="32"/>
                </a:cxn>
                <a:cxn ang="0">
                  <a:pos x="25" y="37"/>
                </a:cxn>
                <a:cxn ang="0">
                  <a:pos x="45" y="50"/>
                </a:cxn>
                <a:cxn ang="0">
                  <a:pos x="58" y="34"/>
                </a:cxn>
                <a:cxn ang="0">
                  <a:pos x="72" y="18"/>
                </a:cxn>
                <a:cxn ang="0">
                  <a:pos x="88" y="31"/>
                </a:cxn>
                <a:cxn ang="0">
                  <a:pos x="97" y="50"/>
                </a:cxn>
                <a:cxn ang="0">
                  <a:pos x="111" y="59"/>
                </a:cxn>
                <a:cxn ang="0">
                  <a:pos x="127" y="47"/>
                </a:cxn>
                <a:cxn ang="0">
                  <a:pos x="141" y="17"/>
                </a:cxn>
                <a:cxn ang="0">
                  <a:pos x="154" y="6"/>
                </a:cxn>
                <a:cxn ang="0">
                  <a:pos x="174" y="15"/>
                </a:cxn>
                <a:cxn ang="0">
                  <a:pos x="192" y="49"/>
                </a:cxn>
                <a:cxn ang="0">
                  <a:pos x="205" y="57"/>
                </a:cxn>
                <a:cxn ang="0">
                  <a:pos x="216" y="57"/>
                </a:cxn>
                <a:cxn ang="0">
                  <a:pos x="233" y="34"/>
                </a:cxn>
                <a:cxn ang="0">
                  <a:pos x="243" y="11"/>
                </a:cxn>
                <a:cxn ang="0">
                  <a:pos x="259" y="2"/>
                </a:cxn>
                <a:cxn ang="0">
                  <a:pos x="276" y="21"/>
                </a:cxn>
                <a:cxn ang="0">
                  <a:pos x="288" y="45"/>
                </a:cxn>
                <a:cxn ang="0">
                  <a:pos x="300" y="58"/>
                </a:cxn>
                <a:cxn ang="0">
                  <a:pos x="310" y="54"/>
                </a:cxn>
                <a:cxn ang="0">
                  <a:pos x="319" y="47"/>
                </a:cxn>
                <a:cxn ang="0">
                  <a:pos x="330" y="19"/>
                </a:cxn>
                <a:cxn ang="0">
                  <a:pos x="340" y="13"/>
                </a:cxn>
                <a:cxn ang="0">
                  <a:pos x="389" y="21"/>
                </a:cxn>
                <a:cxn ang="0">
                  <a:pos x="405" y="27"/>
                </a:cxn>
                <a:cxn ang="0">
                  <a:pos x="405" y="27"/>
                </a:cxn>
                <a:cxn ang="0">
                  <a:pos x="394" y="27"/>
                </a:cxn>
                <a:cxn ang="0">
                  <a:pos x="394" y="27"/>
                </a:cxn>
                <a:cxn ang="0">
                  <a:pos x="399" y="11"/>
                </a:cxn>
                <a:cxn ang="0">
                  <a:pos x="453" y="21"/>
                </a:cxn>
              </a:cxnLst>
              <a:rect l="0" t="0" r="r" b="b"/>
              <a:pathLst>
                <a:path w="453" h="61">
                  <a:moveTo>
                    <a:pt x="0" y="37"/>
                  </a:moveTo>
                  <a:cubicBezTo>
                    <a:pt x="2" y="36"/>
                    <a:pt x="7" y="32"/>
                    <a:pt x="12" y="32"/>
                  </a:cubicBezTo>
                  <a:cubicBezTo>
                    <a:pt x="16" y="32"/>
                    <a:pt x="20" y="34"/>
                    <a:pt x="25" y="37"/>
                  </a:cubicBezTo>
                  <a:cubicBezTo>
                    <a:pt x="30" y="40"/>
                    <a:pt x="40" y="50"/>
                    <a:pt x="45" y="50"/>
                  </a:cubicBezTo>
                  <a:cubicBezTo>
                    <a:pt x="51" y="50"/>
                    <a:pt x="53" y="40"/>
                    <a:pt x="58" y="34"/>
                  </a:cubicBezTo>
                  <a:cubicBezTo>
                    <a:pt x="62" y="29"/>
                    <a:pt x="67" y="19"/>
                    <a:pt x="72" y="18"/>
                  </a:cubicBezTo>
                  <a:cubicBezTo>
                    <a:pt x="78" y="17"/>
                    <a:pt x="84" y="25"/>
                    <a:pt x="88" y="31"/>
                  </a:cubicBezTo>
                  <a:cubicBezTo>
                    <a:pt x="93" y="36"/>
                    <a:pt x="93" y="46"/>
                    <a:pt x="97" y="50"/>
                  </a:cubicBezTo>
                  <a:cubicBezTo>
                    <a:pt x="101" y="55"/>
                    <a:pt x="106" y="59"/>
                    <a:pt x="111" y="59"/>
                  </a:cubicBezTo>
                  <a:cubicBezTo>
                    <a:pt x="116" y="58"/>
                    <a:pt x="121" y="54"/>
                    <a:pt x="127" y="47"/>
                  </a:cubicBezTo>
                  <a:cubicBezTo>
                    <a:pt x="132" y="41"/>
                    <a:pt x="137" y="24"/>
                    <a:pt x="141" y="17"/>
                  </a:cubicBezTo>
                  <a:cubicBezTo>
                    <a:pt x="146" y="10"/>
                    <a:pt x="148" y="7"/>
                    <a:pt x="154" y="6"/>
                  </a:cubicBezTo>
                  <a:cubicBezTo>
                    <a:pt x="159" y="6"/>
                    <a:pt x="168" y="8"/>
                    <a:pt x="174" y="15"/>
                  </a:cubicBezTo>
                  <a:cubicBezTo>
                    <a:pt x="180" y="22"/>
                    <a:pt x="187" y="42"/>
                    <a:pt x="192" y="49"/>
                  </a:cubicBezTo>
                  <a:cubicBezTo>
                    <a:pt x="197" y="55"/>
                    <a:pt x="201" y="56"/>
                    <a:pt x="205" y="57"/>
                  </a:cubicBezTo>
                  <a:cubicBezTo>
                    <a:pt x="209" y="59"/>
                    <a:pt x="211" y="61"/>
                    <a:pt x="216" y="57"/>
                  </a:cubicBezTo>
                  <a:cubicBezTo>
                    <a:pt x="220" y="53"/>
                    <a:pt x="228" y="42"/>
                    <a:pt x="233" y="34"/>
                  </a:cubicBezTo>
                  <a:cubicBezTo>
                    <a:pt x="237" y="26"/>
                    <a:pt x="238" y="16"/>
                    <a:pt x="243" y="11"/>
                  </a:cubicBezTo>
                  <a:cubicBezTo>
                    <a:pt x="247" y="5"/>
                    <a:pt x="253" y="0"/>
                    <a:pt x="259" y="2"/>
                  </a:cubicBezTo>
                  <a:cubicBezTo>
                    <a:pt x="264" y="4"/>
                    <a:pt x="271" y="14"/>
                    <a:pt x="276" y="21"/>
                  </a:cubicBezTo>
                  <a:cubicBezTo>
                    <a:pt x="280" y="28"/>
                    <a:pt x="284" y="39"/>
                    <a:pt x="288" y="45"/>
                  </a:cubicBezTo>
                  <a:cubicBezTo>
                    <a:pt x="292" y="52"/>
                    <a:pt x="297" y="56"/>
                    <a:pt x="300" y="58"/>
                  </a:cubicBezTo>
                  <a:cubicBezTo>
                    <a:pt x="304" y="60"/>
                    <a:pt x="306" y="56"/>
                    <a:pt x="310" y="54"/>
                  </a:cubicBezTo>
                  <a:cubicBezTo>
                    <a:pt x="313" y="53"/>
                    <a:pt x="315" y="53"/>
                    <a:pt x="319" y="47"/>
                  </a:cubicBezTo>
                  <a:cubicBezTo>
                    <a:pt x="323" y="41"/>
                    <a:pt x="327" y="24"/>
                    <a:pt x="330" y="19"/>
                  </a:cubicBezTo>
                  <a:cubicBezTo>
                    <a:pt x="334" y="13"/>
                    <a:pt x="330" y="13"/>
                    <a:pt x="340" y="13"/>
                  </a:cubicBezTo>
                  <a:cubicBezTo>
                    <a:pt x="350" y="13"/>
                    <a:pt x="378" y="19"/>
                    <a:pt x="389" y="21"/>
                  </a:cubicBezTo>
                  <a:cubicBezTo>
                    <a:pt x="400" y="23"/>
                    <a:pt x="402" y="26"/>
                    <a:pt x="405" y="27"/>
                  </a:cubicBezTo>
                  <a:cubicBezTo>
                    <a:pt x="408" y="28"/>
                    <a:pt x="407" y="27"/>
                    <a:pt x="405" y="27"/>
                  </a:cubicBezTo>
                  <a:cubicBezTo>
                    <a:pt x="403" y="27"/>
                    <a:pt x="396" y="27"/>
                    <a:pt x="394" y="27"/>
                  </a:cubicBezTo>
                  <a:cubicBezTo>
                    <a:pt x="392" y="27"/>
                    <a:pt x="393" y="30"/>
                    <a:pt x="394" y="27"/>
                  </a:cubicBezTo>
                  <a:cubicBezTo>
                    <a:pt x="395" y="24"/>
                    <a:pt x="389" y="12"/>
                    <a:pt x="399" y="11"/>
                  </a:cubicBezTo>
                  <a:cubicBezTo>
                    <a:pt x="409" y="10"/>
                    <a:pt x="442" y="19"/>
                    <a:pt x="453" y="21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220" name="Freeform 188"/>
            <p:cNvSpPr>
              <a:spLocks/>
            </p:cNvSpPr>
            <p:nvPr/>
          </p:nvSpPr>
          <p:spPr bwMode="auto">
            <a:xfrm rot="6431219">
              <a:off x="4205" y="3306"/>
              <a:ext cx="649" cy="9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2" y="32"/>
                </a:cxn>
                <a:cxn ang="0">
                  <a:pos x="25" y="37"/>
                </a:cxn>
                <a:cxn ang="0">
                  <a:pos x="45" y="50"/>
                </a:cxn>
                <a:cxn ang="0">
                  <a:pos x="58" y="34"/>
                </a:cxn>
                <a:cxn ang="0">
                  <a:pos x="72" y="18"/>
                </a:cxn>
                <a:cxn ang="0">
                  <a:pos x="88" y="31"/>
                </a:cxn>
                <a:cxn ang="0">
                  <a:pos x="97" y="50"/>
                </a:cxn>
                <a:cxn ang="0">
                  <a:pos x="111" y="59"/>
                </a:cxn>
                <a:cxn ang="0">
                  <a:pos x="127" y="47"/>
                </a:cxn>
                <a:cxn ang="0">
                  <a:pos x="141" y="17"/>
                </a:cxn>
                <a:cxn ang="0">
                  <a:pos x="154" y="6"/>
                </a:cxn>
                <a:cxn ang="0">
                  <a:pos x="174" y="15"/>
                </a:cxn>
                <a:cxn ang="0">
                  <a:pos x="192" y="49"/>
                </a:cxn>
                <a:cxn ang="0">
                  <a:pos x="205" y="57"/>
                </a:cxn>
                <a:cxn ang="0">
                  <a:pos x="216" y="57"/>
                </a:cxn>
                <a:cxn ang="0">
                  <a:pos x="233" y="34"/>
                </a:cxn>
                <a:cxn ang="0">
                  <a:pos x="243" y="11"/>
                </a:cxn>
                <a:cxn ang="0">
                  <a:pos x="259" y="2"/>
                </a:cxn>
                <a:cxn ang="0">
                  <a:pos x="276" y="21"/>
                </a:cxn>
                <a:cxn ang="0">
                  <a:pos x="288" y="45"/>
                </a:cxn>
                <a:cxn ang="0">
                  <a:pos x="300" y="58"/>
                </a:cxn>
                <a:cxn ang="0">
                  <a:pos x="310" y="54"/>
                </a:cxn>
                <a:cxn ang="0">
                  <a:pos x="319" y="47"/>
                </a:cxn>
                <a:cxn ang="0">
                  <a:pos x="330" y="19"/>
                </a:cxn>
                <a:cxn ang="0">
                  <a:pos x="340" y="13"/>
                </a:cxn>
                <a:cxn ang="0">
                  <a:pos x="389" y="21"/>
                </a:cxn>
                <a:cxn ang="0">
                  <a:pos x="405" y="27"/>
                </a:cxn>
                <a:cxn ang="0">
                  <a:pos x="405" y="27"/>
                </a:cxn>
                <a:cxn ang="0">
                  <a:pos x="394" y="27"/>
                </a:cxn>
                <a:cxn ang="0">
                  <a:pos x="394" y="27"/>
                </a:cxn>
                <a:cxn ang="0">
                  <a:pos x="399" y="11"/>
                </a:cxn>
                <a:cxn ang="0">
                  <a:pos x="453" y="21"/>
                </a:cxn>
              </a:cxnLst>
              <a:rect l="0" t="0" r="r" b="b"/>
              <a:pathLst>
                <a:path w="453" h="61">
                  <a:moveTo>
                    <a:pt x="0" y="37"/>
                  </a:moveTo>
                  <a:cubicBezTo>
                    <a:pt x="2" y="36"/>
                    <a:pt x="7" y="32"/>
                    <a:pt x="12" y="32"/>
                  </a:cubicBezTo>
                  <a:cubicBezTo>
                    <a:pt x="16" y="32"/>
                    <a:pt x="20" y="34"/>
                    <a:pt x="25" y="37"/>
                  </a:cubicBezTo>
                  <a:cubicBezTo>
                    <a:pt x="30" y="40"/>
                    <a:pt x="40" y="50"/>
                    <a:pt x="45" y="50"/>
                  </a:cubicBezTo>
                  <a:cubicBezTo>
                    <a:pt x="51" y="50"/>
                    <a:pt x="53" y="40"/>
                    <a:pt x="58" y="34"/>
                  </a:cubicBezTo>
                  <a:cubicBezTo>
                    <a:pt x="62" y="29"/>
                    <a:pt x="67" y="19"/>
                    <a:pt x="72" y="18"/>
                  </a:cubicBezTo>
                  <a:cubicBezTo>
                    <a:pt x="78" y="17"/>
                    <a:pt x="84" y="25"/>
                    <a:pt x="88" y="31"/>
                  </a:cubicBezTo>
                  <a:cubicBezTo>
                    <a:pt x="93" y="36"/>
                    <a:pt x="93" y="46"/>
                    <a:pt x="97" y="50"/>
                  </a:cubicBezTo>
                  <a:cubicBezTo>
                    <a:pt x="101" y="55"/>
                    <a:pt x="106" y="59"/>
                    <a:pt x="111" y="59"/>
                  </a:cubicBezTo>
                  <a:cubicBezTo>
                    <a:pt x="116" y="58"/>
                    <a:pt x="121" y="54"/>
                    <a:pt x="127" y="47"/>
                  </a:cubicBezTo>
                  <a:cubicBezTo>
                    <a:pt x="132" y="41"/>
                    <a:pt x="137" y="24"/>
                    <a:pt x="141" y="17"/>
                  </a:cubicBezTo>
                  <a:cubicBezTo>
                    <a:pt x="146" y="10"/>
                    <a:pt x="148" y="7"/>
                    <a:pt x="154" y="6"/>
                  </a:cubicBezTo>
                  <a:cubicBezTo>
                    <a:pt x="159" y="6"/>
                    <a:pt x="168" y="8"/>
                    <a:pt x="174" y="15"/>
                  </a:cubicBezTo>
                  <a:cubicBezTo>
                    <a:pt x="180" y="22"/>
                    <a:pt x="187" y="42"/>
                    <a:pt x="192" y="49"/>
                  </a:cubicBezTo>
                  <a:cubicBezTo>
                    <a:pt x="197" y="55"/>
                    <a:pt x="201" y="56"/>
                    <a:pt x="205" y="57"/>
                  </a:cubicBezTo>
                  <a:cubicBezTo>
                    <a:pt x="209" y="59"/>
                    <a:pt x="211" y="61"/>
                    <a:pt x="216" y="57"/>
                  </a:cubicBezTo>
                  <a:cubicBezTo>
                    <a:pt x="220" y="53"/>
                    <a:pt x="228" y="42"/>
                    <a:pt x="233" y="34"/>
                  </a:cubicBezTo>
                  <a:cubicBezTo>
                    <a:pt x="237" y="26"/>
                    <a:pt x="238" y="16"/>
                    <a:pt x="243" y="11"/>
                  </a:cubicBezTo>
                  <a:cubicBezTo>
                    <a:pt x="247" y="5"/>
                    <a:pt x="253" y="0"/>
                    <a:pt x="259" y="2"/>
                  </a:cubicBezTo>
                  <a:cubicBezTo>
                    <a:pt x="264" y="4"/>
                    <a:pt x="271" y="14"/>
                    <a:pt x="276" y="21"/>
                  </a:cubicBezTo>
                  <a:cubicBezTo>
                    <a:pt x="280" y="28"/>
                    <a:pt x="284" y="39"/>
                    <a:pt x="288" y="45"/>
                  </a:cubicBezTo>
                  <a:cubicBezTo>
                    <a:pt x="292" y="52"/>
                    <a:pt x="297" y="56"/>
                    <a:pt x="300" y="58"/>
                  </a:cubicBezTo>
                  <a:cubicBezTo>
                    <a:pt x="304" y="60"/>
                    <a:pt x="306" y="56"/>
                    <a:pt x="310" y="54"/>
                  </a:cubicBezTo>
                  <a:cubicBezTo>
                    <a:pt x="313" y="53"/>
                    <a:pt x="315" y="53"/>
                    <a:pt x="319" y="47"/>
                  </a:cubicBezTo>
                  <a:cubicBezTo>
                    <a:pt x="323" y="41"/>
                    <a:pt x="327" y="24"/>
                    <a:pt x="330" y="19"/>
                  </a:cubicBezTo>
                  <a:cubicBezTo>
                    <a:pt x="334" y="13"/>
                    <a:pt x="330" y="13"/>
                    <a:pt x="340" y="13"/>
                  </a:cubicBezTo>
                  <a:cubicBezTo>
                    <a:pt x="350" y="13"/>
                    <a:pt x="378" y="19"/>
                    <a:pt x="389" y="21"/>
                  </a:cubicBezTo>
                  <a:cubicBezTo>
                    <a:pt x="400" y="23"/>
                    <a:pt x="402" y="26"/>
                    <a:pt x="405" y="27"/>
                  </a:cubicBezTo>
                  <a:cubicBezTo>
                    <a:pt x="408" y="28"/>
                    <a:pt x="407" y="27"/>
                    <a:pt x="405" y="27"/>
                  </a:cubicBezTo>
                  <a:cubicBezTo>
                    <a:pt x="403" y="27"/>
                    <a:pt x="396" y="27"/>
                    <a:pt x="394" y="27"/>
                  </a:cubicBezTo>
                  <a:cubicBezTo>
                    <a:pt x="392" y="27"/>
                    <a:pt x="393" y="30"/>
                    <a:pt x="394" y="27"/>
                  </a:cubicBezTo>
                  <a:cubicBezTo>
                    <a:pt x="395" y="24"/>
                    <a:pt x="389" y="12"/>
                    <a:pt x="399" y="11"/>
                  </a:cubicBezTo>
                  <a:cubicBezTo>
                    <a:pt x="409" y="10"/>
                    <a:pt x="442" y="19"/>
                    <a:pt x="453" y="21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2234" name="Rectangle 202"/>
          <p:cNvSpPr>
            <a:spLocks noChangeArrowheads="1"/>
          </p:cNvSpPr>
          <p:nvPr/>
        </p:nvSpPr>
        <p:spPr bwMode="auto">
          <a:xfrm>
            <a:off x="9242425" y="2895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172236" name="Group 204"/>
          <p:cNvGrpSpPr>
            <a:grpSpLocks/>
          </p:cNvGrpSpPr>
          <p:nvPr/>
        </p:nvGrpSpPr>
        <p:grpSpPr bwMode="auto">
          <a:xfrm>
            <a:off x="817563" y="3963988"/>
            <a:ext cx="4821237" cy="1981200"/>
            <a:chOff x="515" y="2497"/>
            <a:chExt cx="3037" cy="1248"/>
          </a:xfrm>
        </p:grpSpPr>
        <p:sp>
          <p:nvSpPr>
            <p:cNvPr id="172223" name="Rectangle 191"/>
            <p:cNvSpPr>
              <a:spLocks noChangeArrowheads="1"/>
            </p:cNvSpPr>
            <p:nvPr/>
          </p:nvSpPr>
          <p:spPr bwMode="auto">
            <a:xfrm>
              <a:off x="515" y="2497"/>
              <a:ext cx="3000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Char char="n"/>
              </a:pPr>
              <a:r>
                <a:rPr lang="en-GB" dirty="0">
                  <a:solidFill>
                    <a:schemeClr val="bg1"/>
                  </a:solidFill>
                  <a:latin typeface="Comic Sans MS" pitchFamily="66" charset="0"/>
                </a:rPr>
                <a:t>The universe becomes 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endParaRPr lang="en-GB" sz="800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Photons readily interact with free electrons - so early universe is </a:t>
              </a:r>
              <a:r>
                <a:rPr lang="en-GB" sz="1600" b="1" dirty="0">
                  <a:solidFill>
                    <a:srgbClr val="F4D72E"/>
                  </a:solidFill>
                  <a:latin typeface="Comic Sans MS" pitchFamily="66" charset="0"/>
                </a:rPr>
                <a:t>OPAQUE</a:t>
              </a:r>
              <a:endParaRPr lang="en-GB" sz="1600" dirty="0">
                <a:solidFill>
                  <a:srgbClr val="66FFFF"/>
                </a:solidFill>
                <a:latin typeface="Comic Sans MS" pitchFamily="66" charset="0"/>
              </a:endParaRP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66FFFF"/>
                  </a:solidFill>
                  <a:latin typeface="Comic Sans MS" pitchFamily="66" charset="0"/>
                </a:rPr>
                <a:t>Photons interact with bound electrons much less - so the universe becomes </a:t>
              </a:r>
              <a:r>
                <a:rPr lang="en-GB" sz="1600" b="1" dirty="0">
                  <a:solidFill>
                    <a:srgbClr val="F4D72E"/>
                  </a:solidFill>
                  <a:latin typeface="Comic Sans MS" pitchFamily="66" charset="0"/>
                </a:rPr>
                <a:t>TRANSPARENT</a:t>
              </a:r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Char char="n"/>
              </a:pPr>
              <a:endParaRPr lang="en-GB" sz="16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endParaRPr>
            </a:p>
          </p:txBody>
        </p:sp>
        <p:sp>
          <p:nvSpPr>
            <p:cNvPr id="172235" name="WordArt 203"/>
            <p:cNvSpPr>
              <a:spLocks noChangeArrowheads="1" noChangeShapeType="1" noTextEdit="1"/>
            </p:cNvSpPr>
            <p:nvPr/>
          </p:nvSpPr>
          <p:spPr bwMode="auto">
            <a:xfrm>
              <a:off x="2292" y="2501"/>
              <a:ext cx="1260" cy="2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noFill/>
                  <a:latin typeface="Arial Black"/>
                </a:rPr>
                <a:t>Transparent</a:t>
              </a:r>
            </a:p>
          </p:txBody>
        </p:sp>
      </p:grpSp>
      <p:sp>
        <p:nvSpPr>
          <p:cNvPr id="172238" name="Rectangle 20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400"/>
              <a:t>Quick chronology of the Big Bang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essional">
  <a:themeElements>
    <a:clrScheme name="Professional 2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FF99CC"/>
      </a:hlink>
      <a:folHlink>
        <a:srgbClr val="CBCBCB"/>
      </a:folHlink>
    </a:clrScheme>
    <a:fontScheme name="Professional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98:Templates:Presentation Designs:Professional</Template>
  <TotalTime>17705</TotalTime>
  <Words>1608</Words>
  <Application>Microsoft Office PowerPoint</Application>
  <PresentationFormat>On-screen Show (4:3)</PresentationFormat>
  <Paragraphs>390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Professional</vt:lpstr>
      <vt:lpstr>The first 400,000 years…</vt:lpstr>
      <vt:lpstr> Temperature and the Big Bang</vt:lpstr>
      <vt:lpstr>Temperature &amp; the Big Bang… How far back can we look?</vt:lpstr>
      <vt:lpstr>Temperature &amp; the Big Bang…  What have colliders told us so far?</vt:lpstr>
      <vt:lpstr>Quick chronology of the Big Bang…</vt:lpstr>
      <vt:lpstr>Quick chronology of the Big Bang</vt:lpstr>
      <vt:lpstr>Quick chronology of the Big Bang</vt:lpstr>
      <vt:lpstr>Quick chronology of the Big Bang</vt:lpstr>
      <vt:lpstr>Quick chronology of the Big Bang</vt:lpstr>
      <vt:lpstr>Quick chronology of the Big Bang</vt:lpstr>
      <vt:lpstr>Do we know everything?</vt:lpstr>
      <vt:lpstr>The Cosmic Microwave Background (CMB)</vt:lpstr>
      <vt:lpstr>The Cosmic Microwave Background (CMB)</vt:lpstr>
      <vt:lpstr>The Cosmic Microwave Background  What is the CMB?</vt:lpstr>
      <vt:lpstr>The Cosmic Microwave Background  What is the CMB?</vt:lpstr>
      <vt:lpstr>The Cosmic Microwave Background  Mapping the CMB sky </vt:lpstr>
      <vt:lpstr>The Cosmic Microwave Background  Mapping the CMB sky </vt:lpstr>
      <vt:lpstr>The Cosmic Microwave Background  CMB Summary </vt:lpstr>
      <vt:lpstr>What happened in the VERY early universe? </vt:lpstr>
      <vt:lpstr>The VERY early universe  The era of INFLATION (10-35s)</vt:lpstr>
      <vt:lpstr>The VERY early universe  The era of INFLATION (10-35s)</vt:lpstr>
      <vt:lpstr>Summary</vt:lpstr>
    </vt:vector>
  </TitlesOfParts>
  <Company>University of Sheffield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The Night Sky</dc:title>
  <dc:creator>Susan Cartwright</dc:creator>
  <cp:lastModifiedBy>Susan</cp:lastModifiedBy>
  <cp:revision>513</cp:revision>
  <cp:lastPrinted>2001-11-20T13:40:18Z</cp:lastPrinted>
  <dcterms:created xsi:type="dcterms:W3CDTF">2001-07-03T18:56:06Z</dcterms:created>
  <dcterms:modified xsi:type="dcterms:W3CDTF">2010-11-15T11:18:34Z</dcterms:modified>
</cp:coreProperties>
</file>