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1" r:id="rId27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0C98CD3-6D08-47AA-AEB1-8EE712EA3A73}" type="datetimeFigureOut">
              <a:rPr lang="en-GB" smtClean="0"/>
              <a:t>10/10/2013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619C463-BD48-4741-9884-01876DC3879A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F6E78F7-F055-4757-8835-503D6D9CD6E7}" type="datetimeFigureOut">
              <a:rPr lang="en-GB" smtClean="0"/>
              <a:pPr/>
              <a:t>10/10/2013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8CADA97-4336-4BAE-AFB6-B82EF2F761D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DA97-4336-4BAE-AFB6-B82EF2F761D8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DA97-4336-4BAE-AFB6-B82EF2F761D8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21A11E-8C19-41C5-A79F-F4EEE8346A37}" type="datetimeFigureOut">
              <a:rPr lang="en-GB" smtClean="0"/>
              <a:pPr/>
              <a:t>10/10/2013</a:t>
            </a:fld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A8BA79-0868-47B1-A5F9-4EDC81D0DD5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21A11E-8C19-41C5-A79F-F4EEE8346A37}" type="datetimeFigureOut">
              <a:rPr lang="en-GB" smtClean="0"/>
              <a:pPr/>
              <a:t>10/10/2013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A8BA79-0868-47B1-A5F9-4EDC81D0DD5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21A11E-8C19-41C5-A79F-F4EEE8346A37}" type="datetimeFigureOut">
              <a:rPr lang="en-GB" smtClean="0"/>
              <a:pPr/>
              <a:t>10/10/2013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A8BA79-0868-47B1-A5F9-4EDC81D0DD5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aseline="0"/>
            </a:lvl1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21A11E-8C19-41C5-A79F-F4EEE8346A37}" type="datetimeFigureOut">
              <a:rPr lang="en-GB" smtClean="0"/>
              <a:pPr/>
              <a:t>10/10/2013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A8BA79-0868-47B1-A5F9-4EDC81D0DD5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21A11E-8C19-41C5-A79F-F4EEE8346A37}" type="datetimeFigureOut">
              <a:rPr lang="en-GB" smtClean="0"/>
              <a:pPr/>
              <a:t>10/10/2013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A8BA79-0868-47B1-A5F9-4EDC81D0DD5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21A11E-8C19-41C5-A79F-F4EEE8346A37}" type="datetimeFigureOut">
              <a:rPr lang="en-GB" smtClean="0"/>
              <a:pPr/>
              <a:t>10/10/2013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A8BA79-0868-47B1-A5F9-4EDC81D0DD5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21A11E-8C19-41C5-A79F-F4EEE8346A37}" type="datetimeFigureOut">
              <a:rPr lang="en-GB" smtClean="0"/>
              <a:pPr/>
              <a:t>10/10/2013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A8BA79-0868-47B1-A5F9-4EDC81D0DD5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21A11E-8C19-41C5-A79F-F4EEE8346A37}" type="datetimeFigureOut">
              <a:rPr lang="en-GB" smtClean="0"/>
              <a:pPr/>
              <a:t>10/10/2013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A8BA79-0868-47B1-A5F9-4EDC81D0DD5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21A11E-8C19-41C5-A79F-F4EEE8346A37}" type="datetimeFigureOut">
              <a:rPr lang="en-GB" smtClean="0"/>
              <a:pPr/>
              <a:t>10/10/2013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A8BA79-0868-47B1-A5F9-4EDC81D0DD5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21A11E-8C19-41C5-A79F-F4EEE8346A37}" type="datetimeFigureOut">
              <a:rPr lang="en-GB" smtClean="0"/>
              <a:pPr/>
              <a:t>10/10/2013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A8BA79-0868-47B1-A5F9-4EDC81D0DD5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21A11E-8C19-41C5-A79F-F4EEE8346A37}" type="datetimeFigureOut">
              <a:rPr lang="en-GB" smtClean="0"/>
              <a:pPr/>
              <a:t>10/10/2013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A8BA79-0868-47B1-A5F9-4EDC81D0DD5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121A11E-8C19-41C5-A79F-F4EEE8346A37}" type="datetimeFigureOut">
              <a:rPr lang="en-GB" smtClean="0"/>
              <a:pPr/>
              <a:t>10/10/2013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FA8BA79-0868-47B1-A5F9-4EDC81D0DD5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SzPct val="80000"/>
        <a:buFont typeface="Verdana" pitchFamily="34" charset="0"/>
        <a:buChar char="●"/>
        <a:defRPr kumimoji="0"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SzPct val="80000"/>
        <a:buFont typeface="Verdana" pitchFamily="34" charset="0"/>
        <a:buChar char="●"/>
        <a:defRPr kumimoji="0" sz="22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SzPct val="80000"/>
        <a:buFont typeface="Verdana" pitchFamily="34" charset="0"/>
        <a:buChar char="●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8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475656" y="2924944"/>
            <a:ext cx="7406640" cy="1472184"/>
          </a:xfrm>
        </p:spPr>
        <p:txBody>
          <a:bodyPr>
            <a:normAutofit/>
          </a:bodyPr>
          <a:lstStyle/>
          <a:p>
            <a:r>
              <a:rPr lang="en-GB" dirty="0" smtClean="0"/>
              <a:t>Neutrinos and the Universe</a:t>
            </a:r>
            <a:br>
              <a:rPr lang="en-GB" dirty="0" smtClean="0"/>
            </a:br>
            <a:endParaRPr lang="en-GB" cap="none" dirty="0">
              <a:solidFill>
                <a:schemeClr val="accent6"/>
              </a:solidFill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476000" y="4725144"/>
            <a:ext cx="7406640" cy="1752600"/>
          </a:xfrm>
        </p:spPr>
        <p:txBody>
          <a:bodyPr/>
          <a:lstStyle/>
          <a:p>
            <a:r>
              <a:rPr lang="en-GB" sz="2400" dirty="0" smtClean="0">
                <a:solidFill>
                  <a:schemeClr val="accent6"/>
                </a:solidFill>
              </a:rPr>
              <a:t>Susan Cartwright</a:t>
            </a:r>
            <a:br>
              <a:rPr lang="en-GB" sz="2400" dirty="0" smtClean="0">
                <a:solidFill>
                  <a:schemeClr val="accent6"/>
                </a:solidFill>
              </a:rPr>
            </a:br>
            <a:r>
              <a:rPr lang="en-GB" sz="2400" dirty="0" smtClean="0">
                <a:solidFill>
                  <a:schemeClr val="accent6"/>
                </a:solidFill>
              </a:rPr>
              <a:t>University of Sheffield</a:t>
            </a:r>
            <a:endParaRPr lang="en-GB" dirty="0"/>
          </a:p>
        </p:txBody>
      </p:sp>
      <p:pic>
        <p:nvPicPr>
          <p:cNvPr id="10" name="Picture 9" descr="tuoslogo_key_cmyk_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995" y="25758"/>
            <a:ext cx="3024000" cy="12096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0648"/>
            <a:ext cx="33337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2852" y="4582720"/>
            <a:ext cx="1650876" cy="217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Detecting neutrinos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850" y="1447800"/>
            <a:ext cx="6232736" cy="4800600"/>
          </a:xfrm>
        </p:spPr>
        <p:txBody>
          <a:bodyPr>
            <a:normAutofit/>
          </a:bodyPr>
          <a:lstStyle/>
          <a:p>
            <a:r>
              <a:rPr lang="en-GB" dirty="0" smtClean="0"/>
              <a:t>Cherenkov radiation</a:t>
            </a:r>
          </a:p>
          <a:p>
            <a:pPr lvl="1"/>
            <a:r>
              <a:rPr lang="en-GB" dirty="0" smtClean="0"/>
              <a:t>nothing travels faster than the</a:t>
            </a:r>
            <a:br>
              <a:rPr lang="en-GB" dirty="0" smtClean="0"/>
            </a:br>
            <a:r>
              <a:rPr lang="en-GB" dirty="0" smtClean="0"/>
              <a:t>speed of light </a:t>
            </a:r>
            <a:r>
              <a:rPr lang="en-GB" b="1" dirty="0" smtClean="0"/>
              <a:t>in a vacuum</a:t>
            </a:r>
            <a:endParaRPr lang="en-GB" dirty="0" smtClean="0"/>
          </a:p>
          <a:p>
            <a:pPr lvl="2"/>
            <a:r>
              <a:rPr lang="en-GB" dirty="0" smtClean="0"/>
              <a:t>but in transparent medium</a:t>
            </a:r>
            <a:br>
              <a:rPr lang="en-GB" dirty="0" smtClean="0"/>
            </a:br>
            <a:r>
              <a:rPr lang="en-GB" dirty="0" smtClean="0"/>
              <a:t>light is slowed down by factor </a:t>
            </a:r>
            <a:r>
              <a:rPr lang="en-GB" i="1" dirty="0" smtClean="0"/>
              <a:t>n</a:t>
            </a:r>
          </a:p>
          <a:p>
            <a:pPr lvl="2"/>
            <a:r>
              <a:rPr lang="en-GB" dirty="0" smtClean="0"/>
              <a:t>charged particles aren’t</a:t>
            </a:r>
          </a:p>
          <a:p>
            <a:pPr lvl="2"/>
            <a:r>
              <a:rPr lang="en-GB" dirty="0" smtClean="0"/>
              <a:t>result: particle “outruns” its own</a:t>
            </a:r>
            <a:br>
              <a:rPr lang="en-GB" dirty="0" smtClean="0"/>
            </a:br>
            <a:r>
              <a:rPr lang="en-GB" dirty="0" smtClean="0"/>
              <a:t>electric field, creating shock </a:t>
            </a:r>
            <a:br>
              <a:rPr lang="en-GB" dirty="0" smtClean="0"/>
            </a:br>
            <a:r>
              <a:rPr lang="en-GB" dirty="0" smtClean="0"/>
              <a:t>front similar to sonic boom</a:t>
            </a:r>
          </a:p>
          <a:p>
            <a:pPr lvl="2"/>
            <a:r>
              <a:rPr lang="en-GB" dirty="0" smtClean="0"/>
              <a:t>seen as cone of blue light</a:t>
            </a:r>
          </a:p>
          <a:p>
            <a:pPr lvl="1"/>
            <a:r>
              <a:rPr lang="en-GB" dirty="0" smtClean="0"/>
              <a:t>good directional and timing information, some energy measurement</a:t>
            </a:r>
            <a:endParaRPr lang="en-GB" dirty="0"/>
          </a:p>
        </p:txBody>
      </p:sp>
      <p:pic>
        <p:nvPicPr>
          <p:cNvPr id="4" name="Picture 3" descr="fast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404664"/>
            <a:ext cx="2266950" cy="226218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23829" y="2708921"/>
            <a:ext cx="2273148" cy="184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7139" y="1189139"/>
            <a:ext cx="38100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Detecting neutrinos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2579" y="188640"/>
            <a:ext cx="27527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501008"/>
            <a:ext cx="3282702" cy="310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149080"/>
            <a:ext cx="381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Neutrinos and the Sun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Sun fuses hydrogen to helium</a:t>
            </a:r>
          </a:p>
          <a:p>
            <a:pPr lvl="1"/>
            <a:r>
              <a:rPr lang="en-GB" dirty="0" smtClean="0"/>
              <a:t>4 </a:t>
            </a:r>
            <a:r>
              <a:rPr lang="en-GB" baseline="30000" dirty="0" smtClean="0"/>
              <a:t>1</a:t>
            </a:r>
            <a:r>
              <a:rPr lang="en-GB" dirty="0" smtClean="0"/>
              <a:t>He </a:t>
            </a:r>
            <a:r>
              <a:rPr lang="en-GB" dirty="0" smtClean="0">
                <a:latin typeface="Cambria Math"/>
                <a:ea typeface="Cambria Math"/>
              </a:rPr>
              <a:t>→</a:t>
            </a:r>
            <a:r>
              <a:rPr lang="en-GB" dirty="0" smtClean="0">
                <a:ea typeface="Cambria Math"/>
              </a:rPr>
              <a:t> </a:t>
            </a:r>
            <a:r>
              <a:rPr lang="en-GB" baseline="30000" dirty="0" smtClean="0">
                <a:ea typeface="Cambria Math"/>
              </a:rPr>
              <a:t>4</a:t>
            </a:r>
            <a:r>
              <a:rPr lang="en-GB" dirty="0" smtClean="0">
                <a:ea typeface="Cambria Math"/>
              </a:rPr>
              <a:t>He + 2e</a:t>
            </a:r>
            <a:r>
              <a:rPr lang="en-GB" baseline="30000" dirty="0" smtClean="0">
                <a:ea typeface="Cambria Math"/>
              </a:rPr>
              <a:t>+</a:t>
            </a:r>
            <a:r>
              <a:rPr lang="en-GB" dirty="0" smtClean="0">
                <a:ea typeface="Cambria Math"/>
              </a:rPr>
              <a:t> </a:t>
            </a:r>
            <a:r>
              <a:rPr lang="en-GB" b="1" dirty="0" smtClean="0">
                <a:ea typeface="Cambria Math"/>
              </a:rPr>
              <a:t>+ 2</a:t>
            </a:r>
            <a:r>
              <a:rPr lang="el-GR" b="1" dirty="0" smtClean="0">
                <a:ea typeface="Cambria Math"/>
              </a:rPr>
              <a:t>ν</a:t>
            </a:r>
            <a:r>
              <a:rPr lang="en-GB" b="1" baseline="-25000" dirty="0" smtClean="0">
                <a:ea typeface="Cambria Math"/>
              </a:rPr>
              <a:t>e</a:t>
            </a:r>
          </a:p>
          <a:p>
            <a:pPr lvl="2"/>
            <a:r>
              <a:rPr lang="en-GB" dirty="0" smtClean="0">
                <a:ea typeface="Cambria Math"/>
              </a:rPr>
              <a:t>65 </a:t>
            </a:r>
            <a:r>
              <a:rPr lang="en-GB" b="1" dirty="0" smtClean="0">
                <a:ea typeface="Cambria Math"/>
              </a:rPr>
              <a:t>billion</a:t>
            </a:r>
            <a:r>
              <a:rPr lang="en-GB" dirty="0" smtClean="0">
                <a:ea typeface="Cambria Math"/>
              </a:rPr>
              <a:t> neutrinos per square centimetre per second at the Earth</a:t>
            </a:r>
          </a:p>
          <a:p>
            <a:pPr lvl="2"/>
            <a:r>
              <a:rPr lang="en-GB" dirty="0" smtClean="0">
                <a:ea typeface="Cambria Math"/>
              </a:rPr>
              <a:t>unfortunately rather low energy, so difficult to detect even by neutrino standards</a:t>
            </a:r>
          </a:p>
          <a:p>
            <a:pPr lvl="1"/>
            <a:r>
              <a:rPr lang="en-GB" dirty="0" smtClean="0">
                <a:ea typeface="Cambria Math"/>
              </a:rPr>
              <a:t>radiochemical experiments detected too few neutrinos</a:t>
            </a:r>
          </a:p>
          <a:p>
            <a:pPr lvl="2"/>
            <a:r>
              <a:rPr lang="en-GB" dirty="0" smtClean="0">
                <a:ea typeface="Cambria Math"/>
              </a:rPr>
              <a:t>so did water </a:t>
            </a:r>
            <a:r>
              <a:rPr lang="en-GB" dirty="0" err="1" smtClean="0">
                <a:ea typeface="Cambria Math"/>
              </a:rPr>
              <a:t>Cherenkovs</a:t>
            </a:r>
            <a:endParaRPr lang="en-GB" dirty="0" smtClean="0">
              <a:ea typeface="Cambria Math"/>
            </a:endParaRPr>
          </a:p>
          <a:p>
            <a:pPr lvl="1"/>
            <a:r>
              <a:rPr lang="en-GB" b="1" dirty="0" smtClean="0">
                <a:ea typeface="Cambria Math"/>
              </a:rPr>
              <a:t>Solar Neutrino Problem</a:t>
            </a:r>
            <a:endParaRPr lang="en-GB" b="1" dirty="0"/>
          </a:p>
        </p:txBody>
      </p:sp>
      <p:pic>
        <p:nvPicPr>
          <p:cNvPr id="4" name="Picture 3" descr="electr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01289" y="4303628"/>
            <a:ext cx="3267075" cy="2419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Neutrinos and the Sun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3856472" cy="522156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Solar problem or neutrino problem?</a:t>
            </a:r>
          </a:p>
          <a:p>
            <a:pPr lvl="1"/>
            <a:r>
              <a:rPr lang="en-GB" dirty="0" smtClean="0"/>
              <a:t>need to count </a:t>
            </a:r>
            <a:r>
              <a:rPr lang="en-GB" b="1" dirty="0" smtClean="0"/>
              <a:t>all</a:t>
            </a:r>
            <a:r>
              <a:rPr lang="en-GB" dirty="0" smtClean="0"/>
              <a:t> neutrinos—not just those associated with electrons</a:t>
            </a:r>
          </a:p>
          <a:p>
            <a:r>
              <a:rPr lang="en-GB" dirty="0" smtClean="0"/>
              <a:t>SNO experiment</a:t>
            </a:r>
          </a:p>
          <a:p>
            <a:pPr lvl="1"/>
            <a:r>
              <a:rPr lang="en-GB" dirty="0" smtClean="0"/>
              <a:t>heavy water</a:t>
            </a:r>
          </a:p>
          <a:p>
            <a:pPr lvl="2"/>
            <a:r>
              <a:rPr lang="en-GB" dirty="0" err="1" smtClean="0">
                <a:solidFill>
                  <a:schemeClr val="accent3"/>
                </a:solidFill>
              </a:rPr>
              <a:t>ν</a:t>
            </a:r>
            <a:r>
              <a:rPr lang="en-GB" baseline="-25000" dirty="0" err="1" smtClean="0">
                <a:solidFill>
                  <a:schemeClr val="accent3"/>
                </a:solidFill>
              </a:rPr>
              <a:t>e</a:t>
            </a:r>
            <a:r>
              <a:rPr lang="en-GB" dirty="0" smtClean="0">
                <a:solidFill>
                  <a:schemeClr val="accent3"/>
                </a:solidFill>
              </a:rPr>
              <a:t> + d </a:t>
            </a:r>
            <a:r>
              <a:rPr lang="en-GB" dirty="0" smtClean="0">
                <a:solidFill>
                  <a:schemeClr val="accent3"/>
                </a:solidFill>
                <a:ea typeface="Cambria Math"/>
              </a:rPr>
              <a:t>→ p + p + e</a:t>
            </a:r>
            <a:r>
              <a:rPr lang="en-GB" baseline="30000" dirty="0" smtClean="0">
                <a:solidFill>
                  <a:schemeClr val="accent3"/>
                </a:solidFill>
                <a:ea typeface="Cambria Math"/>
              </a:rPr>
              <a:t>−</a:t>
            </a:r>
          </a:p>
          <a:p>
            <a:pPr lvl="2"/>
            <a:r>
              <a:rPr lang="en-GB" dirty="0" smtClean="0"/>
              <a:t>ν + d </a:t>
            </a:r>
            <a:r>
              <a:rPr lang="en-GB" dirty="0" smtClean="0">
                <a:ea typeface="Cambria Math"/>
              </a:rPr>
              <a:t>→ p + n + </a:t>
            </a:r>
            <a:r>
              <a:rPr lang="en-GB" dirty="0" smtClean="0"/>
              <a:t>ν</a:t>
            </a:r>
          </a:p>
          <a:p>
            <a:pPr lvl="2"/>
            <a:r>
              <a:rPr lang="en-GB" dirty="0" smtClean="0">
                <a:solidFill>
                  <a:schemeClr val="accent4"/>
                </a:solidFill>
              </a:rPr>
              <a:t>ν + e</a:t>
            </a:r>
            <a:r>
              <a:rPr lang="en-GB" baseline="30000" dirty="0" smtClean="0">
                <a:solidFill>
                  <a:schemeClr val="accent4"/>
                </a:solidFill>
                <a:ea typeface="Cambria Math"/>
              </a:rPr>
              <a:t>− </a:t>
            </a:r>
            <a:r>
              <a:rPr lang="en-GB" dirty="0" smtClean="0">
                <a:solidFill>
                  <a:schemeClr val="accent4"/>
                </a:solidFill>
                <a:ea typeface="Cambria Math"/>
              </a:rPr>
              <a:t>→ </a:t>
            </a:r>
            <a:r>
              <a:rPr lang="en-GB" dirty="0" smtClean="0">
                <a:solidFill>
                  <a:schemeClr val="accent4"/>
                </a:solidFill>
              </a:rPr>
              <a:t>ν </a:t>
            </a:r>
            <a:r>
              <a:rPr lang="en-GB" dirty="0" smtClean="0">
                <a:solidFill>
                  <a:schemeClr val="accent4"/>
                </a:solidFill>
                <a:ea typeface="Cambria Math"/>
              </a:rPr>
              <a:t>+ e</a:t>
            </a:r>
            <a:r>
              <a:rPr lang="en-GB" baseline="30000" dirty="0" smtClean="0">
                <a:solidFill>
                  <a:schemeClr val="accent4"/>
                </a:solidFill>
                <a:ea typeface="Cambria Math"/>
              </a:rPr>
              <a:t>−</a:t>
            </a:r>
          </a:p>
          <a:p>
            <a:pPr lvl="1"/>
            <a:r>
              <a:rPr lang="en-GB" dirty="0" smtClean="0">
                <a:ea typeface="Cambria Math"/>
              </a:rPr>
              <a:t>total number fine—neutrinos change their flavour</a:t>
            </a:r>
          </a:p>
          <a:p>
            <a:pPr lvl="2"/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9159" y="1296865"/>
            <a:ext cx="374332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3769" y="1196759"/>
            <a:ext cx="3816000" cy="311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sno_neutrino_rate.gif"/>
          <p:cNvPicPr>
            <a:picLocks noChangeAspect="1"/>
          </p:cNvPicPr>
          <p:nvPr/>
        </p:nvPicPr>
        <p:blipFill>
          <a:blip r:embed="rId4" cstate="print"/>
          <a:srcRect r="6781"/>
          <a:stretch>
            <a:fillRect/>
          </a:stretch>
        </p:blipFill>
        <p:spPr>
          <a:xfrm>
            <a:off x="5144923" y="3773814"/>
            <a:ext cx="3960440" cy="3019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Neutrinos and supernovae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14955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Massive stars </a:t>
            </a:r>
            <a:br>
              <a:rPr lang="en-GB" dirty="0" smtClean="0"/>
            </a:br>
            <a:r>
              <a:rPr lang="en-GB" dirty="0" smtClean="0"/>
              <a:t>explode as </a:t>
            </a:r>
            <a:br>
              <a:rPr lang="en-GB" dirty="0" smtClean="0"/>
            </a:br>
            <a:r>
              <a:rPr lang="en-GB" dirty="0" smtClean="0"/>
              <a:t>supernovae </a:t>
            </a:r>
            <a:br>
              <a:rPr lang="en-GB" dirty="0" smtClean="0"/>
            </a:br>
            <a:r>
              <a:rPr lang="en-GB" dirty="0" smtClean="0"/>
              <a:t>when they </a:t>
            </a:r>
            <a:br>
              <a:rPr lang="en-GB" dirty="0" smtClean="0"/>
            </a:br>
            <a:r>
              <a:rPr lang="en-GB" dirty="0" smtClean="0"/>
              <a:t>form an iron </a:t>
            </a:r>
            <a:br>
              <a:rPr lang="en-GB" dirty="0" smtClean="0"/>
            </a:br>
            <a:r>
              <a:rPr lang="en-GB" dirty="0" smtClean="0"/>
              <a:t>core which </a:t>
            </a:r>
            <a:br>
              <a:rPr lang="en-GB" dirty="0" smtClean="0"/>
            </a:br>
            <a:r>
              <a:rPr lang="en-GB" dirty="0" smtClean="0"/>
              <a:t>collapses </a:t>
            </a:r>
            <a:br>
              <a:rPr lang="en-GB" dirty="0" smtClean="0"/>
            </a:br>
            <a:r>
              <a:rPr lang="en-GB" dirty="0" smtClean="0"/>
              <a:t>under gravity</a:t>
            </a:r>
          </a:p>
          <a:p>
            <a:pPr lvl="1"/>
            <a:r>
              <a:rPr lang="en-GB" dirty="0" smtClean="0"/>
              <a:t>neutron star formed: p + e</a:t>
            </a:r>
            <a:r>
              <a:rPr lang="en-GB" baseline="30000" dirty="0" smtClean="0"/>
              <a:t>−</a:t>
            </a:r>
            <a:r>
              <a:rPr lang="en-GB" dirty="0" smtClean="0"/>
              <a:t> → n + 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</a:p>
          <a:p>
            <a:pPr lvl="1"/>
            <a:r>
              <a:rPr lang="en-GB" dirty="0" smtClean="0"/>
              <a:t>also thermal neutrino production, e.g. </a:t>
            </a:r>
            <a:r>
              <a:rPr lang="en-GB" dirty="0" err="1" smtClean="0"/>
              <a:t>e</a:t>
            </a:r>
            <a:r>
              <a:rPr lang="en-GB" baseline="30000" dirty="0" err="1" smtClean="0"/>
              <a:t>+</a:t>
            </a:r>
            <a:r>
              <a:rPr lang="en-GB" dirty="0" err="1" smtClean="0"/>
              <a:t>e</a:t>
            </a:r>
            <a:r>
              <a:rPr lang="en-GB" baseline="30000" dirty="0" smtClean="0"/>
              <a:t>−</a:t>
            </a:r>
            <a:r>
              <a:rPr lang="en-GB" dirty="0" smtClean="0"/>
              <a:t>→</a:t>
            </a:r>
            <a:r>
              <a:rPr lang="el-GR" dirty="0" smtClean="0">
                <a:sym typeface="Wingdings" pitchFamily="2" charset="2"/>
              </a:rPr>
              <a:t>νν</a:t>
            </a:r>
            <a:r>
              <a:rPr lang="el-GR" dirty="0" smtClean="0">
                <a:latin typeface="Calibri"/>
                <a:sym typeface="Wingdings" pitchFamily="2" charset="2"/>
              </a:rPr>
              <a:t>̄</a:t>
            </a:r>
            <a:endParaRPr lang="en-GB" dirty="0" smtClean="0">
              <a:latin typeface="Calibri"/>
              <a:sym typeface="Wingdings" pitchFamily="2" charset="2"/>
            </a:endParaRPr>
          </a:p>
          <a:p>
            <a:pPr lvl="1"/>
            <a:r>
              <a:rPr lang="en-GB" dirty="0" smtClean="0">
                <a:sym typeface="Wingdings" pitchFamily="2" charset="2"/>
              </a:rPr>
              <a:t>99% of the energy comes out as neutrinos</a:t>
            </a:r>
          </a:p>
          <a:p>
            <a:pPr lvl="2"/>
            <a:r>
              <a:rPr lang="en-GB" dirty="0" smtClean="0">
                <a:sym typeface="Wingdings" pitchFamily="2" charset="2"/>
              </a:rPr>
              <a:t>and neutrinos drive the shock that produces the explosion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8250" y="1196752"/>
            <a:ext cx="48577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Supernova 1987A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596000" cy="48006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In Large </a:t>
            </a:r>
            <a:r>
              <a:rPr lang="en-GB" sz="2400" dirty="0" err="1" smtClean="0"/>
              <a:t>Magellanic</a:t>
            </a:r>
            <a:r>
              <a:rPr lang="en-GB" sz="2400" dirty="0" smtClean="0"/>
              <a:t> Cloud, 160000 light years away</a:t>
            </a:r>
          </a:p>
          <a:p>
            <a:r>
              <a:rPr lang="en-GB" sz="2400" dirty="0" smtClean="0"/>
              <a:t>First naked-eye SN for nearly 400 years</a:t>
            </a:r>
          </a:p>
          <a:p>
            <a:r>
              <a:rPr lang="en-GB" sz="2400" dirty="0" smtClean="0"/>
              <a:t>20-25 neutrinos detected</a:t>
            </a:r>
            <a:endParaRPr lang="en-GB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2000" y="2412000"/>
            <a:ext cx="314325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211"/>
          <a:stretch>
            <a:fillRect/>
          </a:stretch>
        </p:blipFill>
        <p:spPr bwMode="auto">
          <a:xfrm>
            <a:off x="5868144" y="2448000"/>
            <a:ext cx="3042306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140968"/>
            <a:ext cx="3789326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852" y="28827"/>
            <a:ext cx="2059146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0484" y="1423308"/>
            <a:ext cx="7992000" cy="515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87624" y="1988840"/>
            <a:ext cx="2520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...and IMB were missing ¼ of their PMTs as a result of a high-voltage trip—fortunately they were able to recover data from the working tubes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87624" y="38637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Kamiokande</a:t>
            </a:r>
            <a:r>
              <a:rPr lang="en-GB" dirty="0" smtClean="0"/>
              <a:t> nearly missed the SN because of routine calibration, which took the detector offline for 3 minutes just before the burst...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195237" y="69269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...needless to say they changed their calibration strategy immediately </a:t>
            </a:r>
            <a:r>
              <a:rPr lang="en-GB" dirty="0" err="1" smtClean="0">
                <a:solidFill>
                  <a:srgbClr val="FF0000"/>
                </a:solidFill>
              </a:rPr>
              <a:t>aferwards</a:t>
            </a:r>
            <a:r>
              <a:rPr lang="en-GB" dirty="0" smtClean="0">
                <a:solidFill>
                  <a:srgbClr val="FF0000"/>
                </a:solidFill>
              </a:rPr>
              <a:t> so that only individual channels went offline!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Neutrinos and Dark Matter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364000"/>
          </a:xfrm>
        </p:spPr>
        <p:txBody>
          <a:bodyPr/>
          <a:lstStyle/>
          <a:p>
            <a:r>
              <a:rPr lang="en-GB" dirty="0" smtClean="0"/>
              <a:t>If neutrinos change type</a:t>
            </a:r>
          </a:p>
          <a:p>
            <a:pPr lvl="1"/>
            <a:r>
              <a:rPr lang="en-GB" dirty="0" smtClean="0"/>
              <a:t>which they do, as shown by solar neutrino results</a:t>
            </a:r>
          </a:p>
          <a:p>
            <a:r>
              <a:rPr lang="en-GB" dirty="0" smtClean="0"/>
              <a:t>then they must have (different) masses</a:t>
            </a:r>
          </a:p>
          <a:p>
            <a:pPr lvl="1"/>
            <a:r>
              <a:rPr lang="en-GB" dirty="0" smtClean="0"/>
              <a:t>essentially to provide an alternative labelling system</a:t>
            </a:r>
          </a:p>
          <a:p>
            <a:r>
              <a:rPr lang="en-GB" dirty="0" smtClean="0"/>
              <a:t>Neutrinos are </a:t>
            </a:r>
            <a:r>
              <a:rPr lang="en-GB" b="1" dirty="0" smtClean="0"/>
              <a:t>very</a:t>
            </a:r>
            <a:r>
              <a:rPr lang="en-GB" dirty="0" smtClean="0"/>
              <a:t> common in the cosmos</a:t>
            </a:r>
          </a:p>
          <a:p>
            <a:pPr lvl="1"/>
            <a:r>
              <a:rPr lang="en-GB" dirty="0" smtClean="0"/>
              <a:t>~400/cc</a:t>
            </a:r>
          </a:p>
          <a:p>
            <a:r>
              <a:rPr lang="en-GB" dirty="0" smtClean="0"/>
              <a:t>so could massive neutrinos solve the dark matter problem?</a:t>
            </a:r>
          </a:p>
          <a:p>
            <a:pPr lvl="1"/>
            <a:r>
              <a:rPr lang="en-GB" dirty="0" smtClean="0"/>
              <a:t>note that “massive” neutrinos have very </a:t>
            </a:r>
            <a:r>
              <a:rPr lang="en-GB" i="1" dirty="0" smtClean="0"/>
              <a:t>small</a:t>
            </a:r>
            <a:r>
              <a:rPr lang="en-GB" dirty="0" smtClean="0"/>
              <a:t> masses—travel close to speed of light in early universe (</a:t>
            </a:r>
            <a:r>
              <a:rPr lang="en-GB" b="1" dirty="0" smtClean="0"/>
              <a:t>hot dark matter</a:t>
            </a:r>
            <a:r>
              <a:rPr lang="en-GB" dirty="0" smtClean="0"/>
              <a:t>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“Hot” and “cold” dark matter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1268756"/>
            <a:ext cx="2988000" cy="312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419" y="2357065"/>
            <a:ext cx="4369668" cy="439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11960" y="126876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Faster-moving (“hot”) dark matter smears out small-scale structure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187624" y="4509120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/>
              <a:t>Simulations with cold dark matter reproduce observed structures well 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259632" y="5805264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3"/>
                </a:solidFill>
              </a:rPr>
              <a:t>Dark matter is </a:t>
            </a:r>
            <a:r>
              <a:rPr lang="en-GB" sz="2400" b="1" dirty="0" smtClean="0">
                <a:solidFill>
                  <a:schemeClr val="accent5"/>
                </a:solidFill>
              </a:rPr>
              <a:t>not</a:t>
            </a:r>
            <a:r>
              <a:rPr lang="en-GB" sz="2400" dirty="0" smtClean="0">
                <a:solidFill>
                  <a:schemeClr val="accent5"/>
                </a:solidFill>
              </a:rPr>
              <a:t> </a:t>
            </a:r>
            <a:r>
              <a:rPr lang="en-GB" sz="2400" dirty="0" smtClean="0">
                <a:solidFill>
                  <a:schemeClr val="accent3"/>
                </a:solidFill>
              </a:rPr>
              <a:t>massive neutrinos</a:t>
            </a:r>
            <a:endParaRPr lang="en-GB" sz="24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Neutrinos and the Universe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Matter in the Universe </a:t>
            </a:r>
            <a:r>
              <a:rPr lang="en-GB" i="1" dirty="0" smtClean="0"/>
              <a:t>is</a:t>
            </a:r>
            <a:r>
              <a:rPr lang="en-GB" dirty="0" smtClean="0"/>
              <a:t> matter</a:t>
            </a:r>
          </a:p>
          <a:p>
            <a:pPr lvl="1"/>
            <a:r>
              <a:rPr lang="en-GB" dirty="0" smtClean="0"/>
              <a:t>not 50/50 matter/antimatter</a:t>
            </a:r>
          </a:p>
          <a:p>
            <a:pPr lvl="1"/>
            <a:r>
              <a:rPr lang="en-GB" dirty="0" smtClean="0"/>
              <a:t>why not?</a:t>
            </a:r>
          </a:p>
          <a:p>
            <a:pPr lvl="2"/>
            <a:r>
              <a:rPr lang="en-GB" dirty="0" smtClean="0"/>
              <a:t>masses of matter and antimatter particles are the same</a:t>
            </a:r>
          </a:p>
          <a:p>
            <a:pPr lvl="2"/>
            <a:r>
              <a:rPr lang="en-GB" dirty="0" smtClean="0"/>
              <a:t>interactions almost the same</a:t>
            </a:r>
          </a:p>
          <a:p>
            <a:pPr lvl="2"/>
            <a:r>
              <a:rPr lang="en-GB" dirty="0" smtClean="0"/>
              <a:t>should be produced in equal quantities in early universe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Sakharov conditions for matter-antimatter asymmetry</a:t>
            </a:r>
          </a:p>
          <a:p>
            <a:pPr lvl="1"/>
            <a:r>
              <a:rPr lang="en-GB" dirty="0" smtClean="0"/>
              <a:t>baryon number violation</a:t>
            </a:r>
          </a:p>
          <a:p>
            <a:pPr lvl="2"/>
            <a:r>
              <a:rPr lang="en-GB" dirty="0" smtClean="0"/>
              <a:t>to get B&gt;0 from initial B=0</a:t>
            </a:r>
          </a:p>
          <a:p>
            <a:pPr lvl="1"/>
            <a:r>
              <a:rPr lang="en-GB" dirty="0" smtClean="0"/>
              <a:t>lack of thermodynamic equilibrium</a:t>
            </a:r>
          </a:p>
          <a:p>
            <a:pPr lvl="2"/>
            <a:r>
              <a:rPr lang="en-GB" dirty="0" smtClean="0"/>
              <a:t>to ensure forward reaction &gt; back reaction</a:t>
            </a:r>
          </a:p>
          <a:p>
            <a:pPr lvl="1"/>
            <a:r>
              <a:rPr lang="en-GB" dirty="0" smtClean="0"/>
              <a:t>CP violation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147" y="1484784"/>
            <a:ext cx="7848872" cy="525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Neutrinos and the Universe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818" y="1576590"/>
            <a:ext cx="7498080" cy="3220562"/>
          </a:xfrm>
          <a:solidFill>
            <a:schemeClr val="bg1">
              <a:lumMod val="50000"/>
              <a:alpha val="50196"/>
            </a:schemeClr>
          </a:solidFill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GB" dirty="0" smtClean="0">
                <a:solidFill>
                  <a:schemeClr val="bg2"/>
                </a:solidFill>
              </a:rPr>
              <a:t>Discovering neutrinos</a:t>
            </a:r>
          </a:p>
          <a:p>
            <a:pPr>
              <a:buClr>
                <a:schemeClr val="accent2"/>
              </a:buClr>
            </a:pPr>
            <a:r>
              <a:rPr lang="en-GB" dirty="0" smtClean="0">
                <a:solidFill>
                  <a:schemeClr val="bg2"/>
                </a:solidFill>
              </a:rPr>
              <a:t>Detecting neutrinos</a:t>
            </a:r>
          </a:p>
          <a:p>
            <a:pPr>
              <a:buClr>
                <a:schemeClr val="accent2"/>
              </a:buClr>
            </a:pPr>
            <a:r>
              <a:rPr lang="en-GB" dirty="0" smtClean="0">
                <a:solidFill>
                  <a:schemeClr val="bg2"/>
                </a:solidFill>
              </a:rPr>
              <a:t>Neutrinos and the Sun</a:t>
            </a:r>
          </a:p>
          <a:p>
            <a:pPr>
              <a:buClr>
                <a:schemeClr val="accent2"/>
              </a:buClr>
            </a:pPr>
            <a:r>
              <a:rPr lang="en-GB" dirty="0" smtClean="0">
                <a:solidFill>
                  <a:schemeClr val="bg2"/>
                </a:solidFill>
              </a:rPr>
              <a:t>Neutrinos and Supernovae</a:t>
            </a:r>
          </a:p>
          <a:p>
            <a:pPr>
              <a:buClr>
                <a:schemeClr val="accent2"/>
              </a:buClr>
            </a:pPr>
            <a:r>
              <a:rPr lang="en-GB" dirty="0" smtClean="0">
                <a:solidFill>
                  <a:schemeClr val="bg2"/>
                </a:solidFill>
              </a:rPr>
              <a:t>Neutrinos and Dark Matter</a:t>
            </a:r>
          </a:p>
          <a:p>
            <a:pPr>
              <a:buClr>
                <a:schemeClr val="accent2"/>
              </a:buClr>
            </a:pPr>
            <a:r>
              <a:rPr lang="en-GB" dirty="0" smtClean="0">
                <a:solidFill>
                  <a:schemeClr val="bg2"/>
                </a:solidFill>
              </a:rPr>
              <a:t>Neutrinos and the Universe</a:t>
            </a:r>
            <a:endParaRPr lang="en-GB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CP violation?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400" dirty="0" smtClean="0"/>
              <a:t>C = exchange particles and antiparticles</a:t>
            </a:r>
          </a:p>
          <a:p>
            <a:pPr>
              <a:lnSpc>
                <a:spcPct val="90000"/>
              </a:lnSpc>
            </a:pPr>
            <a:r>
              <a:rPr lang="en-GB" sz="2400" dirty="0" smtClean="0"/>
              <a:t>P = reflect in mirror (</a:t>
            </a:r>
            <a:r>
              <a:rPr lang="en-GB" sz="2400" i="1" dirty="0" err="1" smtClean="0"/>
              <a:t>x,y,z</a:t>
            </a:r>
            <a:r>
              <a:rPr lang="en-GB" sz="2400" dirty="0" smtClean="0"/>
              <a:t>) </a:t>
            </a:r>
            <a:r>
              <a:rPr lang="en-GB" sz="2400" dirty="0" smtClean="0">
                <a:cs typeface="Times New Roman"/>
              </a:rPr>
              <a:t>→ (-</a:t>
            </a:r>
            <a:r>
              <a:rPr lang="en-GB" sz="2400" i="1" dirty="0" smtClean="0">
                <a:cs typeface="Times New Roman"/>
              </a:rPr>
              <a:t>x</a:t>
            </a:r>
            <a:r>
              <a:rPr lang="en-GB" sz="2400" dirty="0" smtClean="0">
                <a:cs typeface="Times New Roman"/>
              </a:rPr>
              <a:t>,</a:t>
            </a:r>
            <a:r>
              <a:rPr lang="en-GB" sz="2400" i="1" dirty="0" smtClean="0">
                <a:cs typeface="Times New Roman"/>
              </a:rPr>
              <a:t>-y,-z</a:t>
            </a:r>
            <a:r>
              <a:rPr lang="en-GB" sz="2400" dirty="0" smtClean="0">
                <a:cs typeface="Times New Roman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GB" sz="2400" dirty="0" smtClean="0">
                <a:cs typeface="Times New Roman"/>
              </a:rPr>
              <a:t>CP = do both</a:t>
            </a:r>
            <a:endParaRPr lang="en-GB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67364"/>
            <a:ext cx="3619500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788024" y="2667364"/>
            <a:ext cx="3619500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881" y="4746105"/>
            <a:ext cx="3618000" cy="210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800903" y="4751547"/>
            <a:ext cx="3618000" cy="210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Neutrinos and CP violation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Standard Model nearly but not quite conserves CP</a:t>
            </a:r>
          </a:p>
          <a:p>
            <a:pPr lvl="1"/>
            <a:r>
              <a:rPr lang="en-GB" dirty="0" smtClean="0"/>
              <a:t>CP violation observed in decays of some mesons (</a:t>
            </a:r>
            <a:r>
              <a:rPr lang="en-GB" dirty="0" err="1" smtClean="0"/>
              <a:t>qq</a:t>
            </a:r>
            <a:r>
              <a:rPr lang="en-GB" dirty="0" smtClean="0">
                <a:latin typeface="Calibri"/>
              </a:rPr>
              <a:t>̄</a:t>
            </a:r>
            <a:r>
              <a:rPr lang="en-GB" dirty="0" smtClean="0"/>
              <a:t> states)—K</a:t>
            </a:r>
            <a:r>
              <a:rPr lang="en-GB" baseline="30000" dirty="0" smtClean="0"/>
              <a:t>0</a:t>
            </a:r>
            <a:r>
              <a:rPr lang="en-GB" dirty="0" smtClean="0"/>
              <a:t>, B</a:t>
            </a:r>
            <a:r>
              <a:rPr lang="en-GB" baseline="30000" dirty="0" smtClean="0"/>
              <a:t>0</a:t>
            </a:r>
          </a:p>
          <a:p>
            <a:pPr lvl="2"/>
            <a:r>
              <a:rPr lang="en-GB" dirty="0" smtClean="0"/>
              <a:t>however this is not enough to explain observed level of asymmetry</a:t>
            </a:r>
          </a:p>
          <a:p>
            <a:pPr lvl="1"/>
            <a:r>
              <a:rPr lang="en-GB" dirty="0" smtClean="0"/>
              <a:t>neutrino sector is the other place where CP violation expected</a:t>
            </a:r>
          </a:p>
          <a:p>
            <a:pPr lvl="2"/>
            <a:r>
              <a:rPr lang="en-GB" dirty="0" smtClean="0"/>
              <a:t>consequence of flavour changes</a:t>
            </a:r>
          </a:p>
          <a:p>
            <a:pPr lvl="2"/>
            <a:r>
              <a:rPr lang="en-GB" dirty="0" smtClean="0"/>
              <a:t>need all three types of neutrinos to be involved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en-GB" dirty="0" smtClean="0"/>
              <a:t>Neutrino Oscillations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8000" y="1440000"/>
            <a:ext cx="4023360" cy="640080"/>
          </a:xfrm>
        </p:spPr>
        <p:txBody>
          <a:bodyPr/>
          <a:lstStyle/>
          <a:p>
            <a:r>
              <a:rPr lang="en-GB" sz="2000" dirty="0" smtClean="0"/>
              <a:t>Solar neutrinos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644000" y="1440000"/>
            <a:ext cx="4023360" cy="640080"/>
          </a:xfrm>
        </p:spPr>
        <p:txBody>
          <a:bodyPr/>
          <a:lstStyle/>
          <a:p>
            <a:r>
              <a:rPr lang="en-GB" sz="2000" dirty="0" smtClean="0"/>
              <a:t>Atmospheric neutrinos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67544" y="2232000"/>
            <a:ext cx="4023360" cy="4114800"/>
          </a:xfrm>
        </p:spPr>
        <p:txBody>
          <a:bodyPr/>
          <a:lstStyle/>
          <a:p>
            <a:pPr lvl="1"/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 into either </a:t>
            </a:r>
            <a:r>
              <a:rPr lang="el-GR" dirty="0" smtClean="0"/>
              <a:t>ν</a:t>
            </a:r>
            <a:r>
              <a:rPr lang="el-GR" baseline="-25000" dirty="0" smtClean="0"/>
              <a:t>μ</a:t>
            </a:r>
            <a:r>
              <a:rPr lang="en-GB" dirty="0" smtClean="0"/>
              <a:t> or </a:t>
            </a:r>
            <a:r>
              <a:rPr lang="el-GR" dirty="0" smtClean="0"/>
              <a:t>ν</a:t>
            </a:r>
            <a:r>
              <a:rPr lang="el-GR" baseline="-25000" dirty="0" smtClean="0"/>
              <a:t>τ</a:t>
            </a:r>
            <a:endParaRPr lang="en-GB" dirty="0" smtClean="0"/>
          </a:p>
          <a:p>
            <a:pPr lvl="1"/>
            <a:r>
              <a:rPr lang="en-GB" dirty="0" smtClean="0"/>
              <a:t>established by SNO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644008" y="2232000"/>
            <a:ext cx="4023360" cy="4114800"/>
          </a:xfrm>
        </p:spPr>
        <p:txBody>
          <a:bodyPr/>
          <a:lstStyle/>
          <a:p>
            <a:pPr lvl="1"/>
            <a:r>
              <a:rPr lang="el-GR" dirty="0" smtClean="0"/>
              <a:t>ν</a:t>
            </a:r>
            <a:r>
              <a:rPr lang="el-GR" baseline="-25000" dirty="0" smtClean="0"/>
              <a:t>μ</a:t>
            </a:r>
            <a:r>
              <a:rPr lang="en-GB" dirty="0" smtClean="0"/>
              <a:t> into </a:t>
            </a:r>
            <a:r>
              <a:rPr lang="el-GR" dirty="0" smtClean="0"/>
              <a:t>ν</a:t>
            </a:r>
            <a:r>
              <a:rPr lang="el-GR" baseline="-25000" dirty="0" smtClean="0"/>
              <a:t>τ</a:t>
            </a:r>
            <a:endParaRPr lang="en-GB" baseline="-25000" dirty="0" smtClean="0"/>
          </a:p>
          <a:p>
            <a:pPr lvl="1"/>
            <a:r>
              <a:rPr lang="en-GB" dirty="0" smtClean="0"/>
              <a:t>established by Super-</a:t>
            </a:r>
            <a:r>
              <a:rPr lang="en-GB" dirty="0" err="1" smtClean="0"/>
              <a:t>Kamiokande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25200" r="26010"/>
          <a:stretch>
            <a:fillRect/>
          </a:stretch>
        </p:blipFill>
        <p:spPr bwMode="auto">
          <a:xfrm>
            <a:off x="848076" y="3282637"/>
            <a:ext cx="3312368" cy="320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01" y="3292682"/>
            <a:ext cx="4608512" cy="33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b="11610"/>
          <a:stretch>
            <a:fillRect/>
          </a:stretch>
        </p:blipFill>
        <p:spPr bwMode="auto">
          <a:xfrm>
            <a:off x="4767870" y="3312693"/>
            <a:ext cx="4284000" cy="324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23413"/>
            <a:ext cx="73914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third neutrino oscillation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2511" y="5587284"/>
            <a:ext cx="2438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7273" y="4121662"/>
            <a:ext cx="2627784" cy="24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rot="10800000">
            <a:off x="4499992" y="4149080"/>
            <a:ext cx="1584176" cy="1588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2060848"/>
            <a:ext cx="1714500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860032" y="41490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295 km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4168" y="378904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Tokai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1960" y="37170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FFFF00"/>
                </a:solidFill>
              </a:rPr>
              <a:t>Kamioka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6950611" y="2873428"/>
            <a:ext cx="252000" cy="252000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T2K measurement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3212976"/>
            <a:ext cx="7498080" cy="3456384"/>
          </a:xfrm>
        </p:spPr>
        <p:txBody>
          <a:bodyPr>
            <a:normAutofit/>
          </a:bodyPr>
          <a:lstStyle/>
          <a:p>
            <a:r>
              <a:rPr lang="en-GB" dirty="0" smtClean="0"/>
              <a:t>Make </a:t>
            </a:r>
            <a:r>
              <a:rPr lang="el-GR" dirty="0" smtClean="0"/>
              <a:t>ν</a:t>
            </a:r>
            <a:r>
              <a:rPr lang="el-GR" baseline="-25000" dirty="0" smtClean="0"/>
              <a:t>μ</a:t>
            </a:r>
            <a:r>
              <a:rPr lang="en-GB" dirty="0" smtClean="0"/>
              <a:t> beam—search for 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 appearance</a:t>
            </a:r>
          </a:p>
          <a:p>
            <a:r>
              <a:rPr lang="en-GB" dirty="0" smtClean="0"/>
              <a:t>Find 28 events</a:t>
            </a:r>
          </a:p>
          <a:p>
            <a:pPr lvl="1"/>
            <a:r>
              <a:rPr lang="en-GB" dirty="0" smtClean="0"/>
              <a:t>expect 4 or 5 background</a:t>
            </a:r>
          </a:p>
          <a:p>
            <a:pPr lvl="1"/>
            <a:r>
              <a:rPr lang="en-GB" dirty="0" smtClean="0"/>
              <a:t>for normal hierarchy</a:t>
            </a:r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7396" y="1489557"/>
            <a:ext cx="7920000" cy="160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2" descr="http://www.t2k.org/docs/plots/017/20121212tn118update/fdsa/nue_p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6" name="AutoShape 4" descr="http://www.t2k.org/docs/plots/017/20121212tn118update/fdsa/nue_p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8" name="AutoShape 6" descr="http://www.t2k.org/docs/plots/017/20121212tn118update/fdsa/nue_pi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691680" y="5229200"/>
          <a:ext cx="3908685" cy="648072"/>
        </p:xfrm>
        <a:graphic>
          <a:graphicData uri="http://schemas.openxmlformats.org/presentationml/2006/ole">
            <p:oleObj spid="_x0000_s3079" name="Equation" r:id="rId4" imgW="2450880" imgH="406080" progId="Equation.3">
              <p:embed/>
            </p:oleObj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17032"/>
            <a:ext cx="2857500" cy="274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Reactor experiments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Observe disappearance of low-energy </a:t>
            </a:r>
            <a:r>
              <a:rPr lang="el-GR" dirty="0" smtClean="0">
                <a:latin typeface="Cambria Math"/>
                <a:ea typeface="Cambria Math"/>
              </a:rPr>
              <a:t>ν</a:t>
            </a:r>
            <a:r>
              <a:rPr lang="el-GR" dirty="0" smtClean="0">
                <a:latin typeface="Calibri"/>
                <a:ea typeface="Cambria Math"/>
              </a:rPr>
              <a:t>̄</a:t>
            </a:r>
            <a:r>
              <a:rPr lang="en-GB" baseline="-25000" dirty="0" smtClean="0">
                <a:ea typeface="Cambria Math"/>
              </a:rPr>
              <a:t>e </a:t>
            </a:r>
            <a:r>
              <a:rPr lang="en-GB" dirty="0" smtClean="0">
                <a:ea typeface="Cambria Math"/>
              </a:rPr>
              <a:t>(energy too low to see expected </a:t>
            </a:r>
            <a:r>
              <a:rPr lang="el-GR" dirty="0" smtClean="0">
                <a:latin typeface="Cambria Math"/>
                <a:ea typeface="Cambria Math"/>
              </a:rPr>
              <a:t>ν</a:t>
            </a:r>
            <a:r>
              <a:rPr lang="el-GR" dirty="0" smtClean="0">
                <a:latin typeface="Calibri"/>
                <a:ea typeface="Cambria Math"/>
              </a:rPr>
              <a:t>̄</a:t>
            </a:r>
            <a:r>
              <a:rPr lang="en-GB" baseline="-25000" dirty="0" smtClean="0">
                <a:ea typeface="Cambria Math"/>
              </a:rPr>
              <a:t>μ</a:t>
            </a:r>
            <a:r>
              <a:rPr lang="en-GB" dirty="0" smtClean="0">
                <a:ea typeface="Cambria Math"/>
              </a:rPr>
              <a:t>)</a:t>
            </a:r>
          </a:p>
          <a:p>
            <a:r>
              <a:rPr lang="en-GB" dirty="0" smtClean="0">
                <a:ea typeface="Cambria Math"/>
              </a:rPr>
              <a:t>Good signals from </a:t>
            </a:r>
            <a:r>
              <a:rPr lang="en-GB" dirty="0" err="1" smtClean="0">
                <a:ea typeface="Cambria Math"/>
              </a:rPr>
              <a:t>Daya</a:t>
            </a:r>
            <a:r>
              <a:rPr lang="en-GB" dirty="0" smtClean="0">
                <a:ea typeface="Cambria Math"/>
              </a:rPr>
              <a:t> Bay (China), RENO (Korea), Double </a:t>
            </a:r>
            <a:r>
              <a:rPr lang="en-GB" dirty="0" err="1" smtClean="0">
                <a:ea typeface="Cambria Math"/>
              </a:rPr>
              <a:t>Chooz</a:t>
            </a:r>
            <a:r>
              <a:rPr lang="en-GB" dirty="0" smtClean="0">
                <a:ea typeface="Cambria Math"/>
              </a:rPr>
              <a:t> (France)</a:t>
            </a:r>
            <a:endParaRPr lang="en-GB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56992"/>
            <a:ext cx="34004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274268"/>
            <a:ext cx="36004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15616" y="5805264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sin</a:t>
            </a:r>
            <a:r>
              <a:rPr lang="en-GB" sz="2800" baseline="30000" dirty="0" smtClean="0"/>
              <a:t>2</a:t>
            </a:r>
            <a:r>
              <a:rPr lang="en-GB" sz="2800" dirty="0" smtClean="0"/>
              <a:t> 2</a:t>
            </a:r>
            <a:r>
              <a:rPr lang="el-GR" sz="2800" i="1" dirty="0" smtClean="0">
                <a:latin typeface="Cambria" pitchFamily="18" charset="0"/>
              </a:rPr>
              <a:t>θ</a:t>
            </a:r>
            <a:r>
              <a:rPr lang="en-GB" sz="2800" baseline="-25000" dirty="0" smtClean="0"/>
              <a:t>13</a:t>
            </a:r>
            <a:r>
              <a:rPr lang="en-GB" sz="2800" dirty="0" smtClean="0"/>
              <a:t> = 0.093 </a:t>
            </a:r>
            <a:r>
              <a:rPr lang="en-GB" sz="2800" dirty="0" smtClean="0">
                <a:latin typeface="GillSans"/>
              </a:rPr>
              <a:t>± 0.009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3523152"/>
          </a:xfrm>
        </p:spPr>
        <p:txBody>
          <a:bodyPr/>
          <a:lstStyle/>
          <a:p>
            <a:r>
              <a:rPr lang="en-GB" dirty="0" smtClean="0"/>
              <a:t>Neutrinos are fascinating but difficult to study</a:t>
            </a:r>
          </a:p>
          <a:p>
            <a:endParaRPr lang="en-GB" dirty="0" smtClean="0"/>
          </a:p>
          <a:p>
            <a:r>
              <a:rPr lang="en-GB" dirty="0" smtClean="0"/>
              <a:t>Present and future neutrino experiments can tell us much about the Universe we live in</a:t>
            </a:r>
          </a:p>
          <a:p>
            <a:endParaRPr lang="en-GB" dirty="0" smtClean="0"/>
          </a:p>
          <a:p>
            <a:r>
              <a:rPr lang="en-GB" dirty="0" smtClean="0"/>
              <a:t>Watch this space!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789040"/>
            <a:ext cx="41148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Discovering neutrinos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2156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Neutrinos have</a:t>
            </a:r>
          </a:p>
          <a:p>
            <a:pPr lvl="1"/>
            <a:r>
              <a:rPr lang="en-GB" dirty="0" smtClean="0"/>
              <a:t>no charge</a:t>
            </a:r>
          </a:p>
          <a:p>
            <a:pPr lvl="1"/>
            <a:r>
              <a:rPr lang="en-GB" dirty="0" smtClean="0"/>
              <a:t>very little mass</a:t>
            </a:r>
          </a:p>
          <a:p>
            <a:pPr lvl="1"/>
            <a:r>
              <a:rPr lang="en-GB" dirty="0" smtClean="0"/>
              <a:t>very weak interactions with everything else</a:t>
            </a:r>
          </a:p>
          <a:p>
            <a:r>
              <a:rPr lang="en-GB" dirty="0" smtClean="0"/>
              <a:t>Why would anyone suspect their existence?</a:t>
            </a:r>
          </a:p>
          <a:p>
            <a:pPr lvl="1"/>
            <a:r>
              <a:rPr lang="en-GB" dirty="0" smtClean="0"/>
              <a:t>radioactive </a:t>
            </a:r>
            <a:r>
              <a:rPr lang="el-GR" dirty="0" smtClean="0"/>
              <a:t>β</a:t>
            </a:r>
            <a:r>
              <a:rPr lang="en-GB" dirty="0" smtClean="0"/>
              <a:t> decay</a:t>
            </a:r>
            <a:br>
              <a:rPr lang="en-GB" dirty="0" smtClean="0"/>
            </a:br>
            <a:r>
              <a:rPr lang="en-GB" dirty="0" smtClean="0"/>
              <a:t>X → X' + e</a:t>
            </a:r>
            <a:r>
              <a:rPr lang="en-GB" baseline="30000" dirty="0" smtClean="0"/>
              <a:t>−</a:t>
            </a:r>
            <a:r>
              <a:rPr lang="en-GB" baseline="30000" dirty="0" smtClean="0">
                <a:latin typeface="GillSans"/>
              </a:rPr>
              <a:t/>
            </a:r>
            <a:br>
              <a:rPr lang="en-GB" baseline="30000" dirty="0" smtClean="0">
                <a:latin typeface="GillSans"/>
              </a:rPr>
            </a:br>
            <a:r>
              <a:rPr lang="en-GB" baseline="30000" dirty="0" smtClean="0">
                <a:latin typeface="GillSans"/>
              </a:rPr>
              <a:t/>
            </a:r>
            <a:br>
              <a:rPr lang="en-GB" baseline="30000" dirty="0" smtClean="0">
                <a:latin typeface="GillSans"/>
              </a:rPr>
            </a:br>
            <a:r>
              <a:rPr lang="en-GB" baseline="30000" dirty="0" smtClean="0">
                <a:latin typeface="GillSans"/>
              </a:rPr>
              <a:t/>
            </a:r>
            <a:br>
              <a:rPr lang="en-GB" baseline="30000" dirty="0" smtClean="0">
                <a:latin typeface="GillSans"/>
              </a:rPr>
            </a:br>
            <a:r>
              <a:rPr lang="en-GB" baseline="30000" dirty="0" smtClean="0">
                <a:latin typeface="GillSans"/>
              </a:rPr>
              <a:t/>
            </a:r>
            <a:br>
              <a:rPr lang="en-GB" baseline="30000" dirty="0" smtClean="0">
                <a:latin typeface="GillSans"/>
              </a:rPr>
            </a:br>
            <a:endParaRPr lang="en-GB" baseline="30000" dirty="0" smtClean="0">
              <a:latin typeface="GillSans"/>
            </a:endParaRPr>
          </a:p>
          <a:p>
            <a:pPr lvl="1"/>
            <a:r>
              <a:rPr lang="en-GB" dirty="0" smtClean="0"/>
              <a:t>Wolfgang Pauli </a:t>
            </a:r>
            <a:br>
              <a:rPr lang="en-GB" dirty="0" smtClean="0"/>
            </a:br>
            <a:r>
              <a:rPr lang="en-GB" dirty="0" smtClean="0"/>
              <a:t>suggested emission</a:t>
            </a:r>
            <a:br>
              <a:rPr lang="en-GB" dirty="0" smtClean="0"/>
            </a:br>
            <a:r>
              <a:rPr lang="en-GB" dirty="0" smtClean="0"/>
              <a:t>of an additional </a:t>
            </a:r>
            <a:br>
              <a:rPr lang="en-GB" dirty="0" smtClean="0"/>
            </a:br>
            <a:r>
              <a:rPr lang="en-GB" dirty="0" smtClean="0"/>
              <a:t>particle (1930)</a:t>
            </a:r>
            <a:endParaRPr lang="en-GB" dirty="0"/>
          </a:p>
        </p:txBody>
      </p:sp>
      <p:sp>
        <p:nvSpPr>
          <p:cNvPr id="6" name="Rectangular Callout 5"/>
          <p:cNvSpPr/>
          <p:nvPr/>
        </p:nvSpPr>
        <p:spPr>
          <a:xfrm>
            <a:off x="1475656" y="4416620"/>
            <a:ext cx="1512168" cy="648072"/>
          </a:xfrm>
          <a:prstGeom prst="wedgeRectCallout">
            <a:avLst>
              <a:gd name="adj1" fmla="val 80517"/>
              <a:gd name="adj2" fmla="val -7065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6"/>
                </a:solidFill>
              </a:rPr>
              <a:t>should have E = </a:t>
            </a:r>
            <a:r>
              <a:rPr lang="el-GR" dirty="0" smtClean="0">
                <a:solidFill>
                  <a:schemeClr val="accent6"/>
                </a:solidFill>
              </a:rPr>
              <a:t>Δ</a:t>
            </a:r>
            <a:r>
              <a:rPr lang="en-GB" dirty="0" smtClean="0">
                <a:solidFill>
                  <a:schemeClr val="accent6"/>
                </a:solidFill>
              </a:rPr>
              <a:t>mc</a:t>
            </a:r>
            <a:r>
              <a:rPr lang="en-GB" baseline="30000" dirty="0" smtClean="0">
                <a:solidFill>
                  <a:schemeClr val="accent6"/>
                </a:solidFill>
              </a:rPr>
              <a:t>2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3635896" y="4429499"/>
            <a:ext cx="1512168" cy="648072"/>
          </a:xfrm>
          <a:prstGeom prst="wedgeRectCallout">
            <a:avLst>
              <a:gd name="adj1" fmla="val 89034"/>
              <a:gd name="adj2" fmla="val 147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6"/>
                </a:solidFill>
              </a:rPr>
              <a:t>obviously doesn’t!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120" y="587727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6"/>
                </a:solidFill>
              </a:rPr>
              <a:t>Ellis &amp; Wooster, 1927</a:t>
            </a:r>
            <a:endParaRPr lang="en-GB" sz="1600" dirty="0">
              <a:solidFill>
                <a:schemeClr val="accent6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60648"/>
            <a:ext cx="1588074" cy="224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761767" y="3907298"/>
            <a:ext cx="73822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5"/>
                </a:solidFill>
              </a:rPr>
              <a:t>+ </a:t>
            </a:r>
            <a:r>
              <a:rPr lang="el-GR" sz="2400" dirty="0" smtClean="0">
                <a:solidFill>
                  <a:schemeClr val="accent5"/>
                </a:solidFill>
              </a:rPr>
              <a:t>ν̄</a:t>
            </a:r>
            <a:r>
              <a:rPr lang="en-GB" sz="2400" baseline="-25000" dirty="0" smtClean="0">
                <a:solidFill>
                  <a:schemeClr val="accent5"/>
                </a:solidFill>
              </a:rPr>
              <a:t>e</a:t>
            </a:r>
            <a:endParaRPr lang="en-GB" sz="24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Discovering neutrinos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Fermi’s theory of weak force </a:t>
            </a:r>
            <a:br>
              <a:rPr lang="en-GB" dirty="0" smtClean="0"/>
            </a:br>
            <a:r>
              <a:rPr lang="en-GB" dirty="0" smtClean="0"/>
              <a:t>(1933) assumed the existence </a:t>
            </a:r>
            <a:br>
              <a:rPr lang="en-GB" dirty="0" smtClean="0"/>
            </a:br>
            <a:r>
              <a:rPr lang="en-GB" dirty="0" smtClean="0"/>
              <a:t>of the neutrino, but nobody had </a:t>
            </a:r>
            <a:br>
              <a:rPr lang="en-GB" dirty="0" smtClean="0"/>
            </a:br>
            <a:r>
              <a:rPr lang="en-GB" dirty="0" smtClean="0"/>
              <a:t>detected one directly</a:t>
            </a:r>
          </a:p>
          <a:p>
            <a:pPr lvl="1"/>
            <a:r>
              <a:rPr lang="en-GB" dirty="0" smtClean="0"/>
              <a:t>Pauli worried that he might have postulated a particle which was literally impossible to detect</a:t>
            </a:r>
          </a:p>
          <a:p>
            <a:r>
              <a:rPr lang="en-GB" dirty="0" smtClean="0"/>
              <a:t>Neutrinos interact so weakly that they are very hard to see</a:t>
            </a:r>
          </a:p>
          <a:p>
            <a:pPr lvl="1"/>
            <a:r>
              <a:rPr lang="en-GB" dirty="0" smtClean="0"/>
              <a:t>you need a very intense source to make up for the extremely small chance of any given neutrino interacting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9328" y="222011"/>
            <a:ext cx="15430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Discovering neutrinos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Enter Fred </a:t>
            </a:r>
            <a:r>
              <a:rPr lang="en-GB" dirty="0" err="1" smtClean="0"/>
              <a:t>Reines</a:t>
            </a:r>
            <a:r>
              <a:rPr lang="en-GB" dirty="0" smtClean="0"/>
              <a:t> and Clyde</a:t>
            </a:r>
            <a:br>
              <a:rPr lang="en-GB" dirty="0" smtClean="0"/>
            </a:br>
            <a:r>
              <a:rPr lang="en-GB" dirty="0" smtClean="0"/>
              <a:t>Cowan (1950s)</a:t>
            </a:r>
          </a:p>
          <a:p>
            <a:pPr lvl="1"/>
            <a:r>
              <a:rPr lang="en-GB" dirty="0" smtClean="0"/>
              <a:t>Plan A: use a bomb!</a:t>
            </a:r>
          </a:p>
          <a:p>
            <a:pPr lvl="2"/>
            <a:r>
              <a:rPr lang="en-GB" dirty="0" smtClean="0"/>
              <a:t>lots of neutrinos from fission fragments</a:t>
            </a:r>
          </a:p>
          <a:p>
            <a:pPr lvl="2"/>
            <a:r>
              <a:rPr lang="en-GB" dirty="0" smtClean="0"/>
              <a:t>detect via </a:t>
            </a:r>
            <a:br>
              <a:rPr lang="en-GB" dirty="0" smtClean="0"/>
            </a:br>
            <a:r>
              <a:rPr lang="el-GR" dirty="0" smtClean="0"/>
              <a:t>ν</a:t>
            </a:r>
            <a:r>
              <a:rPr lang="el-GR" dirty="0" smtClean="0">
                <a:latin typeface="Cambria Math"/>
                <a:ea typeface="Cambria Math"/>
              </a:rPr>
              <a:t>͞</a:t>
            </a:r>
            <a:r>
              <a:rPr lang="en-GB" baseline="-25000" dirty="0" smtClean="0"/>
              <a:t>e</a:t>
            </a:r>
            <a:r>
              <a:rPr lang="en-GB" dirty="0" smtClean="0"/>
              <a:t> + p </a:t>
            </a:r>
            <a:r>
              <a:rPr lang="el-GR" dirty="0" smtClean="0"/>
              <a:t>→</a:t>
            </a:r>
            <a:r>
              <a:rPr lang="en-GB" dirty="0" smtClean="0"/>
              <a:t> e</a:t>
            </a:r>
            <a:r>
              <a:rPr lang="en-GB" baseline="30000" dirty="0" smtClean="0"/>
              <a:t>+</a:t>
            </a:r>
            <a:r>
              <a:rPr lang="en-GB" dirty="0" smtClean="0"/>
              <a:t> + n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lvl="2"/>
            <a:r>
              <a:rPr lang="en-GB" dirty="0" smtClean="0"/>
              <a:t>problem—need your </a:t>
            </a:r>
            <a:br>
              <a:rPr lang="en-GB" dirty="0" smtClean="0"/>
            </a:br>
            <a:r>
              <a:rPr lang="en-GB" dirty="0" smtClean="0"/>
              <a:t>detector to survive the</a:t>
            </a:r>
            <a:br>
              <a:rPr lang="en-GB" dirty="0" smtClean="0"/>
            </a:br>
            <a:r>
              <a:rPr lang="en-GB" dirty="0" smtClean="0"/>
              <a:t>blast...</a:t>
            </a:r>
          </a:p>
          <a:p>
            <a:pPr lvl="2"/>
            <a:endParaRPr lang="en-GB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31858"/>
            <a:ext cx="15430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5126" y="1585469"/>
            <a:ext cx="1322065" cy="174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652" y="3251613"/>
            <a:ext cx="379095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ular Callout 6"/>
          <p:cNvSpPr/>
          <p:nvPr/>
        </p:nvSpPr>
        <p:spPr>
          <a:xfrm>
            <a:off x="1115616" y="4005064"/>
            <a:ext cx="2088232" cy="1008112"/>
          </a:xfrm>
          <a:prstGeom prst="wedgeRectCallout">
            <a:avLst>
              <a:gd name="adj1" fmla="val 68799"/>
              <a:gd name="adj2" fmla="val -6043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6"/>
                </a:solidFill>
              </a:rPr>
              <a:t>detect </a:t>
            </a:r>
            <a:r>
              <a:rPr lang="el-GR" dirty="0" smtClean="0">
                <a:solidFill>
                  <a:schemeClr val="accent6"/>
                </a:solidFill>
              </a:rPr>
              <a:t>γ</a:t>
            </a:r>
            <a:r>
              <a:rPr lang="en-GB" dirty="0" smtClean="0">
                <a:solidFill>
                  <a:schemeClr val="accent6"/>
                </a:solidFill>
              </a:rPr>
              <a:t> rays produced when it annihilates with e</a:t>
            </a:r>
            <a:r>
              <a:rPr lang="en-GB" baseline="30000" dirty="0" smtClean="0">
                <a:solidFill>
                  <a:schemeClr val="accent6"/>
                </a:solidFill>
              </a:rPr>
              <a:t>−</a:t>
            </a:r>
            <a:endParaRPr lang="en-GB" baseline="30000" dirty="0">
              <a:solidFill>
                <a:schemeClr val="accent6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3347864" y="4005064"/>
            <a:ext cx="2088232" cy="1008112"/>
          </a:xfrm>
          <a:prstGeom prst="wedgeRectCallout">
            <a:avLst>
              <a:gd name="adj1" fmla="val -10760"/>
              <a:gd name="adj2" fmla="val -5788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6"/>
                </a:solidFill>
              </a:rPr>
              <a:t>late </a:t>
            </a:r>
            <a:r>
              <a:rPr lang="el-GR" dirty="0" smtClean="0">
                <a:solidFill>
                  <a:schemeClr val="accent6"/>
                </a:solidFill>
              </a:rPr>
              <a:t>γ</a:t>
            </a:r>
            <a:r>
              <a:rPr lang="en-GB" dirty="0" smtClean="0">
                <a:solidFill>
                  <a:schemeClr val="accent6"/>
                </a:solidFill>
              </a:rPr>
              <a:t> rays emitted when it is captured by a nucleus</a:t>
            </a:r>
            <a:endParaRPr lang="en-GB" baseline="300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Discovering neutrinos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Enter Fred </a:t>
            </a:r>
            <a:r>
              <a:rPr lang="en-GB" dirty="0" err="1" smtClean="0"/>
              <a:t>Reines</a:t>
            </a:r>
            <a:r>
              <a:rPr lang="en-GB" dirty="0" smtClean="0"/>
              <a:t> and Clyde</a:t>
            </a:r>
            <a:br>
              <a:rPr lang="en-GB" dirty="0" smtClean="0"/>
            </a:br>
            <a:r>
              <a:rPr lang="en-GB" dirty="0" smtClean="0"/>
              <a:t>Cowan (1950s)</a:t>
            </a:r>
          </a:p>
          <a:p>
            <a:pPr lvl="1"/>
            <a:r>
              <a:rPr lang="en-GB" dirty="0" smtClean="0"/>
              <a:t>Plan B: use a nuclear reactor</a:t>
            </a:r>
          </a:p>
          <a:p>
            <a:pPr lvl="2"/>
            <a:r>
              <a:rPr lang="en-GB" dirty="0" smtClean="0"/>
              <a:t>lots of neutrinos from fission fragments</a:t>
            </a:r>
          </a:p>
          <a:p>
            <a:pPr lvl="2"/>
            <a:r>
              <a:rPr lang="en-GB" dirty="0" smtClean="0"/>
              <a:t>detect via </a:t>
            </a:r>
            <a:br>
              <a:rPr lang="en-GB" dirty="0" smtClean="0"/>
            </a:br>
            <a:r>
              <a:rPr lang="el-GR" dirty="0" smtClean="0"/>
              <a:t>ν</a:t>
            </a:r>
            <a:r>
              <a:rPr lang="el-GR" dirty="0" smtClean="0">
                <a:latin typeface="Cambria Math"/>
                <a:ea typeface="Cambria Math"/>
              </a:rPr>
              <a:t>͞</a:t>
            </a:r>
            <a:r>
              <a:rPr lang="en-GB" baseline="-25000" dirty="0" smtClean="0"/>
              <a:t>e</a:t>
            </a:r>
            <a:r>
              <a:rPr lang="en-GB" dirty="0" smtClean="0"/>
              <a:t> + p </a:t>
            </a:r>
            <a:r>
              <a:rPr lang="el-GR" dirty="0" smtClean="0"/>
              <a:t>→</a:t>
            </a:r>
            <a:r>
              <a:rPr lang="en-GB" dirty="0" smtClean="0"/>
              <a:t> e</a:t>
            </a:r>
            <a:r>
              <a:rPr lang="en-GB" baseline="30000" dirty="0" smtClean="0"/>
              <a:t>+</a:t>
            </a:r>
            <a:r>
              <a:rPr lang="en-GB" dirty="0" smtClean="0"/>
              <a:t> + n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lvl="2"/>
            <a:r>
              <a:rPr lang="en-GB" dirty="0" smtClean="0"/>
              <a:t>detector survives...</a:t>
            </a:r>
            <a:br>
              <a:rPr lang="en-GB" dirty="0" smtClean="0"/>
            </a:br>
            <a:r>
              <a:rPr lang="en-GB" dirty="0" smtClean="0"/>
              <a:t>can repeat experiment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31858"/>
            <a:ext cx="15430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5126" y="1585469"/>
            <a:ext cx="1322065" cy="174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ular Callout 6"/>
          <p:cNvSpPr/>
          <p:nvPr/>
        </p:nvSpPr>
        <p:spPr>
          <a:xfrm>
            <a:off x="1115616" y="4005064"/>
            <a:ext cx="2088232" cy="1008112"/>
          </a:xfrm>
          <a:prstGeom prst="wedgeRectCallout">
            <a:avLst>
              <a:gd name="adj1" fmla="val 68799"/>
              <a:gd name="adj2" fmla="val -6043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6"/>
                </a:solidFill>
              </a:rPr>
              <a:t>detect </a:t>
            </a:r>
            <a:r>
              <a:rPr lang="el-GR" dirty="0" smtClean="0">
                <a:solidFill>
                  <a:schemeClr val="accent6"/>
                </a:solidFill>
              </a:rPr>
              <a:t>γ</a:t>
            </a:r>
            <a:r>
              <a:rPr lang="en-GB" dirty="0" smtClean="0">
                <a:solidFill>
                  <a:schemeClr val="accent6"/>
                </a:solidFill>
              </a:rPr>
              <a:t> rays produced when it annihilates with e</a:t>
            </a:r>
            <a:r>
              <a:rPr lang="en-GB" baseline="30000" dirty="0" smtClean="0">
                <a:solidFill>
                  <a:schemeClr val="accent6"/>
                </a:solidFill>
              </a:rPr>
              <a:t>−</a:t>
            </a:r>
            <a:endParaRPr lang="en-GB" baseline="30000" dirty="0">
              <a:solidFill>
                <a:schemeClr val="accent6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3347864" y="4005064"/>
            <a:ext cx="2088232" cy="1008112"/>
          </a:xfrm>
          <a:prstGeom prst="wedgeRectCallout">
            <a:avLst>
              <a:gd name="adj1" fmla="val -10760"/>
              <a:gd name="adj2" fmla="val -5788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6"/>
                </a:solidFill>
              </a:rPr>
              <a:t>late </a:t>
            </a:r>
            <a:r>
              <a:rPr lang="el-GR" dirty="0" smtClean="0">
                <a:solidFill>
                  <a:schemeClr val="accent6"/>
                </a:solidFill>
              </a:rPr>
              <a:t>γ</a:t>
            </a:r>
            <a:r>
              <a:rPr lang="en-GB" dirty="0" smtClean="0">
                <a:solidFill>
                  <a:schemeClr val="accent6"/>
                </a:solidFill>
              </a:rPr>
              <a:t> rays emitted when it is captured by a nucleus</a:t>
            </a:r>
            <a:endParaRPr lang="en-GB" baseline="30000" dirty="0">
              <a:solidFill>
                <a:schemeClr val="accent6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212976"/>
            <a:ext cx="3341818" cy="257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212976"/>
            <a:ext cx="3320405" cy="255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3284983"/>
            <a:ext cx="3240360" cy="2578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Neutrinos and their friends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2156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Standard Model of</a:t>
            </a:r>
            <a:br>
              <a:rPr lang="en-GB" dirty="0" smtClean="0"/>
            </a:br>
            <a:r>
              <a:rPr lang="en-GB" dirty="0" smtClean="0"/>
              <a:t>particle physics has</a:t>
            </a:r>
            <a:br>
              <a:rPr lang="en-GB" dirty="0" smtClean="0"/>
            </a:br>
            <a:r>
              <a:rPr lang="en-GB" dirty="0" smtClean="0"/>
              <a:t>three different </a:t>
            </a:r>
            <a:br>
              <a:rPr lang="en-GB" dirty="0" smtClean="0"/>
            </a:br>
            <a:r>
              <a:rPr lang="en-GB" dirty="0" smtClean="0"/>
              <a:t>neutrinos</a:t>
            </a:r>
          </a:p>
          <a:p>
            <a:pPr lvl="1"/>
            <a:r>
              <a:rPr lang="en-GB" dirty="0" smtClean="0"/>
              <a:t>each associated with a</a:t>
            </a:r>
            <a:br>
              <a:rPr lang="en-GB" dirty="0" smtClean="0"/>
            </a:br>
            <a:r>
              <a:rPr lang="en-GB" dirty="0" smtClean="0"/>
              <a:t>charged lepton</a:t>
            </a:r>
          </a:p>
          <a:p>
            <a:r>
              <a:rPr lang="en-GB" dirty="0" smtClean="0"/>
              <a:t>All have similar </a:t>
            </a:r>
            <a:br>
              <a:rPr lang="en-GB" dirty="0" smtClean="0"/>
            </a:br>
            <a:r>
              <a:rPr lang="en-GB" dirty="0" smtClean="0"/>
              <a:t>properties</a:t>
            </a:r>
          </a:p>
          <a:p>
            <a:pPr lvl="1"/>
            <a:r>
              <a:rPr lang="en-GB" dirty="0" smtClean="0"/>
              <a:t>no charge and almost no mass</a:t>
            </a:r>
          </a:p>
          <a:p>
            <a:pPr lvl="1"/>
            <a:r>
              <a:rPr lang="en-GB" dirty="0" smtClean="0"/>
              <a:t>interact only via weak force and gravity</a:t>
            </a:r>
          </a:p>
          <a:p>
            <a:pPr lvl="1"/>
            <a:r>
              <a:rPr lang="en-GB" dirty="0" smtClean="0"/>
              <a:t>apparently completely stable</a:t>
            </a:r>
          </a:p>
          <a:p>
            <a:r>
              <a:rPr lang="en-GB" dirty="0" smtClean="0"/>
              <a:t>Recognise difference when they interact</a:t>
            </a:r>
          </a:p>
          <a:p>
            <a:pPr lvl="1"/>
            <a:r>
              <a:rPr lang="en-GB" dirty="0" smtClean="0"/>
              <a:t>each will produce only its own charged lepton</a:t>
            </a:r>
            <a:endParaRPr lang="en-GB" dirty="0"/>
          </a:p>
        </p:txBody>
      </p:sp>
      <p:pic>
        <p:nvPicPr>
          <p:cNvPr id="8" name="Content Placeholder 5" descr="standard_mode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1" y="1196752"/>
            <a:ext cx="3841795" cy="36940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08104" y="4725144"/>
            <a:ext cx="122413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2514" y="3630370"/>
            <a:ext cx="26955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8869" y="1889299"/>
            <a:ext cx="26955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Detecting neutrinos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22042"/>
            <a:ext cx="7498080" cy="5400000"/>
          </a:xfrm>
        </p:spPr>
        <p:txBody>
          <a:bodyPr>
            <a:normAutofit/>
          </a:bodyPr>
          <a:lstStyle/>
          <a:p>
            <a:r>
              <a:rPr lang="en-GB" dirty="0" smtClean="0"/>
              <a:t>Neutrinos interact in two ways:</a:t>
            </a:r>
          </a:p>
          <a:p>
            <a:pPr lvl="1"/>
            <a:r>
              <a:rPr lang="en-GB" dirty="0" smtClean="0"/>
              <a:t>charged current </a:t>
            </a:r>
          </a:p>
          <a:p>
            <a:pPr lvl="2"/>
            <a:r>
              <a:rPr lang="en-GB" dirty="0" smtClean="0"/>
              <a:t>neutrino converts to charged</a:t>
            </a:r>
            <a:br>
              <a:rPr lang="en-GB" dirty="0" smtClean="0"/>
            </a:br>
            <a:r>
              <a:rPr lang="en-GB" dirty="0" smtClean="0"/>
              <a:t>lepton (electron, </a:t>
            </a:r>
            <a:r>
              <a:rPr lang="en-GB" dirty="0" err="1" smtClean="0"/>
              <a:t>muon</a:t>
            </a:r>
            <a:r>
              <a:rPr lang="en-GB" dirty="0" smtClean="0"/>
              <a:t>, [tau])</a:t>
            </a:r>
          </a:p>
          <a:p>
            <a:pPr lvl="2"/>
            <a:r>
              <a:rPr lang="en-GB" dirty="0" smtClean="0"/>
              <a:t>you detect the lepton</a:t>
            </a:r>
          </a:p>
          <a:p>
            <a:pPr lvl="1"/>
            <a:r>
              <a:rPr lang="en-GB" dirty="0" smtClean="0"/>
              <a:t>neutral current</a:t>
            </a:r>
          </a:p>
          <a:p>
            <a:pPr lvl="2"/>
            <a:r>
              <a:rPr lang="en-GB" dirty="0" smtClean="0"/>
              <a:t>neutrino just transfers energy</a:t>
            </a:r>
            <a:br>
              <a:rPr lang="en-GB" dirty="0" smtClean="0"/>
            </a:br>
            <a:r>
              <a:rPr lang="en-GB" dirty="0" smtClean="0"/>
              <a:t>and momentum to struck object</a:t>
            </a:r>
          </a:p>
          <a:p>
            <a:pPr lvl="2"/>
            <a:r>
              <a:rPr lang="en-GB" dirty="0" smtClean="0"/>
              <a:t>you detect the recoil, or the products </a:t>
            </a:r>
            <a:br>
              <a:rPr lang="en-GB" dirty="0" smtClean="0"/>
            </a:br>
            <a:r>
              <a:rPr lang="en-GB" dirty="0" smtClean="0"/>
              <a:t>when it breaks up</a:t>
            </a:r>
          </a:p>
          <a:p>
            <a:r>
              <a:rPr lang="en-GB" dirty="0" smtClean="0"/>
              <a:t>Either way you need a cheap method of detecting charged particles—usually leptons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516216" y="2068461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ν</a:t>
            </a:r>
            <a:r>
              <a:rPr lang="el-GR" sz="2400" baseline="-25000" dirty="0" smtClean="0"/>
              <a:t>ℓ</a:t>
            </a:r>
            <a:endParaRPr lang="en-GB" sz="24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8316416" y="206084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ℓ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316416" y="380953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ν</a:t>
            </a:r>
            <a:r>
              <a:rPr lang="el-GR" sz="2400" baseline="-25000" dirty="0" smtClean="0"/>
              <a:t>ℓ</a:t>
            </a:r>
            <a:endParaRPr lang="en-GB" sz="24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6588224" y="378904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ν</a:t>
            </a:r>
            <a:r>
              <a:rPr lang="el-GR" sz="2400" baseline="-25000" dirty="0" smtClean="0"/>
              <a:t>ℓ</a:t>
            </a:r>
            <a:endParaRPr lang="en-GB" sz="24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7503836" y="458112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Z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387925" y="278092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Detecting neutrinos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Radiochemical methods</a:t>
            </a:r>
          </a:p>
          <a:p>
            <a:pPr lvl="1"/>
            <a:r>
              <a:rPr lang="en-GB" dirty="0" smtClean="0"/>
              <a:t>neutrino absorbed by nucleus converting neutron to proton</a:t>
            </a:r>
          </a:p>
          <a:p>
            <a:pPr lvl="2"/>
            <a:r>
              <a:rPr lang="en-GB" dirty="0" smtClean="0"/>
              <a:t>new nucleus is unstable and decays</a:t>
            </a:r>
          </a:p>
          <a:p>
            <a:pPr lvl="2"/>
            <a:r>
              <a:rPr lang="en-GB" dirty="0" smtClean="0"/>
              <a:t>detect decay</a:t>
            </a:r>
          </a:p>
          <a:p>
            <a:pPr lvl="1"/>
            <a:r>
              <a:rPr lang="en-GB" dirty="0" smtClean="0"/>
              <a:t>no directional or timing information</a:t>
            </a:r>
          </a:p>
          <a:p>
            <a:pPr lvl="2"/>
            <a:r>
              <a:rPr lang="en-GB" dirty="0" smtClean="0"/>
              <a:t>but good performance at low </a:t>
            </a:r>
            <a:br>
              <a:rPr lang="en-GB" dirty="0" smtClean="0"/>
            </a:br>
            <a:r>
              <a:rPr lang="en-GB" dirty="0" smtClean="0"/>
              <a:t>energies</a:t>
            </a:r>
          </a:p>
          <a:p>
            <a:pPr lvl="2"/>
            <a:r>
              <a:rPr lang="en-GB" dirty="0" smtClean="0"/>
              <a:t>used for solar neutrinos</a:t>
            </a:r>
          </a:p>
          <a:p>
            <a:pPr lvl="3"/>
            <a:r>
              <a:rPr lang="en-GB" baseline="30000" dirty="0" smtClean="0"/>
              <a:t>37</a:t>
            </a:r>
            <a:r>
              <a:rPr lang="en-GB" dirty="0" smtClean="0"/>
              <a:t>Cl, </a:t>
            </a:r>
            <a:r>
              <a:rPr lang="en-GB" baseline="30000" dirty="0" smtClean="0"/>
              <a:t>71</a:t>
            </a:r>
            <a:r>
              <a:rPr lang="en-GB" dirty="0" smtClean="0"/>
              <a:t>Ga</a:t>
            </a:r>
            <a:endParaRPr lang="en-GB" baseline="30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420888"/>
            <a:ext cx="189547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1974" y="103032"/>
            <a:ext cx="244792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8231" y="4103806"/>
            <a:ext cx="2160000" cy="26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862</TotalTime>
  <Words>804</Words>
  <Application>Microsoft Office PowerPoint</Application>
  <PresentationFormat>On-screen Show (4:3)</PresentationFormat>
  <Paragraphs>179</Paragraphs>
  <Slides>26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Solstice</vt:lpstr>
      <vt:lpstr>Equation</vt:lpstr>
      <vt:lpstr>Neutrinos and the Universe </vt:lpstr>
      <vt:lpstr>Neutrinos and the Universe</vt:lpstr>
      <vt:lpstr>Discovering neutrinos</vt:lpstr>
      <vt:lpstr>Discovering neutrinos</vt:lpstr>
      <vt:lpstr>Discovering neutrinos</vt:lpstr>
      <vt:lpstr>Discovering neutrinos</vt:lpstr>
      <vt:lpstr>Neutrinos and their friends</vt:lpstr>
      <vt:lpstr>Detecting neutrinos</vt:lpstr>
      <vt:lpstr>Detecting neutrinos</vt:lpstr>
      <vt:lpstr>Detecting neutrinos</vt:lpstr>
      <vt:lpstr>Detecting neutrinos</vt:lpstr>
      <vt:lpstr>Neutrinos and the Sun</vt:lpstr>
      <vt:lpstr>Neutrinos and the Sun</vt:lpstr>
      <vt:lpstr>Neutrinos and supernovae</vt:lpstr>
      <vt:lpstr>Supernova 1987A</vt:lpstr>
      <vt:lpstr>Slide 16</vt:lpstr>
      <vt:lpstr>Neutrinos and Dark Matter </vt:lpstr>
      <vt:lpstr>“Hot” and “cold” dark matter</vt:lpstr>
      <vt:lpstr>Neutrinos and the Universe</vt:lpstr>
      <vt:lpstr>What is CP violation?</vt:lpstr>
      <vt:lpstr>Neutrinos and CP violation</vt:lpstr>
      <vt:lpstr>Neutrino Oscillations</vt:lpstr>
      <vt:lpstr>The third neutrino oscillation</vt:lpstr>
      <vt:lpstr>T2K measurement</vt:lpstr>
      <vt:lpstr>Reactor experiments</vt:lpstr>
      <vt:lpstr>Conclusion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Neutrinos and the Universe </dc:title>
  <dc:creator>Susan Cartwright</dc:creator>
  <cp:lastModifiedBy>Susan Cartwright</cp:lastModifiedBy>
  <cp:revision>79</cp:revision>
  <dcterms:created xsi:type="dcterms:W3CDTF">2011-07-22T10:20:34Z</dcterms:created>
  <dcterms:modified xsi:type="dcterms:W3CDTF">2013-10-10T07:33:58Z</dcterms:modified>
</cp:coreProperties>
</file>