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9" autoAdjust="0"/>
  </p:normalViewPr>
  <p:slideViewPr>
    <p:cSldViewPr>
      <p:cViewPr varScale="1">
        <p:scale>
          <a:sx n="87" d="100"/>
          <a:sy n="87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407F7-E12B-4C5E-A730-E2309F8F9CA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7B35D-D737-43D8-97AB-6393311932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0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B35D-D737-43D8-97AB-6393311932F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7B35D-D737-43D8-97AB-6393311932F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BED08D-A57D-486C-AE3B-EE000005F276}" type="datetimeFigureOut">
              <a:rPr lang="en-GB" smtClean="0"/>
              <a:pPr/>
              <a:t>12/07/2017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BF0B4B-EB2A-4908-9BB1-2C902BF95A8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tx1"/>
        </a:buClr>
        <a:buSzPct val="85000"/>
        <a:buFont typeface="Wingdings 2"/>
        <a:buChar char=""/>
        <a:defRPr kumimoji="0" sz="2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tx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Neutrino Oscillations </a:t>
            </a:r>
            <a:br>
              <a:rPr lang="en-GB" dirty="0" smtClean="0"/>
            </a:br>
            <a:r>
              <a:rPr lang="en-GB" dirty="0" smtClean="0"/>
              <a:t>and T2K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Susan Cartwright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4610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96136" y="4149080"/>
            <a:ext cx="27363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Neutrinos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Neutrino Oscillations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T2K</a:t>
            </a:r>
            <a:endParaRPr lang="en-GB" dirty="0"/>
          </a:p>
        </p:txBody>
      </p:sp>
      <p:pic>
        <p:nvPicPr>
          <p:cNvPr id="6" name="Picture 5" descr="t2k_logo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9279" y="36000"/>
            <a:ext cx="2592000" cy="1296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tuoslogo_key_cmyk_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000"/>
            <a:ext cx="3240000" cy="12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T2K and </a:t>
            </a:r>
            <a:r>
              <a:rPr lang="el-GR" dirty="0" smtClean="0"/>
              <a:t>θ</a:t>
            </a:r>
            <a:r>
              <a:rPr lang="en-GB" baseline="-25000" dirty="0" smtClean="0"/>
              <a:t>13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The importance of </a:t>
            </a:r>
            <a:r>
              <a:rPr lang="el-GR" dirty="0" smtClean="0"/>
              <a:t>θ</a:t>
            </a:r>
            <a:r>
              <a:rPr lang="en-GB" baseline="-25000" dirty="0" smtClean="0"/>
              <a:t>13</a:t>
            </a:r>
            <a:endParaRPr lang="en-GB" dirty="0" smtClean="0"/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T2K</a:t>
            </a:r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84784"/>
            <a:ext cx="4238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H="1">
            <a:off x="6300192" y="4365104"/>
            <a:ext cx="864096" cy="720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icture 7" descr="http://j-parc.jp/researcher/Hadron/NP08/jpg/J-PARC5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528" y="4311751"/>
            <a:ext cx="2304000" cy="1803443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25609" name="Picture 9" descr="http://www.soap.com.au/underground/superk_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72816"/>
            <a:ext cx="1980000" cy="2632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</a:t>
            </a:r>
            <a:r>
              <a:rPr lang="el-GR" dirty="0" smtClean="0"/>
              <a:t>θ</a:t>
            </a:r>
            <a:r>
              <a:rPr lang="en-GB" baseline="-25000" dirty="0" smtClean="0"/>
              <a:t>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967608"/>
          </a:xfrm>
        </p:spPr>
        <p:txBody>
          <a:bodyPr/>
          <a:lstStyle/>
          <a:p>
            <a:r>
              <a:rPr lang="en-GB" dirty="0" smtClean="0"/>
              <a:t>3-flavour mixing introduces the parameter </a:t>
            </a:r>
            <a:r>
              <a:rPr lang="el-GR" i="1" dirty="0" smtClean="0"/>
              <a:t>δ</a:t>
            </a:r>
            <a:endParaRPr lang="en-GB" dirty="0" smtClean="0"/>
          </a:p>
          <a:p>
            <a:pPr lvl="1"/>
            <a:r>
              <a:rPr lang="en-GB" dirty="0" smtClean="0"/>
              <a:t>this distinguishes between matter and antimatter</a:t>
            </a:r>
          </a:p>
          <a:p>
            <a:pPr lvl="1"/>
            <a:r>
              <a:rPr lang="en-GB" dirty="0" smtClean="0"/>
              <a:t>this is important since we do not currently understand the fact that the universe is made of matter (only)</a:t>
            </a:r>
          </a:p>
          <a:p>
            <a:r>
              <a:rPr lang="en-GB" dirty="0" smtClean="0"/>
              <a:t>Neutrinos could possibly hold the key to our existence!</a:t>
            </a:r>
            <a:endParaRPr lang="en-GB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71600" y="1988840"/>
          <a:ext cx="6604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3" imgW="6603840" imgH="1333440" progId="Equation.3">
                  <p:embed/>
                </p:oleObj>
              </mc:Choice>
              <mc:Fallback>
                <p:oleObj name="Equation" r:id="rId3" imgW="6603840" imgH="1333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88840"/>
                        <a:ext cx="660400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275856" y="2852936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16016" y="1988840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488" y="836712"/>
            <a:ext cx="7920000" cy="16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ν</a:t>
            </a:r>
            <a:r>
              <a:rPr lang="el-GR" baseline="-25000" dirty="0" smtClean="0"/>
              <a:t>μ</a:t>
            </a:r>
            <a:r>
              <a:rPr lang="en-GB" dirty="0" smtClean="0"/>
              <a:t> beam made by allowing </a:t>
            </a:r>
            <a:r>
              <a:rPr lang="el-GR" dirty="0" smtClean="0"/>
              <a:t>π</a:t>
            </a:r>
            <a:r>
              <a:rPr lang="en-GB" baseline="30000" dirty="0" smtClean="0"/>
              <a:t>+</a:t>
            </a:r>
            <a:r>
              <a:rPr lang="en-GB" dirty="0" smtClean="0"/>
              <a:t> to decay in flight</a:t>
            </a:r>
          </a:p>
          <a:p>
            <a:pPr lvl="1"/>
            <a:r>
              <a:rPr lang="en-GB" dirty="0" smtClean="0"/>
              <a:t>beam is </a:t>
            </a:r>
            <a:r>
              <a:rPr lang="en-GB" i="1" dirty="0" smtClean="0"/>
              <a:t>not</a:t>
            </a:r>
            <a:r>
              <a:rPr lang="en-GB" dirty="0" smtClean="0"/>
              <a:t> aimed directly at Super-K because energy distribution is narrower when beam is slightly misaligned (by 2.5°)</a:t>
            </a:r>
          </a:p>
          <a:p>
            <a:r>
              <a:rPr lang="en-GB" dirty="0" smtClean="0"/>
              <a:t>Signal for </a:t>
            </a:r>
            <a:r>
              <a:rPr lang="el-GR" dirty="0" smtClean="0"/>
              <a:t>θ</a:t>
            </a:r>
            <a:r>
              <a:rPr lang="en-GB" baseline="-25000" dirty="0" smtClean="0"/>
              <a:t>13</a:t>
            </a:r>
            <a:r>
              <a:rPr lang="en-GB" dirty="0" smtClean="0"/>
              <a:t> is </a:t>
            </a:r>
            <a:r>
              <a:rPr lang="en-GB" i="1" dirty="0" smtClean="0"/>
              <a:t>appearance</a:t>
            </a:r>
            <a:r>
              <a:rPr lang="en-GB" dirty="0" smtClean="0"/>
              <a:t> of </a:t>
            </a:r>
            <a:r>
              <a:rPr lang="el-GR" dirty="0" smtClean="0"/>
              <a:t>ν</a:t>
            </a:r>
            <a:r>
              <a:rPr lang="en-GB" baseline="-25000" dirty="0" smtClean="0"/>
              <a:t>e</a:t>
            </a:r>
            <a:endParaRPr lang="en-GB" dirty="0" smtClean="0"/>
          </a:p>
          <a:p>
            <a:pPr lvl="1"/>
            <a:r>
              <a:rPr lang="en-GB" i="1" dirty="0" smtClean="0"/>
              <a:t>disappearance</a:t>
            </a:r>
            <a:r>
              <a:rPr lang="en-GB" dirty="0" smtClean="0"/>
              <a:t> of </a:t>
            </a:r>
            <a:r>
              <a:rPr lang="el-GR" dirty="0" smtClean="0"/>
              <a:t>ν</a:t>
            </a:r>
            <a:r>
              <a:rPr lang="el-GR" baseline="-25000" dirty="0" smtClean="0"/>
              <a:t>μ</a:t>
            </a:r>
            <a:r>
              <a:rPr lang="en-GB" dirty="0" smtClean="0"/>
              <a:t> mostly </a:t>
            </a:r>
            <a:r>
              <a:rPr lang="el-GR" dirty="0" smtClean="0"/>
              <a:t>θ</a:t>
            </a:r>
            <a:r>
              <a:rPr lang="en-GB" baseline="-25000" dirty="0" smtClean="0"/>
              <a:t>23</a:t>
            </a:r>
          </a:p>
          <a:p>
            <a:r>
              <a:rPr lang="en-GB" dirty="0" smtClean="0"/>
              <a:t>Near detector characterises </a:t>
            </a:r>
            <a:br>
              <a:rPr lang="en-GB" dirty="0" smtClean="0"/>
            </a:br>
            <a:r>
              <a:rPr lang="en-GB" dirty="0" smtClean="0"/>
              <a:t>beam and measures intrinsic </a:t>
            </a:r>
            <a:r>
              <a:rPr lang="el-GR" dirty="0" smtClean="0"/>
              <a:t>ν</a:t>
            </a:r>
            <a:r>
              <a:rPr lang="en-GB" baseline="-25000" dirty="0" smtClean="0"/>
              <a:t>e</a:t>
            </a:r>
            <a:br>
              <a:rPr lang="en-GB" baseline="-25000" dirty="0" smtClean="0"/>
            </a:br>
            <a:r>
              <a:rPr lang="en-GB" dirty="0" smtClean="0"/>
              <a:t>content</a:t>
            </a:r>
          </a:p>
          <a:p>
            <a:pPr lvl="1"/>
            <a:r>
              <a:rPr lang="en-GB" dirty="0" smtClean="0"/>
              <a:t>there is a bit, from K decays 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74343"/>
            <a:ext cx="3819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2k_logo_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990" y="692696"/>
            <a:ext cx="2031746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T2K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Super-</a:t>
            </a:r>
            <a:r>
              <a:rPr lang="en-GB" dirty="0" err="1" smtClean="0"/>
              <a:t>Kamiokande</a:t>
            </a:r>
            <a:r>
              <a:rPr lang="en-GB" dirty="0" smtClean="0"/>
              <a:t> measures Cherenkov radiation from e/</a:t>
            </a:r>
            <a:r>
              <a:rPr lang="el-GR" dirty="0" smtClean="0"/>
              <a:t>μ</a:t>
            </a:r>
            <a:r>
              <a:rPr lang="en-GB" dirty="0" smtClean="0"/>
              <a:t> produced in interaction</a:t>
            </a:r>
          </a:p>
          <a:p>
            <a:pPr lvl="1"/>
            <a:r>
              <a:rPr lang="en-GB" dirty="0" smtClean="0"/>
              <a:t>can distinguish the two based on ring morphology</a:t>
            </a:r>
            <a:endParaRPr lang="en-GB" dirty="0"/>
          </a:p>
        </p:txBody>
      </p:sp>
      <p:pic>
        <p:nvPicPr>
          <p:cNvPr id="28674" name="Picture 2" descr="http://t2k-experiment.org/wp-content/uploads/SuperKMuon-300x2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56992"/>
            <a:ext cx="2857500" cy="26860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0192" y="34290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sharp </a:t>
            </a:r>
            <a:r>
              <a:rPr lang="en-GB" dirty="0" err="1" smtClean="0">
                <a:solidFill>
                  <a:schemeClr val="bg1"/>
                </a:solidFill>
              </a:rPr>
              <a:t>muon</a:t>
            </a:r>
            <a:r>
              <a:rPr lang="en-GB" dirty="0" smtClean="0">
                <a:solidFill>
                  <a:schemeClr val="bg1"/>
                </a:solidFill>
              </a:rPr>
              <a:t> ring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504" y="3356992"/>
            <a:ext cx="2736304" cy="2736304"/>
            <a:chOff x="2987824" y="3356992"/>
            <a:chExt cx="2736304" cy="2736304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921" t="3274" r="14678" b="21128"/>
            <a:stretch>
              <a:fillRect/>
            </a:stretch>
          </p:blipFill>
          <p:spPr bwMode="auto">
            <a:xfrm>
              <a:off x="2987824" y="3356992"/>
              <a:ext cx="2736304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3275856" y="342900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fuzzy electron ring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nue_p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7686" y="3369146"/>
            <a:ext cx="2838450" cy="2724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8064" y="476672"/>
            <a:ext cx="3744416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28 events observed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4.92±0.55 expected</a:t>
            </a:r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7.3</a:t>
            </a:r>
            <a:r>
              <a:rPr lang="el-GR" sz="2800" dirty="0" smtClean="0">
                <a:solidFill>
                  <a:srgbClr val="FF0000"/>
                </a:solidFill>
              </a:rPr>
              <a:t>σ</a:t>
            </a:r>
            <a:r>
              <a:rPr lang="en-GB" sz="2800" dirty="0" smtClean="0">
                <a:solidFill>
                  <a:srgbClr val="FF0000"/>
                </a:solidFill>
              </a:rPr>
              <a:t> effect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0"/>
          <a:stretch/>
        </p:blipFill>
        <p:spPr bwMode="auto">
          <a:xfrm>
            <a:off x="4934625" y="1556792"/>
            <a:ext cx="4173879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</a:t>
            </a:r>
            <a:r>
              <a:rPr lang="en-GB" baseline="-25000" dirty="0" smtClean="0"/>
              <a:t>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T2K finds</a:t>
            </a:r>
          </a:p>
          <a:p>
            <a:pPr lvl="1"/>
            <a:r>
              <a:rPr lang="en-GB" dirty="0" smtClean="0">
                <a:latin typeface="+mj-lt"/>
              </a:rPr>
              <a:t>assuming “normal hierarchy”</a:t>
            </a:r>
          </a:p>
          <a:p>
            <a:r>
              <a:rPr lang="en-GB" sz="2800" dirty="0" smtClean="0">
                <a:latin typeface="+mj-lt"/>
              </a:rPr>
              <a:t>Reactor </a:t>
            </a:r>
            <a:r>
              <a:rPr lang="el-GR" sz="2800" dirty="0" smtClean="0">
                <a:latin typeface="Corbel"/>
              </a:rPr>
              <a:t>ν̄</a:t>
            </a:r>
            <a:r>
              <a:rPr lang="en-GB" sz="2800" dirty="0" smtClean="0">
                <a:latin typeface="+mj-lt"/>
              </a:rPr>
              <a:t> experiments</a:t>
            </a:r>
            <a:br>
              <a:rPr lang="en-GB" sz="2800" dirty="0" smtClean="0">
                <a:latin typeface="+mj-lt"/>
              </a:rPr>
            </a:br>
            <a:r>
              <a:rPr lang="en-GB" sz="2800" dirty="0" smtClean="0">
                <a:latin typeface="+mj-lt"/>
              </a:rPr>
              <a:t>find similar results</a:t>
            </a:r>
          </a:p>
          <a:p>
            <a:pPr lvl="1"/>
            <a:r>
              <a:rPr lang="en-GB" dirty="0" err="1" smtClean="0">
                <a:latin typeface="+mj-lt"/>
              </a:rPr>
              <a:t>Daya</a:t>
            </a:r>
            <a:r>
              <a:rPr lang="en-GB" dirty="0" smtClean="0">
                <a:latin typeface="+mj-lt"/>
              </a:rPr>
              <a:t> Bay sin</a:t>
            </a:r>
            <a:r>
              <a:rPr lang="en-GB" baseline="30000" dirty="0" smtClean="0">
                <a:latin typeface="+mj-lt"/>
              </a:rPr>
              <a:t>2</a:t>
            </a:r>
            <a:r>
              <a:rPr lang="en-GB" dirty="0" smtClean="0">
                <a:latin typeface="+mj-lt"/>
              </a:rPr>
              <a:t> 2</a:t>
            </a:r>
            <a:r>
              <a:rPr lang="el-GR" i="1" dirty="0" smtClean="0"/>
              <a:t>θ</a:t>
            </a:r>
            <a:r>
              <a:rPr lang="en-GB" baseline="-25000" dirty="0" smtClean="0">
                <a:latin typeface="+mj-lt"/>
              </a:rPr>
              <a:t>13</a:t>
            </a:r>
            <a:r>
              <a:rPr lang="en-GB" dirty="0" smtClean="0">
                <a:latin typeface="+mj-lt"/>
              </a:rPr>
              <a:t> = 0.089±0.008 </a:t>
            </a:r>
          </a:p>
          <a:p>
            <a:pPr lvl="1"/>
            <a:r>
              <a:rPr lang="en-GB" dirty="0" smtClean="0">
                <a:latin typeface="+mj-lt"/>
              </a:rPr>
              <a:t>RENO sin</a:t>
            </a:r>
            <a:r>
              <a:rPr lang="en-GB" baseline="30000" dirty="0" smtClean="0">
                <a:latin typeface="+mj-lt"/>
              </a:rPr>
              <a:t>2</a:t>
            </a:r>
            <a:r>
              <a:rPr lang="en-GB" dirty="0" smtClean="0">
                <a:latin typeface="+mj-lt"/>
              </a:rPr>
              <a:t> 2</a:t>
            </a:r>
            <a:r>
              <a:rPr lang="el-GR" i="1" dirty="0" smtClean="0"/>
              <a:t>θ</a:t>
            </a:r>
            <a:r>
              <a:rPr lang="en-GB" baseline="-25000" dirty="0" smtClean="0">
                <a:latin typeface="+mj-lt"/>
              </a:rPr>
              <a:t>13</a:t>
            </a:r>
            <a:r>
              <a:rPr lang="en-GB" dirty="0" smtClean="0">
                <a:latin typeface="+mj-lt"/>
              </a:rPr>
              <a:t> = 0.101±0.013</a:t>
            </a:r>
          </a:p>
          <a:p>
            <a:r>
              <a:rPr lang="en-GB" dirty="0" smtClean="0">
                <a:latin typeface="+mj-lt"/>
              </a:rPr>
              <a:t>Note that reactor experiments</a:t>
            </a:r>
            <a:br>
              <a:rPr lang="en-GB" dirty="0" smtClean="0">
                <a:latin typeface="+mj-lt"/>
              </a:rPr>
            </a:br>
            <a:r>
              <a:rPr lang="en-GB" dirty="0" smtClean="0">
                <a:latin typeface="+mj-lt"/>
              </a:rPr>
              <a:t>measure </a:t>
            </a:r>
            <a:r>
              <a:rPr lang="el-GR" dirty="0" smtClean="0">
                <a:latin typeface="+mj-lt"/>
              </a:rPr>
              <a:t>ν̄</a:t>
            </a:r>
            <a:r>
              <a:rPr lang="en-GB" baseline="-25000" dirty="0" smtClean="0">
                <a:latin typeface="+mj-lt"/>
              </a:rPr>
              <a:t>e</a:t>
            </a:r>
            <a:r>
              <a:rPr lang="en-GB" dirty="0" smtClean="0">
                <a:latin typeface="+mj-lt"/>
              </a:rPr>
              <a:t> </a:t>
            </a:r>
            <a:r>
              <a:rPr lang="en-GB" i="1" dirty="0" smtClean="0">
                <a:latin typeface="+mj-lt"/>
              </a:rPr>
              <a:t>disappearance</a:t>
            </a:r>
            <a:r>
              <a:rPr lang="en-GB" dirty="0" smtClean="0">
                <a:latin typeface="+mj-lt"/>
              </a:rPr>
              <a:t> not</a:t>
            </a:r>
            <a:br>
              <a:rPr lang="en-GB" dirty="0" smtClean="0">
                <a:latin typeface="+mj-lt"/>
              </a:rPr>
            </a:br>
            <a:r>
              <a:rPr lang="el-GR" dirty="0" smtClean="0">
                <a:latin typeface="+mj-lt"/>
              </a:rPr>
              <a:t>ν</a:t>
            </a:r>
            <a:r>
              <a:rPr lang="en-GB" baseline="-25000" dirty="0" smtClean="0">
                <a:latin typeface="+mj-lt"/>
              </a:rPr>
              <a:t>e</a:t>
            </a:r>
            <a:r>
              <a:rPr lang="en-GB" dirty="0" smtClean="0">
                <a:latin typeface="+mj-lt"/>
              </a:rPr>
              <a:t> </a:t>
            </a:r>
            <a:r>
              <a:rPr lang="en-GB" i="1" dirty="0" smtClean="0">
                <a:latin typeface="+mj-lt"/>
              </a:rPr>
              <a:t>appearance</a:t>
            </a:r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745169"/>
              </p:ext>
            </p:extLst>
          </p:nvPr>
        </p:nvGraphicFramePr>
        <p:xfrm>
          <a:off x="2123728" y="1948201"/>
          <a:ext cx="2664000" cy="48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4" imgW="1320480" imgH="241200" progId="Equation.3">
                  <p:embed/>
                </p:oleObj>
              </mc:Choice>
              <mc:Fallback>
                <p:oleObj name="Equation" r:id="rId4" imgW="13204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948201"/>
                        <a:ext cx="2664000" cy="485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5508104" y="404664"/>
            <a:ext cx="1872208" cy="1152128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+mj-lt"/>
              </a:rPr>
              <a:t>disagreement points to </a:t>
            </a:r>
            <a:r>
              <a:rPr lang="el-GR" b="1" dirty="0" smtClean="0">
                <a:latin typeface="+mj-lt"/>
              </a:rPr>
              <a:t>δ</a:t>
            </a:r>
            <a:r>
              <a:rPr lang="en-GB" b="1" baseline="-25000" dirty="0" smtClean="0">
                <a:latin typeface="+mj-lt"/>
              </a:rPr>
              <a:t>CP </a:t>
            </a:r>
            <a:r>
              <a:rPr lang="en-GB" b="1" dirty="0" smtClean="0">
                <a:latin typeface="+mj-lt"/>
              </a:rPr>
              <a:t>≠ 0</a:t>
            </a:r>
            <a:endParaRPr lang="en-GB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 violation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650322" cy="4702522"/>
          </a:xfrm>
        </p:spPr>
        <p:txBody>
          <a:bodyPr>
            <a:normAutofit/>
          </a:bodyPr>
          <a:lstStyle/>
          <a:p>
            <a:r>
              <a:rPr lang="en-GB" dirty="0" smtClean="0"/>
              <a:t>Combining results from reactor and accelerator experiments favours a value of </a:t>
            </a:r>
            <a:r>
              <a:rPr lang="el-GR" dirty="0" smtClean="0"/>
              <a:t>δ</a:t>
            </a:r>
            <a:r>
              <a:rPr lang="en-GB" dirty="0" smtClean="0"/>
              <a:t> ~ 270°</a:t>
            </a:r>
          </a:p>
          <a:p>
            <a:pPr lvl="1"/>
            <a:r>
              <a:rPr lang="en-GB" dirty="0" smtClean="0"/>
              <a:t>However, the error bars are still very large (and </a:t>
            </a:r>
            <a:r>
              <a:rPr lang="en-GB" i="1" dirty="0" smtClean="0"/>
              <a:t>any</a:t>
            </a:r>
            <a:r>
              <a:rPr lang="en-GB" dirty="0" smtClean="0"/>
              <a:t> value of </a:t>
            </a:r>
            <a:r>
              <a:rPr lang="el-GR" dirty="0" smtClean="0"/>
              <a:t>δ</a:t>
            </a:r>
            <a:r>
              <a:rPr lang="en-GB" dirty="0" smtClean="0"/>
              <a:t> is allowed at 3</a:t>
            </a:r>
            <a:r>
              <a:rPr lang="el-GR" dirty="0" smtClean="0"/>
              <a:t>σ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We are very far from the 5</a:t>
            </a:r>
            <a:r>
              <a:rPr lang="el-GR" dirty="0" smtClean="0"/>
              <a:t>σ</a:t>
            </a:r>
            <a:r>
              <a:rPr lang="en-GB" dirty="0" smtClean="0"/>
              <a:t> that particle physics requires for a “discovery”</a:t>
            </a:r>
          </a:p>
          <a:p>
            <a:r>
              <a:rPr lang="en-GB" i="1" dirty="0" smtClean="0"/>
              <a:t>Await more data (and new experiments)</a:t>
            </a:r>
            <a:endParaRPr lang="en-GB" i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22" y="44639"/>
            <a:ext cx="3000982" cy="67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92480" y="116632"/>
            <a:ext cx="251520" cy="61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436096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>
                <a:solidFill>
                  <a:schemeClr val="tx2"/>
                </a:solidFill>
              </a:rPr>
              <a:t>NuFIT</a:t>
            </a:r>
            <a:r>
              <a:rPr lang="en-GB" i="1" dirty="0" smtClean="0">
                <a:solidFill>
                  <a:schemeClr val="tx2"/>
                </a:solidFill>
              </a:rPr>
              <a:t> </a:t>
            </a:r>
            <a:r>
              <a:rPr lang="en-GB" i="1" dirty="0" smtClean="0">
                <a:solidFill>
                  <a:schemeClr val="tx2"/>
                </a:solidFill>
              </a:rPr>
              <a:t>3.0 </a:t>
            </a:r>
            <a:r>
              <a:rPr lang="en-GB" i="1" dirty="0" smtClean="0">
                <a:solidFill>
                  <a:schemeClr val="tx2"/>
                </a:solidFill>
              </a:rPr>
              <a:t>(</a:t>
            </a:r>
            <a:r>
              <a:rPr lang="en-GB" i="1" dirty="0" smtClean="0">
                <a:solidFill>
                  <a:schemeClr val="tx2"/>
                </a:solidFill>
              </a:rPr>
              <a:t>2016)</a:t>
            </a:r>
            <a:endParaRPr lang="en-GB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Prospects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73388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θ</a:t>
            </a:r>
            <a:r>
              <a:rPr lang="en-GB" baseline="-25000" dirty="0" smtClean="0"/>
              <a:t>13</a:t>
            </a:r>
            <a:r>
              <a:rPr lang="en-GB" dirty="0" smtClean="0"/>
              <a:t> is definitely not zero!</a:t>
            </a:r>
          </a:p>
          <a:p>
            <a:pPr lvl="1"/>
            <a:r>
              <a:rPr lang="en-GB" dirty="0" smtClean="0"/>
              <a:t>and there is a hint of </a:t>
            </a:r>
            <a:br>
              <a:rPr lang="en-GB" dirty="0" smtClean="0"/>
            </a:br>
            <a:r>
              <a:rPr lang="en-GB" dirty="0" smtClean="0"/>
              <a:t>matter-antimatter asymmetry</a:t>
            </a:r>
          </a:p>
          <a:p>
            <a:r>
              <a:rPr lang="en-GB" dirty="0" smtClean="0"/>
              <a:t>But we do </a:t>
            </a:r>
            <a:r>
              <a:rPr lang="en-GB" i="1" dirty="0" smtClean="0"/>
              <a:t>not</a:t>
            </a:r>
            <a:r>
              <a:rPr lang="en-GB" dirty="0" smtClean="0"/>
              <a:t> know</a:t>
            </a:r>
          </a:p>
          <a:p>
            <a:pPr lvl="1"/>
            <a:r>
              <a:rPr lang="en-GB" dirty="0" smtClean="0"/>
              <a:t>the ordering of the states in mass</a:t>
            </a:r>
          </a:p>
          <a:p>
            <a:pPr lvl="1"/>
            <a:r>
              <a:rPr lang="en-GB" dirty="0" smtClean="0"/>
              <a:t>how </a:t>
            </a:r>
            <a:r>
              <a:rPr lang="en-GB" i="1" dirty="0" smtClean="0"/>
              <a:t>large</a:t>
            </a:r>
            <a:r>
              <a:rPr lang="en-GB" dirty="0" smtClean="0"/>
              <a:t> the matter-antimatter</a:t>
            </a:r>
            <a:br>
              <a:rPr lang="en-GB" dirty="0" smtClean="0"/>
            </a:br>
            <a:r>
              <a:rPr lang="en-GB" dirty="0" smtClean="0"/>
              <a:t>asymmetry is</a:t>
            </a:r>
          </a:p>
          <a:p>
            <a:pPr lvl="1"/>
            <a:r>
              <a:rPr lang="en-GB" dirty="0" smtClean="0"/>
              <a:t>whether the neutrino sector has more surprises in store</a:t>
            </a:r>
          </a:p>
          <a:p>
            <a:pPr lvl="2"/>
            <a:r>
              <a:rPr lang="en-GB" dirty="0" smtClean="0"/>
              <a:t>there is some rather contradictory evidence for “sterile”, non-interacting, neutrinos in addition to the Standard Model flavours</a:t>
            </a:r>
          </a:p>
          <a:p>
            <a:r>
              <a:rPr lang="en-GB" dirty="0" smtClean="0"/>
              <a:t>At least they </a:t>
            </a:r>
            <a:r>
              <a:rPr lang="en-GB" i="1" dirty="0" smtClean="0"/>
              <a:t>don’t</a:t>
            </a:r>
            <a:r>
              <a:rPr lang="en-GB" dirty="0" smtClean="0"/>
              <a:t> travel faster than light!</a:t>
            </a:r>
            <a:endParaRPr lang="en-GB" dirty="0"/>
          </a:p>
        </p:txBody>
      </p:sp>
      <p:grpSp>
        <p:nvGrpSpPr>
          <p:cNvPr id="35843" name="Group 3"/>
          <p:cNvGrpSpPr>
            <a:grpSpLocks noChangeAspect="1"/>
          </p:cNvGrpSpPr>
          <p:nvPr/>
        </p:nvGrpSpPr>
        <p:grpSpPr bwMode="auto">
          <a:xfrm>
            <a:off x="5868144" y="2021194"/>
            <a:ext cx="3086100" cy="2513106"/>
            <a:chOff x="1284" y="1202"/>
            <a:chExt cx="4051" cy="3299"/>
          </a:xfrm>
        </p:grpSpPr>
        <p:grpSp>
          <p:nvGrpSpPr>
            <p:cNvPr id="35844" name="Group 4"/>
            <p:cNvGrpSpPr>
              <a:grpSpLocks/>
            </p:cNvGrpSpPr>
            <p:nvPr/>
          </p:nvGrpSpPr>
          <p:grpSpPr bwMode="auto">
            <a:xfrm>
              <a:off x="1440" y="1440"/>
              <a:ext cx="3685" cy="2858"/>
              <a:chOff x="1440" y="1440"/>
              <a:chExt cx="3685" cy="2858"/>
            </a:xfrm>
          </p:grpSpPr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440" y="4241"/>
                <a:ext cx="958" cy="5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2398" y="4241"/>
                <a:ext cx="170" cy="57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2568" y="4241"/>
                <a:ext cx="289" cy="57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440" y="4150"/>
                <a:ext cx="425" cy="5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49" name="Rectangle 9"/>
              <p:cNvSpPr>
                <a:spLocks noChangeArrowheads="1"/>
              </p:cNvSpPr>
              <p:nvPr/>
            </p:nvSpPr>
            <p:spPr bwMode="auto">
              <a:xfrm>
                <a:off x="1865" y="4150"/>
                <a:ext cx="692" cy="57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50" name="Rectangle 10"/>
              <p:cNvSpPr>
                <a:spLocks noChangeArrowheads="1"/>
              </p:cNvSpPr>
              <p:nvPr/>
            </p:nvSpPr>
            <p:spPr bwMode="auto">
              <a:xfrm>
                <a:off x="2563" y="4150"/>
                <a:ext cx="295" cy="57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51" name="Rectangle 11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34" cy="5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52" name="Rectangle 12"/>
              <p:cNvSpPr>
                <a:spLocks noChangeArrowheads="1"/>
              </p:cNvSpPr>
              <p:nvPr/>
            </p:nvSpPr>
            <p:spPr bwMode="auto">
              <a:xfrm>
                <a:off x="1474" y="1440"/>
                <a:ext cx="550" cy="57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53" name="Rectangle 13"/>
              <p:cNvSpPr>
                <a:spLocks noChangeArrowheads="1"/>
              </p:cNvSpPr>
              <p:nvPr/>
            </p:nvSpPr>
            <p:spPr bwMode="auto">
              <a:xfrm>
                <a:off x="2024" y="1440"/>
                <a:ext cx="833" cy="57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54" name="Rectangle 14"/>
              <p:cNvSpPr>
                <a:spLocks noChangeArrowheads="1"/>
              </p:cNvSpPr>
              <p:nvPr/>
            </p:nvSpPr>
            <p:spPr bwMode="auto">
              <a:xfrm>
                <a:off x="3708" y="4241"/>
                <a:ext cx="34" cy="5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55" name="Rectangle 15"/>
              <p:cNvSpPr>
                <a:spLocks noChangeArrowheads="1"/>
              </p:cNvSpPr>
              <p:nvPr/>
            </p:nvSpPr>
            <p:spPr bwMode="auto">
              <a:xfrm>
                <a:off x="3742" y="4241"/>
                <a:ext cx="567" cy="57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56" name="Rectangle 16"/>
              <p:cNvSpPr>
                <a:spLocks noChangeArrowheads="1"/>
              </p:cNvSpPr>
              <p:nvPr/>
            </p:nvSpPr>
            <p:spPr bwMode="auto">
              <a:xfrm>
                <a:off x="4309" y="4241"/>
                <a:ext cx="816" cy="57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57" name="Rectangle 17"/>
              <p:cNvSpPr>
                <a:spLocks noChangeArrowheads="1"/>
              </p:cNvSpPr>
              <p:nvPr/>
            </p:nvSpPr>
            <p:spPr bwMode="auto">
              <a:xfrm>
                <a:off x="3708" y="1525"/>
                <a:ext cx="958" cy="5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58" name="Rectangle 18"/>
              <p:cNvSpPr>
                <a:spLocks noChangeArrowheads="1"/>
              </p:cNvSpPr>
              <p:nvPr/>
            </p:nvSpPr>
            <p:spPr bwMode="auto">
              <a:xfrm>
                <a:off x="4666" y="1525"/>
                <a:ext cx="170" cy="57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59" name="Rectangle 19"/>
              <p:cNvSpPr>
                <a:spLocks noChangeArrowheads="1"/>
              </p:cNvSpPr>
              <p:nvPr/>
            </p:nvSpPr>
            <p:spPr bwMode="auto">
              <a:xfrm>
                <a:off x="4836" y="1525"/>
                <a:ext cx="289" cy="57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60" name="Rectangle 20"/>
              <p:cNvSpPr>
                <a:spLocks noChangeArrowheads="1"/>
              </p:cNvSpPr>
              <p:nvPr/>
            </p:nvSpPr>
            <p:spPr bwMode="auto">
              <a:xfrm>
                <a:off x="3708" y="1440"/>
                <a:ext cx="425" cy="5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61" name="Rectangle 21"/>
              <p:cNvSpPr>
                <a:spLocks noChangeArrowheads="1"/>
              </p:cNvSpPr>
              <p:nvPr/>
            </p:nvSpPr>
            <p:spPr bwMode="auto">
              <a:xfrm>
                <a:off x="4133" y="1440"/>
                <a:ext cx="686" cy="57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62" name="Rectangle 22"/>
              <p:cNvSpPr>
                <a:spLocks noChangeArrowheads="1"/>
              </p:cNvSpPr>
              <p:nvPr/>
            </p:nvSpPr>
            <p:spPr bwMode="auto">
              <a:xfrm>
                <a:off x="4819" y="1440"/>
                <a:ext cx="306" cy="57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5863" name="Text Box 23"/>
            <p:cNvSpPr txBox="1">
              <a:spLocks noChangeArrowheads="1"/>
            </p:cNvSpPr>
            <p:nvPr/>
          </p:nvSpPr>
          <p:spPr bwMode="auto">
            <a:xfrm>
              <a:off x="1417" y="1202"/>
              <a:ext cx="38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Normal Hierarchy                              Inverted Hierarchy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5864" name="AutoShape 24"/>
            <p:cNvCxnSpPr>
              <a:cxnSpLocks noChangeShapeType="1"/>
            </p:cNvCxnSpPr>
            <p:nvPr/>
          </p:nvCxnSpPr>
          <p:spPr bwMode="auto">
            <a:xfrm>
              <a:off x="1704" y="1491"/>
              <a:ext cx="0" cy="26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1805" y="2567"/>
              <a:ext cx="100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Δ</a:t>
              </a:r>
              <a:r>
                <a:rPr kumimoji="0" lang="en-GB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r>
                <a:rPr kumimoji="0" lang="en-GB" sz="11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(atm)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5866" name="AutoShape 26"/>
            <p:cNvCxnSpPr>
              <a:cxnSpLocks noChangeShapeType="1"/>
            </p:cNvCxnSpPr>
            <p:nvPr/>
          </p:nvCxnSpPr>
          <p:spPr bwMode="auto">
            <a:xfrm>
              <a:off x="2801" y="3980"/>
              <a:ext cx="0" cy="1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867" name="AutoShape 27"/>
            <p:cNvCxnSpPr>
              <a:cxnSpLocks noChangeShapeType="1"/>
            </p:cNvCxnSpPr>
            <p:nvPr/>
          </p:nvCxnSpPr>
          <p:spPr bwMode="auto">
            <a:xfrm flipV="1">
              <a:off x="2801" y="4275"/>
              <a:ext cx="0" cy="1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5868" name="Text Box 28"/>
            <p:cNvSpPr txBox="1">
              <a:spLocks noChangeArrowheads="1"/>
            </p:cNvSpPr>
            <p:nvPr/>
          </p:nvSpPr>
          <p:spPr bwMode="auto">
            <a:xfrm>
              <a:off x="2866" y="3730"/>
              <a:ext cx="100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Δ</a:t>
              </a:r>
              <a:r>
                <a:rPr kumimoji="0" lang="en-GB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r>
                <a:rPr kumimoji="0" lang="en-GB" sz="11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(sol)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69" name="Text Box 29"/>
            <p:cNvSpPr txBox="1">
              <a:spLocks noChangeArrowheads="1"/>
            </p:cNvSpPr>
            <p:nvPr/>
          </p:nvSpPr>
          <p:spPr bwMode="auto">
            <a:xfrm>
              <a:off x="1284" y="3984"/>
              <a:ext cx="194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70" name="Text Box 30"/>
            <p:cNvSpPr txBox="1">
              <a:spLocks noChangeArrowheads="1"/>
            </p:cNvSpPr>
            <p:nvPr/>
          </p:nvSpPr>
          <p:spPr bwMode="auto">
            <a:xfrm>
              <a:off x="1304" y="1344"/>
              <a:ext cx="17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71" name="Text Box 31"/>
            <p:cNvSpPr txBox="1">
              <a:spLocks noChangeArrowheads="1"/>
            </p:cNvSpPr>
            <p:nvPr/>
          </p:nvSpPr>
          <p:spPr bwMode="auto">
            <a:xfrm>
              <a:off x="5141" y="1290"/>
              <a:ext cx="194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872" name="Text Box 32"/>
            <p:cNvSpPr txBox="1">
              <a:spLocks noChangeArrowheads="1"/>
            </p:cNvSpPr>
            <p:nvPr/>
          </p:nvSpPr>
          <p:spPr bwMode="auto">
            <a:xfrm>
              <a:off x="5136" y="4130"/>
              <a:ext cx="17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Originally introduced to </a:t>
            </a:r>
            <a:br>
              <a:rPr lang="en-GB" dirty="0" smtClean="0"/>
            </a:br>
            <a:r>
              <a:rPr lang="en-GB" dirty="0" smtClean="0"/>
              <a:t>explain the properties of </a:t>
            </a:r>
            <a:br>
              <a:rPr lang="en-GB" dirty="0" smtClean="0"/>
            </a:br>
            <a:r>
              <a:rPr lang="el-GR" dirty="0" smtClean="0"/>
              <a:t>β</a:t>
            </a:r>
            <a:r>
              <a:rPr lang="en-GB" dirty="0" smtClean="0"/>
              <a:t>-decay</a:t>
            </a:r>
          </a:p>
          <a:p>
            <a:pPr lvl="1"/>
            <a:r>
              <a:rPr lang="en-GB" dirty="0" smtClean="0"/>
              <a:t>energy released in decay is shared between e and </a:t>
            </a:r>
            <a:r>
              <a:rPr lang="el-GR" dirty="0" smtClean="0"/>
              <a:t>ν</a:t>
            </a:r>
            <a:endParaRPr lang="en-GB" dirty="0" smtClean="0"/>
          </a:p>
          <a:p>
            <a:r>
              <a:rPr lang="en-GB" dirty="0" smtClean="0"/>
              <a:t>Experimentally discovered by </a:t>
            </a:r>
            <a:r>
              <a:rPr lang="en-GB" dirty="0" err="1" smtClean="0"/>
              <a:t>Reines</a:t>
            </a:r>
            <a:r>
              <a:rPr lang="en-GB" dirty="0" smtClean="0"/>
              <a:t> and Cowan</a:t>
            </a:r>
          </a:p>
          <a:p>
            <a:pPr lvl="1"/>
            <a:r>
              <a:rPr lang="en-GB" dirty="0" smtClean="0"/>
              <a:t>using inverse </a:t>
            </a:r>
            <a:r>
              <a:rPr lang="el-GR" dirty="0" smtClean="0"/>
              <a:t>β</a:t>
            </a:r>
            <a:r>
              <a:rPr lang="en-GB" dirty="0" smtClean="0"/>
              <a:t>-decay reaction</a:t>
            </a:r>
            <a:br>
              <a:rPr lang="en-GB" dirty="0" smtClean="0"/>
            </a:br>
            <a:r>
              <a:rPr lang="el-GR" dirty="0" smtClean="0"/>
              <a:t>ν̄</a:t>
            </a:r>
            <a:r>
              <a:rPr lang="en-GB" dirty="0" smtClean="0"/>
              <a:t> + p </a:t>
            </a:r>
            <a:r>
              <a:rPr lang="en-GB" dirty="0" smtClean="0">
                <a:latin typeface="Cambria Math"/>
                <a:ea typeface="Cambria Math"/>
                <a:sym typeface="Wingdings" pitchFamily="2" charset="2"/>
              </a:rPr>
              <a:t>→</a:t>
            </a:r>
            <a:r>
              <a:rPr lang="en-GB" dirty="0" smtClean="0">
                <a:sym typeface="Wingdings" pitchFamily="2" charset="2"/>
              </a:rPr>
              <a:t> e</a:t>
            </a:r>
            <a:r>
              <a:rPr lang="en-GB" baseline="30000" dirty="0" smtClean="0">
                <a:sym typeface="Wingdings" pitchFamily="2" charset="2"/>
              </a:rPr>
              <a:t>+ </a:t>
            </a:r>
            <a:r>
              <a:rPr lang="en-GB" dirty="0" smtClean="0">
                <a:sym typeface="Wingdings" pitchFamily="2" charset="2"/>
              </a:rPr>
              <a:t>+ n</a:t>
            </a:r>
          </a:p>
          <a:p>
            <a:r>
              <a:rPr lang="en-GB" dirty="0" smtClean="0">
                <a:sym typeface="Wingdings" pitchFamily="2" charset="2"/>
              </a:rPr>
              <a:t>Feel only the weak interaction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(and gravity)—therefore very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difficult to detect and study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4114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678" y="4169221"/>
            <a:ext cx="3341818" cy="25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Neutrinos in the </a:t>
            </a:r>
            <a:br>
              <a:rPr lang="en-GB" dirty="0" smtClean="0"/>
            </a:br>
            <a:r>
              <a:rPr lang="en-GB" dirty="0" smtClean="0"/>
              <a:t>Standard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050904" cy="4733880"/>
          </a:xfrm>
        </p:spPr>
        <p:txBody>
          <a:bodyPr/>
          <a:lstStyle/>
          <a:p>
            <a:r>
              <a:rPr lang="en-GB" dirty="0" smtClean="0"/>
              <a:t>Three distinct types (flavours), one for each charged lepton</a:t>
            </a:r>
          </a:p>
          <a:p>
            <a:r>
              <a:rPr lang="en-GB" dirty="0" smtClean="0"/>
              <a:t>Lepton flavour number is</a:t>
            </a:r>
            <a:br>
              <a:rPr lang="en-GB" dirty="0" smtClean="0"/>
            </a:br>
            <a:r>
              <a:rPr lang="en-GB" dirty="0" smtClean="0"/>
              <a:t>a conserved quantity</a:t>
            </a:r>
          </a:p>
          <a:p>
            <a:r>
              <a:rPr lang="en-GB" dirty="0" smtClean="0"/>
              <a:t>Neutrinos are </a:t>
            </a:r>
            <a:r>
              <a:rPr lang="en-GB" dirty="0" err="1" smtClean="0"/>
              <a:t>massless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left-handed</a:t>
            </a:r>
          </a:p>
          <a:p>
            <a:pPr lvl="1"/>
            <a:endParaRPr lang="en-GB" dirty="0" smtClean="0"/>
          </a:p>
          <a:p>
            <a:r>
              <a:rPr lang="en-GB" i="1" dirty="0" smtClean="0">
                <a:solidFill>
                  <a:schemeClr val="tx2"/>
                </a:solidFill>
              </a:rPr>
              <a:t>Neutrino physicists </a:t>
            </a:r>
            <a:br>
              <a:rPr lang="en-GB" i="1" dirty="0" smtClean="0">
                <a:solidFill>
                  <a:schemeClr val="tx2"/>
                </a:solidFill>
              </a:rPr>
            </a:br>
            <a:r>
              <a:rPr lang="en-GB" i="1" dirty="0" smtClean="0">
                <a:solidFill>
                  <a:schemeClr val="tx2"/>
                </a:solidFill>
              </a:rPr>
              <a:t>have spent most of the </a:t>
            </a:r>
            <a:br>
              <a:rPr lang="en-GB" i="1" dirty="0" smtClean="0">
                <a:solidFill>
                  <a:schemeClr val="tx2"/>
                </a:solidFill>
              </a:rPr>
            </a:br>
            <a:r>
              <a:rPr lang="en-GB" i="1" dirty="0" smtClean="0">
                <a:solidFill>
                  <a:schemeClr val="tx2"/>
                </a:solidFill>
              </a:rPr>
              <a:t>intervening period </a:t>
            </a:r>
            <a:br>
              <a:rPr lang="en-GB" i="1" dirty="0" smtClean="0">
                <a:solidFill>
                  <a:schemeClr val="tx2"/>
                </a:solidFill>
              </a:rPr>
            </a:br>
            <a:r>
              <a:rPr lang="en-GB" i="1" dirty="0" smtClean="0">
                <a:solidFill>
                  <a:schemeClr val="tx2"/>
                </a:solidFill>
              </a:rPr>
              <a:t>proving this wrong!</a:t>
            </a:r>
            <a:endParaRPr lang="en-GB" i="1" dirty="0">
              <a:solidFill>
                <a:schemeClr val="tx2"/>
              </a:solidFill>
            </a:endParaRPr>
          </a:p>
        </p:txBody>
      </p:sp>
      <p:pic>
        <p:nvPicPr>
          <p:cNvPr id="4" name="Content Placeholder 5" descr="standard_mod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8640"/>
            <a:ext cx="3841795" cy="3694034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1763688" y="1916832"/>
            <a:ext cx="1152128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y 6"/>
          <p:cNvSpPr/>
          <p:nvPr/>
        </p:nvSpPr>
        <p:spPr>
          <a:xfrm>
            <a:off x="611560" y="2924944"/>
            <a:ext cx="367240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y 7"/>
          <p:cNvSpPr/>
          <p:nvPr/>
        </p:nvSpPr>
        <p:spPr>
          <a:xfrm>
            <a:off x="2843808" y="3645024"/>
            <a:ext cx="1152128" cy="5760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08104" y="3717032"/>
            <a:ext cx="1080120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960" r="1980"/>
          <a:stretch>
            <a:fillRect/>
          </a:stretch>
        </p:blipFill>
        <p:spPr bwMode="auto">
          <a:xfrm>
            <a:off x="4211960" y="3224799"/>
            <a:ext cx="3456384" cy="35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Oscillations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876464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dirty="0" smtClean="0"/>
              <a:t>Neutrino oscillations</a:t>
            </a:r>
          </a:p>
          <a:p>
            <a:pPr marL="457200" indent="-457200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dirty="0" smtClean="0"/>
              <a:t>Solar neutrinos</a:t>
            </a:r>
          </a:p>
          <a:p>
            <a:pPr marL="457200" indent="-457200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dirty="0" smtClean="0"/>
              <a:t>Atmospheric neutrinos</a:t>
            </a:r>
          </a:p>
          <a:p>
            <a:pPr marL="457200" indent="-457200">
              <a:buClr>
                <a:schemeClr val="accent4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dirty="0" smtClean="0"/>
              <a:t>The third mixing angle</a:t>
            </a:r>
            <a:endParaRPr lang="en-GB" dirty="0"/>
          </a:p>
        </p:txBody>
      </p:sp>
      <p:pic>
        <p:nvPicPr>
          <p:cNvPr id="5122" name="Picture 2" descr="http://nu.phys.laurentian.ca/%7Efleurot/oscillations/oscillations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496" y="2628289"/>
            <a:ext cx="4500000" cy="4113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Neutrino </a:t>
            </a:r>
            <a:br>
              <a:rPr lang="en-GB" dirty="0" smtClean="0"/>
            </a:br>
            <a:r>
              <a:rPr lang="en-GB" dirty="0" smtClean="0"/>
              <a:t>Oscillations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r>
              <a:rPr lang="en-GB" dirty="0" smtClean="0"/>
              <a:t>There are three different </a:t>
            </a:r>
            <a:br>
              <a:rPr lang="en-GB" dirty="0" smtClean="0"/>
            </a:br>
            <a:r>
              <a:rPr lang="en-GB" dirty="0" smtClean="0"/>
              <a:t>types of neutrino</a:t>
            </a:r>
          </a:p>
          <a:p>
            <a:pPr lvl="1"/>
            <a:r>
              <a:rPr lang="en-GB" dirty="0" smtClean="0"/>
              <a:t>three different flavours, e, </a:t>
            </a:r>
            <a:r>
              <a:rPr lang="el-GR" dirty="0" smtClean="0"/>
              <a:t>μ</a:t>
            </a:r>
            <a:r>
              <a:rPr lang="en-GB" dirty="0" smtClean="0"/>
              <a:t>, </a:t>
            </a:r>
            <a:r>
              <a:rPr lang="el-GR" dirty="0" smtClean="0"/>
              <a:t>τ</a:t>
            </a:r>
            <a:endParaRPr lang="en-GB" dirty="0" smtClean="0"/>
          </a:p>
          <a:p>
            <a:pPr lvl="1"/>
            <a:r>
              <a:rPr lang="en-GB" dirty="0" smtClean="0"/>
              <a:t>three different masses, </a:t>
            </a:r>
            <a:r>
              <a:rPr lang="en-GB" i="1" dirty="0" smtClean="0"/>
              <a:t>m</a:t>
            </a:r>
            <a:r>
              <a:rPr lang="en-GB" baseline="-25000" dirty="0" smtClean="0"/>
              <a:t>1</a:t>
            </a:r>
            <a:r>
              <a:rPr lang="en-GB" dirty="0" smtClean="0"/>
              <a:t>, </a:t>
            </a:r>
            <a:r>
              <a:rPr lang="en-GB" i="1" dirty="0" smtClean="0"/>
              <a:t>m</a:t>
            </a:r>
            <a:r>
              <a:rPr lang="en-GB" baseline="-25000" dirty="0" smtClean="0"/>
              <a:t>2</a:t>
            </a:r>
            <a:r>
              <a:rPr lang="en-GB" dirty="0" smtClean="0"/>
              <a:t>, </a:t>
            </a:r>
            <a:r>
              <a:rPr lang="en-GB" i="1" dirty="0" smtClean="0"/>
              <a:t>m</a:t>
            </a:r>
            <a:r>
              <a:rPr lang="en-GB" baseline="-25000" dirty="0" smtClean="0"/>
              <a:t>3</a:t>
            </a:r>
            <a:endParaRPr lang="en-GB" dirty="0" smtClean="0"/>
          </a:p>
          <a:p>
            <a:r>
              <a:rPr lang="en-GB" dirty="0" smtClean="0"/>
              <a:t>These categories </a:t>
            </a:r>
            <a:r>
              <a:rPr lang="en-GB" i="1" dirty="0" smtClean="0"/>
              <a:t>do not match</a:t>
            </a:r>
            <a:r>
              <a:rPr lang="en-GB" dirty="0" smtClean="0"/>
              <a:t>—a pure flavour state is a mixed mass state and vice versa</a:t>
            </a:r>
          </a:p>
          <a:p>
            <a:pPr lvl="1"/>
            <a:r>
              <a:rPr lang="en-GB" dirty="0" smtClean="0"/>
              <a:t>the mathematics is the same as rotation of coordinates</a:t>
            </a:r>
          </a:p>
          <a:p>
            <a:pPr lvl="1"/>
            <a:r>
              <a:rPr lang="en-GB" dirty="0" smtClean="0"/>
              <a:t>can be expressed in terms of three </a:t>
            </a:r>
            <a:r>
              <a:rPr lang="en-GB" i="1" dirty="0" smtClean="0"/>
              <a:t>mixing angles</a:t>
            </a:r>
            <a:r>
              <a:rPr lang="en-GB" dirty="0" smtClean="0"/>
              <a:t> </a:t>
            </a:r>
            <a:r>
              <a:rPr lang="el-GR" i="1" dirty="0" smtClean="0"/>
              <a:t>θ</a:t>
            </a:r>
            <a:r>
              <a:rPr lang="en-GB" baseline="-25000" dirty="0" smtClean="0"/>
              <a:t>12</a:t>
            </a:r>
            <a:r>
              <a:rPr lang="en-GB" dirty="0" smtClean="0"/>
              <a:t>, </a:t>
            </a:r>
            <a:r>
              <a:rPr lang="el-GR" i="1" dirty="0" smtClean="0"/>
              <a:t>θ</a:t>
            </a:r>
            <a:r>
              <a:rPr lang="en-GB" baseline="-25000" dirty="0" smtClean="0"/>
              <a:t>23</a:t>
            </a:r>
            <a:r>
              <a:rPr lang="en-GB" dirty="0" smtClean="0"/>
              <a:t>, </a:t>
            </a:r>
            <a:r>
              <a:rPr lang="el-GR" i="1" dirty="0" smtClean="0"/>
              <a:t>θ</a:t>
            </a:r>
            <a:r>
              <a:rPr lang="en-GB" baseline="-25000" dirty="0" smtClean="0"/>
              <a:t>13</a:t>
            </a:r>
          </a:p>
          <a:p>
            <a:pPr lvl="2"/>
            <a:r>
              <a:rPr lang="en-GB" dirty="0" smtClean="0"/>
              <a:t>exactly the same as the quark mixing matrix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7776" y="44626"/>
            <a:ext cx="5060728" cy="324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mixing matrix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r>
              <a:rPr lang="en-GB" dirty="0" smtClean="0"/>
              <a:t>Flavour and mass </a:t>
            </a:r>
            <a:r>
              <a:rPr lang="en-GB" dirty="0" err="1" smtClean="0"/>
              <a:t>eigenstates</a:t>
            </a:r>
            <a:r>
              <a:rPr lang="en-GB" dirty="0" smtClean="0"/>
              <a:t> are related by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where</a:t>
            </a:r>
            <a:endParaRPr lang="en-GB" dirty="0"/>
          </a:p>
        </p:txBody>
      </p:sp>
      <p:sp>
        <p:nvSpPr>
          <p:cNvPr id="8" name="Up Arrow Callout 7"/>
          <p:cNvSpPr/>
          <p:nvPr/>
        </p:nvSpPr>
        <p:spPr>
          <a:xfrm>
            <a:off x="6084168" y="3802103"/>
            <a:ext cx="1800000" cy="1944000"/>
          </a:xfrm>
          <a:prstGeom prst="upArrow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0152" y="2958043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4"/>
                </a:solidFill>
                <a:effectLst>
                  <a:outerShdw blurRad="38100" dist="12700" dir="2700000" algn="tl">
                    <a:srgbClr val="000000">
                      <a:alpha val="60000"/>
                    </a:srgbClr>
                  </a:outerShdw>
                </a:effectLst>
              </a:rPr>
              <a:t>solar neutrinos</a:t>
            </a:r>
            <a:endParaRPr lang="en-GB" sz="2400" dirty="0">
              <a:solidFill>
                <a:schemeClr val="accent4"/>
              </a:solidFill>
              <a:effectLst>
                <a:outerShdw blurRad="38100" dist="127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1691680" y="4509120"/>
            <a:ext cx="1764000" cy="172819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62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686" y="613568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12700" dir="2700000" algn="tl">
                    <a:srgbClr val="000000">
                      <a:alpha val="60000"/>
                    </a:srgbClr>
                  </a:outerShdw>
                </a:effectLst>
              </a:rPr>
              <a:t>atmospheric neutrinos</a:t>
            </a:r>
            <a:endParaRPr lang="en-GB" sz="2400" dirty="0">
              <a:solidFill>
                <a:schemeClr val="accent5">
                  <a:lumMod val="75000"/>
                </a:schemeClr>
              </a:solidFill>
              <a:effectLst>
                <a:outerShdw blurRad="38100" dist="12700" dir="2700000" algn="tl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3491880" y="3933055"/>
            <a:ext cx="2556000" cy="1872209"/>
          </a:xfrm>
          <a:prstGeom prst="upArrowCallout">
            <a:avLst>
              <a:gd name="adj1" fmla="val 25000"/>
              <a:gd name="adj2" fmla="val 25756"/>
              <a:gd name="adj3" fmla="val 25000"/>
              <a:gd name="adj4" fmla="val 710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707904" y="35010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T2K, reactors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270000" y="4471764"/>
          <a:ext cx="6604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6603840" imgH="1333440" progId="Equation.3">
                  <p:embed/>
                </p:oleObj>
              </mc:Choice>
              <mc:Fallback>
                <p:oleObj name="Equation" r:id="rId3" imgW="6603840" imgH="13334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71764"/>
                        <a:ext cx="660400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555776" y="2348880"/>
          <a:ext cx="3429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3429000" imgH="1206360" progId="Equation.3">
                  <p:embed/>
                </p:oleObj>
              </mc:Choice>
              <mc:Fallback>
                <p:oleObj name="Equation" r:id="rId5" imgW="3429000" imgH="12063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348880"/>
                        <a:ext cx="34290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22912" cy="4661872"/>
          </a:xfrm>
        </p:spPr>
        <p:txBody>
          <a:bodyPr/>
          <a:lstStyle/>
          <a:p>
            <a:r>
              <a:rPr lang="en-GB" dirty="0" smtClean="0"/>
              <a:t>Neutrinos are produced</a:t>
            </a:r>
            <a:br>
              <a:rPr lang="en-GB" dirty="0" smtClean="0"/>
            </a:br>
            <a:r>
              <a:rPr lang="en-GB" dirty="0" smtClean="0"/>
              <a:t>as a by-product of fusion</a:t>
            </a:r>
          </a:p>
          <a:p>
            <a:pPr lvl="1"/>
            <a:r>
              <a:rPr lang="en-GB" dirty="0" smtClean="0"/>
              <a:t>4 </a:t>
            </a:r>
            <a:r>
              <a:rPr lang="en-GB" baseline="30000" dirty="0" smtClean="0"/>
              <a:t>1</a:t>
            </a:r>
            <a:r>
              <a:rPr lang="en-GB" dirty="0" smtClean="0"/>
              <a:t>H </a:t>
            </a:r>
            <a:r>
              <a:rPr lang="en-GB" dirty="0" smtClean="0">
                <a:latin typeface="Cambria Math"/>
                <a:ea typeface="Cambria Math"/>
              </a:rPr>
              <a:t>→ </a:t>
            </a:r>
            <a:r>
              <a:rPr lang="en-GB" baseline="30000" dirty="0" smtClean="0">
                <a:ea typeface="Cambria Math"/>
              </a:rPr>
              <a:t>4</a:t>
            </a:r>
            <a:r>
              <a:rPr lang="en-GB" dirty="0" smtClean="0">
                <a:ea typeface="Cambria Math"/>
              </a:rPr>
              <a:t>He + 2e</a:t>
            </a:r>
            <a:r>
              <a:rPr lang="en-GB" baseline="30000" dirty="0" smtClean="0">
                <a:ea typeface="Cambria Math"/>
              </a:rPr>
              <a:t>+</a:t>
            </a:r>
            <a:r>
              <a:rPr lang="en-GB" dirty="0" smtClean="0">
                <a:ea typeface="Cambria Math"/>
              </a:rPr>
              <a:t> + 2</a:t>
            </a:r>
            <a:r>
              <a:rPr lang="el-GR" dirty="0" smtClean="0">
                <a:ea typeface="Cambria Math"/>
              </a:rPr>
              <a:t>ν</a:t>
            </a:r>
            <a:r>
              <a:rPr lang="en-GB" baseline="-25000" dirty="0" smtClean="0">
                <a:ea typeface="Cambria Math"/>
              </a:rPr>
              <a:t>e</a:t>
            </a:r>
            <a:endParaRPr lang="en-GB" dirty="0" smtClean="0">
              <a:ea typeface="Cambria Math"/>
            </a:endParaRPr>
          </a:p>
          <a:p>
            <a:pPr lvl="2"/>
            <a:r>
              <a:rPr lang="en-GB" dirty="0" smtClean="0">
                <a:ea typeface="Cambria Math"/>
              </a:rPr>
              <a:t>necessarily </a:t>
            </a:r>
            <a:r>
              <a:rPr lang="el-GR" dirty="0" smtClean="0">
                <a:ea typeface="Cambria Math"/>
              </a:rPr>
              <a:t>ν</a:t>
            </a:r>
            <a:r>
              <a:rPr lang="en-GB" baseline="-25000" dirty="0" smtClean="0">
                <a:ea typeface="Cambria Math"/>
              </a:rPr>
              <a:t>e</a:t>
            </a:r>
            <a:r>
              <a:rPr lang="en-GB" dirty="0" smtClean="0">
                <a:ea typeface="Cambria Math"/>
              </a:rPr>
              <a:t> as there’s </a:t>
            </a:r>
            <a:br>
              <a:rPr lang="en-GB" dirty="0" smtClean="0">
                <a:ea typeface="Cambria Math"/>
              </a:rPr>
            </a:br>
            <a:r>
              <a:rPr lang="en-GB" dirty="0" smtClean="0">
                <a:ea typeface="Cambria Math"/>
              </a:rPr>
              <a:t>not enough energy to make </a:t>
            </a:r>
            <a:r>
              <a:rPr lang="en-GB" dirty="0" err="1" smtClean="0">
                <a:ea typeface="Cambria Math"/>
              </a:rPr>
              <a:t>muons</a:t>
            </a:r>
            <a:endParaRPr lang="en-GB" dirty="0" smtClean="0">
              <a:ea typeface="Cambria Math"/>
            </a:endParaRPr>
          </a:p>
          <a:p>
            <a:r>
              <a:rPr lang="en-GB" dirty="0" smtClean="0">
                <a:ea typeface="Cambria Math"/>
              </a:rPr>
              <a:t>We know neutrino flux from Sun’s power output</a:t>
            </a:r>
          </a:p>
          <a:p>
            <a:pPr lvl="1"/>
            <a:r>
              <a:rPr lang="en-GB" dirty="0" smtClean="0">
                <a:ea typeface="Cambria Math"/>
              </a:rPr>
              <a:t>we see too few </a:t>
            </a:r>
            <a:r>
              <a:rPr lang="el-GR" dirty="0" smtClean="0">
                <a:ea typeface="Cambria Math"/>
              </a:rPr>
              <a:t>ν</a:t>
            </a:r>
            <a:r>
              <a:rPr lang="en-GB" baseline="-25000" dirty="0" smtClean="0">
                <a:ea typeface="Cambria Math"/>
              </a:rPr>
              <a:t>e</a:t>
            </a:r>
            <a:endParaRPr lang="en-GB" dirty="0" smtClean="0">
              <a:ea typeface="Cambria Math"/>
            </a:endParaRPr>
          </a:p>
          <a:p>
            <a:pPr lvl="1"/>
            <a:r>
              <a:rPr lang="en-GB" dirty="0" smtClean="0">
                <a:ea typeface="Cambria Math"/>
              </a:rPr>
              <a:t>but experiments sensitive to </a:t>
            </a:r>
            <a:r>
              <a:rPr lang="en-GB" i="1" dirty="0" smtClean="0">
                <a:ea typeface="Cambria Math"/>
              </a:rPr>
              <a:t>all </a:t>
            </a:r>
            <a:r>
              <a:rPr lang="en-GB" dirty="0" smtClean="0">
                <a:ea typeface="Cambria Math"/>
              </a:rPr>
              <a:t>neutrino types see no deficit</a:t>
            </a:r>
          </a:p>
          <a:p>
            <a:pPr>
              <a:buFont typeface="Wingdings" pitchFamily="2" charset="2"/>
              <a:buChar char=""/>
            </a:pPr>
            <a:r>
              <a:rPr lang="en-GB" dirty="0" err="1" smtClean="0">
                <a:ea typeface="Cambria Math"/>
              </a:rPr>
              <a:t>ν</a:t>
            </a:r>
            <a:r>
              <a:rPr lang="en-GB" baseline="-25000" dirty="0" err="1" smtClean="0">
                <a:ea typeface="Cambria Math"/>
              </a:rPr>
              <a:t>e</a:t>
            </a:r>
            <a:r>
              <a:rPr lang="en-GB" dirty="0" smtClean="0">
                <a:ea typeface="Cambria Math"/>
              </a:rPr>
              <a:t> transform to some other type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37823"/>
            <a:ext cx="3600400" cy="30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kip.uni-heidelberg.de/tt_detektoren/Sol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004" y="44624"/>
            <a:ext cx="4762500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j-parc.jp/Neutrino/en/images/superk-atmn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873" y="4058212"/>
            <a:ext cx="5528615" cy="27551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Atmospheric</a:t>
            </a:r>
            <a:br>
              <a:rPr lang="en-GB" dirty="0" smtClean="0"/>
            </a:br>
            <a:r>
              <a:rPr lang="en-GB" dirty="0" smtClean="0"/>
              <a:t>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Produced by cosmic</a:t>
            </a:r>
            <a:br>
              <a:rPr lang="en-GB" dirty="0" smtClean="0"/>
            </a:br>
            <a:r>
              <a:rPr lang="en-GB" dirty="0" smtClean="0"/>
              <a:t>rays interacting in the</a:t>
            </a:r>
            <a:br>
              <a:rPr lang="en-GB" dirty="0" smtClean="0"/>
            </a:br>
            <a:r>
              <a:rPr lang="en-GB" dirty="0" smtClean="0"/>
              <a:t>upper atmosphere</a:t>
            </a:r>
          </a:p>
          <a:p>
            <a:pPr lvl="1"/>
            <a:r>
              <a:rPr lang="en-GB" dirty="0" smtClean="0"/>
              <a:t>mixture of </a:t>
            </a:r>
            <a:r>
              <a:rPr lang="el-GR" dirty="0" smtClean="0"/>
              <a:t>ν</a:t>
            </a:r>
            <a:r>
              <a:rPr lang="el-GR" baseline="-25000" dirty="0" smtClean="0"/>
              <a:t>μ</a:t>
            </a:r>
            <a:r>
              <a:rPr lang="en-GB" dirty="0" smtClean="0"/>
              <a:t> and </a:t>
            </a:r>
            <a:r>
              <a:rPr lang="el-GR" dirty="0" smtClean="0"/>
              <a:t>ν</a:t>
            </a:r>
            <a:r>
              <a:rPr lang="en-GB" baseline="-25000" dirty="0" smtClean="0"/>
              <a:t>e</a:t>
            </a:r>
            <a:r>
              <a:rPr lang="en-GB" dirty="0" smtClean="0"/>
              <a:t> produced, roughly 2:1 ratio</a:t>
            </a:r>
          </a:p>
          <a:p>
            <a:r>
              <a:rPr lang="en-GB" dirty="0" smtClean="0"/>
              <a:t>Observe too few upward-going </a:t>
            </a:r>
            <a:r>
              <a:rPr lang="el-GR" dirty="0" smtClean="0"/>
              <a:t>ν</a:t>
            </a:r>
            <a:r>
              <a:rPr lang="el-GR" baseline="-25000" dirty="0" smtClean="0"/>
              <a:t>μ</a:t>
            </a:r>
            <a:endParaRPr lang="en-GB" baseline="-25000" dirty="0" smtClean="0"/>
          </a:p>
          <a:p>
            <a:pPr lvl="1"/>
            <a:r>
              <a:rPr lang="en-GB" dirty="0" smtClean="0"/>
              <a:t>Conclusion: </a:t>
            </a:r>
            <a:r>
              <a:rPr lang="el-GR" dirty="0" smtClean="0"/>
              <a:t>ν</a:t>
            </a:r>
            <a:r>
              <a:rPr lang="el-GR" baseline="-25000" dirty="0" smtClean="0"/>
              <a:t>μ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convert to </a:t>
            </a:r>
            <a:r>
              <a:rPr lang="el-GR" dirty="0" smtClean="0"/>
              <a:t>ν</a:t>
            </a:r>
            <a:r>
              <a:rPr lang="el-GR" baseline="-25000" dirty="0" smtClean="0"/>
              <a:t>τ</a:t>
            </a:r>
            <a:endParaRPr lang="en-GB" baseline="-25000" dirty="0" smtClean="0"/>
          </a:p>
          <a:p>
            <a:pPr lvl="1"/>
            <a:r>
              <a:rPr lang="en-GB" dirty="0" smtClean="0"/>
              <a:t>not </a:t>
            </a:r>
            <a:r>
              <a:rPr lang="el-GR" dirty="0" smtClean="0"/>
              <a:t>ν</a:t>
            </a:r>
            <a:r>
              <a:rPr lang="en-GB" baseline="-25000" dirty="0" smtClean="0"/>
              <a:t>e</a:t>
            </a:r>
            <a:r>
              <a:rPr lang="en-GB" dirty="0" smtClean="0"/>
              <a:t> because </a:t>
            </a:r>
            <a:br>
              <a:rPr lang="en-GB" dirty="0" smtClean="0"/>
            </a:br>
            <a:r>
              <a:rPr lang="en-GB" dirty="0" smtClean="0"/>
              <a:t>no excess of up-</a:t>
            </a:r>
            <a:br>
              <a:rPr lang="en-GB" dirty="0" smtClean="0"/>
            </a:br>
            <a:r>
              <a:rPr lang="en-GB" dirty="0" smtClean="0"/>
              <a:t>going </a:t>
            </a:r>
            <a:r>
              <a:rPr lang="el-GR" dirty="0" smtClean="0"/>
              <a:t>ν</a:t>
            </a:r>
            <a:r>
              <a:rPr lang="en-GB" baseline="-25000" dirty="0" smtClean="0"/>
              <a:t>e</a:t>
            </a:r>
            <a:endParaRPr lang="en-GB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635896" y="143180"/>
            <a:ext cx="5334000" cy="2892564"/>
            <a:chOff x="762000" y="1552575"/>
            <a:chExt cx="7620000" cy="4132235"/>
          </a:xfrm>
        </p:grpSpPr>
        <p:pic>
          <p:nvPicPr>
            <p:cNvPr id="15" name="Picture 14" descr="800px-Atmospheric_Collision.sv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1552575"/>
              <a:ext cx="7620000" cy="375285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rot="10800000" flipV="1">
              <a:off x="1619672" y="4763248"/>
              <a:ext cx="864096" cy="64807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970187" y="4998887"/>
              <a:ext cx="743895" cy="29279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2258218" y="4979835"/>
              <a:ext cx="667124" cy="21602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547663" y="4941167"/>
              <a:ext cx="860233" cy="52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lang="en-GB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GB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7703" y="5157193"/>
              <a:ext cx="705930" cy="52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>
                  <a:latin typeface="Arial" pitchFamily="34" charset="0"/>
                  <a:cs typeface="Arial" pitchFamily="34" charset="0"/>
                </a:rPr>
                <a:t>ν</a:t>
              </a:r>
              <a:r>
                <a:rPr lang="en-GB" baseline="-25000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en-GB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55774" y="5013176"/>
              <a:ext cx="983676" cy="52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>
                  <a:latin typeface="Arial" pitchFamily="34" charset="0"/>
                  <a:cs typeface="Arial" pitchFamily="34" charset="0"/>
                </a:rPr>
                <a:t>ν</a:t>
              </a:r>
              <a:r>
                <a:rPr lang="el-GR" i="1" dirty="0" smtClean="0">
                  <a:latin typeface="Calibri"/>
                  <a:cs typeface="Arial" pitchFamily="34" charset="0"/>
                </a:rPr>
                <a:t>̄</a:t>
              </a:r>
              <a:r>
                <a:rPr lang="el-GR" i="1" baseline="-25000" dirty="0" smtClean="0">
                  <a:latin typeface="Arial" pitchFamily="34" charset="0"/>
                  <a:cs typeface="Arial" pitchFamily="34" charset="0"/>
                </a:rPr>
                <a:t>μ</a:t>
              </a:r>
              <a:endParaRPr lang="en-GB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21166" y="4005064"/>
              <a:ext cx="826891" cy="52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>
                  <a:latin typeface="Arial" pitchFamily="34" charset="0"/>
                  <a:cs typeface="Arial" pitchFamily="34" charset="0"/>
                </a:rPr>
                <a:t>ν</a:t>
              </a:r>
              <a:r>
                <a:rPr lang="el-GR" i="1" baseline="-25000" dirty="0" smtClean="0">
                  <a:latin typeface="Arial" pitchFamily="34" charset="0"/>
                  <a:cs typeface="Arial" pitchFamily="34" charset="0"/>
                </a:rPr>
                <a:t>μ</a:t>
              </a:r>
              <a:endParaRPr lang="en-GB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60032" y="6142949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cos</a:t>
            </a:r>
            <a:r>
              <a:rPr lang="en-GB" dirty="0" smtClean="0"/>
              <a:t> </a:t>
            </a:r>
            <a:r>
              <a:rPr lang="el-GR" i="1" dirty="0" smtClean="0"/>
              <a:t>θ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7439257" y="6142949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cos</a:t>
            </a:r>
            <a:r>
              <a:rPr lang="en-GB" dirty="0" smtClean="0"/>
              <a:t> </a:t>
            </a:r>
            <a:r>
              <a:rPr lang="el-GR" i="1" dirty="0" smtClean="0"/>
              <a:t>θ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2720117" y="4992851"/>
            <a:ext cx="2056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Events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Oscillation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80000" cy="4389120"/>
          </a:xfrm>
        </p:spPr>
        <p:txBody>
          <a:bodyPr/>
          <a:lstStyle/>
          <a:p>
            <a:r>
              <a:rPr lang="en-GB" dirty="0" smtClean="0"/>
              <a:t>Both solar and atmospheric neutrino oscillations imply large mixing angles (</a:t>
            </a:r>
            <a:r>
              <a:rPr lang="en-GB" dirty="0" smtClean="0"/>
              <a:t>33.6° </a:t>
            </a:r>
            <a:r>
              <a:rPr lang="en-GB" dirty="0" smtClean="0"/>
              <a:t>and 38−53° respectively)</a:t>
            </a:r>
          </a:p>
          <a:p>
            <a:r>
              <a:rPr lang="en-GB" dirty="0" smtClean="0"/>
              <a:t>What about </a:t>
            </a:r>
            <a:r>
              <a:rPr lang="el-GR" i="1" dirty="0" smtClean="0"/>
              <a:t>θ</a:t>
            </a:r>
            <a:r>
              <a:rPr lang="en-GB" baseline="-25000" dirty="0" smtClean="0"/>
              <a:t>13</a:t>
            </a:r>
            <a:r>
              <a:rPr lang="en-GB" dirty="0" smtClean="0"/>
              <a:t>?  It is </a:t>
            </a:r>
            <a:r>
              <a:rPr lang="en-GB" i="1" dirty="0" smtClean="0"/>
              <a:t>not</a:t>
            </a:r>
            <a:r>
              <a:rPr lang="en-GB" dirty="0" smtClean="0"/>
              <a:t> large—but is it zero?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64" y="3308866"/>
            <a:ext cx="3672000" cy="348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>
                <a:solidFill>
                  <a:schemeClr val="tx2"/>
                </a:solidFill>
              </a:rPr>
              <a:t>NuFIT</a:t>
            </a:r>
            <a:r>
              <a:rPr lang="en-GB" i="1" dirty="0" smtClean="0">
                <a:solidFill>
                  <a:schemeClr val="tx2"/>
                </a:solidFill>
              </a:rPr>
              <a:t> </a:t>
            </a:r>
            <a:r>
              <a:rPr lang="en-GB" i="1" dirty="0" smtClean="0">
                <a:solidFill>
                  <a:schemeClr val="tx2"/>
                </a:solidFill>
              </a:rPr>
              <a:t>3.0 </a:t>
            </a:r>
            <a:r>
              <a:rPr lang="en-GB" i="1" dirty="0" smtClean="0">
                <a:solidFill>
                  <a:schemeClr val="tx2"/>
                </a:solidFill>
              </a:rPr>
              <a:t>(</a:t>
            </a:r>
            <a:r>
              <a:rPr lang="en-GB" i="1" dirty="0" smtClean="0">
                <a:solidFill>
                  <a:schemeClr val="tx2"/>
                </a:solidFill>
              </a:rPr>
              <a:t>2016)</a:t>
            </a:r>
            <a:endParaRPr lang="en-GB" i="1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96672"/>
            <a:ext cx="4140000" cy="350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1054</TotalTime>
  <Words>393</Words>
  <Application>Microsoft Office PowerPoint</Application>
  <PresentationFormat>On-screen Show (4:3)</PresentationFormat>
  <Paragraphs>117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Flow</vt:lpstr>
      <vt:lpstr>Equation</vt:lpstr>
      <vt:lpstr>Neutrino Oscillations  and T2K</vt:lpstr>
      <vt:lpstr>Neutrinos</vt:lpstr>
      <vt:lpstr>Neutrinos in the  Standard Model</vt:lpstr>
      <vt:lpstr>Neutrino Oscillations</vt:lpstr>
      <vt:lpstr>Neutrino  Oscillations</vt:lpstr>
      <vt:lpstr>Neutrino mixing matrix</vt:lpstr>
      <vt:lpstr>Solar neutrinos</vt:lpstr>
      <vt:lpstr>Atmospheric Neutrinos</vt:lpstr>
      <vt:lpstr>Neutrino Oscillation data</vt:lpstr>
      <vt:lpstr>T2K and θ13</vt:lpstr>
      <vt:lpstr>The importance of θ13</vt:lpstr>
      <vt:lpstr>PowerPoint Presentation</vt:lpstr>
      <vt:lpstr>T2K analysis</vt:lpstr>
      <vt:lpstr>θ13</vt:lpstr>
      <vt:lpstr>CP violation</vt:lpstr>
      <vt:lpstr>Conclusions and Prospects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Oscillations  and T2K</dc:title>
  <dc:creator>Susan Cartwright</dc:creator>
  <cp:lastModifiedBy>Susan</cp:lastModifiedBy>
  <cp:revision>89</cp:revision>
  <dcterms:created xsi:type="dcterms:W3CDTF">2012-06-20T14:45:29Z</dcterms:created>
  <dcterms:modified xsi:type="dcterms:W3CDTF">2017-07-12T11:11:19Z</dcterms:modified>
</cp:coreProperties>
</file>