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CC4494-A753-4D26-AA9B-95EA1A0AB68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917B15-5238-40E5-8C7F-107CA54F919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Susan Cartwright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0096"/>
            <a:ext cx="3291840" cy="1316736"/>
          </a:xfrm>
          <a:prstGeom prst="rect">
            <a:avLst/>
          </a:prstGeom>
        </p:spPr>
      </p:pic>
      <p:pic>
        <p:nvPicPr>
          <p:cNvPr id="1026" name="Picture 2" descr="Latest BBSO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88" y="61042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T vacuum ves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378904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ter.org/doc/all/content/com/gallery/Media/7%20-%20Technical/TKM_CPLX_FINAL_Plasma2013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" y="1250554"/>
            <a:ext cx="9108000" cy="5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ITER fusion reactor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Ignition Facility</a:t>
            </a:r>
            <a:endParaRPr lang="en-GB" dirty="0"/>
          </a:p>
        </p:txBody>
      </p:sp>
      <p:pic>
        <p:nvPicPr>
          <p:cNvPr id="9220" name="Picture 4" descr="http://upload.wikimedia.org/wikipedia/commons/thumb/e/ed/Preamplifier_at_the_National_Ignition_Facility.jpg/1280px-Preamplifier_at_the_National_Ignition_Fac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1" y="1377376"/>
            <a:ext cx="8165565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and the elements</a:t>
            </a:r>
            <a:endParaRPr lang="en-GB" dirty="0"/>
          </a:p>
        </p:txBody>
      </p:sp>
      <p:pic>
        <p:nvPicPr>
          <p:cNvPr id="10242" name="Picture 2" descr="http://kheper.net/cosmos/chemical_elements/carbon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2197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thumb/3/31/Nucleosynthesis_periodic_table.svg/512px-Nucleosynthesis_periodic_tab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6879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Elements from carbon to </a:t>
            </a:r>
            <a:br>
              <a:rPr lang="en-GB" sz="2000" dirty="0" smtClean="0"/>
            </a:br>
            <a:r>
              <a:rPr lang="en-GB" sz="2000" dirty="0" smtClean="0"/>
              <a:t>iron can be made by</a:t>
            </a:r>
            <a:br>
              <a:rPr lang="en-GB" sz="2000" dirty="0" smtClean="0"/>
            </a:br>
            <a:r>
              <a:rPr lang="en-GB" sz="2000" dirty="0" smtClean="0"/>
              <a:t>fusion processes in</a:t>
            </a:r>
            <a:br>
              <a:rPr lang="en-GB" sz="2000" dirty="0" smtClean="0"/>
            </a:br>
            <a:r>
              <a:rPr lang="en-GB" sz="2000" dirty="0" smtClean="0"/>
              <a:t>massive stars</a:t>
            </a:r>
            <a:endParaRPr lang="en-GB" sz="2000" dirty="0"/>
          </a:p>
        </p:txBody>
      </p:sp>
      <p:pic>
        <p:nvPicPr>
          <p:cNvPr id="10248" name="Picture 8" descr="http://www.daviddarling.info/images/s-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0" y="1520180"/>
            <a:ext cx="3429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548680"/>
            <a:ext cx="257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Heavier elements are made by neutron capture processes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83836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accent1"/>
                </a:solidFill>
              </a:rPr>
              <a:t>You really are “stardust”!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Fusion is a promising future energy source</a:t>
            </a:r>
          </a:p>
          <a:p>
            <a:pPr lvl="1"/>
            <a:r>
              <a:rPr lang="en-GB" dirty="0" smtClean="0"/>
              <a:t>next generation fusion reactors are coming close to “break-even”</a:t>
            </a:r>
          </a:p>
          <a:p>
            <a:r>
              <a:rPr lang="en-GB" dirty="0" smtClean="0"/>
              <a:t>But there are issues</a:t>
            </a:r>
          </a:p>
          <a:p>
            <a:pPr lvl="1"/>
            <a:r>
              <a:rPr lang="en-GB" dirty="0" smtClean="0"/>
              <a:t>tritium supply is an issue</a:t>
            </a:r>
          </a:p>
          <a:p>
            <a:pPr lvl="1"/>
            <a:r>
              <a:rPr lang="en-GB" dirty="0" smtClean="0"/>
              <a:t>need to contain the free neutrons</a:t>
            </a:r>
          </a:p>
          <a:p>
            <a:r>
              <a:rPr lang="en-GB" dirty="0" smtClean="0"/>
              <a:t>Clever idea: line </a:t>
            </a:r>
            <a:r>
              <a:rPr lang="en-GB" dirty="0" err="1" smtClean="0"/>
              <a:t>tokamak</a:t>
            </a:r>
            <a:r>
              <a:rPr lang="en-GB" dirty="0" smtClean="0"/>
              <a:t> with lithium</a:t>
            </a:r>
          </a:p>
          <a:p>
            <a:pPr lvl="1"/>
            <a:r>
              <a:rPr lang="en-GB" dirty="0" smtClean="0"/>
              <a:t>neutron capture on </a:t>
            </a:r>
            <a:r>
              <a:rPr lang="en-GB" baseline="30000" dirty="0" smtClean="0"/>
              <a:t>6</a:t>
            </a:r>
            <a:r>
              <a:rPr lang="en-GB" dirty="0" smtClean="0"/>
              <a:t>Li makes tritium: </a:t>
            </a:r>
            <a:r>
              <a:rPr lang="en-GB" baseline="30000" dirty="0" smtClean="0"/>
              <a:t>6</a:t>
            </a:r>
            <a:r>
              <a:rPr lang="en-GB" dirty="0" smtClean="0"/>
              <a:t>Li + n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aseline="30000" dirty="0" smtClean="0">
                <a:sym typeface="Wingdings" panose="05000000000000000000" pitchFamily="2" charset="2"/>
              </a:rPr>
              <a:t>4</a:t>
            </a:r>
            <a:r>
              <a:rPr lang="en-GB" dirty="0" smtClean="0">
                <a:sym typeface="Wingdings" panose="05000000000000000000" pitchFamily="2" charset="2"/>
              </a:rPr>
              <a:t>He + 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H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remove neutrons </a:t>
            </a:r>
            <a:r>
              <a:rPr lang="en-GB" i="1" dirty="0" smtClean="0">
                <a:sym typeface="Wingdings" panose="05000000000000000000" pitchFamily="2" charset="2"/>
              </a:rPr>
              <a:t>and</a:t>
            </a:r>
            <a:r>
              <a:rPr lang="en-GB" dirty="0" smtClean="0">
                <a:sym typeface="Wingdings" panose="05000000000000000000" pitchFamily="2" charset="2"/>
              </a:rPr>
              <a:t> regenerate tritium!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such “lithium blankets” are </a:t>
            </a:r>
            <a:r>
              <a:rPr lang="en-GB" dirty="0" smtClean="0">
                <a:sym typeface="Wingdings" panose="05000000000000000000" pitchFamily="2" charset="2"/>
              </a:rPr>
              <a:t>a </a:t>
            </a:r>
            <a:r>
              <a:rPr lang="en-GB" dirty="0" smtClean="0">
                <a:sym typeface="Wingdings" panose="05000000000000000000" pitchFamily="2" charset="2"/>
              </a:rPr>
              <a:t>current focus of research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Meanwhile, small-scale d-t fusion is used as a convenient source of neutrons for research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as is the case </a:t>
            </a:r>
            <a:r>
              <a:rPr lang="en-GB" dirty="0" smtClean="0">
                <a:sym typeface="Wingdings" panose="05000000000000000000" pitchFamily="2" charset="2"/>
              </a:rPr>
              <a:t>here in Sheffield…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Atoms consist of a nucleus surrounded by electrons</a:t>
            </a:r>
          </a:p>
          <a:p>
            <a:r>
              <a:rPr lang="en-GB" dirty="0" smtClean="0"/>
              <a:t>Chemistry is produced by interactions involving the electrons around the atom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involves small energy changes (~0.01 eV) and can happen at room temperatures</a:t>
            </a:r>
          </a:p>
          <a:p>
            <a:pPr lvl="1"/>
            <a:r>
              <a:rPr lang="en-GB" dirty="0" smtClean="0"/>
              <a:t>our lives are dominated by chemical reactions</a:t>
            </a:r>
          </a:p>
          <a:p>
            <a:r>
              <a:rPr lang="en-GB" dirty="0" smtClean="0"/>
              <a:t>Nuclear physics is concerned with reactions of the atomic nuclei</a:t>
            </a:r>
          </a:p>
          <a:p>
            <a:pPr lvl="1"/>
            <a:r>
              <a:rPr lang="en-GB" dirty="0" smtClean="0"/>
              <a:t>these involve much larger energies (~MeV) and therefore normally happen at high temperatures</a:t>
            </a:r>
          </a:p>
          <a:p>
            <a:pPr lvl="1"/>
            <a:r>
              <a:rPr lang="en-GB" dirty="0" smtClean="0"/>
              <a:t>we are not so aware of nuclear reactions in our everyday lives, but they are critical to our existenc</a:t>
            </a:r>
            <a:r>
              <a:rPr lang="en-GB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001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nuclear physics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Naturally occurring</a:t>
            </a:r>
            <a:r>
              <a:rPr lang="en-GB" dirty="0" smtClean="0"/>
              <a:t> nuclear reactions are crucial to our very existence</a:t>
            </a:r>
            <a:endParaRPr lang="en-GB" i="1" dirty="0" smtClean="0"/>
          </a:p>
          <a:p>
            <a:pPr lvl="1"/>
            <a:r>
              <a:rPr lang="en-GB" dirty="0" smtClean="0"/>
              <a:t>They power the Sun</a:t>
            </a:r>
          </a:p>
          <a:p>
            <a:pPr lvl="1"/>
            <a:r>
              <a:rPr lang="en-GB" dirty="0" smtClean="0"/>
              <a:t>They created most of the elements in your body (the exception being hydrogen)</a:t>
            </a:r>
          </a:p>
          <a:p>
            <a:r>
              <a:rPr lang="en-GB" i="1" dirty="0" smtClean="0"/>
              <a:t>Engineered </a:t>
            </a:r>
            <a:r>
              <a:rPr lang="en-GB" dirty="0" smtClean="0"/>
              <a:t>nuclear reactions can also be useful</a:t>
            </a:r>
          </a:p>
          <a:p>
            <a:pPr lvl="1"/>
            <a:r>
              <a:rPr lang="en-GB" dirty="0" smtClean="0"/>
              <a:t>Medical applications</a:t>
            </a:r>
          </a:p>
          <a:p>
            <a:pPr lvl="2"/>
            <a:r>
              <a:rPr lang="en-GB" dirty="0" smtClean="0"/>
              <a:t>radiotherapy, PET scanners</a:t>
            </a:r>
          </a:p>
          <a:p>
            <a:pPr lvl="1"/>
            <a:r>
              <a:rPr lang="en-GB" dirty="0" smtClean="0"/>
              <a:t>Nuclear fission as a power source</a:t>
            </a:r>
          </a:p>
          <a:p>
            <a:pPr lvl="2"/>
            <a:r>
              <a:rPr lang="en-GB" dirty="0" smtClean="0"/>
              <a:t>much safer than most people think it is, and contributes less to global warming</a:t>
            </a:r>
          </a:p>
          <a:p>
            <a:pPr lvl="1"/>
            <a:r>
              <a:rPr lang="en-GB" dirty="0" smtClean="0"/>
              <a:t>Nuclear fusion as a power source?</a:t>
            </a:r>
          </a:p>
          <a:p>
            <a:pPr lvl="2"/>
            <a:r>
              <a:rPr lang="en-GB" dirty="0" smtClean="0"/>
              <a:t>“always 50 years away”?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nuclear reactions happen?</a:t>
            </a:r>
            <a:endParaRPr lang="en-GB" dirty="0"/>
          </a:p>
        </p:txBody>
      </p:sp>
      <p:pic>
        <p:nvPicPr>
          <p:cNvPr id="3074" name="Picture 2" descr="http://ch302.cm.utexas.edu/images302/binding-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548000"/>
            <a:ext cx="779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3995936" y="2492896"/>
            <a:ext cx="2736304" cy="20162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 = mc</a:t>
            </a:r>
            <a:r>
              <a:rPr lang="en-GB" sz="2400" b="1" baseline="30000" dirty="0" smtClean="0"/>
              <a:t>2</a:t>
            </a:r>
            <a:endParaRPr lang="en-GB" sz="2400" b="1" dirty="0"/>
          </a:p>
        </p:txBody>
      </p:sp>
      <p:sp>
        <p:nvSpPr>
          <p:cNvPr id="5" name="Freeform 4"/>
          <p:cNvSpPr/>
          <p:nvPr/>
        </p:nvSpPr>
        <p:spPr>
          <a:xfrm>
            <a:off x="1735494" y="2204864"/>
            <a:ext cx="604258" cy="3426902"/>
          </a:xfrm>
          <a:custGeom>
            <a:avLst/>
            <a:gdLst>
              <a:gd name="connsiteX0" fmla="*/ 7699 w 604258"/>
              <a:gd name="connsiteY0" fmla="*/ 0 h 3426902"/>
              <a:gd name="connsiteX1" fmla="*/ 7699 w 604258"/>
              <a:gd name="connsiteY1" fmla="*/ 1120140 h 3426902"/>
              <a:gd name="connsiteX2" fmla="*/ 87709 w 604258"/>
              <a:gd name="connsiteY2" fmla="*/ 2251710 h 3426902"/>
              <a:gd name="connsiteX3" fmla="*/ 350599 w 604258"/>
              <a:gd name="connsiteY3" fmla="*/ 3074670 h 3426902"/>
              <a:gd name="connsiteX4" fmla="*/ 567769 w 604258"/>
              <a:gd name="connsiteY4" fmla="*/ 3383280 h 3426902"/>
              <a:gd name="connsiteX5" fmla="*/ 602059 w 604258"/>
              <a:gd name="connsiteY5" fmla="*/ 3417570 h 342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258" h="3426902">
                <a:moveTo>
                  <a:pt x="7699" y="0"/>
                </a:moveTo>
                <a:cubicBezTo>
                  <a:pt x="1031" y="372427"/>
                  <a:pt x="-5636" y="744855"/>
                  <a:pt x="7699" y="1120140"/>
                </a:cubicBezTo>
                <a:cubicBezTo>
                  <a:pt x="21034" y="1495425"/>
                  <a:pt x="30559" y="1925955"/>
                  <a:pt x="87709" y="2251710"/>
                </a:cubicBezTo>
                <a:cubicBezTo>
                  <a:pt x="144859" y="2577465"/>
                  <a:pt x="270589" y="2886075"/>
                  <a:pt x="350599" y="3074670"/>
                </a:cubicBezTo>
                <a:cubicBezTo>
                  <a:pt x="430609" y="3263265"/>
                  <a:pt x="525859" y="3326130"/>
                  <a:pt x="567769" y="3383280"/>
                </a:cubicBezTo>
                <a:cubicBezTo>
                  <a:pt x="609679" y="3440430"/>
                  <a:pt x="605869" y="3429000"/>
                  <a:pt x="602059" y="3417570"/>
                </a:cubicBez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35696" y="2924944"/>
            <a:ext cx="145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fusion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94710" y="5120640"/>
            <a:ext cx="3897630" cy="560070"/>
          </a:xfrm>
          <a:custGeom>
            <a:avLst/>
            <a:gdLst>
              <a:gd name="connsiteX0" fmla="*/ 3897630 w 3897630"/>
              <a:gd name="connsiteY0" fmla="*/ 0 h 560070"/>
              <a:gd name="connsiteX1" fmla="*/ 1805940 w 3897630"/>
              <a:gd name="connsiteY1" fmla="*/ 320040 h 560070"/>
              <a:gd name="connsiteX2" fmla="*/ 0 w 3897630"/>
              <a:gd name="connsiteY2" fmla="*/ 56007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7630" h="560070">
                <a:moveTo>
                  <a:pt x="3897630" y="0"/>
                </a:moveTo>
                <a:lnTo>
                  <a:pt x="1805940" y="320040"/>
                </a:lnTo>
                <a:cubicBezTo>
                  <a:pt x="1156335" y="413385"/>
                  <a:pt x="578167" y="486727"/>
                  <a:pt x="0" y="560070"/>
                </a:cubicBezTo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16396" y="4908049"/>
            <a:ext cx="145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fission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64502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Fusion is a much more efficient energy source than fission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fusion: the Sun</a:t>
            </a:r>
            <a:endParaRPr lang="en-GB" dirty="0"/>
          </a:p>
        </p:txBody>
      </p:sp>
      <p:pic>
        <p:nvPicPr>
          <p:cNvPr id="4098" name="Picture 2" descr="http://ch302.cm.utexas.edu/images302/binding-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548000"/>
            <a:ext cx="779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1331640" y="1844824"/>
            <a:ext cx="360040" cy="338437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700808"/>
            <a:ext cx="6192688" cy="4776192"/>
          </a:xfrm>
        </p:spPr>
        <p:txBody>
          <a:bodyPr/>
          <a:lstStyle/>
          <a:p>
            <a:r>
              <a:rPr lang="en-GB" dirty="0" smtClean="0"/>
              <a:t>Fuses hydrogen (</a:t>
            </a:r>
            <a:r>
              <a:rPr lang="en-GB" baseline="30000" dirty="0" smtClean="0"/>
              <a:t>1</a:t>
            </a:r>
            <a:r>
              <a:rPr lang="en-GB" dirty="0" smtClean="0"/>
              <a:t>H) to helium (</a:t>
            </a:r>
            <a:r>
              <a:rPr lang="en-GB" baseline="30000" dirty="0" smtClean="0"/>
              <a:t>4</a:t>
            </a:r>
            <a:r>
              <a:rPr lang="en-GB" dirty="0" smtClean="0"/>
              <a:t>He)</a:t>
            </a:r>
          </a:p>
          <a:p>
            <a:pPr lvl="1"/>
            <a:r>
              <a:rPr lang="en-GB" dirty="0" smtClean="0"/>
              <a:t>4 </a:t>
            </a:r>
            <a:r>
              <a:rPr lang="en-GB" baseline="30000" dirty="0" smtClean="0"/>
              <a:t>1</a:t>
            </a:r>
            <a:r>
              <a:rPr lang="en-GB" dirty="0" smtClean="0"/>
              <a:t>H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aseline="30000" dirty="0" smtClean="0">
                <a:sym typeface="Wingdings" panose="05000000000000000000" pitchFamily="2" charset="2"/>
              </a:rPr>
              <a:t>4</a:t>
            </a:r>
            <a:r>
              <a:rPr lang="en-GB" dirty="0" smtClean="0">
                <a:sym typeface="Wingdings" panose="05000000000000000000" pitchFamily="2" charset="2"/>
              </a:rPr>
              <a:t>He + 2e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+ 2</a:t>
            </a:r>
            <a:r>
              <a:rPr lang="el-GR" dirty="0" smtClean="0"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converts about 0.7% of the initial mass to energy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~10% of the Sun’s initial hydrogen content will power it for 10 billion (10</a:t>
            </a:r>
            <a:r>
              <a:rPr lang="en-GB" baseline="30000" dirty="0" smtClean="0">
                <a:sym typeface="Wingdings" panose="05000000000000000000" pitchFamily="2" charset="2"/>
              </a:rPr>
              <a:t>10</a:t>
            </a:r>
            <a:r>
              <a:rPr lang="en-GB" dirty="0" smtClean="0">
                <a:sym typeface="Wingdings" panose="05000000000000000000" pitchFamily="2" charset="2"/>
              </a:rPr>
              <a:t>)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fusion: the 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r>
              <a:rPr lang="en-GB" dirty="0" smtClean="0"/>
              <a:t>Fusing two protons together is </a:t>
            </a:r>
            <a:r>
              <a:rPr lang="en-GB" i="1" dirty="0" smtClean="0"/>
              <a:t>difficult</a:t>
            </a:r>
            <a:endParaRPr lang="en-GB" dirty="0" smtClean="0"/>
          </a:p>
          <a:p>
            <a:pPr lvl="1"/>
            <a:r>
              <a:rPr lang="en-GB" dirty="0" smtClean="0"/>
              <a:t>they repel each other by the electrostatic force</a:t>
            </a:r>
          </a:p>
          <a:p>
            <a:pPr lvl="1"/>
            <a:r>
              <a:rPr lang="en-GB" dirty="0" smtClean="0"/>
              <a:t>classically you need temperatures of ~10</a:t>
            </a:r>
            <a:r>
              <a:rPr lang="en-GB" baseline="30000" dirty="0" smtClean="0"/>
              <a:t>10</a:t>
            </a:r>
            <a:r>
              <a:rPr lang="en-GB" dirty="0" smtClean="0"/>
              <a:t> K to overcome this </a:t>
            </a:r>
          </a:p>
          <a:p>
            <a:pPr lvl="2"/>
            <a:r>
              <a:rPr lang="en-GB" dirty="0" smtClean="0"/>
              <a:t>remember temperature = mean kinetic energy of particles</a:t>
            </a:r>
          </a:p>
          <a:p>
            <a:pPr lvl="1"/>
            <a:r>
              <a:rPr lang="en-GB" dirty="0" smtClean="0"/>
              <a:t>the Sun manages to do it at ~10</a:t>
            </a:r>
            <a:r>
              <a:rPr lang="en-GB" baseline="30000" dirty="0" smtClean="0"/>
              <a:t>7</a:t>
            </a:r>
            <a:r>
              <a:rPr lang="en-GB" dirty="0" smtClean="0"/>
              <a:t> K because of </a:t>
            </a:r>
            <a:r>
              <a:rPr lang="en-GB" b="1" dirty="0" smtClean="0">
                <a:solidFill>
                  <a:schemeClr val="accent1"/>
                </a:solidFill>
              </a:rPr>
              <a:t>quantum tunnelling</a:t>
            </a:r>
          </a:p>
          <a:p>
            <a:pPr lvl="2"/>
            <a:r>
              <a:rPr lang="en-GB" dirty="0" smtClean="0"/>
              <a:t>still a very improbable reaction—the reason the pp chain is </a:t>
            </a:r>
            <a:r>
              <a:rPr lang="en-GB" i="1" dirty="0" smtClean="0"/>
              <a:t>slow</a:t>
            </a:r>
            <a:endParaRPr lang="en-GB" dirty="0"/>
          </a:p>
        </p:txBody>
      </p:sp>
      <p:pic>
        <p:nvPicPr>
          <p:cNvPr id="5122" name="Picture 2" descr="http://csep10.phys.utk.edu/astr162/lect/energy/pp-ch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2" y="3813000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stack.imgur.com/E8i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" y="4352926"/>
            <a:ext cx="25431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043608" y="5085184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43608" y="4653136"/>
            <a:ext cx="1368152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fusion reactors</a:t>
            </a:r>
            <a:endParaRPr lang="en-GB" dirty="0"/>
          </a:p>
        </p:txBody>
      </p:sp>
      <p:pic>
        <p:nvPicPr>
          <p:cNvPr id="4098" name="Picture 2" descr="http://ch302.cm.utexas.edu/images302/binding-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548000"/>
            <a:ext cx="779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1331640" y="2276872"/>
            <a:ext cx="360040" cy="2952328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700808"/>
            <a:ext cx="6192688" cy="4776192"/>
          </a:xfrm>
        </p:spPr>
        <p:txBody>
          <a:bodyPr/>
          <a:lstStyle/>
          <a:p>
            <a:r>
              <a:rPr lang="en-GB" dirty="0" smtClean="0"/>
              <a:t>Fuses deuterium (</a:t>
            </a:r>
            <a:r>
              <a:rPr lang="en-GB" baseline="30000" dirty="0"/>
              <a:t>2</a:t>
            </a:r>
            <a:r>
              <a:rPr lang="en-GB" dirty="0" smtClean="0"/>
              <a:t>H) with tritium (</a:t>
            </a:r>
            <a:r>
              <a:rPr lang="en-GB" baseline="30000" dirty="0" smtClean="0"/>
              <a:t>3</a:t>
            </a:r>
            <a:r>
              <a:rPr lang="en-GB" dirty="0" smtClean="0"/>
              <a:t>H) to make helium (</a:t>
            </a:r>
            <a:r>
              <a:rPr lang="en-GB" baseline="30000" dirty="0" smtClean="0"/>
              <a:t>4</a:t>
            </a:r>
            <a:r>
              <a:rPr lang="en-GB" dirty="0" smtClean="0"/>
              <a:t>He)</a:t>
            </a:r>
          </a:p>
          <a:p>
            <a:pPr lvl="1"/>
            <a:r>
              <a:rPr lang="en-GB" baseline="30000" dirty="0" smtClean="0"/>
              <a:t>2</a:t>
            </a:r>
            <a:r>
              <a:rPr lang="en-GB" dirty="0" smtClean="0"/>
              <a:t>H + </a:t>
            </a:r>
            <a:r>
              <a:rPr lang="en-GB" baseline="30000" dirty="0" smtClean="0"/>
              <a:t>3</a:t>
            </a:r>
            <a:r>
              <a:rPr lang="en-GB" dirty="0" smtClean="0"/>
              <a:t>H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aseline="30000" dirty="0" smtClean="0">
                <a:sym typeface="Wingdings" panose="05000000000000000000" pitchFamily="2" charset="2"/>
              </a:rPr>
              <a:t>4</a:t>
            </a:r>
            <a:r>
              <a:rPr lang="en-GB" dirty="0" smtClean="0">
                <a:sym typeface="Wingdings" panose="05000000000000000000" pitchFamily="2" charset="2"/>
              </a:rPr>
              <a:t>He + 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about half as efficient as fusing </a:t>
            </a:r>
            <a:r>
              <a:rPr lang="en-GB" baseline="30000" dirty="0" smtClean="0">
                <a:sym typeface="Wingdings" panose="05000000000000000000" pitchFamily="2" charset="2"/>
              </a:rPr>
              <a:t>1</a:t>
            </a:r>
            <a:r>
              <a:rPr lang="en-GB" dirty="0" smtClean="0">
                <a:sym typeface="Wingdings" panose="05000000000000000000" pitchFamily="2" charset="2"/>
              </a:rPr>
              <a:t>H (0.4% of initial mass converted to energy)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but </a:t>
            </a:r>
            <a:r>
              <a:rPr lang="en-GB" b="1" dirty="0" smtClean="0">
                <a:sym typeface="Wingdings" panose="05000000000000000000" pitchFamily="2" charset="2"/>
              </a:rPr>
              <a:t>much easier</a:t>
            </a:r>
            <a:r>
              <a:rPr lang="en-GB" dirty="0" smtClean="0">
                <a:sym typeface="Wingdings" panose="05000000000000000000" pitchFamily="2" charset="2"/>
              </a:rPr>
              <a:t> (do not need to convert any protons to neutrons—no weak interactions)</a:t>
            </a:r>
            <a:endParaRPr lang="en-GB" dirty="0"/>
          </a:p>
        </p:txBody>
      </p:sp>
      <p:sp>
        <p:nvSpPr>
          <p:cNvPr id="6" name="Curved Left Arrow 5"/>
          <p:cNvSpPr/>
          <p:nvPr/>
        </p:nvSpPr>
        <p:spPr>
          <a:xfrm>
            <a:off x="1331640" y="3068960"/>
            <a:ext cx="360040" cy="2160240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hard?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Still need temperatures of ~10</a:t>
            </a:r>
            <a:r>
              <a:rPr lang="en-GB" baseline="30000" dirty="0" smtClean="0"/>
              <a:t>9</a:t>
            </a:r>
            <a:r>
              <a:rPr lang="en-GB" dirty="0" smtClean="0"/>
              <a:t> K or so</a:t>
            </a:r>
          </a:p>
          <a:p>
            <a:pPr lvl="1"/>
            <a:r>
              <a:rPr lang="en-GB" dirty="0" smtClean="0"/>
              <a:t>can’t afford to wait for </a:t>
            </a:r>
            <a:br>
              <a:rPr lang="en-GB" dirty="0" smtClean="0"/>
            </a:br>
            <a:r>
              <a:rPr lang="en-GB" dirty="0" smtClean="0"/>
              <a:t>quantum tunnelling</a:t>
            </a:r>
          </a:p>
          <a:p>
            <a:r>
              <a:rPr lang="en-GB" dirty="0" smtClean="0"/>
              <a:t>Tritium is unstable</a:t>
            </a:r>
          </a:p>
          <a:p>
            <a:pPr lvl="1"/>
            <a:r>
              <a:rPr lang="en-GB" dirty="0" smtClean="0"/>
              <a:t>decays to </a:t>
            </a:r>
            <a:r>
              <a:rPr lang="en-GB" baseline="30000" dirty="0" smtClean="0"/>
              <a:t>3</a:t>
            </a:r>
            <a:r>
              <a:rPr lang="en-GB" dirty="0" smtClean="0"/>
              <a:t>He with a half-</a:t>
            </a:r>
            <a:br>
              <a:rPr lang="en-GB" dirty="0" smtClean="0"/>
            </a:br>
            <a:r>
              <a:rPr lang="en-GB" dirty="0" smtClean="0"/>
              <a:t>life of 12 years</a:t>
            </a:r>
          </a:p>
          <a:p>
            <a:pPr lvl="2"/>
            <a:r>
              <a:rPr lang="en-GB" dirty="0" smtClean="0"/>
              <a:t>so it does not occur </a:t>
            </a:r>
            <a:br>
              <a:rPr lang="en-GB" dirty="0" smtClean="0"/>
            </a:br>
            <a:r>
              <a:rPr lang="en-GB" dirty="0" smtClean="0"/>
              <a:t>naturally—you have to </a:t>
            </a:r>
            <a:br>
              <a:rPr lang="en-GB" dirty="0" smtClean="0"/>
            </a:br>
            <a:r>
              <a:rPr lang="en-GB" dirty="0" smtClean="0"/>
              <a:t>make it</a:t>
            </a:r>
          </a:p>
          <a:p>
            <a:r>
              <a:rPr lang="en-GB" dirty="0" smtClean="0"/>
              <a:t>The free neutron is </a:t>
            </a:r>
            <a:br>
              <a:rPr lang="en-GB" dirty="0" smtClean="0"/>
            </a:br>
            <a:r>
              <a:rPr lang="en-GB" dirty="0" smtClean="0"/>
              <a:t>potentially dangerous</a:t>
            </a:r>
          </a:p>
          <a:p>
            <a:pPr lvl="1"/>
            <a:r>
              <a:rPr lang="en-GB" dirty="0" smtClean="0"/>
              <a:t>can produce radioactive</a:t>
            </a:r>
            <a:br>
              <a:rPr lang="en-GB" dirty="0" smtClean="0"/>
            </a:br>
            <a:r>
              <a:rPr lang="en-GB" dirty="0" smtClean="0"/>
              <a:t>nuclei</a:t>
            </a:r>
            <a:endParaRPr lang="en-GB" dirty="0"/>
          </a:p>
        </p:txBody>
      </p:sp>
      <p:pic>
        <p:nvPicPr>
          <p:cNvPr id="7170" name="Picture 2" descr="http://iec.neep.wisc.edu/images/crossS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42" y="2279847"/>
            <a:ext cx="4776822" cy="43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Tokamak</a:t>
            </a:r>
            <a:endParaRPr lang="en-GB" dirty="0" smtClean="0"/>
          </a:p>
          <a:p>
            <a:pPr lvl="1"/>
            <a:r>
              <a:rPr lang="en-GB" dirty="0" smtClean="0"/>
              <a:t>create extremely hot d-t plasma and confine with </a:t>
            </a:r>
            <a:br>
              <a:rPr lang="en-GB" dirty="0" smtClean="0"/>
            </a:br>
            <a:r>
              <a:rPr lang="en-GB" dirty="0" smtClean="0"/>
              <a:t>a magnetic field (it will vaporise anything it touches)</a:t>
            </a:r>
          </a:p>
          <a:p>
            <a:r>
              <a:rPr lang="en-GB" dirty="0" smtClean="0"/>
              <a:t>Inertial confinement</a:t>
            </a:r>
          </a:p>
          <a:p>
            <a:pPr lvl="1"/>
            <a:r>
              <a:rPr lang="en-GB" dirty="0" smtClean="0"/>
              <a:t>take small pellet of fuel and blast it with</a:t>
            </a:r>
            <a:br>
              <a:rPr lang="en-GB" dirty="0" smtClean="0"/>
            </a:br>
            <a:r>
              <a:rPr lang="en-GB" dirty="0" smtClean="0"/>
              <a:t>powerful lasers</a:t>
            </a:r>
            <a:endParaRPr lang="en-GB" dirty="0"/>
          </a:p>
        </p:txBody>
      </p:sp>
      <p:pic>
        <p:nvPicPr>
          <p:cNvPr id="8194" name="Picture 2" descr="http://upload.wikimedia.org/wikipedia/commons/thumb/3/3b/Deuterium-tritium_fusion.svg/248px-Deuterium-tritium_fu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2362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fda.org/wpcms/wp-content/uploads/2011/09/jg05-537-1c-748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8116"/>
            <a:ext cx="4104456" cy="32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-lmj.cea.fr/en/experimental/images/f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48336"/>
            <a:ext cx="5095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887</TotalTime>
  <Words>526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Fusion</vt:lpstr>
      <vt:lpstr>Nuclear Physics</vt:lpstr>
      <vt:lpstr>Why is nuclear physics important?</vt:lpstr>
      <vt:lpstr>Why do nuclear reactions happen?</vt:lpstr>
      <vt:lpstr>Natural fusion: the Sun</vt:lpstr>
      <vt:lpstr>Natural fusion: the Sun</vt:lpstr>
      <vt:lpstr>Fusion in fusion reactors</vt:lpstr>
      <vt:lpstr>Why is this hard?</vt:lpstr>
      <vt:lpstr>Fusion techniques</vt:lpstr>
      <vt:lpstr>The ITER fusion reactor</vt:lpstr>
      <vt:lpstr>National Ignition Facility</vt:lpstr>
      <vt:lpstr>Fusion and the elements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</cp:lastModifiedBy>
  <cp:revision>16</cp:revision>
  <dcterms:created xsi:type="dcterms:W3CDTF">2014-07-07T15:42:07Z</dcterms:created>
  <dcterms:modified xsi:type="dcterms:W3CDTF">2017-07-12T08:55:59Z</dcterms:modified>
</cp:coreProperties>
</file>