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3" r:id="rId13"/>
    <p:sldId id="274" r:id="rId14"/>
    <p:sldId id="275" r:id="rId15"/>
    <p:sldId id="297" r:id="rId16"/>
    <p:sldId id="276" r:id="rId17"/>
    <p:sldId id="277" r:id="rId18"/>
    <p:sldId id="285" r:id="rId19"/>
    <p:sldId id="286" r:id="rId20"/>
    <p:sldId id="268" r:id="rId21"/>
    <p:sldId id="269" r:id="rId22"/>
    <p:sldId id="271" r:id="rId23"/>
    <p:sldId id="270" r:id="rId24"/>
    <p:sldId id="272" r:id="rId25"/>
    <p:sldId id="279" r:id="rId26"/>
    <p:sldId id="280" r:id="rId27"/>
    <p:sldId id="281" r:id="rId28"/>
    <p:sldId id="283" r:id="rId29"/>
    <p:sldId id="296" r:id="rId30"/>
    <p:sldId id="284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564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83" d="100"/>
          <a:sy n="83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4C05A9C-3F78-455C-B062-44FC7E5B9E1F}" type="datetimeFigureOut">
              <a:rPr lang="en-GB" smtClean="0"/>
              <a:pPr/>
              <a:t>03/04/2016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039A31C-5B2E-4563-9292-D5ED5157EE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419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FDEC263-4F06-48FC-93BF-ECFB36A67D9E}" type="datetimeFigureOut">
              <a:rPr lang="en-GB" smtClean="0"/>
              <a:pPr/>
              <a:t>03/04/2016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9B41FF7-A1E1-4F3D-A7DD-93CAD74CB5E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834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5209A4B-B720-4387-881F-BED7675ACFE5}" type="datetime1">
              <a:rPr lang="en-GB" smtClean="0"/>
              <a:pPr/>
              <a:t>03/04/2016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4A3EDD6-5273-4D1F-BD95-5CB33DF2F06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1B46-DC17-4905-9AD0-8714EA7CC431}" type="datetime1">
              <a:rPr lang="en-GB" smtClean="0"/>
              <a:pPr/>
              <a:t>03/04/2016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5032-9F15-4517-B712-72F3C226B45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BBA-21D6-4B9D-B656-22D4B0E7E867}" type="datetime1">
              <a:rPr lang="en-GB" smtClean="0"/>
              <a:pPr/>
              <a:t>03/04/2016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5032-9F15-4517-B712-72F3C226B45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>
            <a:lvl4pPr>
              <a:buClr>
                <a:schemeClr val="accent1"/>
              </a:buClr>
              <a:buFont typeface="Wingdings" pitchFamily="2" charset="2"/>
              <a:buChar char=""/>
              <a:defRPr baseline="0">
                <a:solidFill>
                  <a:schemeClr val="tx2"/>
                </a:solidFill>
              </a:defRPr>
            </a:lvl4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0931EA4-2DA4-46E4-80DF-8E69BB8C5984}" type="datetime1">
              <a:rPr lang="en-GB" smtClean="0"/>
              <a:pPr/>
              <a:t>03/04/2016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6FF5032-9F15-4517-B712-72F3C226B4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021EB4F-8071-4CA9-8732-9C16C1074917}" type="datetime1">
              <a:rPr lang="en-GB" smtClean="0"/>
              <a:pPr/>
              <a:t>03/04/2016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6FF5032-9F15-4517-B712-72F3C226B45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C4C2A-2EB8-4836-8410-D2B61DB8B878}" type="datetime1">
              <a:rPr lang="en-GB" smtClean="0"/>
              <a:pPr/>
              <a:t>03/04/2016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5032-9F15-4517-B712-72F3C226B4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ED32F-7125-4E1F-9219-6D55A91A67A0}" type="datetime1">
              <a:rPr lang="en-GB" smtClean="0"/>
              <a:pPr/>
              <a:t>03/04/2016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5032-9F15-4517-B712-72F3C226B4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9E6ED8E-C00D-4694-8E5C-F3A0BE743EE0}" type="datetime1">
              <a:rPr lang="en-GB" smtClean="0"/>
              <a:pPr/>
              <a:t>03/04/2016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6FF5032-9F15-4517-B712-72F3C226B4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2E3D-31FA-41EA-8121-5FFCAC4ACCD5}" type="datetime1">
              <a:rPr lang="en-GB" smtClean="0"/>
              <a:pPr/>
              <a:t>03/04/2016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5032-9F15-4517-B712-72F3C226B45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5787D5C-47AA-449C-B7D5-CD3ABB2DB2CF}" type="datetime1">
              <a:rPr lang="en-GB" smtClean="0"/>
              <a:pPr/>
              <a:t>03/04/2016</a:t>
            </a:fld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6FF5032-9F15-4517-B712-72F3C226B4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7BF9123-4B5A-47E3-857D-1B245E68D63B}" type="datetime1">
              <a:rPr lang="en-GB" smtClean="0"/>
              <a:pPr/>
              <a:t>03/04/2016</a:t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6FF5032-9F15-4517-B712-72F3C226B45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94541D1-610B-4E23-8A35-504D82F7C9F7}" type="datetime1">
              <a:rPr lang="en-GB" smtClean="0"/>
              <a:pPr/>
              <a:t>03/04/2016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6FF5032-9F15-4517-B712-72F3C226B45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ASTROPARTICLE PHYSICS LECTURE 1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Susan Cartwright</a:t>
            </a:r>
          </a:p>
          <a:p>
            <a:r>
              <a:rPr lang="en-GB" sz="1600" dirty="0" smtClean="0"/>
              <a:t>University of Sheffield</a:t>
            </a: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EDD6-5273-4D1F-BD95-5CB33DF2F063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88640"/>
            <a:ext cx="40005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uoslogo_key_cmyk_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60648"/>
            <a:ext cx="3291840" cy="1316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Acceleration Mechanisms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43192" cy="487375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Fermi Mechanism</a:t>
            </a:r>
          </a:p>
          <a:p>
            <a:pPr lvl="1"/>
            <a:r>
              <a:rPr lang="en-GB" dirty="0" smtClean="0"/>
              <a:t>energetic charged particles can gain energy by scattering off local magnetic turbulence (Fermi 1949)</a:t>
            </a:r>
          </a:p>
          <a:p>
            <a:pPr lvl="2"/>
            <a:r>
              <a:rPr lang="en-GB" dirty="0" smtClean="0"/>
              <a:t>We need to average over angle.  Head-on collisions are slightly more likely than overtaking collisions, so middle term doesn’t just go away.  In relativistic limit we find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lvl="2"/>
            <a:r>
              <a:rPr lang="en-GB" dirty="0" smtClean="0"/>
              <a:t>Hence this process is known as </a:t>
            </a:r>
            <a:r>
              <a:rPr lang="en-GB" b="1" dirty="0" smtClean="0"/>
              <a:t>second-order Fermi acceleration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The good news</a:t>
            </a:r>
          </a:p>
          <a:p>
            <a:pPr lvl="2"/>
            <a:r>
              <a:rPr lang="en-GB" dirty="0" smtClean="0"/>
              <a:t>this produces a power law energy spectrum: </a:t>
            </a:r>
            <a:r>
              <a:rPr lang="en-GB" i="1" dirty="0" smtClean="0"/>
              <a:t>N</a:t>
            </a:r>
            <a:r>
              <a:rPr lang="en-GB" dirty="0" smtClean="0"/>
              <a:t>(</a:t>
            </a:r>
            <a:r>
              <a:rPr lang="en-GB" i="1" dirty="0" smtClean="0"/>
              <a:t>E</a:t>
            </a:r>
            <a:r>
              <a:rPr lang="en-GB" dirty="0" smtClean="0"/>
              <a:t>) </a:t>
            </a:r>
            <a:r>
              <a:rPr lang="en-GB" dirty="0" smtClean="0">
                <a:latin typeface="Cambria Math"/>
                <a:ea typeface="Cambria Math"/>
              </a:rPr>
              <a:t>∝</a:t>
            </a:r>
            <a:r>
              <a:rPr lang="en-GB" dirty="0" smtClean="0">
                <a:ea typeface="Cambria Math"/>
              </a:rPr>
              <a:t> </a:t>
            </a:r>
            <a:r>
              <a:rPr lang="en-GB" i="1" dirty="0" smtClean="0">
                <a:ea typeface="Cambria Math"/>
              </a:rPr>
              <a:t>E</a:t>
            </a:r>
            <a:r>
              <a:rPr lang="en-GB" baseline="30000" dirty="0" smtClean="0">
                <a:ea typeface="Cambria Math"/>
              </a:rPr>
              <a:t>−x</a:t>
            </a:r>
            <a:r>
              <a:rPr lang="en-GB" dirty="0" smtClean="0">
                <a:ea typeface="Cambria Math"/>
              </a:rPr>
              <a:t> where </a:t>
            </a:r>
            <a:br>
              <a:rPr lang="en-GB" dirty="0" smtClean="0">
                <a:ea typeface="Cambria Math"/>
              </a:rPr>
            </a:br>
            <a:r>
              <a:rPr lang="en-GB" i="1" dirty="0" smtClean="0">
                <a:ea typeface="Cambria Math"/>
              </a:rPr>
              <a:t>x</a:t>
            </a:r>
            <a:r>
              <a:rPr lang="en-GB" dirty="0" smtClean="0">
                <a:ea typeface="Cambria Math"/>
              </a:rPr>
              <a:t> = 1 + 1/</a:t>
            </a:r>
            <a:r>
              <a:rPr lang="el-GR" dirty="0" smtClean="0">
                <a:ea typeface="Cambria Math"/>
              </a:rPr>
              <a:t>ατ</a:t>
            </a:r>
            <a:r>
              <a:rPr lang="en-GB" dirty="0" smtClean="0">
                <a:ea typeface="Cambria Math"/>
              </a:rPr>
              <a:t>, </a:t>
            </a:r>
            <a:r>
              <a:rPr lang="el-GR" dirty="0" smtClean="0">
                <a:ea typeface="Cambria Math"/>
              </a:rPr>
              <a:t>α</a:t>
            </a:r>
            <a:r>
              <a:rPr lang="en-GB" dirty="0" smtClean="0">
                <a:ea typeface="Cambria Math"/>
              </a:rPr>
              <a:t> is the rate of energy increase and </a:t>
            </a:r>
            <a:r>
              <a:rPr lang="el-GR" dirty="0" smtClean="0">
                <a:ea typeface="Cambria Math"/>
              </a:rPr>
              <a:t>τ</a:t>
            </a:r>
            <a:r>
              <a:rPr lang="en-GB" dirty="0" smtClean="0">
                <a:ea typeface="Cambria Math"/>
              </a:rPr>
              <a:t> is the residence time of the particle</a:t>
            </a:r>
          </a:p>
          <a:p>
            <a:pPr lvl="1"/>
            <a:r>
              <a:rPr lang="en-GB" dirty="0" smtClean="0">
                <a:ea typeface="Cambria Math"/>
              </a:rPr>
              <a:t>The bad news</a:t>
            </a:r>
          </a:p>
          <a:p>
            <a:pPr lvl="2"/>
            <a:r>
              <a:rPr lang="en-GB" dirty="0" smtClean="0">
                <a:ea typeface="Cambria Math"/>
              </a:rPr>
              <a:t>since </a:t>
            </a:r>
            <a:r>
              <a:rPr lang="en-GB" i="1" dirty="0" smtClean="0">
                <a:ea typeface="Cambria Math"/>
              </a:rPr>
              <a:t>u</a:t>
            </a:r>
            <a:r>
              <a:rPr lang="en-GB" dirty="0" smtClean="0">
                <a:ea typeface="Cambria Math"/>
              </a:rPr>
              <a:t> &lt;&lt; </a:t>
            </a:r>
            <a:r>
              <a:rPr lang="en-GB" i="1" dirty="0" smtClean="0">
                <a:ea typeface="Cambria Math"/>
              </a:rPr>
              <a:t>c</a:t>
            </a:r>
            <a:r>
              <a:rPr lang="en-GB" dirty="0" smtClean="0">
                <a:ea typeface="Cambria Math"/>
              </a:rPr>
              <a:t>, it’s slow and inefficient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6FF5032-9F15-4517-B712-72F3C226B455}" type="slidenum">
              <a:rPr lang="en-GB" smtClean="0"/>
              <a:pPr/>
              <a:t>10</a:t>
            </a:fld>
            <a:endParaRPr lang="en-GB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275856" y="3429000"/>
          <a:ext cx="1587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3" imgW="1587240" imgH="761760" progId="Equation.3">
                  <p:embed/>
                </p:oleObj>
              </mc:Choice>
              <mc:Fallback>
                <p:oleObj name="Equation" r:id="rId3" imgW="1587240" imgH="7617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3429000"/>
                        <a:ext cx="15875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13"/>
          <p:cNvGrpSpPr/>
          <p:nvPr/>
        </p:nvGrpSpPr>
        <p:grpSpPr>
          <a:xfrm>
            <a:off x="6516216" y="260648"/>
            <a:ext cx="1656184" cy="1512168"/>
            <a:chOff x="6516216" y="260648"/>
            <a:chExt cx="1656184" cy="1512168"/>
          </a:xfrm>
        </p:grpSpPr>
        <p:sp>
          <p:nvSpPr>
            <p:cNvPr id="9" name="Rectangle 8"/>
            <p:cNvSpPr/>
            <p:nvPr/>
          </p:nvSpPr>
          <p:spPr>
            <a:xfrm>
              <a:off x="7668344" y="260648"/>
              <a:ext cx="504056" cy="1512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Straight Connector 10"/>
            <p:cNvCxnSpPr>
              <a:endCxn id="9" idx="1"/>
            </p:cNvCxnSpPr>
            <p:nvPr/>
          </p:nvCxnSpPr>
          <p:spPr>
            <a:xfrm>
              <a:off x="6516216" y="332656"/>
              <a:ext cx="1152128" cy="684076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6516216" y="1009306"/>
              <a:ext cx="1152128" cy="684076"/>
            </a:xfrm>
            <a:prstGeom prst="line">
              <a:avLst/>
            </a:prstGeom>
            <a:ln w="28575">
              <a:solidFill>
                <a:schemeClr val="accent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Acceleration Mechanisms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4873752"/>
          </a:xfrm>
        </p:spPr>
        <p:txBody>
          <a:bodyPr/>
          <a:lstStyle/>
          <a:p>
            <a:r>
              <a:rPr lang="en-GB" dirty="0" smtClean="0"/>
              <a:t>First-order Fermi Mechanism </a:t>
            </a:r>
            <a:br>
              <a:rPr lang="en-GB" dirty="0" smtClean="0"/>
            </a:br>
            <a:r>
              <a:rPr lang="en-GB" dirty="0" smtClean="0"/>
              <a:t>(Diffusive Shock Acceleration)</a:t>
            </a:r>
          </a:p>
          <a:p>
            <a:pPr lvl="1"/>
            <a:r>
              <a:rPr lang="en-GB" i="1" dirty="0" smtClean="0"/>
              <a:t>O</a:t>
            </a:r>
            <a:r>
              <a:rPr lang="en-GB" dirty="0" smtClean="0"/>
              <a:t>(</a:t>
            </a:r>
            <a:r>
              <a:rPr lang="en-GB" i="1" dirty="0" smtClean="0"/>
              <a:t>u</a:t>
            </a:r>
            <a:r>
              <a:rPr lang="en-GB" dirty="0" smtClean="0"/>
              <a:t>/</a:t>
            </a:r>
            <a:r>
              <a:rPr lang="en-GB" i="1" dirty="0" smtClean="0"/>
              <a:t>c</a:t>
            </a:r>
            <a:r>
              <a:rPr lang="en-GB" dirty="0" smtClean="0"/>
              <a:t>) term gets lost in integral over </a:t>
            </a:r>
            <a:br>
              <a:rPr lang="en-GB" dirty="0" smtClean="0"/>
            </a:br>
            <a:r>
              <a:rPr lang="en-GB" dirty="0" smtClean="0"/>
              <a:t>angles—we could retrieve this if we </a:t>
            </a:r>
            <a:br>
              <a:rPr lang="en-GB" dirty="0" smtClean="0"/>
            </a:br>
            <a:r>
              <a:rPr lang="en-GB" dirty="0" smtClean="0"/>
              <a:t>could arrange to have only head-on scatters</a:t>
            </a:r>
          </a:p>
          <a:p>
            <a:pPr lvl="1"/>
            <a:r>
              <a:rPr lang="en-GB" dirty="0" smtClean="0"/>
              <a:t>Consider shock wave as sketched above</a:t>
            </a:r>
          </a:p>
          <a:p>
            <a:pPr lvl="2"/>
            <a:r>
              <a:rPr lang="en-GB" dirty="0" smtClean="0"/>
              <a:t>high-energy particles will scatter so that their distribution is isotropic in the rest frame of the gas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lvl="2"/>
            <a:r>
              <a:rPr lang="en-GB" dirty="0" smtClean="0"/>
              <a:t>crossing shock </a:t>
            </a:r>
            <a:r>
              <a:rPr lang="en-GB" b="1" dirty="0" smtClean="0"/>
              <a:t>in either direction</a:t>
            </a:r>
            <a:r>
              <a:rPr lang="en-GB" dirty="0" smtClean="0"/>
              <a:t> produces head-on collision on average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6FF5032-9F15-4517-B712-72F3C226B455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4354" y="77274"/>
            <a:ext cx="3168352" cy="304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2195736" y="4437112"/>
            <a:ext cx="4464050" cy="1449388"/>
            <a:chOff x="1531" y="1440"/>
            <a:chExt cx="7028" cy="2282"/>
          </a:xfrm>
        </p:grpSpPr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1531" y="1440"/>
              <a:ext cx="2268" cy="2268"/>
            </a:xfrm>
            <a:prstGeom prst="rect">
              <a:avLst/>
            </a:prstGeom>
            <a:solidFill>
              <a:srgbClr val="FABF8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773" name="Rectangle 5"/>
            <p:cNvSpPr>
              <a:spLocks noChangeArrowheads="1"/>
            </p:cNvSpPr>
            <p:nvPr/>
          </p:nvSpPr>
          <p:spPr bwMode="auto">
            <a:xfrm>
              <a:off x="3799" y="1440"/>
              <a:ext cx="2268" cy="2268"/>
            </a:xfrm>
            <a:prstGeom prst="rect">
              <a:avLst/>
            </a:prstGeom>
            <a:solidFill>
              <a:srgbClr val="FBD4B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cxnSp>
          <p:nvCxnSpPr>
            <p:cNvPr id="32774" name="AutoShape 6"/>
            <p:cNvCxnSpPr>
              <a:cxnSpLocks noChangeShapeType="1"/>
            </p:cNvCxnSpPr>
            <p:nvPr/>
          </p:nvCxnSpPr>
          <p:spPr bwMode="auto">
            <a:xfrm>
              <a:off x="3793" y="1440"/>
              <a:ext cx="0" cy="2268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2775" name="AutoShape 7"/>
            <p:cNvCxnSpPr>
              <a:cxnSpLocks noChangeShapeType="1"/>
            </p:cNvCxnSpPr>
            <p:nvPr/>
          </p:nvCxnSpPr>
          <p:spPr bwMode="auto">
            <a:xfrm flipH="1">
              <a:off x="4087" y="2574"/>
              <a:ext cx="1440" cy="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2776" name="Text Box 8"/>
            <p:cNvSpPr txBox="1">
              <a:spLocks noChangeArrowheads="1"/>
            </p:cNvSpPr>
            <p:nvPr/>
          </p:nvSpPr>
          <p:spPr bwMode="auto">
            <a:xfrm>
              <a:off x="4623" y="2137"/>
              <a:ext cx="466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u</a:t>
              </a:r>
              <a:r>
                <a:rPr kumimoji="0" lang="en-GB" sz="18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32777" name="AutoShape 9"/>
            <p:cNvCxnSpPr>
              <a:cxnSpLocks noChangeShapeType="1"/>
            </p:cNvCxnSpPr>
            <p:nvPr/>
          </p:nvCxnSpPr>
          <p:spPr bwMode="auto">
            <a:xfrm flipH="1">
              <a:off x="1923" y="2574"/>
              <a:ext cx="1440" cy="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2778" name="Text Box 10"/>
            <p:cNvSpPr txBox="1">
              <a:spLocks noChangeArrowheads="1"/>
            </p:cNvSpPr>
            <p:nvPr/>
          </p:nvSpPr>
          <p:spPr bwMode="auto">
            <a:xfrm>
              <a:off x="2125" y="2145"/>
              <a:ext cx="1216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u</a:t>
              </a:r>
              <a:r>
                <a:rPr kumimoji="0" lang="en-GB" sz="18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0</a:t>
              </a:r>
              <a:r>
                <a: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− V</a:t>
              </a:r>
              <a:r>
                <a:rPr kumimoji="0" lang="en-GB" sz="18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DS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779" name="Text Box 11"/>
            <p:cNvSpPr txBox="1">
              <a:spLocks noChangeArrowheads="1"/>
            </p:cNvSpPr>
            <p:nvPr/>
          </p:nvSpPr>
          <p:spPr bwMode="auto">
            <a:xfrm>
              <a:off x="6287" y="1450"/>
              <a:ext cx="2272" cy="22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smtClean="0">
                  <a:ln>
                    <a:noFill/>
                  </a:ln>
                  <a:solidFill>
                    <a:srgbClr val="C0504D"/>
                  </a:solidFill>
                  <a:effectLst/>
                  <a:latin typeface="Calibri" pitchFamily="34" charset="0"/>
                </a:rPr>
                <a:t>Rest frame of shock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32780" name="Group 12"/>
          <p:cNvGrpSpPr>
            <a:grpSpLocks/>
          </p:cNvGrpSpPr>
          <p:nvPr/>
        </p:nvGrpSpPr>
        <p:grpSpPr bwMode="auto">
          <a:xfrm>
            <a:off x="2195736" y="4437112"/>
            <a:ext cx="4462462" cy="1449387"/>
            <a:chOff x="1517" y="4408"/>
            <a:chExt cx="7028" cy="2282"/>
          </a:xfrm>
        </p:grpSpPr>
        <p:sp>
          <p:nvSpPr>
            <p:cNvPr id="32781" name="Rectangle 13"/>
            <p:cNvSpPr>
              <a:spLocks noChangeArrowheads="1"/>
            </p:cNvSpPr>
            <p:nvPr/>
          </p:nvSpPr>
          <p:spPr bwMode="auto">
            <a:xfrm>
              <a:off x="1517" y="4408"/>
              <a:ext cx="2268" cy="2268"/>
            </a:xfrm>
            <a:prstGeom prst="rect">
              <a:avLst/>
            </a:prstGeom>
            <a:solidFill>
              <a:srgbClr val="FABF8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782" name="Rectangle 14"/>
            <p:cNvSpPr>
              <a:spLocks noChangeArrowheads="1"/>
            </p:cNvSpPr>
            <p:nvPr/>
          </p:nvSpPr>
          <p:spPr bwMode="auto">
            <a:xfrm>
              <a:off x="3785" y="4408"/>
              <a:ext cx="2268" cy="2268"/>
            </a:xfrm>
            <a:prstGeom prst="rect">
              <a:avLst/>
            </a:prstGeom>
            <a:solidFill>
              <a:srgbClr val="FBD4B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cxnSp>
          <p:nvCxnSpPr>
            <p:cNvPr id="32783" name="AutoShape 15"/>
            <p:cNvCxnSpPr>
              <a:cxnSpLocks noChangeShapeType="1"/>
            </p:cNvCxnSpPr>
            <p:nvPr/>
          </p:nvCxnSpPr>
          <p:spPr bwMode="auto">
            <a:xfrm>
              <a:off x="3779" y="4408"/>
              <a:ext cx="0" cy="2268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2784" name="AutoShape 16"/>
            <p:cNvCxnSpPr>
              <a:cxnSpLocks noChangeShapeType="1"/>
            </p:cNvCxnSpPr>
            <p:nvPr/>
          </p:nvCxnSpPr>
          <p:spPr bwMode="auto">
            <a:xfrm>
              <a:off x="1909" y="5542"/>
              <a:ext cx="1440" cy="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2785" name="Text Box 17"/>
            <p:cNvSpPr txBox="1">
              <a:spLocks noChangeArrowheads="1"/>
            </p:cNvSpPr>
            <p:nvPr/>
          </p:nvSpPr>
          <p:spPr bwMode="auto">
            <a:xfrm>
              <a:off x="2111" y="5113"/>
              <a:ext cx="1216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V</a:t>
              </a:r>
              <a:r>
                <a:rPr kumimoji="0" lang="en-GB" sz="18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DS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786" name="Text Box 18"/>
            <p:cNvSpPr txBox="1">
              <a:spLocks noChangeArrowheads="1"/>
            </p:cNvSpPr>
            <p:nvPr/>
          </p:nvSpPr>
          <p:spPr bwMode="auto">
            <a:xfrm>
              <a:off x="6273" y="4418"/>
              <a:ext cx="2272" cy="22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smtClean="0">
                  <a:ln>
                    <a:noFill/>
                  </a:ln>
                  <a:solidFill>
                    <a:srgbClr val="C0504D"/>
                  </a:solidFill>
                  <a:effectLst/>
                  <a:latin typeface="Calibri" pitchFamily="34" charset="0"/>
                </a:rPr>
                <a:t>Rest frame of upstream gas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787" name="Freeform 19"/>
            <p:cNvSpPr>
              <a:spLocks/>
            </p:cNvSpPr>
            <p:nvPr/>
          </p:nvSpPr>
          <p:spPr bwMode="auto">
            <a:xfrm>
              <a:off x="3904" y="4645"/>
              <a:ext cx="2018" cy="1825"/>
            </a:xfrm>
            <a:custGeom>
              <a:avLst/>
              <a:gdLst/>
              <a:ahLst/>
              <a:cxnLst>
                <a:cxn ang="0">
                  <a:pos x="355" y="60"/>
                </a:cxn>
                <a:cxn ang="0">
                  <a:pos x="1552" y="882"/>
                </a:cxn>
                <a:cxn ang="0">
                  <a:pos x="406" y="1440"/>
                </a:cxn>
                <a:cxn ang="0">
                  <a:pos x="1237" y="233"/>
                </a:cxn>
                <a:cxn ang="0">
                  <a:pos x="1197" y="1521"/>
                </a:cxn>
                <a:cxn ang="0">
                  <a:pos x="294" y="872"/>
                </a:cxn>
                <a:cxn ang="0">
                  <a:pos x="2018" y="405"/>
                </a:cxn>
                <a:cxn ang="0">
                  <a:pos x="1552" y="1693"/>
                </a:cxn>
                <a:cxn ang="0">
                  <a:pos x="811" y="0"/>
                </a:cxn>
                <a:cxn ang="0">
                  <a:pos x="1927" y="50"/>
                </a:cxn>
                <a:cxn ang="0">
                  <a:pos x="548" y="1825"/>
                </a:cxn>
                <a:cxn ang="0">
                  <a:pos x="173" y="263"/>
                </a:cxn>
                <a:cxn ang="0">
                  <a:pos x="1572" y="1166"/>
                </a:cxn>
                <a:cxn ang="0">
                  <a:pos x="31" y="1602"/>
                </a:cxn>
                <a:cxn ang="0">
                  <a:pos x="162" y="821"/>
                </a:cxn>
                <a:cxn ang="0">
                  <a:pos x="0" y="385"/>
                </a:cxn>
                <a:cxn ang="0">
                  <a:pos x="355" y="60"/>
                </a:cxn>
              </a:cxnLst>
              <a:rect l="0" t="0" r="r" b="b"/>
              <a:pathLst>
                <a:path w="2018" h="1825">
                  <a:moveTo>
                    <a:pt x="355" y="60"/>
                  </a:moveTo>
                  <a:lnTo>
                    <a:pt x="1552" y="882"/>
                  </a:lnTo>
                  <a:lnTo>
                    <a:pt x="406" y="1440"/>
                  </a:lnTo>
                  <a:lnTo>
                    <a:pt x="1237" y="233"/>
                  </a:lnTo>
                  <a:lnTo>
                    <a:pt x="1197" y="1521"/>
                  </a:lnTo>
                  <a:lnTo>
                    <a:pt x="294" y="872"/>
                  </a:lnTo>
                  <a:lnTo>
                    <a:pt x="2018" y="405"/>
                  </a:lnTo>
                  <a:lnTo>
                    <a:pt x="1552" y="1693"/>
                  </a:lnTo>
                  <a:lnTo>
                    <a:pt x="811" y="0"/>
                  </a:lnTo>
                  <a:lnTo>
                    <a:pt x="1927" y="50"/>
                  </a:lnTo>
                  <a:lnTo>
                    <a:pt x="548" y="1825"/>
                  </a:lnTo>
                  <a:lnTo>
                    <a:pt x="173" y="263"/>
                  </a:lnTo>
                  <a:lnTo>
                    <a:pt x="1572" y="1166"/>
                  </a:lnTo>
                  <a:lnTo>
                    <a:pt x="31" y="1602"/>
                  </a:lnTo>
                  <a:lnTo>
                    <a:pt x="162" y="821"/>
                  </a:lnTo>
                  <a:lnTo>
                    <a:pt x="0" y="385"/>
                  </a:lnTo>
                  <a:lnTo>
                    <a:pt x="355" y="6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2788" name="Group 20"/>
          <p:cNvGrpSpPr>
            <a:grpSpLocks/>
          </p:cNvGrpSpPr>
          <p:nvPr/>
        </p:nvGrpSpPr>
        <p:grpSpPr bwMode="auto">
          <a:xfrm>
            <a:off x="2195736" y="4437112"/>
            <a:ext cx="4462463" cy="1449388"/>
            <a:chOff x="1514" y="7721"/>
            <a:chExt cx="7028" cy="2282"/>
          </a:xfrm>
        </p:grpSpPr>
        <p:sp>
          <p:nvSpPr>
            <p:cNvPr id="32789" name="Rectangle 21"/>
            <p:cNvSpPr>
              <a:spLocks noChangeArrowheads="1"/>
            </p:cNvSpPr>
            <p:nvPr/>
          </p:nvSpPr>
          <p:spPr bwMode="auto">
            <a:xfrm>
              <a:off x="1514" y="7721"/>
              <a:ext cx="2268" cy="2268"/>
            </a:xfrm>
            <a:prstGeom prst="rect">
              <a:avLst/>
            </a:prstGeom>
            <a:solidFill>
              <a:srgbClr val="FABF8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790" name="Rectangle 22"/>
            <p:cNvSpPr>
              <a:spLocks noChangeArrowheads="1"/>
            </p:cNvSpPr>
            <p:nvPr/>
          </p:nvSpPr>
          <p:spPr bwMode="auto">
            <a:xfrm>
              <a:off x="3782" y="7721"/>
              <a:ext cx="2268" cy="2268"/>
            </a:xfrm>
            <a:prstGeom prst="rect">
              <a:avLst/>
            </a:prstGeom>
            <a:solidFill>
              <a:srgbClr val="FBD4B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cxnSp>
          <p:nvCxnSpPr>
            <p:cNvPr id="32791" name="AutoShape 23"/>
            <p:cNvCxnSpPr>
              <a:cxnSpLocks noChangeShapeType="1"/>
            </p:cNvCxnSpPr>
            <p:nvPr/>
          </p:nvCxnSpPr>
          <p:spPr bwMode="auto">
            <a:xfrm>
              <a:off x="3776" y="7721"/>
              <a:ext cx="0" cy="2268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2792" name="AutoShape 24"/>
            <p:cNvCxnSpPr>
              <a:cxnSpLocks noChangeShapeType="1"/>
            </p:cNvCxnSpPr>
            <p:nvPr/>
          </p:nvCxnSpPr>
          <p:spPr bwMode="auto">
            <a:xfrm flipH="1">
              <a:off x="4107" y="8856"/>
              <a:ext cx="1440" cy="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2793" name="Text Box 25"/>
            <p:cNvSpPr txBox="1">
              <a:spLocks noChangeArrowheads="1"/>
            </p:cNvSpPr>
            <p:nvPr/>
          </p:nvSpPr>
          <p:spPr bwMode="auto">
            <a:xfrm>
              <a:off x="4288" y="8406"/>
              <a:ext cx="1216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V</a:t>
              </a:r>
              <a:r>
                <a:rPr kumimoji="0" lang="en-GB" sz="18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DS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794" name="Text Box 26"/>
            <p:cNvSpPr txBox="1">
              <a:spLocks noChangeArrowheads="1"/>
            </p:cNvSpPr>
            <p:nvPr/>
          </p:nvSpPr>
          <p:spPr bwMode="auto">
            <a:xfrm>
              <a:off x="6270" y="7731"/>
              <a:ext cx="2272" cy="22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smtClean="0">
                  <a:ln>
                    <a:noFill/>
                  </a:ln>
                  <a:solidFill>
                    <a:srgbClr val="C0504D"/>
                  </a:solidFill>
                  <a:effectLst/>
                  <a:latin typeface="Calibri" pitchFamily="34" charset="0"/>
                </a:rPr>
                <a:t>Rest frame of downstream gas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795" name="Freeform 27"/>
            <p:cNvSpPr>
              <a:spLocks/>
            </p:cNvSpPr>
            <p:nvPr/>
          </p:nvSpPr>
          <p:spPr bwMode="auto">
            <a:xfrm>
              <a:off x="1650" y="7937"/>
              <a:ext cx="2018" cy="1825"/>
            </a:xfrm>
            <a:custGeom>
              <a:avLst/>
              <a:gdLst/>
              <a:ahLst/>
              <a:cxnLst>
                <a:cxn ang="0">
                  <a:pos x="355" y="60"/>
                </a:cxn>
                <a:cxn ang="0">
                  <a:pos x="1552" y="882"/>
                </a:cxn>
                <a:cxn ang="0">
                  <a:pos x="406" y="1440"/>
                </a:cxn>
                <a:cxn ang="0">
                  <a:pos x="1237" y="233"/>
                </a:cxn>
                <a:cxn ang="0">
                  <a:pos x="1197" y="1521"/>
                </a:cxn>
                <a:cxn ang="0">
                  <a:pos x="294" y="872"/>
                </a:cxn>
                <a:cxn ang="0">
                  <a:pos x="2018" y="405"/>
                </a:cxn>
                <a:cxn ang="0">
                  <a:pos x="1552" y="1693"/>
                </a:cxn>
                <a:cxn ang="0">
                  <a:pos x="811" y="0"/>
                </a:cxn>
                <a:cxn ang="0">
                  <a:pos x="1927" y="50"/>
                </a:cxn>
                <a:cxn ang="0">
                  <a:pos x="548" y="1825"/>
                </a:cxn>
                <a:cxn ang="0">
                  <a:pos x="173" y="263"/>
                </a:cxn>
                <a:cxn ang="0">
                  <a:pos x="1572" y="1166"/>
                </a:cxn>
                <a:cxn ang="0">
                  <a:pos x="31" y="1602"/>
                </a:cxn>
                <a:cxn ang="0">
                  <a:pos x="162" y="821"/>
                </a:cxn>
                <a:cxn ang="0">
                  <a:pos x="0" y="385"/>
                </a:cxn>
                <a:cxn ang="0">
                  <a:pos x="355" y="60"/>
                </a:cxn>
              </a:cxnLst>
              <a:rect l="0" t="0" r="r" b="b"/>
              <a:pathLst>
                <a:path w="2018" h="1825">
                  <a:moveTo>
                    <a:pt x="355" y="60"/>
                  </a:moveTo>
                  <a:lnTo>
                    <a:pt x="1552" y="882"/>
                  </a:lnTo>
                  <a:lnTo>
                    <a:pt x="406" y="1440"/>
                  </a:lnTo>
                  <a:lnTo>
                    <a:pt x="1237" y="233"/>
                  </a:lnTo>
                  <a:lnTo>
                    <a:pt x="1197" y="1521"/>
                  </a:lnTo>
                  <a:lnTo>
                    <a:pt x="294" y="872"/>
                  </a:lnTo>
                  <a:lnTo>
                    <a:pt x="2018" y="405"/>
                  </a:lnTo>
                  <a:lnTo>
                    <a:pt x="1552" y="1693"/>
                  </a:lnTo>
                  <a:lnTo>
                    <a:pt x="811" y="0"/>
                  </a:lnTo>
                  <a:lnTo>
                    <a:pt x="1927" y="50"/>
                  </a:lnTo>
                  <a:lnTo>
                    <a:pt x="548" y="1825"/>
                  </a:lnTo>
                  <a:lnTo>
                    <a:pt x="173" y="263"/>
                  </a:lnTo>
                  <a:lnTo>
                    <a:pt x="1572" y="1166"/>
                  </a:lnTo>
                  <a:lnTo>
                    <a:pt x="31" y="1602"/>
                  </a:lnTo>
                  <a:lnTo>
                    <a:pt x="162" y="821"/>
                  </a:lnTo>
                  <a:lnTo>
                    <a:pt x="0" y="385"/>
                  </a:lnTo>
                  <a:lnTo>
                    <a:pt x="355" y="6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236296" y="188640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Don Ellison, NCSU</a:t>
            </a:r>
            <a:endParaRPr lang="en-GB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Acceleration Mechanisms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7467600" cy="4701136"/>
          </a:xfrm>
        </p:spPr>
        <p:txBody>
          <a:bodyPr/>
          <a:lstStyle/>
          <a:p>
            <a:r>
              <a:rPr lang="en-GB" dirty="0" smtClean="0"/>
              <a:t>DSA, continued</a:t>
            </a:r>
          </a:p>
          <a:p>
            <a:pPr lvl="1"/>
            <a:r>
              <a:rPr lang="en-GB" dirty="0" smtClean="0"/>
              <a:t>shock compresses gas, so </a:t>
            </a:r>
            <a:br>
              <a:rPr lang="en-GB" dirty="0" smtClean="0"/>
            </a:br>
            <a:r>
              <a:rPr lang="en-GB" dirty="0" smtClean="0"/>
              <a:t>density behind shock </a:t>
            </a:r>
            <a:r>
              <a:rPr lang="el-GR" dirty="0" smtClean="0"/>
              <a:t>ρ</a:t>
            </a:r>
            <a:r>
              <a:rPr lang="en-GB" baseline="-25000" dirty="0" smtClean="0"/>
              <a:t>2</a:t>
            </a:r>
            <a:r>
              <a:rPr lang="en-GB" dirty="0" smtClean="0"/>
              <a:t> &gt; </a:t>
            </a:r>
            <a:r>
              <a:rPr lang="el-GR" dirty="0" smtClean="0"/>
              <a:t>ρ</a:t>
            </a:r>
            <a:r>
              <a:rPr lang="en-GB" baseline="-25000" dirty="0" smtClean="0"/>
              <a:t>1</a:t>
            </a:r>
          </a:p>
          <a:p>
            <a:pPr lvl="1"/>
            <a:r>
              <a:rPr lang="en-GB" dirty="0" smtClean="0"/>
              <a:t>in rest frame of shock, </a:t>
            </a:r>
            <a:r>
              <a:rPr lang="el-GR" dirty="0" smtClean="0"/>
              <a:t>ρ</a:t>
            </a:r>
            <a:r>
              <a:rPr lang="en-GB" baseline="-25000" dirty="0" smtClean="0"/>
              <a:t>1</a:t>
            </a:r>
            <a:r>
              <a:rPr lang="en-GB" dirty="0" smtClean="0"/>
              <a:t>u</a:t>
            </a:r>
            <a:r>
              <a:rPr lang="en-GB" baseline="-25000" dirty="0" smtClean="0"/>
              <a:t>0</a:t>
            </a:r>
            <a:r>
              <a:rPr lang="en-GB" dirty="0" smtClean="0"/>
              <a:t> = </a:t>
            </a:r>
            <a:r>
              <a:rPr lang="el-GR" dirty="0" smtClean="0"/>
              <a:t>ρ</a:t>
            </a:r>
            <a:r>
              <a:rPr lang="en-GB" baseline="-25000" dirty="0" smtClean="0"/>
              <a:t>2</a:t>
            </a:r>
            <a:r>
              <a:rPr lang="en-GB" dirty="0" smtClean="0"/>
              <a:t>u</a:t>
            </a:r>
            <a:r>
              <a:rPr lang="en-GB" baseline="-25000" dirty="0" smtClean="0"/>
              <a:t>2</a:t>
            </a:r>
            <a:r>
              <a:rPr lang="en-GB" dirty="0" smtClean="0"/>
              <a:t> where u</a:t>
            </a:r>
            <a:r>
              <a:rPr lang="en-GB" baseline="-25000" dirty="0" smtClean="0"/>
              <a:t>2</a:t>
            </a:r>
            <a:r>
              <a:rPr lang="en-GB" dirty="0" smtClean="0"/>
              <a:t> = u</a:t>
            </a:r>
            <a:r>
              <a:rPr lang="en-GB" baseline="-25000" dirty="0" smtClean="0"/>
              <a:t>0</a:t>
            </a:r>
            <a:r>
              <a:rPr lang="en-GB" dirty="0" smtClean="0"/>
              <a:t> − V</a:t>
            </a:r>
            <a:r>
              <a:rPr lang="en-GB" baseline="-25000" dirty="0" smtClean="0"/>
              <a:t>DS</a:t>
            </a:r>
            <a:r>
              <a:rPr lang="en-GB" dirty="0" smtClean="0"/>
              <a:t> </a:t>
            </a:r>
          </a:p>
          <a:p>
            <a:pPr lvl="2"/>
            <a:r>
              <a:rPr lang="en-GB" dirty="0" smtClean="0"/>
              <a:t>for strong shock </a:t>
            </a:r>
            <a:r>
              <a:rPr lang="el-GR" dirty="0" smtClean="0"/>
              <a:t>ρ</a:t>
            </a:r>
            <a:r>
              <a:rPr lang="en-GB" baseline="-25000" dirty="0" smtClean="0"/>
              <a:t>2</a:t>
            </a:r>
            <a:r>
              <a:rPr lang="en-GB" dirty="0" smtClean="0"/>
              <a:t>/</a:t>
            </a:r>
            <a:r>
              <a:rPr lang="el-GR" dirty="0" smtClean="0"/>
              <a:t>ρ</a:t>
            </a:r>
            <a:r>
              <a:rPr lang="en-GB" baseline="-25000" dirty="0" smtClean="0"/>
              <a:t>1</a:t>
            </a:r>
            <a:r>
              <a:rPr lang="en-GB" dirty="0" smtClean="0"/>
              <a:t> = (</a:t>
            </a:r>
            <a:r>
              <a:rPr lang="el-GR" dirty="0" smtClean="0"/>
              <a:t>γ</a:t>
            </a:r>
            <a:r>
              <a:rPr lang="en-GB" dirty="0" smtClean="0"/>
              <a:t> + 1)/(</a:t>
            </a:r>
            <a:r>
              <a:rPr lang="el-GR" dirty="0" smtClean="0"/>
              <a:t>γ</a:t>
            </a:r>
            <a:r>
              <a:rPr lang="en-GB" dirty="0" smtClean="0"/>
              <a:t> − 1) where </a:t>
            </a:r>
            <a:r>
              <a:rPr lang="el-GR" dirty="0" smtClean="0"/>
              <a:t>γ</a:t>
            </a:r>
            <a:r>
              <a:rPr lang="en-GB" dirty="0" smtClean="0"/>
              <a:t> is ratio of specific heats (= ⁵/₃ for hydrogen plasma)</a:t>
            </a:r>
          </a:p>
          <a:p>
            <a:pPr lvl="2"/>
            <a:r>
              <a:rPr lang="en-GB" dirty="0" smtClean="0"/>
              <a:t>therefore expect u</a:t>
            </a:r>
            <a:r>
              <a:rPr lang="en-GB" baseline="-25000" dirty="0" smtClean="0"/>
              <a:t>2</a:t>
            </a:r>
            <a:r>
              <a:rPr lang="en-GB" dirty="0" smtClean="0"/>
              <a:t>/u</a:t>
            </a:r>
            <a:r>
              <a:rPr lang="en-GB" baseline="-25000" dirty="0" smtClean="0"/>
              <a:t>0</a:t>
            </a:r>
            <a:r>
              <a:rPr lang="en-GB" dirty="0" smtClean="0"/>
              <a:t> ≈ ¼</a:t>
            </a:r>
          </a:p>
          <a:p>
            <a:pPr lvl="2"/>
            <a:r>
              <a:rPr lang="en-GB" dirty="0" smtClean="0"/>
              <a:t>gas approaches shock-crossing particle at speed </a:t>
            </a:r>
            <a:r>
              <a:rPr lang="en-GB" i="1" dirty="0" smtClean="0"/>
              <a:t>V</a:t>
            </a:r>
            <a:r>
              <a:rPr lang="en-GB" dirty="0" smtClean="0"/>
              <a:t> = ¾ u</a:t>
            </a:r>
            <a:r>
              <a:rPr lang="en-GB" baseline="-25000" dirty="0" smtClean="0"/>
              <a:t>0</a:t>
            </a:r>
            <a:endParaRPr lang="en-GB" dirty="0" smtClean="0"/>
          </a:p>
          <a:p>
            <a:pPr lvl="2"/>
            <a:r>
              <a:rPr lang="en-GB" dirty="0" smtClean="0"/>
              <a:t>if high-energy particles move randomly, probability of particle crossing shock at angle </a:t>
            </a:r>
            <a:r>
              <a:rPr lang="el-GR" i="1" dirty="0" smtClean="0"/>
              <a:t>θ</a:t>
            </a:r>
            <a:r>
              <a:rPr lang="en-GB" i="1" dirty="0" smtClean="0"/>
              <a:t> </a:t>
            </a:r>
            <a:r>
              <a:rPr lang="en-GB" dirty="0" smtClean="0"/>
              <a:t>is </a:t>
            </a:r>
            <a:r>
              <a:rPr lang="en-GB" i="1" dirty="0" smtClean="0"/>
              <a:t>P</a:t>
            </a:r>
            <a:r>
              <a:rPr lang="en-GB" dirty="0" smtClean="0"/>
              <a:t>(</a:t>
            </a:r>
            <a:r>
              <a:rPr lang="el-GR" i="1" dirty="0" smtClean="0"/>
              <a:t>θ</a:t>
            </a:r>
            <a:r>
              <a:rPr lang="en-GB" dirty="0" smtClean="0"/>
              <a:t>) = 2 sin </a:t>
            </a:r>
            <a:r>
              <a:rPr lang="el-GR" i="1" dirty="0" smtClean="0"/>
              <a:t>θ</a:t>
            </a:r>
            <a:r>
              <a:rPr lang="en-GB" dirty="0" smtClean="0"/>
              <a:t> </a:t>
            </a:r>
            <a:r>
              <a:rPr lang="en-GB" dirty="0" err="1" smtClean="0"/>
              <a:t>cos</a:t>
            </a:r>
            <a:r>
              <a:rPr lang="en-GB" dirty="0" smtClean="0"/>
              <a:t> </a:t>
            </a:r>
            <a:r>
              <a:rPr lang="el-GR" i="1" dirty="0" smtClean="0"/>
              <a:t>θ</a:t>
            </a:r>
            <a:r>
              <a:rPr lang="en-GB" dirty="0" smtClean="0"/>
              <a:t> d</a:t>
            </a:r>
            <a:r>
              <a:rPr lang="el-GR" i="1" dirty="0" smtClean="0"/>
              <a:t>θ</a:t>
            </a:r>
            <a:r>
              <a:rPr lang="en-GB" dirty="0" smtClean="0"/>
              <a:t>, and its energy after crossing shock is </a:t>
            </a:r>
            <a:r>
              <a:rPr lang="en-GB" i="1" dirty="0" smtClean="0"/>
              <a:t>E’</a:t>
            </a:r>
            <a:r>
              <a:rPr lang="en-GB" dirty="0" smtClean="0"/>
              <a:t> ≈ </a:t>
            </a:r>
            <a:r>
              <a:rPr lang="en-GB" i="1" dirty="0" smtClean="0"/>
              <a:t>E</a:t>
            </a:r>
            <a:r>
              <a:rPr lang="en-GB" dirty="0" smtClean="0"/>
              <a:t>(1 + </a:t>
            </a:r>
            <a:r>
              <a:rPr lang="en-GB" i="1" dirty="0" err="1" smtClean="0"/>
              <a:t>pV</a:t>
            </a:r>
            <a:r>
              <a:rPr lang="en-GB" dirty="0" smtClean="0"/>
              <a:t> </a:t>
            </a:r>
            <a:r>
              <a:rPr lang="en-GB" dirty="0" err="1" smtClean="0"/>
              <a:t>cos</a:t>
            </a:r>
            <a:r>
              <a:rPr lang="en-GB" dirty="0" smtClean="0"/>
              <a:t> </a:t>
            </a:r>
            <a:r>
              <a:rPr lang="el-GR" i="1" dirty="0" smtClean="0"/>
              <a:t>θ</a:t>
            </a:r>
            <a:r>
              <a:rPr lang="en-GB" dirty="0" smtClean="0"/>
              <a:t>) (if </a:t>
            </a:r>
            <a:r>
              <a:rPr lang="en-GB" i="1" dirty="0" smtClean="0"/>
              <a:t>V</a:t>
            </a:r>
            <a:r>
              <a:rPr lang="en-GB" dirty="0" smtClean="0"/>
              <a:t> &lt;&lt; </a:t>
            </a:r>
            <a:r>
              <a:rPr lang="en-GB" i="1" dirty="0" smtClean="0"/>
              <a:t>c</a:t>
            </a:r>
            <a:r>
              <a:rPr lang="en-GB" dirty="0" smtClean="0"/>
              <a:t>)</a:t>
            </a:r>
          </a:p>
          <a:p>
            <a:pPr lvl="2"/>
            <a:r>
              <a:rPr lang="en-GB" dirty="0" smtClean="0"/>
              <a:t>therefore average energy gain per crossing is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6FF5032-9F15-4517-B712-72F3C226B455}" type="slidenum">
              <a:rPr lang="en-GB" smtClean="0"/>
              <a:pPr/>
              <a:t>12</a:t>
            </a:fld>
            <a:endParaRPr lang="en-GB"/>
          </a:p>
        </p:txBody>
      </p:sp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4284414" y="1389365"/>
            <a:ext cx="4464050" cy="1449388"/>
            <a:chOff x="1531" y="1440"/>
            <a:chExt cx="7028" cy="2282"/>
          </a:xfrm>
        </p:grpSpPr>
        <p:sp>
          <p:nvSpPr>
            <p:cNvPr id="33795" name="Rectangle 3"/>
            <p:cNvSpPr>
              <a:spLocks noChangeArrowheads="1"/>
            </p:cNvSpPr>
            <p:nvPr/>
          </p:nvSpPr>
          <p:spPr bwMode="auto">
            <a:xfrm>
              <a:off x="1531" y="1440"/>
              <a:ext cx="2268" cy="2268"/>
            </a:xfrm>
            <a:prstGeom prst="rect">
              <a:avLst/>
            </a:prstGeom>
            <a:solidFill>
              <a:srgbClr val="FABF8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796" name="Rectangle 4"/>
            <p:cNvSpPr>
              <a:spLocks noChangeArrowheads="1"/>
            </p:cNvSpPr>
            <p:nvPr/>
          </p:nvSpPr>
          <p:spPr bwMode="auto">
            <a:xfrm>
              <a:off x="3799" y="1440"/>
              <a:ext cx="2268" cy="2268"/>
            </a:xfrm>
            <a:prstGeom prst="rect">
              <a:avLst/>
            </a:prstGeom>
            <a:solidFill>
              <a:srgbClr val="FBD4B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cxnSp>
          <p:nvCxnSpPr>
            <p:cNvPr id="33797" name="AutoShape 5"/>
            <p:cNvCxnSpPr>
              <a:cxnSpLocks noChangeShapeType="1"/>
            </p:cNvCxnSpPr>
            <p:nvPr/>
          </p:nvCxnSpPr>
          <p:spPr bwMode="auto">
            <a:xfrm>
              <a:off x="3793" y="1440"/>
              <a:ext cx="0" cy="2268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3798" name="AutoShape 6"/>
            <p:cNvCxnSpPr>
              <a:cxnSpLocks noChangeShapeType="1"/>
            </p:cNvCxnSpPr>
            <p:nvPr/>
          </p:nvCxnSpPr>
          <p:spPr bwMode="auto">
            <a:xfrm flipH="1">
              <a:off x="4087" y="2574"/>
              <a:ext cx="1440" cy="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3799" name="Text Box 7"/>
            <p:cNvSpPr txBox="1">
              <a:spLocks noChangeArrowheads="1"/>
            </p:cNvSpPr>
            <p:nvPr/>
          </p:nvSpPr>
          <p:spPr bwMode="auto">
            <a:xfrm>
              <a:off x="4623" y="2137"/>
              <a:ext cx="466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u</a:t>
              </a:r>
              <a:r>
                <a:rPr kumimoji="0" lang="en-GB" sz="18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33800" name="AutoShape 8"/>
            <p:cNvCxnSpPr>
              <a:cxnSpLocks noChangeShapeType="1"/>
            </p:cNvCxnSpPr>
            <p:nvPr/>
          </p:nvCxnSpPr>
          <p:spPr bwMode="auto">
            <a:xfrm flipH="1">
              <a:off x="1923" y="2574"/>
              <a:ext cx="1440" cy="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3801" name="Text Box 9"/>
            <p:cNvSpPr txBox="1">
              <a:spLocks noChangeArrowheads="1"/>
            </p:cNvSpPr>
            <p:nvPr/>
          </p:nvSpPr>
          <p:spPr bwMode="auto">
            <a:xfrm>
              <a:off x="2125" y="2145"/>
              <a:ext cx="1216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u</a:t>
              </a:r>
              <a:r>
                <a:rPr kumimoji="0" lang="en-GB" sz="18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0</a:t>
              </a:r>
              <a:r>
                <a: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− V</a:t>
              </a:r>
              <a:r>
                <a:rPr kumimoji="0" lang="en-GB" sz="18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DS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802" name="Text Box 10"/>
            <p:cNvSpPr txBox="1">
              <a:spLocks noChangeArrowheads="1"/>
            </p:cNvSpPr>
            <p:nvPr/>
          </p:nvSpPr>
          <p:spPr bwMode="auto">
            <a:xfrm>
              <a:off x="6287" y="1450"/>
              <a:ext cx="2272" cy="22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smtClean="0">
                  <a:ln>
                    <a:noFill/>
                  </a:ln>
                  <a:solidFill>
                    <a:srgbClr val="C0504D"/>
                  </a:solidFill>
                  <a:effectLst/>
                  <a:latin typeface="Calibri" pitchFamily="34" charset="0"/>
                </a:rPr>
                <a:t>Rest frame of shock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555776" y="5733256"/>
          <a:ext cx="36449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6" name="Equation" r:id="rId3" imgW="3644640" imgH="787320" progId="Equation.3">
                  <p:embed/>
                </p:oleObj>
              </mc:Choice>
              <mc:Fallback>
                <p:oleObj name="Equation" r:id="rId3" imgW="3644640" imgH="78732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5733256"/>
                        <a:ext cx="36449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Acceleration Mechanisms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43192" cy="4873752"/>
          </a:xfrm>
        </p:spPr>
        <p:txBody>
          <a:bodyPr/>
          <a:lstStyle/>
          <a:p>
            <a:r>
              <a:rPr lang="en-GB" dirty="0" smtClean="0"/>
              <a:t>DSA spectrum</a:t>
            </a:r>
          </a:p>
          <a:p>
            <a:pPr lvl="1"/>
            <a:r>
              <a:rPr lang="en-GB" dirty="0" smtClean="0"/>
              <a:t>if average energy of particle after one collision is </a:t>
            </a:r>
            <a:r>
              <a:rPr lang="en-GB" i="1" dirty="0" smtClean="0"/>
              <a:t>E</a:t>
            </a:r>
            <a:r>
              <a:rPr lang="en-GB" baseline="-25000" dirty="0" smtClean="0"/>
              <a:t>1</a:t>
            </a:r>
            <a:r>
              <a:rPr lang="en-GB" dirty="0" smtClean="0"/>
              <a:t> = </a:t>
            </a:r>
            <a:r>
              <a:rPr lang="en-GB" i="1" dirty="0" smtClean="0"/>
              <a:t>fE</a:t>
            </a:r>
            <a:r>
              <a:rPr lang="en-GB" baseline="-25000" dirty="0" smtClean="0"/>
              <a:t>0</a:t>
            </a:r>
            <a:r>
              <a:rPr lang="en-GB" dirty="0" smtClean="0"/>
              <a:t>, and if </a:t>
            </a:r>
            <a:r>
              <a:rPr lang="en-GB" i="1" dirty="0" smtClean="0"/>
              <a:t>P</a:t>
            </a:r>
            <a:r>
              <a:rPr lang="en-GB" dirty="0" smtClean="0"/>
              <a:t> is probability that particle remains in acceleration region, then after </a:t>
            </a:r>
            <a:r>
              <a:rPr lang="en-GB" i="1" dirty="0" smtClean="0"/>
              <a:t>k</a:t>
            </a:r>
            <a:r>
              <a:rPr lang="en-GB" dirty="0" smtClean="0"/>
              <a:t> collisions there are </a:t>
            </a:r>
            <a:r>
              <a:rPr lang="en-GB" i="1" dirty="0" err="1" smtClean="0"/>
              <a:t>N</a:t>
            </a:r>
            <a:r>
              <a:rPr lang="en-GB" i="1" baseline="-25000" dirty="0" err="1" smtClean="0"/>
              <a:t>k</a:t>
            </a:r>
            <a:r>
              <a:rPr lang="en-GB" i="1" dirty="0" smtClean="0"/>
              <a:t> = N</a:t>
            </a:r>
            <a:r>
              <a:rPr lang="en-GB" baseline="-25000" dirty="0" smtClean="0"/>
              <a:t>0</a:t>
            </a:r>
            <a:r>
              <a:rPr lang="en-GB" i="1" dirty="0" smtClean="0"/>
              <a:t>P</a:t>
            </a:r>
            <a:r>
              <a:rPr lang="en-GB" i="1" baseline="30000" dirty="0" smtClean="0"/>
              <a:t>k</a:t>
            </a:r>
            <a:r>
              <a:rPr lang="en-GB" i="1" dirty="0" smtClean="0"/>
              <a:t> </a:t>
            </a:r>
            <a:r>
              <a:rPr lang="en-GB" dirty="0" smtClean="0"/>
              <a:t>particles with average energy </a:t>
            </a:r>
            <a:r>
              <a:rPr lang="en-GB" i="1" dirty="0" err="1" smtClean="0"/>
              <a:t>E</a:t>
            </a:r>
            <a:r>
              <a:rPr lang="en-GB" i="1" baseline="-25000" dirty="0" err="1" smtClean="0"/>
              <a:t>k</a:t>
            </a:r>
            <a:r>
              <a:rPr lang="en-GB" i="1" dirty="0" smtClean="0"/>
              <a:t> </a:t>
            </a:r>
            <a:r>
              <a:rPr lang="en-GB" dirty="0" smtClean="0"/>
              <a:t>= </a:t>
            </a:r>
            <a:r>
              <a:rPr lang="en-GB" i="1" dirty="0" smtClean="0"/>
              <a:t>f</a:t>
            </a:r>
            <a:r>
              <a:rPr lang="en-GB" i="1" baseline="30000" dirty="0" smtClean="0"/>
              <a:t>k</a:t>
            </a:r>
            <a:r>
              <a:rPr lang="en-GB" i="1" dirty="0" smtClean="0"/>
              <a:t>E</a:t>
            </a:r>
            <a:r>
              <a:rPr lang="en-GB" baseline="-25000" dirty="0" smtClean="0"/>
              <a:t>0</a:t>
            </a:r>
            <a:r>
              <a:rPr lang="en-GB" dirty="0" smtClean="0"/>
              <a:t>.</a:t>
            </a:r>
            <a:br>
              <a:rPr lang="en-GB" dirty="0" smtClean="0"/>
            </a:br>
            <a:endParaRPr lang="en-GB" dirty="0" smtClean="0"/>
          </a:p>
          <a:p>
            <a:pPr lvl="1"/>
            <a:r>
              <a:rPr lang="en-GB" dirty="0" smtClean="0"/>
              <a:t>Hence                             , or</a:t>
            </a:r>
            <a:br>
              <a:rPr lang="en-GB" dirty="0" smtClean="0"/>
            </a:br>
            <a:endParaRPr lang="en-GB" dirty="0" smtClean="0"/>
          </a:p>
          <a:p>
            <a:pPr lvl="1"/>
            <a:r>
              <a:rPr lang="en-GB" dirty="0" smtClean="0"/>
              <a:t>This is the number of particles with </a:t>
            </a:r>
            <a:r>
              <a:rPr lang="en-GB" i="1" dirty="0" smtClean="0"/>
              <a:t>E</a:t>
            </a:r>
            <a:r>
              <a:rPr lang="en-GB" dirty="0" smtClean="0"/>
              <a:t> ≥ </a:t>
            </a:r>
            <a:r>
              <a:rPr lang="en-GB" i="1" dirty="0" err="1" smtClean="0"/>
              <a:t>E</a:t>
            </a:r>
            <a:r>
              <a:rPr lang="en-GB" i="1" baseline="-25000" dirty="0" err="1" smtClean="0"/>
              <a:t>k</a:t>
            </a:r>
            <a:r>
              <a:rPr lang="en-GB" dirty="0" smtClean="0"/>
              <a:t> (since some of these particles will go on to further collisions), so differential spectrum is  </a:t>
            </a:r>
          </a:p>
          <a:p>
            <a:pPr lvl="1"/>
            <a:r>
              <a:rPr lang="en-GB" dirty="0" smtClean="0"/>
              <a:t>for DSA this comes to </a:t>
            </a:r>
            <a:r>
              <a:rPr lang="en-GB" i="1" dirty="0" smtClean="0">
                <a:solidFill>
                  <a:schemeClr val="tx1"/>
                </a:solidFill>
              </a:rPr>
              <a:t>N</a:t>
            </a:r>
            <a:r>
              <a:rPr lang="en-GB" dirty="0" smtClean="0">
                <a:solidFill>
                  <a:schemeClr val="tx1"/>
                </a:solidFill>
              </a:rPr>
              <a:t>(</a:t>
            </a:r>
            <a:r>
              <a:rPr lang="en-GB" i="1" dirty="0" smtClean="0">
                <a:solidFill>
                  <a:schemeClr val="tx1"/>
                </a:solidFill>
              </a:rPr>
              <a:t>E</a:t>
            </a:r>
            <a:r>
              <a:rPr lang="en-GB" dirty="0" smtClean="0">
                <a:solidFill>
                  <a:schemeClr val="tx1"/>
                </a:solidFill>
              </a:rPr>
              <a:t>) </a:t>
            </a:r>
            <a:r>
              <a:rPr lang="en-GB" dirty="0" err="1" smtClean="0">
                <a:solidFill>
                  <a:schemeClr val="tx1"/>
                </a:solidFill>
              </a:rPr>
              <a:t>d</a:t>
            </a:r>
            <a:r>
              <a:rPr lang="en-GB" i="1" dirty="0" err="1" smtClean="0">
                <a:solidFill>
                  <a:schemeClr val="tx1"/>
                </a:solidFill>
              </a:rPr>
              <a:t>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  <a:latin typeface="Cambria Math"/>
                <a:ea typeface="Cambria Math"/>
              </a:rPr>
              <a:t>∝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i="1" dirty="0" smtClean="0">
                <a:solidFill>
                  <a:schemeClr val="tx1"/>
                </a:solidFill>
              </a:rPr>
              <a:t>E</a:t>
            </a:r>
            <a:r>
              <a:rPr lang="en-GB" baseline="30000" dirty="0" smtClean="0">
                <a:solidFill>
                  <a:schemeClr val="tx1"/>
                </a:solidFill>
              </a:rPr>
              <a:t>−(</a:t>
            </a:r>
            <a:r>
              <a:rPr lang="en-GB" i="1" baseline="30000" dirty="0" smtClean="0">
                <a:solidFill>
                  <a:schemeClr val="tx1"/>
                </a:solidFill>
              </a:rPr>
              <a:t>r</a:t>
            </a:r>
            <a:r>
              <a:rPr lang="en-GB" baseline="30000" dirty="0" smtClean="0">
                <a:solidFill>
                  <a:schemeClr val="tx1"/>
                </a:solidFill>
              </a:rPr>
              <a:t> + 2)/(</a:t>
            </a:r>
            <a:r>
              <a:rPr lang="en-GB" i="1" baseline="30000" dirty="0" smtClean="0">
                <a:solidFill>
                  <a:schemeClr val="tx1"/>
                </a:solidFill>
              </a:rPr>
              <a:t>r</a:t>
            </a:r>
            <a:r>
              <a:rPr lang="en-GB" baseline="30000" dirty="0" smtClean="0">
                <a:solidFill>
                  <a:schemeClr val="tx1"/>
                </a:solidFill>
              </a:rPr>
              <a:t> − 1)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d</a:t>
            </a:r>
            <a:r>
              <a:rPr lang="en-GB" i="1" dirty="0" err="1" smtClean="0">
                <a:solidFill>
                  <a:schemeClr val="tx1"/>
                </a:solidFill>
              </a:rPr>
              <a:t>E</a:t>
            </a:r>
            <a:r>
              <a:rPr lang="en-GB" dirty="0" smtClean="0"/>
              <a:t>, where </a:t>
            </a:r>
            <a:r>
              <a:rPr lang="en-GB" i="1" dirty="0" smtClean="0"/>
              <a:t>r</a:t>
            </a:r>
            <a:r>
              <a:rPr lang="en-GB" dirty="0" smtClean="0"/>
              <a:t> = </a:t>
            </a:r>
            <a:r>
              <a:rPr lang="el-GR" dirty="0" smtClean="0"/>
              <a:t>ρ</a:t>
            </a:r>
            <a:r>
              <a:rPr lang="en-GB" baseline="-25000" dirty="0" smtClean="0"/>
              <a:t>2</a:t>
            </a:r>
            <a:r>
              <a:rPr lang="en-GB" dirty="0" smtClean="0"/>
              <a:t>/</a:t>
            </a:r>
            <a:r>
              <a:rPr lang="el-GR" dirty="0" smtClean="0"/>
              <a:t>ρ</a:t>
            </a:r>
            <a:r>
              <a:rPr lang="en-GB" baseline="-25000" dirty="0" smtClean="0"/>
              <a:t>1</a:t>
            </a:r>
            <a:r>
              <a:rPr lang="en-GB" dirty="0" smtClean="0"/>
              <a:t>.</a:t>
            </a:r>
          </a:p>
          <a:p>
            <a:pPr lvl="2"/>
            <a:r>
              <a:rPr lang="en-GB" dirty="0" smtClean="0"/>
              <a:t>“universal” power law, independent of details of shock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6FF5032-9F15-4517-B712-72F3C226B455}" type="slidenum">
              <a:rPr lang="en-GB" smtClean="0"/>
              <a:pPr/>
              <a:t>13</a:t>
            </a:fld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979712" y="3573016"/>
          <a:ext cx="1651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7" name="Equation" r:id="rId3" imgW="1650960" imgH="723600" progId="Equation.3">
                  <p:embed/>
                </p:oleObj>
              </mc:Choice>
              <mc:Fallback>
                <p:oleObj name="Equation" r:id="rId3" imgW="1650960" imgH="723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3573016"/>
                        <a:ext cx="16510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139952" y="3454758"/>
          <a:ext cx="1701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8" name="Equation" r:id="rId5" imgW="1701720" imgH="863280" progId="Equation.3">
                  <p:embed/>
                </p:oleObj>
              </mc:Choice>
              <mc:Fallback>
                <p:oleObj name="Equation" r:id="rId5" imgW="1701720" imgH="8632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3454758"/>
                        <a:ext cx="17018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483768" y="5046547"/>
          <a:ext cx="2514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9" name="Equation" r:id="rId7" imgW="2514600" imgH="368280" progId="Equation.3">
                  <p:embed/>
                </p:oleObj>
              </mc:Choice>
              <mc:Fallback>
                <p:oleObj name="Equation" r:id="rId7" imgW="2514600" imgH="3682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5046547"/>
                        <a:ext cx="25146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Additional Complications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Above was a “test particle” approach, in which we assume most of the gas is unaffected</a:t>
            </a:r>
          </a:p>
          <a:p>
            <a:pPr lvl="1"/>
            <a:r>
              <a:rPr lang="en-GB" dirty="0" smtClean="0"/>
              <a:t>If acceleration is efficient, high momentum particles will modify the shock</a:t>
            </a:r>
          </a:p>
          <a:p>
            <a:pPr lvl="1"/>
            <a:r>
              <a:rPr lang="en-GB" dirty="0" smtClean="0"/>
              <a:t>Need a consistent treatment</a:t>
            </a:r>
            <a:br>
              <a:rPr lang="en-GB" dirty="0" smtClean="0"/>
            </a:br>
            <a:r>
              <a:rPr lang="en-GB" dirty="0" smtClean="0"/>
              <a:t>which takes proper account </a:t>
            </a:r>
            <a:br>
              <a:rPr lang="en-GB" dirty="0" smtClean="0"/>
            </a:br>
            <a:r>
              <a:rPr lang="en-GB" dirty="0" smtClean="0"/>
              <a:t>of this</a:t>
            </a:r>
          </a:p>
          <a:p>
            <a:pPr lvl="2"/>
            <a:r>
              <a:rPr lang="en-GB" dirty="0" smtClean="0"/>
              <a:t>mathematically challenging</a:t>
            </a:r>
          </a:p>
          <a:p>
            <a:pPr lvl="2"/>
            <a:r>
              <a:rPr lang="en-GB" dirty="0" smtClean="0"/>
              <a:t>but valid across very large</a:t>
            </a:r>
            <a:br>
              <a:rPr lang="en-GB" dirty="0" smtClean="0"/>
            </a:br>
            <a:r>
              <a:rPr lang="en-GB" dirty="0" smtClean="0"/>
              <a:t>range of particle energies</a:t>
            </a:r>
          </a:p>
          <a:p>
            <a:pPr lvl="1"/>
            <a:r>
              <a:rPr lang="en-GB" dirty="0" smtClean="0"/>
              <a:t>Also need to allow for </a:t>
            </a:r>
            <a:br>
              <a:rPr lang="en-GB" dirty="0" smtClean="0"/>
            </a:br>
            <a:r>
              <a:rPr lang="en-GB" dirty="0" smtClean="0"/>
              <a:t>possibility of relativistic shocks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6FF5032-9F15-4517-B712-72F3C226B455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852936"/>
            <a:ext cx="33432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36096" y="5336672"/>
            <a:ext cx="144016" cy="195369"/>
          </a:xfrm>
          <a:prstGeom prst="rect">
            <a:avLst/>
          </a:prstGeom>
          <a:solidFill>
            <a:srgbClr val="FFFFCC"/>
          </a:solidFill>
        </p:spPr>
        <p:txBody>
          <a:bodyPr wrap="square" lIns="0" tIns="36000" rtlCol="0" anchor="b" anchorCtr="0">
            <a:spAutoFit/>
          </a:bodyPr>
          <a:lstStyle/>
          <a:p>
            <a:r>
              <a:rPr lang="en-GB" sz="1100" b="1" baseline="-25000" dirty="0" smtClean="0"/>
              <a:t>D</a:t>
            </a:r>
            <a:endParaRPr lang="en-GB" sz="1100" b="1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6444208" y="5517232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</a:rPr>
              <a:t>Don Ellison, NCSU</a:t>
            </a:r>
            <a:endParaRPr lang="en-GB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cdn.iopscience.com/images/1538-4357/589/2/L73/Full/fg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4624"/>
            <a:ext cx="4248472" cy="312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Relativistic Shocks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63272" cy="4873752"/>
          </a:xfrm>
        </p:spPr>
        <p:txBody>
          <a:bodyPr/>
          <a:lstStyle/>
          <a:p>
            <a:r>
              <a:rPr lang="en-GB" dirty="0" smtClean="0"/>
              <a:t>DSA assumes non-relativistic </a:t>
            </a:r>
            <a:br>
              <a:rPr lang="en-GB" dirty="0" smtClean="0"/>
            </a:br>
            <a:r>
              <a:rPr lang="en-GB" dirty="0" smtClean="0"/>
              <a:t>shock</a:t>
            </a:r>
          </a:p>
          <a:p>
            <a:r>
              <a:rPr lang="en-GB" dirty="0" smtClean="0"/>
              <a:t>Many astrophysical objects </a:t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l-GR" dirty="0" smtClean="0"/>
              <a:t>γ</a:t>
            </a:r>
            <a:r>
              <a:rPr lang="en-GB" dirty="0" smtClean="0"/>
              <a:t>-ray bursts, AGN) are known </a:t>
            </a:r>
            <a:br>
              <a:rPr lang="en-GB" dirty="0" smtClean="0"/>
            </a:br>
            <a:r>
              <a:rPr lang="en-GB" dirty="0" smtClean="0"/>
              <a:t>to host relativistic shocks (</a:t>
            </a:r>
            <a:r>
              <a:rPr lang="el-GR" dirty="0" smtClean="0"/>
              <a:t>Γ</a:t>
            </a:r>
            <a:r>
              <a:rPr lang="en-GB" dirty="0" smtClean="0"/>
              <a:t> </a:t>
            </a:r>
            <a:r>
              <a:rPr lang="en-GB" dirty="0" smtClean="0">
                <a:latin typeface="Cambria" panose="02040503050406030204" pitchFamily="18" charset="0"/>
              </a:rPr>
              <a:t>~</a:t>
            </a:r>
            <a:r>
              <a:rPr lang="en-GB" dirty="0" smtClean="0"/>
              <a:t> 10 for AGN, up to 1000 for GRBs)</a:t>
            </a:r>
          </a:p>
          <a:p>
            <a:pPr lvl="1"/>
            <a:r>
              <a:rPr lang="en-GB" dirty="0" smtClean="0"/>
              <a:t>these can produce much larger accelerations </a:t>
            </a:r>
          </a:p>
          <a:p>
            <a:pPr lvl="1"/>
            <a:r>
              <a:rPr lang="en-GB" dirty="0" smtClean="0"/>
              <a:t>first return crossing causes energy gain of order </a:t>
            </a:r>
            <a:r>
              <a:rPr lang="el-GR" dirty="0" smtClean="0"/>
              <a:t>Γ</a:t>
            </a:r>
            <a:r>
              <a:rPr lang="en-GB" baseline="30000" dirty="0" smtClean="0"/>
              <a:t>2</a:t>
            </a:r>
            <a:endParaRPr lang="en-GB" dirty="0" smtClean="0"/>
          </a:p>
          <a:p>
            <a:pPr lvl="2"/>
            <a:r>
              <a:rPr lang="en-GB" dirty="0" smtClean="0"/>
              <a:t>second and subsequent crossings “only” factor 2, because particle does not have time to scatter to random orientation before shock overtakes it</a:t>
            </a:r>
          </a:p>
          <a:p>
            <a:pPr lvl="1"/>
            <a:r>
              <a:rPr lang="en-GB" dirty="0" smtClean="0"/>
              <a:t>produces a somewhat steeper spectrum, spectral index </a:t>
            </a:r>
            <a:r>
              <a:rPr lang="en-GB" dirty="0" smtClean="0">
                <a:latin typeface="Cambria" panose="02040503050406030204" pitchFamily="18" charset="0"/>
              </a:rPr>
              <a:t>~</a:t>
            </a:r>
            <a:r>
              <a:rPr lang="en-GB" dirty="0" smtClean="0"/>
              <a:t>2.4</a:t>
            </a:r>
          </a:p>
          <a:p>
            <a:pPr lvl="2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6FF5032-9F15-4517-B712-72F3C226B455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012160" y="908720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>
                <a:solidFill>
                  <a:schemeClr val="tx2"/>
                </a:solidFill>
              </a:rPr>
              <a:t>Lemoine</a:t>
            </a:r>
            <a:r>
              <a:rPr lang="en-GB" sz="1600" dirty="0" smtClean="0">
                <a:solidFill>
                  <a:schemeClr val="tx2"/>
                </a:solidFill>
              </a:rPr>
              <a:t> &amp; Pelletier 2003</a:t>
            </a:r>
            <a:endParaRPr lang="en-GB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2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Tycho’s</a:t>
            </a:r>
            <a:r>
              <a:rPr lang="en-GB" dirty="0" smtClean="0"/>
              <a:t> Supernova (SN 1572)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F5032-9F15-4517-B712-72F3C226B455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929" y="2326041"/>
            <a:ext cx="6035040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40005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725144"/>
            <a:ext cx="4173855" cy="190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644008" y="1412776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Shock front seen in high-energy electrons</a:t>
            </a:r>
          </a:p>
          <a:p>
            <a:r>
              <a:rPr lang="en-GB" dirty="0" smtClean="0"/>
              <a:t>“Stripes” may signal presence of high-energy protons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494116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5"/>
                </a:solidFill>
              </a:rPr>
              <a:t>Chandra</a:t>
            </a:r>
            <a:endParaRPr lang="en-GB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Radio Galaxies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F5032-9F15-4517-B712-72F3C226B455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312039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8" y="6237312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/>
              <a:t>13 cm wavelength ATCA image by L. </a:t>
            </a:r>
            <a:r>
              <a:rPr lang="en-GB" sz="1400" i="1" dirty="0" err="1" smtClean="0"/>
              <a:t>Saripalli</a:t>
            </a:r>
            <a:r>
              <a:rPr lang="en-GB" sz="1400" i="1" dirty="0" smtClean="0"/>
              <a:t>, R. </a:t>
            </a:r>
            <a:r>
              <a:rPr lang="en-GB" sz="1400" i="1" dirty="0" err="1" smtClean="0"/>
              <a:t>Subrahmanyan</a:t>
            </a:r>
            <a:r>
              <a:rPr lang="en-GB" sz="1400" i="1" dirty="0" smtClean="0"/>
              <a:t> and </a:t>
            </a:r>
            <a:r>
              <a:rPr lang="en-GB" sz="1400" i="1" dirty="0" err="1" smtClean="0"/>
              <a:t>Udaya</a:t>
            </a:r>
            <a:r>
              <a:rPr lang="en-GB" sz="1400" i="1" dirty="0" smtClean="0"/>
              <a:t> Shankar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979712" y="558924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chemeClr val="accent5"/>
                </a:solidFill>
              </a:rPr>
              <a:t>B1545-321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057" y="1340768"/>
            <a:ext cx="548640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635896" y="155679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5"/>
                </a:solidFill>
              </a:rPr>
              <a:t>3C 273 jet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9912" y="299695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Chandra, </a:t>
            </a:r>
            <a:r>
              <a:rPr lang="en-GB" dirty="0" smtClean="0">
                <a:solidFill>
                  <a:srgbClr val="92D050"/>
                </a:solidFill>
              </a:rPr>
              <a:t>HST, </a:t>
            </a:r>
            <a:r>
              <a:rPr lang="en-GB" dirty="0" smtClean="0">
                <a:solidFill>
                  <a:srgbClr val="D15646"/>
                </a:solidFill>
              </a:rPr>
              <a:t>Spitzer</a:t>
            </a:r>
            <a:endParaRPr lang="en-GB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940152" y="1700808"/>
            <a:ext cx="2304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1654" y="3513887"/>
            <a:ext cx="4260533" cy="285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995936" y="630932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Cygnus A in X-ray (Chandra) and radio (VLA)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Alternative Acceleration </a:t>
            </a:r>
            <a:r>
              <a:rPr lang="en-GB" dirty="0" smtClean="0"/>
              <a:t>Mechanisms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1980" cy="4997152"/>
          </a:xfrm>
        </p:spPr>
        <p:txBody>
          <a:bodyPr>
            <a:normAutofit/>
          </a:bodyPr>
          <a:lstStyle/>
          <a:p>
            <a:r>
              <a:rPr lang="en-GB" dirty="0" smtClean="0"/>
              <a:t>Magnetic reconnection</a:t>
            </a:r>
          </a:p>
          <a:p>
            <a:pPr lvl="1"/>
            <a:r>
              <a:rPr lang="en-GB" dirty="0" smtClean="0"/>
              <a:t>occurs when two magnetic</a:t>
            </a:r>
            <a:br>
              <a:rPr lang="en-GB" dirty="0" smtClean="0"/>
            </a:br>
            <a:r>
              <a:rPr lang="en-GB" dirty="0" smtClean="0"/>
              <a:t>flows of opposite polarity</a:t>
            </a:r>
            <a:br>
              <a:rPr lang="en-GB" dirty="0" smtClean="0"/>
            </a:br>
            <a:r>
              <a:rPr lang="en-GB" dirty="0" smtClean="0"/>
              <a:t>are forced close together</a:t>
            </a:r>
          </a:p>
          <a:p>
            <a:pPr lvl="1"/>
            <a:r>
              <a:rPr lang="en-GB" dirty="0" smtClean="0"/>
              <a:t>it is then energetically</a:t>
            </a:r>
            <a:br>
              <a:rPr lang="en-GB" dirty="0" smtClean="0"/>
            </a:br>
            <a:r>
              <a:rPr lang="en-GB" dirty="0" smtClean="0"/>
              <a:t>favourable for field lines to</a:t>
            </a:r>
            <a:br>
              <a:rPr lang="en-GB" dirty="0" smtClean="0"/>
            </a:br>
            <a:r>
              <a:rPr lang="en-GB" dirty="0" smtClean="0"/>
              <a:t>break and reconnect</a:t>
            </a:r>
          </a:p>
          <a:p>
            <a:pPr lvl="1"/>
            <a:r>
              <a:rPr lang="en-GB" dirty="0" smtClean="0"/>
              <a:t>resulting release of energy </a:t>
            </a:r>
            <a:br>
              <a:rPr lang="en-GB" dirty="0" smtClean="0"/>
            </a:br>
            <a:r>
              <a:rPr lang="en-GB" dirty="0" smtClean="0"/>
              <a:t>could drive acceleration</a:t>
            </a:r>
            <a:endParaRPr lang="en-GB" dirty="0" smtClean="0"/>
          </a:p>
          <a:p>
            <a:r>
              <a:rPr lang="en-GB" dirty="0" smtClean="0"/>
              <a:t>Well known to occur in solar flares and coronal mass ejections</a:t>
            </a:r>
          </a:p>
          <a:p>
            <a:r>
              <a:rPr lang="en-GB" dirty="0" smtClean="0"/>
              <a:t>Good candidate for acceleration near pulsars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6FF5032-9F15-4517-B712-72F3C226B455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36866" name="Picture 2" descr="https://upload.wikimedia.org/wikipedia/commons/2/24/Reconnec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526" y="1340768"/>
            <a:ext cx="4374654" cy="318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203" y="4653136"/>
            <a:ext cx="4372189" cy="217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Pulsar Magnetic Fields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F5032-9F15-4517-B712-72F3C226B455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37890" name="Picture 2" descr="http://www.nature.com/nature/journal/v482/n7386/images_article/nature10793-f2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5400000" cy="34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https://www.mpi-hd.mpg.de/mpi/fileadmin/_processed_/csm_stripedwind_104e798f1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448" y="188640"/>
            <a:ext cx="26670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0152" y="170080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“striped wind”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5085184"/>
            <a:ext cx="3332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Magnetic reconnection has been proposed as an explanation for fast </a:t>
            </a:r>
            <a:r>
              <a:rPr lang="el-GR" dirty="0" smtClean="0"/>
              <a:t>γ</a:t>
            </a:r>
            <a:r>
              <a:rPr lang="en-GB" dirty="0" smtClean="0"/>
              <a:t>-ray flares in Crab Nebula</a:t>
            </a:r>
            <a:endParaRPr lang="en-GB" dirty="0"/>
          </a:p>
        </p:txBody>
      </p:sp>
      <p:pic>
        <p:nvPicPr>
          <p:cNvPr id="37897" name="Picture 9" descr="Figure 1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84141"/>
            <a:ext cx="288032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380" y="113713"/>
            <a:ext cx="5705475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is </a:t>
            </a:r>
            <a:r>
              <a:rPr lang="en-GB" dirty="0" err="1" smtClean="0"/>
              <a:t>Astroparticle</a:t>
            </a:r>
            <a:r>
              <a:rPr lang="en-GB" dirty="0" smtClean="0"/>
              <a:t> Physics?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5032-9F15-4517-B712-72F3C226B455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Photons and Neutrinos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873752"/>
          </a:xfrm>
        </p:spPr>
        <p:txBody>
          <a:bodyPr/>
          <a:lstStyle/>
          <a:p>
            <a:r>
              <a:rPr lang="en-GB" dirty="0" smtClean="0"/>
              <a:t>High-energy photons and neutrinos are </a:t>
            </a:r>
            <a:r>
              <a:rPr lang="en-GB" b="1" dirty="0" smtClean="0"/>
              <a:t>secondary particles</a:t>
            </a:r>
            <a:r>
              <a:rPr lang="en-GB" dirty="0" smtClean="0"/>
              <a:t> produced by interactions of high-energy  primaries.</a:t>
            </a:r>
          </a:p>
          <a:p>
            <a:pPr lvl="1"/>
            <a:r>
              <a:rPr lang="en-GB" dirty="0" smtClean="0"/>
              <a:t>production mechanisms:</a:t>
            </a:r>
          </a:p>
          <a:p>
            <a:pPr lvl="1"/>
            <a:r>
              <a:rPr lang="en-GB" dirty="0" smtClean="0"/>
              <a:t>inverse Compton scattering (photons only)</a:t>
            </a:r>
          </a:p>
          <a:p>
            <a:pPr lvl="2"/>
            <a:r>
              <a:rPr lang="en-GB" dirty="0" smtClean="0"/>
              <a:t>Low-energy photon backscatters off high-energy electron.</a:t>
            </a:r>
            <a:br>
              <a:rPr lang="en-GB" dirty="0" smtClean="0"/>
            </a:br>
            <a:r>
              <a:rPr lang="en-GB" dirty="0" smtClean="0"/>
              <a:t>In electron rest frame we have</a:t>
            </a:r>
            <a:br>
              <a:rPr lang="en-GB" dirty="0" smtClean="0"/>
            </a:br>
            <a:r>
              <a:rPr lang="el-GR" dirty="0" smtClean="0"/>
              <a:t>Δλ</a:t>
            </a:r>
            <a:r>
              <a:rPr lang="en-GB" dirty="0" smtClean="0"/>
              <a:t> = </a:t>
            </a:r>
            <a:r>
              <a:rPr lang="en-GB" i="1" dirty="0" smtClean="0"/>
              <a:t>h</a:t>
            </a:r>
            <a:r>
              <a:rPr lang="en-GB" dirty="0" smtClean="0"/>
              <a:t>(1−cos </a:t>
            </a:r>
            <a:r>
              <a:rPr lang="el-GR" i="1" dirty="0" smtClean="0"/>
              <a:t>θ</a:t>
            </a:r>
            <a:r>
              <a:rPr lang="en-GB" dirty="0" smtClean="0"/>
              <a:t>)/</a:t>
            </a:r>
            <a:r>
              <a:rPr lang="en-GB" i="1" dirty="0" smtClean="0"/>
              <a:t>mc</a:t>
            </a:r>
            <a:r>
              <a:rPr lang="en-GB" baseline="30000" dirty="0" smtClean="0"/>
              <a:t>2</a:t>
            </a:r>
            <a:r>
              <a:rPr lang="en-GB" dirty="0" smtClean="0"/>
              <a:t>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In lab frame, maximum energy gain </a:t>
            </a:r>
            <a:br>
              <a:rPr lang="en-GB" dirty="0" smtClean="0"/>
            </a:br>
            <a:r>
              <a:rPr lang="en-GB" dirty="0" smtClean="0"/>
              <a:t>occurs in head-on collision:</a:t>
            </a:r>
            <a:br>
              <a:rPr lang="en-GB" dirty="0" smtClean="0"/>
            </a:br>
            <a:r>
              <a:rPr lang="el-GR" dirty="0" smtClean="0"/>
              <a:t>ν</a:t>
            </a:r>
            <a:r>
              <a:rPr lang="en-GB" dirty="0" smtClean="0"/>
              <a:t> ≈ 4</a:t>
            </a:r>
            <a:r>
              <a:rPr lang="el-GR" dirty="0" smtClean="0"/>
              <a:t>γ</a:t>
            </a:r>
            <a:r>
              <a:rPr lang="en-GB" baseline="30000" dirty="0" smtClean="0"/>
              <a:t>2</a:t>
            </a:r>
            <a:r>
              <a:rPr lang="el-GR" dirty="0" smtClean="0"/>
              <a:t>ν</a:t>
            </a:r>
            <a:r>
              <a:rPr lang="en-GB" baseline="-25000" dirty="0" smtClean="0"/>
              <a:t>0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Because of relativistic</a:t>
            </a:r>
            <a:br>
              <a:rPr lang="en-GB" dirty="0" smtClean="0"/>
            </a:br>
            <a:r>
              <a:rPr lang="en-GB" dirty="0" smtClean="0"/>
              <a:t>aberration, spectrum is </a:t>
            </a:r>
            <a:br>
              <a:rPr lang="en-GB" dirty="0" smtClean="0"/>
            </a:br>
            <a:r>
              <a:rPr lang="en-GB" dirty="0" smtClean="0"/>
              <a:t>sharply peaked near maximum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6FF5032-9F15-4517-B712-72F3C226B455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7" name="Picture 6" descr="compt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573016"/>
            <a:ext cx="3228975" cy="2486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Photons and Neutrinos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GB" dirty="0" smtClean="0"/>
              <a:t>inverse Compton scattering (continued)</a:t>
            </a:r>
          </a:p>
          <a:p>
            <a:pPr lvl="2"/>
            <a:r>
              <a:rPr lang="en-GB" dirty="0" smtClean="0"/>
              <a:t>Plot shows calculated spectrum for</a:t>
            </a:r>
            <a:br>
              <a:rPr lang="en-GB" dirty="0" smtClean="0"/>
            </a:br>
            <a:r>
              <a:rPr lang="en-GB" dirty="0" err="1" smtClean="0"/>
              <a:t>monoenergetic</a:t>
            </a:r>
            <a:r>
              <a:rPr lang="en-GB" dirty="0" smtClean="0"/>
              <a:t> photons and electrons.</a:t>
            </a:r>
          </a:p>
          <a:p>
            <a:pPr lvl="2"/>
            <a:r>
              <a:rPr lang="en-GB" dirty="0" smtClean="0"/>
              <a:t>Plenty of potential sources of low-energy</a:t>
            </a:r>
            <a:br>
              <a:rPr lang="en-GB" dirty="0" smtClean="0"/>
            </a:br>
            <a:r>
              <a:rPr lang="en-GB" dirty="0" smtClean="0"/>
              <a:t>photons to be </a:t>
            </a:r>
            <a:r>
              <a:rPr lang="en-GB" dirty="0" err="1" smtClean="0"/>
              <a:t>upscattered</a:t>
            </a:r>
            <a:r>
              <a:rPr lang="en-GB" dirty="0" smtClean="0"/>
              <a:t>:</a:t>
            </a:r>
          </a:p>
          <a:p>
            <a:pPr lvl="3"/>
            <a:r>
              <a:rPr lang="en-GB" dirty="0" smtClean="0"/>
              <a:t>synchrotron radiation produced by the</a:t>
            </a:r>
            <a:br>
              <a:rPr lang="en-GB" dirty="0" smtClean="0"/>
            </a:br>
            <a:r>
              <a:rPr lang="en-GB" dirty="0" smtClean="0"/>
              <a:t>same population of fast electrons</a:t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b="1" dirty="0" smtClean="0"/>
              <a:t>synchrotron-self-Compton</a:t>
            </a:r>
            <a:r>
              <a:rPr lang="en-GB" dirty="0" smtClean="0"/>
              <a:t>, SSC)</a:t>
            </a:r>
          </a:p>
          <a:p>
            <a:pPr lvl="3"/>
            <a:r>
              <a:rPr lang="en-GB" dirty="0" smtClean="0"/>
              <a:t>cosmic microwave background</a:t>
            </a:r>
          </a:p>
          <a:p>
            <a:pPr lvl="3"/>
            <a:r>
              <a:rPr lang="en-GB" dirty="0" smtClean="0"/>
              <a:t>optical photons from source  </a:t>
            </a:r>
          </a:p>
          <a:p>
            <a:pPr lvl="2"/>
            <a:r>
              <a:rPr lang="en-GB" dirty="0" smtClean="0"/>
              <a:t>For real objects, need to integrate over power-law spectrum of electrons and spectrum of photon source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6FF5032-9F15-4517-B712-72F3C226B455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340768"/>
            <a:ext cx="28860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Photons and Neutrinos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873752"/>
          </a:xfrm>
        </p:spPr>
        <p:txBody>
          <a:bodyPr/>
          <a:lstStyle/>
          <a:p>
            <a:r>
              <a:rPr lang="en-GB" dirty="0" smtClean="0"/>
              <a:t>High-energy photons and neutrinos are </a:t>
            </a:r>
            <a:r>
              <a:rPr lang="en-GB" b="1" dirty="0" smtClean="0"/>
              <a:t>secondary particles</a:t>
            </a:r>
            <a:r>
              <a:rPr lang="en-GB" dirty="0" smtClean="0"/>
              <a:t> produced by interactions of high-energy  primaries.</a:t>
            </a:r>
          </a:p>
          <a:p>
            <a:pPr lvl="1"/>
            <a:r>
              <a:rPr lang="en-GB" dirty="0" smtClean="0"/>
              <a:t>production mechanisms:</a:t>
            </a:r>
          </a:p>
          <a:p>
            <a:pPr lvl="1"/>
            <a:r>
              <a:rPr lang="en-GB" dirty="0" err="1" smtClean="0"/>
              <a:t>pion</a:t>
            </a:r>
            <a:r>
              <a:rPr lang="en-GB" dirty="0" smtClean="0"/>
              <a:t> decay (photons and neutrinos)</a:t>
            </a:r>
          </a:p>
          <a:p>
            <a:pPr lvl="2"/>
            <a:r>
              <a:rPr lang="en-GB" dirty="0" err="1" smtClean="0"/>
              <a:t>pions</a:t>
            </a:r>
            <a:r>
              <a:rPr lang="en-GB" dirty="0" smtClean="0"/>
              <a:t> produced by high-energy proton colliding with either matter or photons (</a:t>
            </a:r>
            <a:r>
              <a:rPr lang="en-GB" b="1" dirty="0" err="1" smtClean="0"/>
              <a:t>pion</a:t>
            </a:r>
            <a:r>
              <a:rPr lang="en-GB" b="1" dirty="0" smtClean="0"/>
              <a:t> </a:t>
            </a:r>
            <a:r>
              <a:rPr lang="en-GB" b="1" dirty="0" err="1" smtClean="0"/>
              <a:t>photoproduction</a:t>
            </a:r>
            <a:r>
              <a:rPr lang="en-GB" dirty="0" smtClean="0"/>
              <a:t>)</a:t>
            </a:r>
          </a:p>
          <a:p>
            <a:pPr lvl="2"/>
            <a:r>
              <a:rPr lang="en-GB" dirty="0" smtClean="0"/>
              <a:t>neutral </a:t>
            </a:r>
            <a:r>
              <a:rPr lang="en-GB" dirty="0" err="1" smtClean="0"/>
              <a:t>pions</a:t>
            </a:r>
            <a:r>
              <a:rPr lang="en-GB" dirty="0" smtClean="0"/>
              <a:t> decay to </a:t>
            </a:r>
            <a:r>
              <a:rPr lang="el-GR" dirty="0" smtClean="0"/>
              <a:t>γγ</a:t>
            </a:r>
            <a:r>
              <a:rPr lang="en-GB" dirty="0" smtClean="0"/>
              <a:t>, charged to </a:t>
            </a:r>
            <a:r>
              <a:rPr lang="el-GR" dirty="0" smtClean="0"/>
              <a:t>μν</a:t>
            </a:r>
            <a:r>
              <a:rPr lang="el-GR" baseline="-25000" dirty="0" smtClean="0"/>
              <a:t>μ</a:t>
            </a:r>
            <a:endParaRPr lang="en-GB" baseline="-25000" dirty="0" smtClean="0"/>
          </a:p>
          <a:p>
            <a:pPr lvl="3"/>
            <a:r>
              <a:rPr lang="en-GB" dirty="0" smtClean="0"/>
              <a:t>mechanism produces both high-energy </a:t>
            </a:r>
            <a:r>
              <a:rPr lang="el-GR" dirty="0" smtClean="0"/>
              <a:t>γ</a:t>
            </a:r>
            <a:r>
              <a:rPr lang="en-GB" dirty="0" smtClean="0"/>
              <a:t>-rays and neutrinos</a:t>
            </a:r>
          </a:p>
          <a:p>
            <a:r>
              <a:rPr lang="en-GB" dirty="0" smtClean="0"/>
              <a:t>Both mechanisms need population of relativistic charged particles</a:t>
            </a:r>
          </a:p>
          <a:p>
            <a:pPr lvl="1"/>
            <a:r>
              <a:rPr lang="en-GB" dirty="0" smtClean="0"/>
              <a:t>electrons for IC, protons for </a:t>
            </a:r>
            <a:r>
              <a:rPr lang="en-GB" dirty="0" err="1" smtClean="0"/>
              <a:t>pion</a:t>
            </a:r>
            <a:r>
              <a:rPr lang="en-GB" dirty="0" smtClean="0"/>
              <a:t> decay</a:t>
            </a:r>
          </a:p>
          <a:p>
            <a:r>
              <a:rPr lang="en-GB" dirty="0" smtClean="0"/>
              <a:t>Unclear which dominates for observed </a:t>
            </a:r>
            <a:r>
              <a:rPr lang="en-GB" dirty="0" err="1" smtClean="0"/>
              <a:t>TeV</a:t>
            </a:r>
            <a:r>
              <a:rPr lang="en-GB" dirty="0" smtClean="0"/>
              <a:t> </a:t>
            </a:r>
            <a:r>
              <a:rPr lang="el-GR" dirty="0" smtClean="0"/>
              <a:t>γ</a:t>
            </a:r>
            <a:r>
              <a:rPr lang="en-GB" dirty="0" smtClean="0"/>
              <a:t>-ray 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6FF5032-9F15-4517-B712-72F3C226B455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/>
          <a:lstStyle/>
          <a:p>
            <a:r>
              <a:rPr lang="en-GB" dirty="0" smtClean="0"/>
              <a:t>Spectrum of Supernova Remnant RXJ 1713.7−3946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F5032-9F15-4517-B712-72F3C226B455}" type="slidenum">
              <a:rPr lang="en-GB" smtClean="0"/>
              <a:pPr/>
              <a:t>23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811" y="1628800"/>
            <a:ext cx="39624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5637" y="1602470"/>
            <a:ext cx="4987290" cy="362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788024" y="3174339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B050"/>
                </a:solidFill>
                <a:latin typeface="Calibri" pitchFamily="34" charset="0"/>
              </a:rPr>
              <a:t>ATCA</a:t>
            </a:r>
            <a:endParaRPr lang="en-GB" sz="1600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6176" y="2230622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>
                <a:solidFill>
                  <a:srgbClr val="0070C0"/>
                </a:solidFill>
                <a:latin typeface="Calibri" pitchFamily="34" charset="0"/>
              </a:rPr>
              <a:t>Suzaku</a:t>
            </a:r>
            <a:endParaRPr lang="en-GB" sz="16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6296" y="2564904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alibri" pitchFamily="34" charset="0"/>
              </a:rPr>
              <a:t>Fermi LAT</a:t>
            </a:r>
            <a:endParaRPr lang="en-GB" sz="160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28384" y="2492896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  <a:latin typeface="Calibri" pitchFamily="34" charset="0"/>
              </a:rPr>
              <a:t>HESS</a:t>
            </a:r>
            <a:endParaRPr lang="en-GB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5301208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alibri" pitchFamily="34" charset="0"/>
              </a:rPr>
              <a:t>Spectrum is consistent with high-energy electrons only: synchrotron radiation (radio → x-ray) plus inverse Compton effect (</a:t>
            </a:r>
            <a:r>
              <a:rPr lang="el-GR" sz="2000" dirty="0" smtClean="0">
                <a:latin typeface="Calibri" pitchFamily="34" charset="0"/>
              </a:rPr>
              <a:t>γ</a:t>
            </a:r>
            <a:r>
              <a:rPr lang="en-GB" sz="2000" dirty="0" smtClean="0">
                <a:latin typeface="Calibri" pitchFamily="34" charset="0"/>
              </a:rPr>
              <a:t>-rays)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</a:rPr>
              <a:t>Expect this SNR </a:t>
            </a:r>
            <a:r>
              <a:rPr lang="en-GB" sz="2000" b="1" dirty="0" smtClean="0">
                <a:solidFill>
                  <a:srgbClr val="FF0000"/>
                </a:solidFill>
                <a:latin typeface="Calibri" pitchFamily="34" charset="0"/>
              </a:rPr>
              <a:t>not</a:t>
            </a: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</a:rPr>
              <a:t> to produce high-energy neutrinos</a:t>
            </a:r>
            <a:endParaRPr lang="en-GB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Spectrum of SN1572 (</a:t>
            </a:r>
            <a:r>
              <a:rPr lang="en-GB" dirty="0" err="1" smtClean="0"/>
              <a:t>Tycho’s</a:t>
            </a:r>
            <a:r>
              <a:rPr lang="en-GB" dirty="0" smtClean="0"/>
              <a:t> SN)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F5032-9F15-4517-B712-72F3C226B455}" type="slidenum">
              <a:rPr lang="en-GB" smtClean="0"/>
              <a:pPr/>
              <a:t>24</a:t>
            </a:fld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2862" y="1700807"/>
            <a:ext cx="4679578" cy="308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338137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95536" y="5301208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alibri" pitchFamily="34" charset="0"/>
              </a:rPr>
              <a:t>Spectrum seems to prefer </a:t>
            </a:r>
            <a:r>
              <a:rPr lang="el-GR" sz="2000" dirty="0" smtClean="0">
                <a:latin typeface="Calibri" pitchFamily="34" charset="0"/>
              </a:rPr>
              <a:t>π</a:t>
            </a:r>
            <a:r>
              <a:rPr lang="en-GB" sz="2000" baseline="30000" dirty="0" smtClean="0">
                <a:latin typeface="Calibri" pitchFamily="34" charset="0"/>
              </a:rPr>
              <a:t>0</a:t>
            </a:r>
            <a:r>
              <a:rPr lang="en-GB" sz="2000" dirty="0" smtClean="0">
                <a:latin typeface="Calibri" pitchFamily="34" charset="0"/>
              </a:rPr>
              <a:t> decay—shape wrong for IC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</a:rPr>
              <a:t>This SNR </a:t>
            </a:r>
            <a:r>
              <a:rPr lang="en-GB" sz="2000" b="1" dirty="0" smtClean="0">
                <a:solidFill>
                  <a:srgbClr val="FF0000"/>
                </a:solidFill>
                <a:latin typeface="Calibri" pitchFamily="34" charset="0"/>
              </a:rPr>
              <a:t>should</a:t>
            </a: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</a:rPr>
              <a:t> produce high-energy neutrinos</a:t>
            </a:r>
            <a:endParaRPr lang="en-GB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Acceleration: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87208" cy="4873752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Observations made in high-energy </a:t>
            </a:r>
            <a:r>
              <a:rPr lang="en-GB" dirty="0" err="1" smtClean="0"/>
              <a:t>astroparticle</a:t>
            </a:r>
            <a:r>
              <a:rPr lang="en-GB" dirty="0" smtClean="0"/>
              <a:t> physics require that charged particles be accelerated to very high energies (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~</a:t>
            </a:r>
            <a:r>
              <a:rPr lang="en-GB" dirty="0" smtClean="0"/>
              <a:t>10</a:t>
            </a:r>
            <a:r>
              <a:rPr lang="en-GB" baseline="30000" dirty="0" smtClean="0"/>
              <a:t>20</a:t>
            </a:r>
            <a:r>
              <a:rPr lang="en-GB" dirty="0" smtClean="0"/>
              <a:t> </a:t>
            </a:r>
            <a:r>
              <a:rPr lang="en-GB" dirty="0" err="1" smtClean="0"/>
              <a:t>eV</a:t>
            </a:r>
            <a:r>
              <a:rPr lang="en-GB" dirty="0" smtClean="0"/>
              <a:t>)</a:t>
            </a:r>
          </a:p>
          <a:p>
            <a:r>
              <a:rPr lang="en-GB" dirty="0" smtClean="0"/>
              <a:t>Likely candidate is diffusive shock acceleration</a:t>
            </a:r>
          </a:p>
          <a:p>
            <a:pPr lvl="1"/>
            <a:r>
              <a:rPr lang="en-GB" dirty="0" smtClean="0"/>
              <a:t>requirement of shocks associated with magnetic fields found in many astrophysical objects, especially supernova remnants and AGN</a:t>
            </a:r>
          </a:p>
          <a:p>
            <a:pPr lvl="1"/>
            <a:r>
              <a:rPr lang="en-GB" dirty="0" smtClean="0"/>
              <a:t>synchrotron radiation from these objects direct evidence for population of fast electrons</a:t>
            </a:r>
          </a:p>
          <a:p>
            <a:pPr lvl="1"/>
            <a:r>
              <a:rPr lang="en-GB" dirty="0" smtClean="0"/>
              <a:t>much less evidence for presence of relativistic hadrons, but there must be some somewhere since we observe them in cosmic rays!</a:t>
            </a:r>
          </a:p>
          <a:p>
            <a:r>
              <a:rPr lang="en-GB" dirty="0" err="1" smtClean="0"/>
              <a:t>TeV</a:t>
            </a:r>
            <a:r>
              <a:rPr lang="en-GB" dirty="0" smtClean="0"/>
              <a:t> </a:t>
            </a:r>
            <a:r>
              <a:rPr lang="el-GR" dirty="0" smtClean="0"/>
              <a:t>γ</a:t>
            </a:r>
            <a:r>
              <a:rPr lang="en-GB" dirty="0" smtClean="0"/>
              <a:t>-rays can be produced by fast electrons using inverse Compton scattering, or by fast protons from </a:t>
            </a:r>
            <a:r>
              <a:rPr lang="el-GR" dirty="0" smtClean="0"/>
              <a:t>π</a:t>
            </a:r>
            <a:r>
              <a:rPr lang="en-GB" baseline="30000" dirty="0" smtClean="0"/>
              <a:t>0</a:t>
            </a:r>
            <a:r>
              <a:rPr lang="en-GB" dirty="0" smtClean="0"/>
              <a:t> decay</a:t>
            </a:r>
          </a:p>
          <a:p>
            <a:pPr lvl="1"/>
            <a:r>
              <a:rPr lang="en-GB" dirty="0" smtClean="0"/>
              <a:t>latter will also make </a:t>
            </a:r>
            <a:r>
              <a:rPr lang="en-GB" dirty="0" err="1" smtClean="0"/>
              <a:t>TeV</a:t>
            </a:r>
            <a:r>
              <a:rPr lang="en-GB" dirty="0" smtClean="0"/>
              <a:t> neutrinos, not yet observed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6FF5032-9F15-4517-B712-72F3C226B455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 Energy </a:t>
            </a:r>
            <a:r>
              <a:rPr lang="en-GB" dirty="0" err="1" smtClean="0"/>
              <a:t>Astroparticle</a:t>
            </a:r>
            <a:r>
              <a:rPr lang="en-GB" dirty="0" smtClean="0"/>
              <a:t> Physics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Acceleration Mechanisms</a:t>
            </a:r>
          </a:p>
          <a:p>
            <a:r>
              <a:rPr lang="en-GB" u="sng" dirty="0" smtClean="0"/>
              <a:t>Sources</a:t>
            </a:r>
          </a:p>
          <a:p>
            <a:r>
              <a:rPr lang="en-GB" dirty="0" smtClean="0"/>
              <a:t>Detection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5032-9F15-4517-B712-72F3C226B455}" type="slidenum">
              <a:rPr lang="en-GB" smtClean="0"/>
              <a:pPr/>
              <a:t>26</a:t>
            </a:fld>
            <a:endParaRPr lang="en-GB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l="16989" t="4098" r="3165" b="3709"/>
          <a:stretch>
            <a:fillRect/>
          </a:stretch>
        </p:blipFill>
        <p:spPr bwMode="auto">
          <a:xfrm>
            <a:off x="5004048" y="548680"/>
            <a:ext cx="338437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Gamma-Ray Astronomy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Well-established branch of high-energy astrophysics</a:t>
            </a:r>
          </a:p>
          <a:p>
            <a:pPr lvl="1"/>
            <a:r>
              <a:rPr lang="en-GB" dirty="0" smtClean="0"/>
              <a:t>most work done at modest energies (few 10s of </a:t>
            </a:r>
            <a:r>
              <a:rPr lang="en-GB" dirty="0" err="1" smtClean="0"/>
              <a:t>MeV</a:t>
            </a:r>
            <a:r>
              <a:rPr lang="en-GB" dirty="0" smtClean="0"/>
              <a:t>)</a:t>
            </a:r>
          </a:p>
          <a:p>
            <a:pPr lvl="2"/>
            <a:r>
              <a:rPr lang="en-GB" dirty="0" smtClean="0"/>
              <a:t>some, e.g. EGRET, out to few 10s of </a:t>
            </a:r>
            <a:r>
              <a:rPr lang="en-GB" dirty="0" err="1" smtClean="0"/>
              <a:t>GeV</a:t>
            </a:r>
            <a:endParaRPr lang="en-GB" dirty="0" smtClean="0"/>
          </a:p>
          <a:p>
            <a:pPr lvl="1"/>
            <a:r>
              <a:rPr lang="en-GB" dirty="0" smtClean="0"/>
              <a:t>this is not usually regarded as </a:t>
            </a:r>
            <a:r>
              <a:rPr lang="en-GB" dirty="0" err="1" smtClean="0"/>
              <a:t>astroparticle</a:t>
            </a:r>
            <a:r>
              <a:rPr lang="en-GB" dirty="0" smtClean="0"/>
              <a:t> physics</a:t>
            </a:r>
          </a:p>
          <a:p>
            <a:pPr lvl="2"/>
            <a:r>
              <a:rPr lang="en-GB" dirty="0" smtClean="0"/>
              <a:t>though EGRET catalogue sometimes used as list of candidates for, e.g., neutrino point source searches</a:t>
            </a:r>
          </a:p>
          <a:p>
            <a:r>
              <a:rPr lang="en-GB" dirty="0" smtClean="0"/>
              <a:t>Atmosphere is not transparent to gamma rays</a:t>
            </a:r>
          </a:p>
          <a:p>
            <a:pPr lvl="1"/>
            <a:r>
              <a:rPr lang="en-GB" dirty="0" smtClean="0"/>
              <a:t>low and medium energy </a:t>
            </a:r>
            <a:r>
              <a:rPr lang="el-GR" dirty="0" smtClean="0"/>
              <a:t>γ</a:t>
            </a:r>
            <a:r>
              <a:rPr lang="en-GB" dirty="0" smtClean="0"/>
              <a:t>-ray astronomy is space-based</a:t>
            </a:r>
          </a:p>
          <a:p>
            <a:pPr lvl="2"/>
            <a:r>
              <a:rPr lang="en-GB" dirty="0" smtClean="0"/>
              <a:t>CGRO, SWIFT, GLAST, INTEGRAL, etc.</a:t>
            </a:r>
          </a:p>
          <a:p>
            <a:pPr lvl="1"/>
            <a:r>
              <a:rPr lang="en-GB" dirty="0" smtClean="0"/>
              <a:t>space platforms not suitable for </a:t>
            </a:r>
            <a:r>
              <a:rPr lang="en-GB" dirty="0" err="1" smtClean="0"/>
              <a:t>TeV</a:t>
            </a:r>
            <a:r>
              <a:rPr lang="en-GB" dirty="0" smtClean="0"/>
              <a:t> </a:t>
            </a:r>
            <a:r>
              <a:rPr lang="el-GR" dirty="0" smtClean="0"/>
              <a:t>γ</a:t>
            </a:r>
            <a:r>
              <a:rPr lang="en-GB" dirty="0" smtClean="0"/>
              <a:t>-ray astronomy</a:t>
            </a:r>
          </a:p>
          <a:p>
            <a:pPr lvl="2"/>
            <a:r>
              <a:rPr lang="en-GB" dirty="0" smtClean="0"/>
              <a:t>too small!</a:t>
            </a:r>
          </a:p>
          <a:p>
            <a:pPr lvl="1"/>
            <a:r>
              <a:rPr lang="en-GB" dirty="0" smtClean="0"/>
              <a:t>therefore very high energy </a:t>
            </a:r>
            <a:r>
              <a:rPr lang="el-GR" dirty="0" smtClean="0"/>
              <a:t>γ</a:t>
            </a:r>
            <a:r>
              <a:rPr lang="en-GB" dirty="0" smtClean="0"/>
              <a:t>-ray astronomy is a ground-based activity</a:t>
            </a:r>
          </a:p>
          <a:p>
            <a:pPr lvl="2"/>
            <a:r>
              <a:rPr lang="en-GB" dirty="0" smtClean="0"/>
              <a:t>detect shower produced as </a:t>
            </a:r>
            <a:r>
              <a:rPr lang="el-GR" dirty="0" smtClean="0"/>
              <a:t>γ</a:t>
            </a:r>
            <a:r>
              <a:rPr lang="en-GB" dirty="0" smtClean="0"/>
              <a:t>-ray enters atmosphere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6FF5032-9F15-4517-B712-72F3C226B455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Fermi-LAT 3</a:t>
            </a:r>
            <a:r>
              <a:rPr lang="en-GB" baseline="30000" dirty="0" smtClean="0"/>
              <a:t>rd</a:t>
            </a:r>
            <a:r>
              <a:rPr lang="en-GB" dirty="0" smtClean="0"/>
              <a:t> Point Source Catalogue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F5032-9F15-4517-B712-72F3C226B455}" type="slidenum">
              <a:rPr lang="en-GB" smtClean="0"/>
              <a:pPr/>
              <a:t>28</a:t>
            </a:fld>
            <a:endParaRPr lang="en-GB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24728"/>
            <a:ext cx="8532000" cy="546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2338" y="116632"/>
            <a:ext cx="1674118" cy="284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TeV</a:t>
            </a:r>
            <a:r>
              <a:rPr lang="en-GB" dirty="0" smtClean="0"/>
              <a:t> Gamma-Ray Sky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F5032-9F15-4517-B712-72F3C226B455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547664" y="609329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from </a:t>
            </a:r>
            <a:r>
              <a:rPr lang="en-GB" dirty="0" err="1" smtClean="0"/>
              <a:t>TeVCat</a:t>
            </a:r>
            <a:r>
              <a:rPr lang="en-GB" dirty="0" smtClean="0"/>
              <a:t>, http://tevcat.uchicago.edu/</a:t>
            </a:r>
            <a:endParaRPr lang="en-GB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9142"/>
            <a:ext cx="8712000" cy="4478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</a:t>
            </a:r>
            <a:r>
              <a:rPr lang="en-GB" dirty="0" err="1" smtClean="0"/>
              <a:t>Astroparticle</a:t>
            </a:r>
            <a:r>
              <a:rPr lang="en-GB" dirty="0" smtClean="0"/>
              <a:t> Physics?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Various definitions!  Mine is</a:t>
            </a:r>
            <a:br>
              <a:rPr lang="en-GB" dirty="0" smtClean="0"/>
            </a:br>
            <a:r>
              <a:rPr lang="en-GB" b="1" dirty="0" smtClean="0"/>
              <a:t>the use of particle physics technology to study astrophysical phenomena</a:t>
            </a:r>
          </a:p>
          <a:p>
            <a:r>
              <a:rPr lang="en-GB" dirty="0" smtClean="0"/>
              <a:t>Included:</a:t>
            </a:r>
          </a:p>
          <a:p>
            <a:pPr lvl="1"/>
            <a:r>
              <a:rPr lang="en-GB" dirty="0" smtClean="0"/>
              <a:t>neutrino astrophysics</a:t>
            </a:r>
            <a:endParaRPr lang="en-GB" dirty="0"/>
          </a:p>
          <a:p>
            <a:pPr lvl="1"/>
            <a:r>
              <a:rPr lang="en-GB" dirty="0" smtClean="0"/>
              <a:t>gamma-ray astronomy</a:t>
            </a:r>
          </a:p>
          <a:p>
            <a:pPr lvl="1"/>
            <a:r>
              <a:rPr lang="en-GB" dirty="0" smtClean="0"/>
              <a:t>cosmic rays</a:t>
            </a:r>
          </a:p>
          <a:p>
            <a:pPr lvl="1"/>
            <a:r>
              <a:rPr lang="en-GB" dirty="0" smtClean="0"/>
              <a:t>dark matter</a:t>
            </a:r>
          </a:p>
          <a:p>
            <a:pPr lvl="1"/>
            <a:r>
              <a:rPr lang="en-GB" dirty="0" smtClean="0"/>
              <a:t>early-universe cosmology</a:t>
            </a:r>
          </a:p>
          <a:p>
            <a:r>
              <a:rPr lang="en-GB" dirty="0" smtClean="0"/>
              <a:t>Sometimes also included:</a:t>
            </a:r>
          </a:p>
          <a:p>
            <a:pPr lvl="1"/>
            <a:r>
              <a:rPr lang="en-GB" dirty="0" smtClean="0"/>
              <a:t>cosmic microwave background</a:t>
            </a:r>
          </a:p>
          <a:p>
            <a:pPr lvl="1"/>
            <a:r>
              <a:rPr lang="en-GB" dirty="0" smtClean="0"/>
              <a:t>gravitational waves</a:t>
            </a:r>
          </a:p>
          <a:p>
            <a:pPr lvl="1"/>
            <a:r>
              <a:rPr lang="en-GB" dirty="0" smtClean="0"/>
              <a:t>neutrino masses (especially 0</a:t>
            </a:r>
            <a:r>
              <a:rPr lang="el-GR" dirty="0" smtClean="0"/>
              <a:t>νββ</a:t>
            </a:r>
            <a:r>
              <a:rPr lang="en-GB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6FF5032-9F15-4517-B712-72F3C226B455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Right Arrow Callout 4"/>
          <p:cNvSpPr/>
          <p:nvPr/>
        </p:nvSpPr>
        <p:spPr>
          <a:xfrm>
            <a:off x="827584" y="3068960"/>
            <a:ext cx="3456384" cy="108012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9803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322605" y="3094719"/>
            <a:ext cx="2016224" cy="10156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coherent field with a lot of common factors</a:t>
            </a:r>
          </a:p>
        </p:txBody>
      </p:sp>
      <p:sp>
        <p:nvSpPr>
          <p:cNvPr id="7" name="Right Arrow Callout 6"/>
          <p:cNvSpPr/>
          <p:nvPr/>
        </p:nvSpPr>
        <p:spPr>
          <a:xfrm>
            <a:off x="827584" y="4509120"/>
            <a:ext cx="3456384" cy="36004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255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322605" y="4339346"/>
            <a:ext cx="2016224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someone else’s problem!</a:t>
            </a:r>
          </a:p>
        </p:txBody>
      </p:sp>
      <p:sp>
        <p:nvSpPr>
          <p:cNvPr id="9" name="Right Brace 8"/>
          <p:cNvSpPr/>
          <p:nvPr/>
        </p:nvSpPr>
        <p:spPr>
          <a:xfrm>
            <a:off x="4644008" y="5301208"/>
            <a:ext cx="288032" cy="50405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004048" y="5365603"/>
            <a:ext cx="2448272" cy="4001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not very particulate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4048" y="5877272"/>
            <a:ext cx="2448272" cy="4001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not very astrophysical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16216" y="3096000"/>
            <a:ext cx="2016224" cy="10156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i="1" dirty="0" smtClean="0"/>
              <a:t>High Energy </a:t>
            </a:r>
            <a:r>
              <a:rPr lang="en-GB" sz="2000" b="1" i="1" dirty="0" err="1" smtClean="0"/>
              <a:t>Astroparticle</a:t>
            </a:r>
            <a:r>
              <a:rPr lang="en-GB" sz="2000" b="1" i="1" dirty="0" smtClean="0"/>
              <a:t> Physics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Gamma-Ray 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From maps, clearly mixed Galactic and extragalactic</a:t>
            </a:r>
          </a:p>
          <a:p>
            <a:pPr lvl="1"/>
            <a:r>
              <a:rPr lang="en-GB" dirty="0" smtClean="0"/>
              <a:t>extragalactic sources of </a:t>
            </a:r>
            <a:r>
              <a:rPr lang="en-GB" dirty="0" err="1" smtClean="0"/>
              <a:t>TeV</a:t>
            </a:r>
            <a:r>
              <a:rPr lang="en-GB" dirty="0" smtClean="0"/>
              <a:t> </a:t>
            </a:r>
            <a:r>
              <a:rPr lang="el-GR" dirty="0" smtClean="0"/>
              <a:t>γ</a:t>
            </a:r>
            <a:r>
              <a:rPr lang="en-GB" dirty="0" smtClean="0"/>
              <a:t>s are mostly </a:t>
            </a:r>
            <a:r>
              <a:rPr lang="en-GB" dirty="0" err="1" smtClean="0"/>
              <a:t>blazars</a:t>
            </a:r>
            <a:r>
              <a:rPr lang="en-GB" dirty="0" smtClean="0"/>
              <a:t> (a class of AGN where we are looking down the jet)</a:t>
            </a:r>
          </a:p>
          <a:p>
            <a:pPr lvl="1"/>
            <a:r>
              <a:rPr lang="en-GB" dirty="0" smtClean="0"/>
              <a:t>identified Galactic sources are SN-related (supernova remnants and pulsar wind nebulae), plus a few binary compact objects</a:t>
            </a:r>
          </a:p>
          <a:p>
            <a:pPr lvl="1"/>
            <a:r>
              <a:rPr lang="en-GB" dirty="0" smtClean="0"/>
              <a:t>dark/unidentified objects associated with Galactic plane, therefore presumably Galactic</a:t>
            </a:r>
          </a:p>
          <a:p>
            <a:r>
              <a:rPr lang="en-GB" dirty="0" smtClean="0"/>
              <a:t>SNRs and AGN are suitable environments for particle acceleration</a:t>
            </a:r>
          </a:p>
          <a:p>
            <a:pPr lvl="1"/>
            <a:r>
              <a:rPr lang="en-GB" dirty="0" smtClean="0"/>
              <a:t>shocks, magnetic fields, synchrotron emission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6FF5032-9F15-4517-B712-72F3C226B455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Pulsar Wind Nebula: The Crab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F5032-9F15-4517-B712-72F3C226B455}" type="slidenum">
              <a:rPr lang="en-GB" smtClean="0"/>
              <a:pPr/>
              <a:t>31</a:t>
            </a:fld>
            <a:endParaRPr lang="en-GB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95316"/>
            <a:ext cx="3366135" cy="320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4041" y="1479518"/>
            <a:ext cx="3291840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484784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406184"/>
            <a:ext cx="39814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44008" y="4869160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TeV</a:t>
            </a:r>
            <a:r>
              <a:rPr lang="en-GB" dirty="0" smtClean="0"/>
              <a:t> gamma-ray signal as observed by HEGRA (</a:t>
            </a:r>
            <a:r>
              <a:rPr lang="en-GB" dirty="0" err="1" smtClean="0"/>
              <a:t>Aharonian</a:t>
            </a:r>
            <a:r>
              <a:rPr lang="en-GB" dirty="0" smtClean="0"/>
              <a:t>  et al. 2004)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283968" y="6021288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Medium-energy </a:t>
            </a:r>
            <a:r>
              <a:rPr lang="el-GR" dirty="0" smtClean="0"/>
              <a:t>γ</a:t>
            </a:r>
            <a:r>
              <a:rPr lang="en-GB" dirty="0" smtClean="0"/>
              <a:t>-ray flare observed by AGILE (</a:t>
            </a:r>
            <a:r>
              <a:rPr lang="en-GB" dirty="0" err="1" smtClean="0"/>
              <a:t>Tavani</a:t>
            </a:r>
            <a:r>
              <a:rPr lang="en-GB" dirty="0" smtClean="0"/>
              <a:t>  et al. 2011)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Pulsar Wind Nebula: The Crab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F5032-9F15-4517-B712-72F3C226B455}" type="slidenum">
              <a:rPr lang="en-GB" smtClean="0"/>
              <a:pPr/>
              <a:t>32</a:t>
            </a:fld>
            <a:endParaRPr lang="en-GB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43053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60032" y="1772816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Crab spectral energy distribution showing September 2010 flare</a:t>
            </a:r>
            <a:endParaRPr lang="en-GB" dirty="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861048"/>
            <a:ext cx="3002280" cy="275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36096" y="350100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TeV</a:t>
            </a:r>
            <a:r>
              <a:rPr lang="en-GB" dirty="0" smtClean="0"/>
              <a:t> energy spectrum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Blazar</a:t>
            </a:r>
            <a:r>
              <a:rPr lang="en-GB" dirty="0" smtClean="0"/>
              <a:t>: </a:t>
            </a:r>
            <a:r>
              <a:rPr lang="en-GB" dirty="0" err="1" smtClean="0"/>
              <a:t>Mkn</a:t>
            </a:r>
            <a:r>
              <a:rPr lang="en-GB" dirty="0" smtClean="0"/>
              <a:t> 421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F5032-9F15-4517-B712-72F3C226B455}" type="slidenum">
              <a:rPr lang="en-GB" smtClean="0"/>
              <a:pPr/>
              <a:t>33</a:t>
            </a:fld>
            <a:endParaRPr lang="en-GB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97776"/>
            <a:ext cx="3429000" cy="278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391" y="4447557"/>
            <a:ext cx="3429000" cy="232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6288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732240" y="1772816"/>
            <a:ext cx="19442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Mkn</a:t>
            </a:r>
            <a:r>
              <a:rPr lang="en-GB" dirty="0" smtClean="0"/>
              <a:t> 421 and companion galaxy.</a:t>
            </a:r>
          </a:p>
          <a:p>
            <a:r>
              <a:rPr lang="es-ES" dirty="0" err="1" smtClean="0"/>
              <a:t>Aimo</a:t>
            </a:r>
            <a:r>
              <a:rPr lang="es-ES" dirty="0" smtClean="0"/>
              <a:t> </a:t>
            </a:r>
            <a:r>
              <a:rPr lang="es-ES" dirty="0" err="1" smtClean="0"/>
              <a:t>Sillanpaa</a:t>
            </a:r>
            <a:r>
              <a:rPr lang="es-ES" dirty="0" smtClean="0"/>
              <a:t>, </a:t>
            </a:r>
            <a:r>
              <a:rPr lang="es-ES" dirty="0" err="1" smtClean="0"/>
              <a:t>Nordic</a:t>
            </a:r>
            <a:r>
              <a:rPr lang="es-ES" dirty="0" smtClean="0"/>
              <a:t> </a:t>
            </a:r>
            <a:r>
              <a:rPr lang="es-ES" dirty="0" err="1" smtClean="0"/>
              <a:t>Optical</a:t>
            </a:r>
            <a:r>
              <a:rPr lang="es-ES" dirty="0" smtClean="0"/>
              <a:t> </a:t>
            </a:r>
            <a:r>
              <a:rPr lang="es-ES" dirty="0" err="1" smtClean="0"/>
              <a:t>Telescope</a:t>
            </a:r>
            <a:r>
              <a:rPr lang="es-ES" dirty="0" smtClean="0"/>
              <a:t>.</a:t>
            </a:r>
            <a:br>
              <a:rPr lang="es-ES" dirty="0" smtClean="0"/>
            </a:br>
            <a:r>
              <a:rPr lang="es-ES" sz="1600" dirty="0" smtClean="0">
                <a:solidFill>
                  <a:schemeClr val="tx2"/>
                </a:solidFill>
              </a:rPr>
              <a:t>(</a:t>
            </a:r>
            <a:r>
              <a:rPr lang="es-ES" sz="1600" dirty="0" err="1" smtClean="0">
                <a:solidFill>
                  <a:schemeClr val="tx2"/>
                </a:solidFill>
              </a:rPr>
              <a:t>Above</a:t>
            </a:r>
            <a:r>
              <a:rPr lang="es-ES" sz="1600" dirty="0" smtClean="0">
                <a:solidFill>
                  <a:schemeClr val="tx2"/>
                </a:solidFill>
              </a:rPr>
              <a:t>: </a:t>
            </a:r>
            <a:r>
              <a:rPr lang="es-ES" sz="1600" dirty="0" err="1" smtClean="0">
                <a:solidFill>
                  <a:schemeClr val="tx2"/>
                </a:solidFill>
              </a:rPr>
              <a:t>very</a:t>
            </a:r>
            <a:r>
              <a:rPr lang="es-ES" sz="1600" dirty="0" smtClean="0">
                <a:solidFill>
                  <a:schemeClr val="tx2"/>
                </a:solidFill>
              </a:rPr>
              <a:t> </a:t>
            </a:r>
            <a:r>
              <a:rPr lang="es-ES" sz="1600" dirty="0" err="1" smtClean="0">
                <a:solidFill>
                  <a:schemeClr val="tx2"/>
                </a:solidFill>
              </a:rPr>
              <a:t>boring</a:t>
            </a:r>
            <a:r>
              <a:rPr lang="es-ES" sz="1600" dirty="0" smtClean="0">
                <a:solidFill>
                  <a:schemeClr val="tx2"/>
                </a:solidFill>
              </a:rPr>
              <a:t> X-</a:t>
            </a:r>
            <a:r>
              <a:rPr lang="es-ES" sz="1600" dirty="0" err="1" smtClean="0">
                <a:solidFill>
                  <a:schemeClr val="tx2"/>
                </a:solidFill>
              </a:rPr>
              <a:t>ray</a:t>
            </a:r>
            <a:r>
              <a:rPr lang="es-ES" sz="1600" dirty="0" smtClean="0">
                <a:solidFill>
                  <a:schemeClr val="tx2"/>
                </a:solidFill>
              </a:rPr>
              <a:t> </a:t>
            </a:r>
            <a:r>
              <a:rPr lang="es-ES" sz="1600" dirty="0" err="1" smtClean="0">
                <a:solidFill>
                  <a:schemeClr val="tx2"/>
                </a:solidFill>
              </a:rPr>
              <a:t>image</a:t>
            </a:r>
            <a:r>
              <a:rPr lang="es-ES" sz="1600" dirty="0" smtClean="0">
                <a:solidFill>
                  <a:schemeClr val="tx2"/>
                </a:solidFill>
              </a:rPr>
              <a:t> </a:t>
            </a:r>
            <a:r>
              <a:rPr lang="es-ES" sz="1600" dirty="0" err="1" smtClean="0">
                <a:solidFill>
                  <a:schemeClr val="tx2"/>
                </a:solidFill>
              </a:rPr>
              <a:t>by</a:t>
            </a:r>
            <a:r>
              <a:rPr lang="es-ES" sz="1600" dirty="0" smtClean="0">
                <a:solidFill>
                  <a:schemeClr val="tx2"/>
                </a:solidFill>
              </a:rPr>
              <a:t> </a:t>
            </a:r>
            <a:r>
              <a:rPr lang="es-ES" sz="1600" dirty="0" err="1" smtClean="0">
                <a:solidFill>
                  <a:schemeClr val="tx2"/>
                </a:solidFill>
              </a:rPr>
              <a:t>Chandra</a:t>
            </a:r>
            <a:r>
              <a:rPr lang="es-ES" sz="1600" dirty="0" smtClean="0">
                <a:solidFill>
                  <a:schemeClr val="tx2"/>
                </a:solidFill>
              </a:rPr>
              <a:t>)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960" y="443711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Highly variable (typical of </a:t>
            </a:r>
            <a:r>
              <a:rPr lang="en-GB" dirty="0" err="1" smtClean="0"/>
              <a:t>blazars</a:t>
            </a:r>
            <a:r>
              <a:rPr lang="en-GB" dirty="0" smtClean="0"/>
              <a:t>)</a:t>
            </a:r>
          </a:p>
          <a:p>
            <a:r>
              <a:rPr lang="en-GB" dirty="0" smtClean="0"/>
              <a:t>Spectrum varies according to state</a:t>
            </a:r>
            <a:endParaRPr lang="en-GB" dirty="0"/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5" cstate="print"/>
          <a:srcRect l="38187" t="35563" r="36875" b="39500"/>
          <a:stretch>
            <a:fillRect/>
          </a:stretch>
        </p:blipFill>
        <p:spPr bwMode="auto">
          <a:xfrm>
            <a:off x="7020272" y="260648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1844824"/>
            <a:ext cx="267652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Cosmic Ray 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99715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Observations of cosmic rays now span about 100 years</a:t>
            </a:r>
          </a:p>
          <a:p>
            <a:r>
              <a:rPr lang="en-GB" dirty="0" smtClean="0"/>
              <a:t>However, sources are not definitively established</a:t>
            </a:r>
          </a:p>
          <a:p>
            <a:pPr lvl="1"/>
            <a:r>
              <a:rPr lang="en-GB" dirty="0" smtClean="0"/>
              <a:t>Galaxy has a complex magnetic</a:t>
            </a:r>
            <a:br>
              <a:rPr lang="en-GB" dirty="0" smtClean="0"/>
            </a:br>
            <a:r>
              <a:rPr lang="en-GB" dirty="0" smtClean="0"/>
              <a:t>field which effectively </a:t>
            </a:r>
            <a:br>
              <a:rPr lang="en-GB" dirty="0" smtClean="0"/>
            </a:br>
            <a:r>
              <a:rPr lang="en-GB" dirty="0" smtClean="0"/>
              <a:t>scrambles direction of </a:t>
            </a:r>
            <a:br>
              <a:rPr lang="en-GB" dirty="0" smtClean="0"/>
            </a:br>
            <a:r>
              <a:rPr lang="en-GB" dirty="0" smtClean="0"/>
              <a:t>charged particles</a:t>
            </a:r>
          </a:p>
          <a:p>
            <a:pPr lvl="1"/>
            <a:r>
              <a:rPr lang="en-GB" dirty="0" smtClean="0"/>
              <a:t>Gamma ray luminosity</a:t>
            </a:r>
            <a:br>
              <a:rPr lang="en-GB" dirty="0" smtClean="0"/>
            </a:br>
            <a:r>
              <a:rPr lang="en-GB" dirty="0" smtClean="0"/>
              <a:t>requires fast particles,</a:t>
            </a:r>
            <a:br>
              <a:rPr lang="en-GB" dirty="0" smtClean="0"/>
            </a:br>
            <a:r>
              <a:rPr lang="en-GB" dirty="0" smtClean="0"/>
              <a:t>but maybe only electrons</a:t>
            </a:r>
          </a:p>
          <a:p>
            <a:pPr lvl="2"/>
            <a:r>
              <a:rPr lang="en-GB" dirty="0" smtClean="0"/>
              <a:t>therefore, observation of</a:t>
            </a:r>
            <a:br>
              <a:rPr lang="en-GB" dirty="0" smtClean="0"/>
            </a:br>
            <a:r>
              <a:rPr lang="el-GR" dirty="0" smtClean="0"/>
              <a:t>γ</a:t>
            </a:r>
            <a:r>
              <a:rPr lang="en-GB" dirty="0" smtClean="0"/>
              <a:t>-rays does not definitively</a:t>
            </a:r>
            <a:br>
              <a:rPr lang="en-GB" dirty="0" smtClean="0"/>
            </a:br>
            <a:r>
              <a:rPr lang="en-GB" dirty="0" smtClean="0"/>
              <a:t>establish source as a cosmic</a:t>
            </a:r>
            <a:br>
              <a:rPr lang="en-GB" dirty="0" smtClean="0"/>
            </a:br>
            <a:r>
              <a:rPr lang="en-GB" dirty="0" smtClean="0"/>
              <a:t>ray factory</a:t>
            </a:r>
          </a:p>
          <a:p>
            <a:pPr lvl="1"/>
            <a:r>
              <a:rPr lang="en-GB" dirty="0" smtClean="0"/>
              <a:t>Neutrino luminosity </a:t>
            </a:r>
            <a:r>
              <a:rPr lang="en-GB" i="1" dirty="0" smtClean="0"/>
              <a:t>does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require fast hadrons</a:t>
            </a:r>
          </a:p>
          <a:p>
            <a:pPr lvl="2"/>
            <a:r>
              <a:rPr lang="en-GB" dirty="0" smtClean="0"/>
              <a:t>but no neutrino point sources  </a:t>
            </a:r>
            <a:br>
              <a:rPr lang="en-GB" dirty="0" smtClean="0"/>
            </a:br>
            <a:r>
              <a:rPr lang="en-GB" dirty="0" smtClean="0"/>
              <a:t>yet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6FF5032-9F15-4517-B712-72F3C226B455}" type="slidenum">
              <a:rPr lang="en-GB" smtClean="0"/>
              <a:pPr/>
              <a:t>34</a:t>
            </a:fld>
            <a:endParaRPr lang="en-GB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3629" y="2957847"/>
            <a:ext cx="3733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44208" y="2708920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solidFill>
                  <a:schemeClr val="tx2"/>
                </a:solidFill>
              </a:rPr>
              <a:t>Vallée</a:t>
            </a:r>
            <a:r>
              <a:rPr lang="en-GB" sz="1400" dirty="0" smtClean="0">
                <a:solidFill>
                  <a:schemeClr val="tx2"/>
                </a:solidFill>
              </a:rPr>
              <a:t>, </a:t>
            </a:r>
            <a:r>
              <a:rPr lang="en-GB" sz="1400" i="1" dirty="0" err="1" smtClean="0">
                <a:solidFill>
                  <a:schemeClr val="tx2"/>
                </a:solidFill>
              </a:rPr>
              <a:t>ApJ</a:t>
            </a:r>
            <a:r>
              <a:rPr lang="en-GB" sz="1400" i="1" dirty="0" smtClean="0">
                <a:solidFill>
                  <a:schemeClr val="tx2"/>
                </a:solidFill>
              </a:rPr>
              <a:t> </a:t>
            </a:r>
            <a:r>
              <a:rPr lang="en-GB" sz="1400" b="1" dirty="0" smtClean="0">
                <a:solidFill>
                  <a:schemeClr val="tx2"/>
                </a:solidFill>
              </a:rPr>
              <a:t>681 </a:t>
            </a:r>
            <a:r>
              <a:rPr lang="en-GB" sz="1400" dirty="0" smtClean="0">
                <a:solidFill>
                  <a:schemeClr val="tx2"/>
                </a:solidFill>
              </a:rPr>
              <a:t>(2008) 303</a:t>
            </a:r>
            <a:endParaRPr lang="en-GB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Cosmic Ray 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General dimensional analysis suggests </a:t>
            </a:r>
            <a:br>
              <a:rPr lang="en-GB" dirty="0" smtClean="0"/>
            </a:br>
            <a:r>
              <a:rPr lang="pt-BR" i="1" dirty="0" smtClean="0"/>
              <a:t>E</a:t>
            </a:r>
            <a:r>
              <a:rPr lang="pt-BR" baseline="-25000" dirty="0" smtClean="0"/>
              <a:t>max</a:t>
            </a:r>
            <a:r>
              <a:rPr lang="pt-BR" dirty="0" smtClean="0"/>
              <a:t> [GeV] ≈ 0.03 </a:t>
            </a:r>
            <a:r>
              <a:rPr lang="el-GR" dirty="0" smtClean="0"/>
              <a:t>η</a:t>
            </a:r>
            <a:r>
              <a:rPr lang="pt-BR" dirty="0" smtClean="0"/>
              <a:t> </a:t>
            </a:r>
            <a:r>
              <a:rPr lang="pt-BR" i="1" dirty="0" smtClean="0"/>
              <a:t>Z R</a:t>
            </a:r>
            <a:r>
              <a:rPr lang="pt-BR" dirty="0" smtClean="0"/>
              <a:t>[km] </a:t>
            </a:r>
            <a:r>
              <a:rPr lang="pt-BR" i="1" dirty="0" smtClean="0"/>
              <a:t>B</a:t>
            </a:r>
            <a:r>
              <a:rPr lang="pt-BR" dirty="0" smtClean="0"/>
              <a:t>[G] </a:t>
            </a:r>
            <a:r>
              <a:rPr lang="pt-BR" dirty="0" smtClean="0">
                <a:solidFill>
                  <a:schemeClr val="accent3"/>
                </a:solidFill>
              </a:rPr>
              <a:t>(Hillas condition)</a:t>
            </a:r>
          </a:p>
          <a:p>
            <a:pPr lvl="1"/>
            <a:r>
              <a:rPr lang="pt-BR" dirty="0" smtClean="0"/>
              <a:t>basically requires particles to remain confined in accelerating region</a:t>
            </a:r>
          </a:p>
          <a:p>
            <a:pPr lvl="1"/>
            <a:r>
              <a:rPr lang="pt-BR" dirty="0" smtClean="0"/>
              <a:t>quite difficult to satisfy for highest-energy CRs</a:t>
            </a:r>
          </a:p>
          <a:p>
            <a:pPr lvl="2"/>
            <a:r>
              <a:rPr lang="pt-BR" dirty="0" smtClean="0"/>
              <a:t>plot shows </a:t>
            </a:r>
            <a:br>
              <a:rPr lang="pt-BR" dirty="0" smtClean="0"/>
            </a:br>
            <a:r>
              <a:rPr lang="pt-BR" sz="1600" dirty="0" smtClean="0">
                <a:solidFill>
                  <a:schemeClr val="accent3"/>
                </a:solidFill>
              </a:rPr>
              <a:t>neutron stars</a:t>
            </a:r>
            <a:br>
              <a:rPr lang="pt-BR" sz="1600" dirty="0" smtClean="0">
                <a:solidFill>
                  <a:schemeClr val="accent3"/>
                </a:solidFill>
              </a:rPr>
            </a:br>
            <a:r>
              <a:rPr lang="pt-BR" sz="1600" dirty="0" smtClean="0">
                <a:solidFill>
                  <a:schemeClr val="accent3"/>
                </a:solidFill>
              </a:rPr>
              <a:t>white dwarfs</a:t>
            </a:r>
            <a:br>
              <a:rPr lang="pt-BR" sz="1600" dirty="0" smtClean="0">
                <a:solidFill>
                  <a:schemeClr val="accent3"/>
                </a:solidFill>
              </a:rPr>
            </a:br>
            <a:r>
              <a:rPr lang="pt-BR" sz="1600" dirty="0" smtClean="0">
                <a:solidFill>
                  <a:schemeClr val="accent3"/>
                </a:solidFill>
              </a:rPr>
              <a:t>sunspots</a:t>
            </a:r>
            <a:br>
              <a:rPr lang="pt-BR" sz="1600" dirty="0" smtClean="0">
                <a:solidFill>
                  <a:schemeClr val="accent3"/>
                </a:solidFill>
              </a:rPr>
            </a:br>
            <a:r>
              <a:rPr lang="pt-BR" sz="1600" dirty="0" smtClean="0">
                <a:solidFill>
                  <a:schemeClr val="accent3"/>
                </a:solidFill>
              </a:rPr>
              <a:t>magnetic stars</a:t>
            </a:r>
            <a:br>
              <a:rPr lang="pt-BR" sz="1600" dirty="0" smtClean="0">
                <a:solidFill>
                  <a:schemeClr val="accent3"/>
                </a:solidFill>
              </a:rPr>
            </a:br>
            <a:r>
              <a:rPr lang="pt-BR" sz="1600" dirty="0" smtClean="0">
                <a:solidFill>
                  <a:schemeClr val="accent3"/>
                </a:solidFill>
              </a:rPr>
              <a:t>active galactic nuclei</a:t>
            </a:r>
            <a:br>
              <a:rPr lang="pt-BR" sz="1600" dirty="0" smtClean="0">
                <a:solidFill>
                  <a:schemeClr val="accent3"/>
                </a:solidFill>
              </a:rPr>
            </a:br>
            <a:r>
              <a:rPr lang="pt-BR" sz="1600" dirty="0" smtClean="0">
                <a:solidFill>
                  <a:schemeClr val="accent3"/>
                </a:solidFill>
              </a:rPr>
              <a:t>interstellar space</a:t>
            </a:r>
            <a:br>
              <a:rPr lang="pt-BR" sz="1600" dirty="0" smtClean="0">
                <a:solidFill>
                  <a:schemeClr val="accent3"/>
                </a:solidFill>
              </a:rPr>
            </a:br>
            <a:r>
              <a:rPr lang="pt-BR" sz="1600" dirty="0" smtClean="0">
                <a:solidFill>
                  <a:schemeClr val="accent3"/>
                </a:solidFill>
              </a:rPr>
              <a:t>supernova remnants</a:t>
            </a:r>
            <a:br>
              <a:rPr lang="pt-BR" sz="1600" dirty="0" smtClean="0">
                <a:solidFill>
                  <a:schemeClr val="accent3"/>
                </a:solidFill>
              </a:rPr>
            </a:br>
            <a:r>
              <a:rPr lang="pt-BR" sz="1600" dirty="0" smtClean="0">
                <a:solidFill>
                  <a:schemeClr val="accent3"/>
                </a:solidFill>
              </a:rPr>
              <a:t>radio galaxy lobes</a:t>
            </a:r>
            <a:br>
              <a:rPr lang="pt-BR" sz="1600" dirty="0" smtClean="0">
                <a:solidFill>
                  <a:schemeClr val="accent3"/>
                </a:solidFill>
              </a:rPr>
            </a:br>
            <a:r>
              <a:rPr lang="pt-BR" sz="1600" dirty="0" smtClean="0">
                <a:solidFill>
                  <a:schemeClr val="accent3"/>
                </a:solidFill>
              </a:rPr>
              <a:t>disc and halo of Galaxy</a:t>
            </a:r>
            <a:br>
              <a:rPr lang="pt-BR" sz="1600" dirty="0" smtClean="0">
                <a:solidFill>
                  <a:schemeClr val="accent3"/>
                </a:solidFill>
              </a:rPr>
            </a:br>
            <a:r>
              <a:rPr lang="pt-BR" sz="1600" dirty="0" smtClean="0">
                <a:solidFill>
                  <a:schemeClr val="accent3"/>
                </a:solidFill>
              </a:rPr>
              <a:t>galaxy clusters</a:t>
            </a:r>
            <a:br>
              <a:rPr lang="pt-BR" sz="1600" dirty="0" smtClean="0">
                <a:solidFill>
                  <a:schemeClr val="accent3"/>
                </a:solidFill>
              </a:rPr>
            </a:br>
            <a:r>
              <a:rPr lang="pt-BR" sz="1600" dirty="0" smtClean="0">
                <a:solidFill>
                  <a:schemeClr val="accent3"/>
                </a:solidFill>
              </a:rPr>
              <a:t>intergalactic medium</a:t>
            </a:r>
            <a:br>
              <a:rPr lang="pt-BR" sz="1600" dirty="0" smtClean="0">
                <a:solidFill>
                  <a:schemeClr val="accent3"/>
                </a:solidFill>
              </a:rPr>
            </a:br>
            <a:r>
              <a:rPr lang="pt-BR" sz="1600" dirty="0" smtClean="0">
                <a:solidFill>
                  <a:schemeClr val="accent3"/>
                </a:solidFill>
              </a:rPr>
              <a:t>gamma-ray bursts</a:t>
            </a:r>
            <a:br>
              <a:rPr lang="pt-BR" sz="1600" dirty="0" smtClean="0">
                <a:solidFill>
                  <a:schemeClr val="accent3"/>
                </a:solidFill>
              </a:rPr>
            </a:br>
            <a:r>
              <a:rPr lang="pt-BR" sz="1600" dirty="0" smtClean="0">
                <a:solidFill>
                  <a:schemeClr val="accent3"/>
                </a:solidFill>
              </a:rPr>
              <a:t>blazars</a:t>
            </a:r>
            <a:br>
              <a:rPr lang="pt-BR" sz="1600" dirty="0" smtClean="0">
                <a:solidFill>
                  <a:schemeClr val="accent3"/>
                </a:solidFill>
              </a:rPr>
            </a:br>
            <a:r>
              <a:rPr lang="pt-BR" sz="1600" dirty="0" smtClean="0"/>
              <a:t>shock-wave velocities</a:t>
            </a:r>
            <a:endParaRPr lang="pt-B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6FF5032-9F15-4517-B712-72F3C226B455}" type="slidenum">
              <a:rPr lang="en-GB" smtClean="0"/>
              <a:pPr/>
              <a:t>35</a:t>
            </a:fld>
            <a:endParaRPr lang="en-GB"/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5444" y="3212976"/>
            <a:ext cx="4114800" cy="347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300192" y="3717032"/>
            <a:ext cx="1512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2"/>
                </a:solidFill>
              </a:rPr>
              <a:t>Torres &amp; </a:t>
            </a:r>
            <a:r>
              <a:rPr lang="en-GB" sz="1400" dirty="0" err="1" smtClean="0">
                <a:solidFill>
                  <a:schemeClr val="tx2"/>
                </a:solidFill>
              </a:rPr>
              <a:t>Anchordoqui</a:t>
            </a:r>
            <a:r>
              <a:rPr lang="en-GB" sz="1400" dirty="0" smtClean="0">
                <a:solidFill>
                  <a:schemeClr val="tx2"/>
                </a:solidFill>
              </a:rPr>
              <a:t>, </a:t>
            </a:r>
            <a:r>
              <a:rPr lang="en-GB" sz="1400" dirty="0" err="1" smtClean="0">
                <a:solidFill>
                  <a:schemeClr val="tx2"/>
                </a:solidFill>
              </a:rPr>
              <a:t>astro</a:t>
            </a:r>
            <a:r>
              <a:rPr lang="en-GB" sz="1400" dirty="0" smtClean="0">
                <a:solidFill>
                  <a:schemeClr val="tx2"/>
                </a:solidFill>
              </a:rPr>
              <a:t>-ph/0402371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20349"/>
            <a:ext cx="5547916" cy="274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Cosmic Ray 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5069160"/>
          </a:xfrm>
        </p:spPr>
        <p:txBody>
          <a:bodyPr>
            <a:normAutofit/>
          </a:bodyPr>
          <a:lstStyle/>
          <a:p>
            <a:r>
              <a:rPr lang="en-GB" dirty="0" smtClean="0"/>
              <a:t>Amount of magnetic deflection decreases with increasing energy</a:t>
            </a:r>
          </a:p>
          <a:p>
            <a:pPr lvl="1"/>
            <a:r>
              <a:rPr lang="en-GB" dirty="0" smtClean="0"/>
              <a:t>highest energy events might remember where they came from...</a:t>
            </a:r>
          </a:p>
          <a:p>
            <a:pPr lvl="2"/>
            <a:r>
              <a:rPr lang="en-GB" dirty="0" smtClean="0"/>
              <a:t>Pierre Auger Observatory </a:t>
            </a:r>
            <a:br>
              <a:rPr lang="en-GB" dirty="0" smtClean="0"/>
            </a:br>
            <a:r>
              <a:rPr lang="en-GB" dirty="0" smtClean="0"/>
              <a:t>initially observed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correlation between</a:t>
            </a:r>
            <a:br>
              <a:rPr lang="en-GB" dirty="0" smtClean="0"/>
            </a:br>
            <a:r>
              <a:rPr lang="en-GB" dirty="0" smtClean="0"/>
              <a:t>arrival directions of</a:t>
            </a:r>
            <a:br>
              <a:rPr lang="en-GB" dirty="0" smtClean="0"/>
            </a:br>
            <a:r>
              <a:rPr lang="en-GB" dirty="0" smtClean="0"/>
              <a:t>CRs above 55 </a:t>
            </a:r>
            <a:r>
              <a:rPr lang="en-GB" dirty="0" err="1" smtClean="0"/>
              <a:t>EeV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and a catalogue</a:t>
            </a:r>
            <a:br>
              <a:rPr lang="en-GB" dirty="0" smtClean="0"/>
            </a:br>
            <a:r>
              <a:rPr lang="en-GB" dirty="0" smtClean="0"/>
              <a:t>of </a:t>
            </a:r>
            <a:r>
              <a:rPr lang="en-GB" dirty="0" smtClean="0"/>
              <a:t>AGN</a:t>
            </a:r>
          </a:p>
          <a:p>
            <a:pPr lvl="2"/>
            <a:r>
              <a:rPr lang="en-GB" dirty="0" smtClean="0"/>
              <a:t>however, with more</a:t>
            </a:r>
            <a:br>
              <a:rPr lang="en-GB" dirty="0" smtClean="0"/>
            </a:br>
            <a:r>
              <a:rPr lang="en-GB" dirty="0" smtClean="0"/>
              <a:t>data significance went </a:t>
            </a:r>
            <a:br>
              <a:rPr lang="en-GB" dirty="0" smtClean="0"/>
            </a:br>
            <a:r>
              <a:rPr lang="en-GB" dirty="0" smtClean="0"/>
              <a:t>down (not up!)</a:t>
            </a:r>
          </a:p>
          <a:p>
            <a:pPr lvl="1"/>
            <a:r>
              <a:rPr lang="en-GB" dirty="0" smtClean="0"/>
              <a:t>currently (2014), no statistically significant correlation with </a:t>
            </a:r>
            <a:br>
              <a:rPr lang="en-GB" dirty="0" smtClean="0"/>
            </a:br>
            <a:r>
              <a:rPr lang="en-GB" dirty="0" smtClean="0"/>
              <a:t>galaxy surveys, nearby AGN/radio galaxies, or Centaurus A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6FF5032-9F15-4517-B712-72F3C226B455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Cosmic Ray Sources: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4873752"/>
          </a:xfrm>
        </p:spPr>
        <p:txBody>
          <a:bodyPr/>
          <a:lstStyle/>
          <a:p>
            <a:r>
              <a:rPr lang="en-GB" dirty="0" smtClean="0"/>
              <a:t>CRs up to about 10</a:t>
            </a:r>
            <a:r>
              <a:rPr lang="en-GB" baseline="30000" dirty="0" smtClean="0"/>
              <a:t>15</a:t>
            </a:r>
            <a:r>
              <a:rPr lang="en-GB" dirty="0" smtClean="0"/>
              <a:t> </a:t>
            </a:r>
            <a:r>
              <a:rPr lang="en-GB" dirty="0" err="1" smtClean="0"/>
              <a:t>eV</a:t>
            </a:r>
            <a:r>
              <a:rPr lang="en-GB" dirty="0" smtClean="0"/>
              <a:t> or so assumed to come from SNRs</a:t>
            </a:r>
          </a:p>
          <a:p>
            <a:pPr lvl="1"/>
            <a:r>
              <a:rPr lang="en-GB" dirty="0" smtClean="0"/>
              <a:t>but they don’t provide good directional information, so this remains to be confirmed</a:t>
            </a:r>
          </a:p>
          <a:p>
            <a:pPr lvl="2"/>
            <a:r>
              <a:rPr lang="en-GB" dirty="0" smtClean="0"/>
              <a:t>neutrino observations, or definitive proof that some SNR </a:t>
            </a:r>
            <a:r>
              <a:rPr lang="el-GR" dirty="0" smtClean="0"/>
              <a:t>γ</a:t>
            </a:r>
            <a:r>
              <a:rPr lang="en-GB" dirty="0" smtClean="0"/>
              <a:t>-rays originate from </a:t>
            </a:r>
            <a:r>
              <a:rPr lang="el-GR" dirty="0" smtClean="0"/>
              <a:t>π</a:t>
            </a:r>
            <a:r>
              <a:rPr lang="en-GB" baseline="30000" dirty="0" smtClean="0"/>
              <a:t>0</a:t>
            </a:r>
            <a:r>
              <a:rPr lang="en-GB" dirty="0" smtClean="0"/>
              <a:t> decay</a:t>
            </a:r>
          </a:p>
          <a:p>
            <a:r>
              <a:rPr lang="en-GB" dirty="0" smtClean="0"/>
              <a:t>Ultra-high energy CRs may come from local </a:t>
            </a:r>
            <a:r>
              <a:rPr lang="en-GB" dirty="0" smtClean="0"/>
              <a:t>AGN </a:t>
            </a:r>
            <a:endParaRPr lang="en-GB" dirty="0" smtClean="0"/>
          </a:p>
          <a:p>
            <a:pPr lvl="1"/>
            <a:r>
              <a:rPr lang="en-GB" dirty="0" smtClean="0"/>
              <a:t>however, arrival directions do not show significant correlation</a:t>
            </a:r>
          </a:p>
          <a:p>
            <a:pPr lvl="2"/>
            <a:r>
              <a:rPr lang="en-GB" dirty="0" smtClean="0"/>
              <a:t>this is not unexpected if UHEC CRs are heavy nuclei, as higher charge implies more deflection by magnetic fields</a:t>
            </a:r>
          </a:p>
          <a:p>
            <a:pPr lvl="2"/>
            <a:r>
              <a:rPr lang="en-GB" dirty="0" smtClean="0"/>
              <a:t>composition of UHE CRs is currently unclear, as experiments disagree</a:t>
            </a:r>
            <a:endParaRPr lang="en-GB" dirty="0" smtClean="0"/>
          </a:p>
          <a:p>
            <a:pPr lvl="1"/>
            <a:r>
              <a:rPr lang="en-GB" dirty="0" smtClean="0"/>
              <a:t>note that intergalactic space is not completely transparent to UHECRs—see later—so </a:t>
            </a:r>
            <a:r>
              <a:rPr lang="en-GB" i="1" dirty="0" smtClean="0"/>
              <a:t>distant</a:t>
            </a:r>
            <a:r>
              <a:rPr lang="en-GB" dirty="0" smtClean="0"/>
              <a:t> AGN (beyond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~</a:t>
            </a:r>
            <a:r>
              <a:rPr lang="en-GB" dirty="0" smtClean="0"/>
              <a:t>100 </a:t>
            </a:r>
            <a:r>
              <a:rPr lang="en-GB" dirty="0" err="1" smtClean="0"/>
              <a:t>Mpc</a:t>
            </a:r>
            <a:r>
              <a:rPr lang="en-GB" dirty="0" smtClean="0"/>
              <a:t>) are assumed not to contribute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6FF5032-9F15-4517-B712-72F3C226B455}" type="slidenum">
              <a:rPr lang="en-GB" smtClean="0"/>
              <a:pPr/>
              <a:t>37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Neutrino 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Known sources of low-energy (0.1−100 </a:t>
            </a:r>
            <a:r>
              <a:rPr lang="en-GB" dirty="0" err="1" smtClean="0"/>
              <a:t>MeV</a:t>
            </a:r>
            <a:r>
              <a:rPr lang="en-GB" dirty="0" smtClean="0"/>
              <a:t>) neutrinos:</a:t>
            </a:r>
          </a:p>
          <a:p>
            <a:pPr lvl="1"/>
            <a:r>
              <a:rPr lang="en-GB" dirty="0" smtClean="0"/>
              <a:t>Sun</a:t>
            </a:r>
          </a:p>
          <a:p>
            <a:pPr lvl="1"/>
            <a:r>
              <a:rPr lang="en-GB" dirty="0" smtClean="0"/>
              <a:t>SN 1987A</a:t>
            </a:r>
          </a:p>
          <a:p>
            <a:r>
              <a:rPr lang="en-GB" dirty="0" smtClean="0"/>
              <a:t>Known point sources of high-energy neutrinos:</a:t>
            </a:r>
          </a:p>
          <a:p>
            <a:pPr lvl="1"/>
            <a:r>
              <a:rPr lang="en-GB" dirty="0" smtClean="0"/>
              <a:t>None (some events, but no significant clusters)</a:t>
            </a:r>
          </a:p>
          <a:p>
            <a:pPr lvl="2"/>
            <a:r>
              <a:rPr lang="en-GB" dirty="0" smtClean="0"/>
              <a:t>to be fair, this is as expected for current exposure times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6FF5032-9F15-4517-B712-72F3C226B455}" type="slidenum">
              <a:rPr lang="en-GB" smtClean="0"/>
              <a:pPr/>
              <a:t>38</a:t>
            </a:fld>
            <a:endParaRPr lang="en-GB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54233"/>
            <a:ext cx="585425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732240" y="4365104"/>
            <a:ext cx="1872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IceCube</a:t>
            </a:r>
            <a:r>
              <a:rPr lang="en-GB" dirty="0" smtClean="0"/>
              <a:t> search for point sources.</a:t>
            </a:r>
          </a:p>
          <a:p>
            <a:r>
              <a:rPr lang="en-GB" dirty="0" smtClean="0"/>
              <a:t>No significant excess found.</a:t>
            </a:r>
          </a:p>
          <a:p>
            <a:r>
              <a:rPr lang="en-GB" dirty="0" smtClean="0"/>
              <a:t>(</a:t>
            </a:r>
            <a:r>
              <a:rPr lang="en-GB" dirty="0" err="1" smtClean="0"/>
              <a:t>Halzen</a:t>
            </a:r>
            <a:r>
              <a:rPr lang="en-GB" dirty="0" smtClean="0"/>
              <a:t> &amp; Klein 2010)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Sources: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15200" cy="5069160"/>
          </a:xfrm>
        </p:spPr>
        <p:txBody>
          <a:bodyPr>
            <a:normAutofit/>
          </a:bodyPr>
          <a:lstStyle/>
          <a:p>
            <a:r>
              <a:rPr lang="en-GB" dirty="0" err="1" smtClean="0"/>
              <a:t>TeV</a:t>
            </a:r>
            <a:r>
              <a:rPr lang="en-GB" dirty="0" smtClean="0"/>
              <a:t> gamma rays are observed from a variety of sources, primarily SNRs within the Galaxy and </a:t>
            </a:r>
            <a:r>
              <a:rPr lang="en-GB" dirty="0" err="1" smtClean="0"/>
              <a:t>blazars</a:t>
            </a:r>
            <a:r>
              <a:rPr lang="en-GB" dirty="0" smtClean="0"/>
              <a:t> outside</a:t>
            </a:r>
          </a:p>
          <a:p>
            <a:pPr lvl="1"/>
            <a:r>
              <a:rPr lang="en-GB" dirty="0" smtClean="0"/>
              <a:t>clear evidence of charged particles accelerated to very high energies, but whether electrons or hadrons is unclear</a:t>
            </a:r>
          </a:p>
          <a:p>
            <a:r>
              <a:rPr lang="en-GB" dirty="0" smtClean="0"/>
              <a:t>Cosmic ray sources are difficult to pinpoint because CRs are strongly deflected by the Galactic magnetic field</a:t>
            </a:r>
          </a:p>
          <a:p>
            <a:pPr lvl="1"/>
            <a:r>
              <a:rPr lang="en-GB" dirty="0" smtClean="0"/>
              <a:t>SNRs suspected to be source of CRs at &lt;10</a:t>
            </a:r>
            <a:r>
              <a:rPr lang="en-GB" baseline="30000" dirty="0" smtClean="0"/>
              <a:t>15</a:t>
            </a:r>
            <a:r>
              <a:rPr lang="en-GB" dirty="0" smtClean="0"/>
              <a:t> </a:t>
            </a:r>
            <a:r>
              <a:rPr lang="en-GB" dirty="0" err="1" smtClean="0"/>
              <a:t>eV</a:t>
            </a:r>
            <a:endParaRPr lang="en-GB" dirty="0" smtClean="0"/>
          </a:p>
          <a:p>
            <a:pPr lvl="1"/>
            <a:r>
              <a:rPr lang="en-GB" dirty="0" smtClean="0"/>
              <a:t>local </a:t>
            </a:r>
            <a:r>
              <a:rPr lang="en-GB" dirty="0" smtClean="0"/>
              <a:t>AGN </a:t>
            </a:r>
            <a:r>
              <a:rPr lang="en-GB" i="1" dirty="0" smtClean="0"/>
              <a:t>may</a:t>
            </a:r>
            <a:r>
              <a:rPr lang="en-GB" dirty="0" smtClean="0"/>
              <a:t> be responsible for highest energy CRs</a:t>
            </a:r>
          </a:p>
          <a:p>
            <a:r>
              <a:rPr lang="en-GB" dirty="0" smtClean="0"/>
              <a:t>Observations of high energy neutrinos would solve the mystery, but no clear point sources yet</a:t>
            </a:r>
          </a:p>
          <a:p>
            <a:pPr lvl="1"/>
            <a:r>
              <a:rPr lang="en-GB" dirty="0" smtClean="0"/>
              <a:t>situation should improve after a few more years of </a:t>
            </a:r>
            <a:r>
              <a:rPr lang="en-GB" dirty="0" err="1" smtClean="0"/>
              <a:t>IceCube</a:t>
            </a:r>
            <a:r>
              <a:rPr lang="en-GB" dirty="0" smtClean="0"/>
              <a:t> running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6FF5032-9F15-4517-B712-72F3C226B455}" type="slidenum">
              <a:rPr lang="en-GB" smtClean="0"/>
              <a:pPr/>
              <a:t>39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 Issues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Low rates</a:t>
            </a:r>
          </a:p>
          <a:p>
            <a:pPr lvl="1"/>
            <a:r>
              <a:rPr lang="en-GB" dirty="0" smtClean="0"/>
              <a:t>fluxes of high-energy particles are small</a:t>
            </a:r>
          </a:p>
          <a:p>
            <a:pPr lvl="1"/>
            <a:r>
              <a:rPr lang="en-GB" dirty="0" smtClean="0"/>
              <a:t>neutrinos and dark matter have weak interactions</a:t>
            </a:r>
          </a:p>
          <a:p>
            <a:pPr>
              <a:buFont typeface="Wingdings" pitchFamily="2" charset="2"/>
              <a:buChar char=""/>
            </a:pPr>
            <a:r>
              <a:rPr lang="en-GB" i="1" dirty="0" smtClean="0"/>
              <a:t>Need for large detectors</a:t>
            </a:r>
          </a:p>
          <a:p>
            <a:r>
              <a:rPr lang="en-GB" dirty="0" smtClean="0"/>
              <a:t>No control over “beam”</a:t>
            </a:r>
          </a:p>
          <a:p>
            <a:pPr lvl="1"/>
            <a:r>
              <a:rPr lang="en-GB" dirty="0" smtClean="0"/>
              <a:t>harder to control backgrounds</a:t>
            </a:r>
          </a:p>
          <a:p>
            <a:pPr lvl="1"/>
            <a:r>
              <a:rPr lang="en-GB" dirty="0" smtClean="0"/>
              <a:t>harder to calibrate, e.g., energy resolution</a:t>
            </a:r>
          </a:p>
          <a:p>
            <a:pPr>
              <a:buFont typeface="Wingdings" pitchFamily="2" charset="2"/>
              <a:buChar char=""/>
            </a:pPr>
            <a:r>
              <a:rPr lang="en-GB" i="1" dirty="0" smtClean="0"/>
              <a:t>Signals can be difficult to establish and/or characterise</a:t>
            </a:r>
          </a:p>
          <a:p>
            <a:pPr lvl="1"/>
            <a:r>
              <a:rPr lang="en-GB" i="1" dirty="0" smtClean="0"/>
              <a:t>cf. solar and atmospheric neutrino oscillation 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6FF5032-9F15-4517-B712-72F3C226B455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Related Fields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Neutrino physics</a:t>
            </a:r>
          </a:p>
          <a:p>
            <a:pPr lvl="1"/>
            <a:r>
              <a:rPr lang="en-GB" dirty="0" smtClean="0"/>
              <a:t>atmospheric neutrinos are “</a:t>
            </a:r>
            <a:r>
              <a:rPr lang="en-GB" dirty="0" err="1" smtClean="0"/>
              <a:t>astroparticle</a:t>
            </a:r>
            <a:r>
              <a:rPr lang="en-GB" dirty="0" smtClean="0"/>
              <a:t> physics” but have contributed more to understanding of neutrinos than to astrophysics</a:t>
            </a:r>
          </a:p>
          <a:p>
            <a:pPr lvl="1"/>
            <a:r>
              <a:rPr lang="en-GB" dirty="0" smtClean="0"/>
              <a:t>similar situation for solar neutrinos</a:t>
            </a:r>
          </a:p>
          <a:p>
            <a:pPr lvl="1"/>
            <a:r>
              <a:rPr lang="en-GB" dirty="0" smtClean="0"/>
              <a:t>long-baseline neutrino experiments can do low-energy neutrino astrophysics “for free” (and vice versa)</a:t>
            </a:r>
          </a:p>
          <a:p>
            <a:r>
              <a:rPr lang="en-GB" dirty="0" smtClean="0"/>
              <a:t>Nucleon decay</a:t>
            </a:r>
          </a:p>
          <a:p>
            <a:pPr lvl="1"/>
            <a:r>
              <a:rPr lang="en-GB" dirty="0" smtClean="0"/>
              <a:t>many detector technologies useful for both</a:t>
            </a:r>
          </a:p>
          <a:p>
            <a:pPr lvl="2"/>
            <a:r>
              <a:rPr lang="en-GB" dirty="0" smtClean="0"/>
              <a:t>original purpose of </a:t>
            </a:r>
            <a:r>
              <a:rPr lang="en-GB" dirty="0" err="1" smtClean="0"/>
              <a:t>Kamiokande</a:t>
            </a:r>
            <a:r>
              <a:rPr lang="en-GB" dirty="0" smtClean="0"/>
              <a:t> (NDE = Nucleon Decay Experiment not Neutrino Detection Experiment!)</a:t>
            </a:r>
          </a:p>
          <a:p>
            <a:pPr lvl="2"/>
            <a:r>
              <a:rPr lang="en-GB" dirty="0" smtClean="0"/>
              <a:t>planned noble-liquid detectors may be able to do both nucleon decay experiments and dark matter searches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6FF5032-9F15-4517-B712-72F3C226B455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Topics to be Covered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High energy </a:t>
            </a:r>
            <a:r>
              <a:rPr lang="en-GB" dirty="0" err="1" smtClean="0"/>
              <a:t>astroparticle</a:t>
            </a:r>
            <a:r>
              <a:rPr lang="en-GB" dirty="0" smtClean="0"/>
              <a:t> physics </a:t>
            </a:r>
            <a:br>
              <a:rPr lang="en-GB" dirty="0" smtClean="0"/>
            </a:br>
            <a:r>
              <a:rPr lang="en-GB" dirty="0" smtClean="0"/>
              <a:t>(cosmic rays, gammas, high-energy neutrinos)</a:t>
            </a:r>
          </a:p>
          <a:p>
            <a:pPr lvl="1"/>
            <a:r>
              <a:rPr lang="en-GB" dirty="0" smtClean="0"/>
              <a:t>sources</a:t>
            </a:r>
          </a:p>
          <a:p>
            <a:pPr lvl="1"/>
            <a:r>
              <a:rPr lang="en-GB" dirty="0" smtClean="0"/>
              <a:t>detection</a:t>
            </a:r>
          </a:p>
          <a:p>
            <a:pPr lvl="1"/>
            <a:r>
              <a:rPr lang="en-GB" dirty="0" smtClean="0"/>
              <a:t>results</a:t>
            </a:r>
          </a:p>
          <a:p>
            <a:pPr lvl="1"/>
            <a:r>
              <a:rPr lang="en-GB" dirty="0" smtClean="0"/>
              <a:t>prospects</a:t>
            </a:r>
          </a:p>
          <a:p>
            <a:r>
              <a:rPr lang="en-GB" dirty="0" smtClean="0"/>
              <a:t>Dark matter</a:t>
            </a:r>
          </a:p>
          <a:p>
            <a:pPr lvl="1"/>
            <a:r>
              <a:rPr lang="en-GB" dirty="0" smtClean="0"/>
              <a:t>evidence</a:t>
            </a:r>
          </a:p>
          <a:p>
            <a:pPr lvl="1"/>
            <a:r>
              <a:rPr lang="en-GB" dirty="0" smtClean="0"/>
              <a:t>candidates</a:t>
            </a:r>
          </a:p>
          <a:p>
            <a:pPr lvl="1"/>
            <a:r>
              <a:rPr lang="en-GB" dirty="0" smtClean="0"/>
              <a:t>search techniques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6FF5032-9F15-4517-B712-72F3C226B455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923928" y="2924944"/>
            <a:ext cx="4104456" cy="143116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cap="small" dirty="0" smtClean="0">
                <a:solidFill>
                  <a:schemeClr val="tx2"/>
                </a:solidFill>
              </a:rPr>
              <a:t>Not Covering:</a:t>
            </a:r>
          </a:p>
          <a:p>
            <a:pPr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GB" sz="2100" dirty="0" smtClean="0">
                <a:solidFill>
                  <a:schemeClr val="tx2"/>
                </a:solidFill>
              </a:rPr>
              <a:t>  </a:t>
            </a:r>
            <a:r>
              <a:rPr lang="en-GB" sz="2100" dirty="0" smtClean="0"/>
              <a:t>solar neutrinos (SB)</a:t>
            </a:r>
          </a:p>
          <a:p>
            <a:pPr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GB" sz="2100" dirty="0" smtClean="0"/>
              <a:t>  neutrino masses (SB)</a:t>
            </a:r>
          </a:p>
          <a:p>
            <a:pPr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GB" sz="2100" dirty="0" smtClean="0"/>
              <a:t>  supernova neutrinos (no time)</a:t>
            </a:r>
            <a:endParaRPr lang="en-GB" sz="2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1920" y="93221"/>
            <a:ext cx="5476875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 Energy </a:t>
            </a:r>
            <a:r>
              <a:rPr lang="en-GB" dirty="0" err="1" smtClean="0"/>
              <a:t>Astroparticle</a:t>
            </a:r>
            <a:r>
              <a:rPr lang="en-GB" dirty="0" smtClean="0"/>
              <a:t> Physics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sng" dirty="0" smtClean="0"/>
              <a:t>Acceleration Mechanisms</a:t>
            </a:r>
          </a:p>
          <a:p>
            <a:r>
              <a:rPr lang="en-GB" dirty="0" smtClean="0"/>
              <a:t>Sources</a:t>
            </a:r>
          </a:p>
          <a:p>
            <a:r>
              <a:rPr lang="en-GB" dirty="0" smtClean="0"/>
              <a:t>Detection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F5032-9F15-4517-B712-72F3C226B455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Cosmic Accelerators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Cosmic rays and gamma rays </a:t>
            </a:r>
            <a:br>
              <a:rPr lang="en-GB" dirty="0" smtClean="0"/>
            </a:br>
            <a:r>
              <a:rPr lang="en-GB" dirty="0" smtClean="0"/>
              <a:t>are observed up to extremely </a:t>
            </a:r>
            <a:br>
              <a:rPr lang="en-GB" dirty="0" smtClean="0"/>
            </a:br>
            <a:r>
              <a:rPr lang="en-GB" dirty="0" smtClean="0"/>
              <a:t>high energies</a:t>
            </a:r>
          </a:p>
          <a:p>
            <a:r>
              <a:rPr lang="en-GB" dirty="0" smtClean="0"/>
              <a:t>something must therefore</a:t>
            </a:r>
            <a:br>
              <a:rPr lang="en-GB" dirty="0" smtClean="0"/>
            </a:br>
            <a:r>
              <a:rPr lang="en-GB" dirty="0" smtClean="0"/>
              <a:t>accelerate them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6FF5032-9F15-4517-B712-72F3C226B455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0"/>
            <a:ext cx="4045504" cy="491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48064" y="479715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</a:t>
            </a:r>
            <a:r>
              <a:rPr lang="en-GB" baseline="30000" dirty="0" smtClean="0"/>
              <a:t>9</a:t>
            </a:r>
            <a:r>
              <a:rPr lang="en-GB" dirty="0" smtClean="0"/>
              <a:t>  </a:t>
            </a:r>
            <a:r>
              <a:rPr lang="en-GB" dirty="0" err="1" smtClean="0"/>
              <a:t>eV</a:t>
            </a:r>
            <a:r>
              <a:rPr lang="en-GB" dirty="0" smtClean="0"/>
              <a:t>                                              10</a:t>
            </a:r>
            <a:r>
              <a:rPr lang="en-GB" baseline="30000" dirty="0" smtClean="0"/>
              <a:t>21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789040"/>
            <a:ext cx="3280410" cy="2846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292080" y="551723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Note the power-law spectrum</a:t>
            </a:r>
            <a:endParaRPr lang="en-GB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Acceleration Mechanisms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Fermi Mechanism</a:t>
            </a:r>
          </a:p>
          <a:p>
            <a:pPr lvl="1"/>
            <a:r>
              <a:rPr lang="en-GB" dirty="0" smtClean="0"/>
              <a:t>energetic charged particles can gain energy by scattering off local magnetic turbulence (Fermi 1949)</a:t>
            </a:r>
          </a:p>
          <a:p>
            <a:pPr lvl="2"/>
            <a:r>
              <a:rPr lang="en-GB" dirty="0" smtClean="0"/>
              <a:t>Assume particle scatters off much more massive object moving with speed </a:t>
            </a:r>
            <a:r>
              <a:rPr lang="en-GB" b="1" dirty="0" smtClean="0"/>
              <a:t>u</a:t>
            </a:r>
            <a:r>
              <a:rPr lang="en-GB" dirty="0" smtClean="0"/>
              <a:t>.  Then in the com frame (= frame of massive object) its energy and momentum before the scatter are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lvl="2"/>
            <a:r>
              <a:rPr lang="en-GB" dirty="0" smtClean="0"/>
              <a:t>The particle scatters elastically: its energy is conserved and its </a:t>
            </a:r>
            <a:r>
              <a:rPr lang="en-GB" i="1" dirty="0" smtClean="0"/>
              <a:t>x</a:t>
            </a:r>
            <a:r>
              <a:rPr lang="en-GB" dirty="0" smtClean="0"/>
              <a:t>-momentum reversed.  In original (lab) frame</a:t>
            </a:r>
            <a:br>
              <a:rPr lang="en-GB" dirty="0" smtClean="0"/>
            </a:br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6FF5032-9F15-4517-B712-72F3C226B455}" type="slidenum">
              <a:rPr lang="en-GB" smtClean="0"/>
              <a:pPr/>
              <a:t>9</a:t>
            </a:fld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275856" y="3645024"/>
          <a:ext cx="25781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3" imgW="2577960" imgH="799920" progId="Equation.3">
                  <p:embed/>
                </p:oleObj>
              </mc:Choice>
              <mc:Fallback>
                <p:oleObj name="Equation" r:id="rId3" imgW="2577960" imgH="7999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3645024"/>
                        <a:ext cx="25781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195736" y="5445224"/>
          <a:ext cx="46228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5" imgW="4622760" imgH="799920" progId="Equation.3">
                  <p:embed/>
                </p:oleObj>
              </mc:Choice>
              <mc:Fallback>
                <p:oleObj name="Equation" r:id="rId5" imgW="4622760" imgH="7999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5445224"/>
                        <a:ext cx="46228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6516216" y="260648"/>
            <a:ext cx="1656184" cy="1512168"/>
            <a:chOff x="6516216" y="260648"/>
            <a:chExt cx="1656184" cy="1512168"/>
          </a:xfrm>
        </p:grpSpPr>
        <p:sp>
          <p:nvSpPr>
            <p:cNvPr id="9" name="Rectangle 8"/>
            <p:cNvSpPr/>
            <p:nvPr/>
          </p:nvSpPr>
          <p:spPr>
            <a:xfrm>
              <a:off x="7668344" y="260648"/>
              <a:ext cx="504056" cy="1512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Straight Connector 10"/>
            <p:cNvCxnSpPr>
              <a:endCxn id="9" idx="1"/>
            </p:cNvCxnSpPr>
            <p:nvPr/>
          </p:nvCxnSpPr>
          <p:spPr>
            <a:xfrm>
              <a:off x="6516216" y="332656"/>
              <a:ext cx="1152128" cy="684076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6516216" y="1009306"/>
              <a:ext cx="1152128" cy="684076"/>
            </a:xfrm>
            <a:prstGeom prst="line">
              <a:avLst/>
            </a:prstGeom>
            <a:ln w="28575">
              <a:solidFill>
                <a:schemeClr val="accent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1575</TotalTime>
  <Words>1575</Words>
  <Application>Microsoft Office PowerPoint</Application>
  <PresentationFormat>On-screen Show (4:3)</PresentationFormat>
  <Paragraphs>314</Paragraphs>
  <Slides>39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Oriel</vt:lpstr>
      <vt:lpstr>Equation</vt:lpstr>
      <vt:lpstr>ASTROPARTICLE PHYSICS LECTURE 1</vt:lpstr>
      <vt:lpstr>Overview</vt:lpstr>
      <vt:lpstr>What is Astroparticle Physics?</vt:lpstr>
      <vt:lpstr>Common Issues</vt:lpstr>
      <vt:lpstr>Related Fields</vt:lpstr>
      <vt:lpstr>Topics to be Covered</vt:lpstr>
      <vt:lpstr>High Energy Astroparticle Physics</vt:lpstr>
      <vt:lpstr>Cosmic Accelerators</vt:lpstr>
      <vt:lpstr>Acceleration Mechanisms</vt:lpstr>
      <vt:lpstr>Acceleration Mechanisms</vt:lpstr>
      <vt:lpstr>Acceleration Mechanisms</vt:lpstr>
      <vt:lpstr>Acceleration Mechanisms</vt:lpstr>
      <vt:lpstr>Acceleration Mechanisms</vt:lpstr>
      <vt:lpstr>Additional Complications</vt:lpstr>
      <vt:lpstr>Relativistic Shocks</vt:lpstr>
      <vt:lpstr>Tycho’s Supernova (SN 1572)</vt:lpstr>
      <vt:lpstr>Radio Galaxies</vt:lpstr>
      <vt:lpstr>Alternative Acceleration Mechanisms</vt:lpstr>
      <vt:lpstr>Pulsar Magnetic Fields</vt:lpstr>
      <vt:lpstr>Photons and Neutrinos</vt:lpstr>
      <vt:lpstr>Photons and Neutrinos</vt:lpstr>
      <vt:lpstr>Photons and Neutrinos</vt:lpstr>
      <vt:lpstr>Spectrum of Supernova Remnant RXJ 1713.7−3946 </vt:lpstr>
      <vt:lpstr>Spectrum of SN1572 (Tycho’s SN) </vt:lpstr>
      <vt:lpstr>Acceleration: Summary</vt:lpstr>
      <vt:lpstr>High Energy Astroparticle Physics</vt:lpstr>
      <vt:lpstr>Gamma-Ray Astronomy</vt:lpstr>
      <vt:lpstr>Fermi-LAT 3rd Point Source Catalogue</vt:lpstr>
      <vt:lpstr>TeV Gamma-Ray Sky</vt:lpstr>
      <vt:lpstr>Gamma-Ray Sources</vt:lpstr>
      <vt:lpstr>Pulsar Wind Nebula: The Crab</vt:lpstr>
      <vt:lpstr>Pulsar Wind Nebula: The Crab</vt:lpstr>
      <vt:lpstr>Blazar: Mkn 421</vt:lpstr>
      <vt:lpstr>Cosmic Ray Sources</vt:lpstr>
      <vt:lpstr>Cosmic Ray Sources</vt:lpstr>
      <vt:lpstr>Cosmic Ray Sources</vt:lpstr>
      <vt:lpstr>Cosmic Ray Sources: Summary</vt:lpstr>
      <vt:lpstr>Neutrino Sources</vt:lpstr>
      <vt:lpstr>Sources: 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ASTROPARTICLE PHYSICS</dc:title>
  <dc:creator>Susan Cartwright</dc:creator>
  <cp:lastModifiedBy>Susan</cp:lastModifiedBy>
  <cp:revision>141</cp:revision>
  <dcterms:created xsi:type="dcterms:W3CDTF">2011-04-02T13:27:46Z</dcterms:created>
  <dcterms:modified xsi:type="dcterms:W3CDTF">2016-04-03T14:12:53Z</dcterms:modified>
</cp:coreProperties>
</file>