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73" r:id="rId4"/>
    <p:sldId id="290" r:id="rId5"/>
    <p:sldId id="291" r:id="rId6"/>
    <p:sldId id="258" r:id="rId7"/>
    <p:sldId id="261" r:id="rId8"/>
    <p:sldId id="267" r:id="rId9"/>
    <p:sldId id="268" r:id="rId10"/>
    <p:sldId id="271" r:id="rId11"/>
    <p:sldId id="269" r:id="rId12"/>
    <p:sldId id="262" r:id="rId13"/>
    <p:sldId id="263" r:id="rId14"/>
    <p:sldId id="259" r:id="rId15"/>
    <p:sldId id="264" r:id="rId16"/>
    <p:sldId id="265" r:id="rId17"/>
    <p:sldId id="266" r:id="rId18"/>
    <p:sldId id="270" r:id="rId19"/>
    <p:sldId id="260" r:id="rId20"/>
    <p:sldId id="272" r:id="rId21"/>
    <p:sldId id="288" r:id="rId22"/>
    <p:sldId id="274" r:id="rId23"/>
    <p:sldId id="275" r:id="rId24"/>
    <p:sldId id="276" r:id="rId25"/>
    <p:sldId id="277" r:id="rId26"/>
    <p:sldId id="278" r:id="rId27"/>
    <p:sldId id="279" r:id="rId28"/>
    <p:sldId id="280" r:id="rId29"/>
    <p:sldId id="283" r:id="rId30"/>
    <p:sldId id="281" r:id="rId31"/>
    <p:sldId id="282" r:id="rId32"/>
    <p:sldId id="284" r:id="rId33"/>
    <p:sldId id="285" r:id="rId34"/>
    <p:sldId id="286" r:id="rId35"/>
    <p:sldId id="287" r:id="rId36"/>
    <p:sldId id="289"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3872113-0382-4CA0-8E5A-87B6EB197218}" type="datetimeFigureOut">
              <a:rPr lang="en-GB" smtClean="0"/>
              <a:pPr/>
              <a:t>02/11/2011</a:t>
            </a:fld>
            <a:endParaRPr lang="en-GB"/>
          </a:p>
        </p:txBody>
      </p:sp>
      <p:sp>
        <p:nvSpPr>
          <p:cNvPr id="20" name="Footer Placeholder 19"/>
          <p:cNvSpPr>
            <a:spLocks noGrp="1"/>
          </p:cNvSpPr>
          <p:nvPr>
            <p:ph type="ftr" sz="quarter" idx="11"/>
          </p:nvPr>
        </p:nvSpPr>
        <p:spPr/>
        <p:txBody>
          <a:bodyPr/>
          <a:lstStyle>
            <a:extLst/>
          </a:lstStyle>
          <a:p>
            <a:endParaRPr lang="en-GB"/>
          </a:p>
        </p:txBody>
      </p:sp>
      <p:sp>
        <p:nvSpPr>
          <p:cNvPr id="10" name="Slide Number Placeholder 9"/>
          <p:cNvSpPr>
            <a:spLocks noGrp="1"/>
          </p:cNvSpPr>
          <p:nvPr>
            <p:ph type="sldNum" sz="quarter" idx="12"/>
          </p:nvPr>
        </p:nvSpPr>
        <p:spPr/>
        <p:txBody>
          <a:bodyPr/>
          <a:lstStyle>
            <a:extLst/>
          </a:lstStyle>
          <a:p>
            <a:fld id="{1EEF3943-7D5D-44A8-8573-95CB421613C2}" type="slidenum">
              <a:rPr lang="en-GB" smtClean="0"/>
              <a:pPr/>
              <a:t>‹#›</a:t>
            </a:fld>
            <a:endParaRPr lang="en-GB"/>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872113-0382-4CA0-8E5A-87B6EB197218}" type="datetimeFigureOut">
              <a:rPr lang="en-GB" smtClean="0"/>
              <a:pPr/>
              <a:t>02/11/2011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EEF3943-7D5D-44A8-8573-95CB421613C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872113-0382-4CA0-8E5A-87B6EB197218}" type="datetimeFigureOut">
              <a:rPr lang="en-GB" smtClean="0"/>
              <a:pPr/>
              <a:t>02/11/2011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EEF3943-7D5D-44A8-8573-95CB421613C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872113-0382-4CA0-8E5A-87B6EB197218}" type="datetimeFigureOut">
              <a:rPr lang="en-GB" smtClean="0"/>
              <a:pPr/>
              <a:t>02/11/2011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EEF3943-7D5D-44A8-8573-95CB421613C2}"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3872113-0382-4CA0-8E5A-87B6EB197218}" type="datetimeFigureOut">
              <a:rPr lang="en-GB" smtClean="0"/>
              <a:pPr/>
              <a:t>02/11/2011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EEF3943-7D5D-44A8-8573-95CB421613C2}" type="slidenum">
              <a:rPr lang="en-GB" smtClean="0"/>
              <a:pPr/>
              <a:t>‹#›</a:t>
            </a:fld>
            <a:endParaRPr lang="en-GB"/>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3872113-0382-4CA0-8E5A-87B6EB197218}" type="datetimeFigureOut">
              <a:rPr lang="en-GB" smtClean="0"/>
              <a:pPr/>
              <a:t>02/11/2011</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1EEF3943-7D5D-44A8-8573-95CB421613C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3872113-0382-4CA0-8E5A-87B6EB197218}" type="datetimeFigureOut">
              <a:rPr lang="en-GB" smtClean="0"/>
              <a:pPr/>
              <a:t>02/11/2011</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1EEF3943-7D5D-44A8-8573-95CB421613C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3872113-0382-4CA0-8E5A-87B6EB197218}" type="datetimeFigureOut">
              <a:rPr lang="en-GB" smtClean="0"/>
              <a:pPr/>
              <a:t>02/11/2011</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1EEF3943-7D5D-44A8-8573-95CB421613C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3872113-0382-4CA0-8E5A-87B6EB197218}" type="datetimeFigureOut">
              <a:rPr lang="en-GB" smtClean="0"/>
              <a:pPr/>
              <a:t>02/11/2011</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1EEF3943-7D5D-44A8-8573-95CB421613C2}" type="slidenum">
              <a:rPr lang="en-GB" smtClean="0"/>
              <a:pPr/>
              <a:t>‹#›</a:t>
            </a:fld>
            <a:endParaRPr lang="en-GB"/>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3872113-0382-4CA0-8E5A-87B6EB197218}" type="datetimeFigureOut">
              <a:rPr lang="en-GB" smtClean="0"/>
              <a:pPr/>
              <a:t>02/11/2011</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1EEF3943-7D5D-44A8-8573-95CB421613C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3872113-0382-4CA0-8E5A-87B6EB197218}" type="datetimeFigureOut">
              <a:rPr lang="en-GB" smtClean="0"/>
              <a:pPr/>
              <a:t>02/11/2011</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1EEF3943-7D5D-44A8-8573-95CB421613C2}" type="slidenum">
              <a:rPr lang="en-GB" smtClean="0"/>
              <a:pPr/>
              <a:t>‹#›</a:t>
            </a:fld>
            <a:endParaRPr lang="en-GB"/>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3872113-0382-4CA0-8E5A-87B6EB197218}" type="datetimeFigureOut">
              <a:rPr lang="en-GB" smtClean="0"/>
              <a:pPr/>
              <a:t>02/11/2011</a:t>
            </a:fld>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EEF3943-7D5D-44A8-8573-95CB421613C2}" type="slidenum">
              <a:rPr lang="en-GB" smtClean="0"/>
              <a:pPr/>
              <a:t>‹#›</a:t>
            </a:fld>
            <a:endParaRPr lang="en-GB"/>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300" kern="1200" baseline="0">
          <a:solidFill>
            <a:schemeClr val="tx2">
              <a:satMod val="130000"/>
            </a:schemeClr>
          </a:solidFill>
          <a:effectLst>
            <a:outerShdw blurRad="50000" dist="30000" dir="5400000" algn="tl" rotWithShape="0">
              <a:srgbClr val="000000">
                <a:alpha val="30000"/>
              </a:srgbClr>
            </a:outerShdw>
          </a:effectLst>
          <a:latin typeface="Calibri" pitchFamily="34" charset="0"/>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baseline="0">
          <a:solidFill>
            <a:schemeClr val="tx1"/>
          </a:solidFill>
          <a:latin typeface="Calibri" pitchFamily="34" charset="0"/>
          <a:ea typeface="+mn-ea"/>
          <a:cs typeface="+mn-cs"/>
        </a:defRPr>
      </a:lvl1pPr>
      <a:lvl2pPr marL="640080" indent="-237744" algn="l" rtl="0" eaLnBrk="1" latinLnBrk="0" hangingPunct="1">
        <a:lnSpc>
          <a:spcPct val="100000"/>
        </a:lnSpc>
        <a:spcBef>
          <a:spcPts val="550"/>
        </a:spcBef>
        <a:buClr>
          <a:schemeClr val="accent3"/>
        </a:buClr>
        <a:buFont typeface="Calibri" pitchFamily="34" charset="0"/>
        <a:buChar char="•"/>
        <a:defRPr kumimoji="0" sz="2800" kern="1200" baseline="0">
          <a:solidFill>
            <a:schemeClr val="accent6">
              <a:lumMod val="75000"/>
            </a:schemeClr>
          </a:solidFill>
          <a:latin typeface="Calibri" pitchFamily="34" charset="0"/>
          <a:ea typeface="+mn-ea"/>
          <a:cs typeface="+mn-cs"/>
        </a:defRPr>
      </a:lvl2pPr>
      <a:lvl3pPr marL="886968" indent="-228600" algn="l" rtl="0" eaLnBrk="1" latinLnBrk="0" hangingPunct="1">
        <a:lnSpc>
          <a:spcPct val="100000"/>
        </a:lnSpc>
        <a:spcBef>
          <a:spcPct val="20000"/>
        </a:spcBef>
        <a:buClr>
          <a:schemeClr val="accent6"/>
        </a:buClr>
        <a:buFont typeface="Wingdings" pitchFamily="2" charset="2"/>
        <a:buChar char="§"/>
        <a:defRPr kumimoji="0" sz="2400" kern="1200" baseline="0">
          <a:solidFill>
            <a:schemeClr val="tx1"/>
          </a:solidFill>
          <a:latin typeface="Calibri" pitchFamily="34"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baseline="0">
          <a:solidFill>
            <a:schemeClr val="tx1"/>
          </a:solidFill>
          <a:latin typeface="Calibri" pitchFamily="34"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baseline="0">
          <a:solidFill>
            <a:schemeClr val="tx1"/>
          </a:solidFill>
          <a:latin typeface="Calibri"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2578392" y="2600325"/>
            <a:ext cx="6400800" cy="1332731"/>
          </a:xfrm>
        </p:spPr>
        <p:txBody>
          <a:bodyPr/>
          <a:lstStyle/>
          <a:p>
            <a:r>
              <a:rPr lang="en-GB" dirty="0" smtClean="0"/>
              <a:t>Superluminal Neutrinos?</a:t>
            </a:r>
            <a:endParaRPr lang="en-GB" dirty="0"/>
          </a:p>
        </p:txBody>
      </p:sp>
      <p:sp>
        <p:nvSpPr>
          <p:cNvPr id="19" name="Text Placeholder 18"/>
          <p:cNvSpPr>
            <a:spLocks noGrp="1"/>
          </p:cNvSpPr>
          <p:nvPr>
            <p:ph type="body" idx="1"/>
          </p:nvPr>
        </p:nvSpPr>
        <p:spPr>
          <a:xfrm>
            <a:off x="2555776" y="3717032"/>
            <a:ext cx="6400800" cy="1509712"/>
          </a:xfrm>
        </p:spPr>
        <p:txBody>
          <a:bodyPr anchor="t"/>
          <a:lstStyle/>
          <a:p>
            <a:r>
              <a:rPr lang="en-GB" dirty="0" smtClean="0"/>
              <a:t>Introduction</a:t>
            </a:r>
          </a:p>
          <a:p>
            <a:r>
              <a:rPr lang="en-GB" dirty="0" smtClean="0"/>
              <a:t>The OPERA result</a:t>
            </a:r>
          </a:p>
          <a:p>
            <a:r>
              <a:rPr lang="en-GB" dirty="0" smtClean="0"/>
              <a:t>SN 1987A</a:t>
            </a:r>
          </a:p>
          <a:p>
            <a:r>
              <a:rPr lang="en-GB" dirty="0" smtClean="0"/>
              <a:t>Interpretations</a:t>
            </a:r>
            <a:endParaRPr lang="en-GB" dirty="0"/>
          </a:p>
        </p:txBody>
      </p:sp>
      <p:pic>
        <p:nvPicPr>
          <p:cNvPr id="20" name="Picture 19" descr="tuoslogo_key_cmyk_med.jpg"/>
          <p:cNvPicPr>
            <a:picLocks noChangeAspect="1"/>
          </p:cNvPicPr>
          <p:nvPr/>
        </p:nvPicPr>
        <p:blipFill>
          <a:blip r:embed="rId2" cstate="print"/>
          <a:stretch>
            <a:fillRect/>
          </a:stretch>
        </p:blipFill>
        <p:spPr>
          <a:xfrm>
            <a:off x="0" y="188640"/>
            <a:ext cx="3291840" cy="1316736"/>
          </a:xfrm>
          <a:prstGeom prst="rect">
            <a:avLst/>
          </a:prstGeom>
        </p:spPr>
      </p:pic>
      <p:sp>
        <p:nvSpPr>
          <p:cNvPr id="21" name="TextBox 20"/>
          <p:cNvSpPr txBox="1"/>
          <p:nvPr/>
        </p:nvSpPr>
        <p:spPr>
          <a:xfrm>
            <a:off x="3419872" y="260648"/>
            <a:ext cx="2736304" cy="1138773"/>
          </a:xfrm>
          <a:prstGeom prst="rect">
            <a:avLst/>
          </a:prstGeom>
          <a:noFill/>
        </p:spPr>
        <p:txBody>
          <a:bodyPr wrap="square" rtlCol="0">
            <a:spAutoFit/>
          </a:bodyPr>
          <a:lstStyle/>
          <a:p>
            <a:r>
              <a:rPr lang="en-GB" sz="2000" b="1" dirty="0" smtClean="0">
                <a:solidFill>
                  <a:srgbClr val="002060"/>
                </a:solidFill>
                <a:latin typeface="Bell MT" pitchFamily="18" charset="0"/>
              </a:rPr>
              <a:t>Susan Cartwright</a:t>
            </a:r>
          </a:p>
          <a:p>
            <a:endParaRPr lang="en-GB" sz="1600" b="1" dirty="0">
              <a:solidFill>
                <a:srgbClr val="002060"/>
              </a:solidFill>
              <a:latin typeface="Bell MT" pitchFamily="18" charset="0"/>
            </a:endParaRPr>
          </a:p>
          <a:p>
            <a:r>
              <a:rPr lang="en-GB" sz="1600" b="1" dirty="0" smtClean="0">
                <a:solidFill>
                  <a:srgbClr val="002060"/>
                </a:solidFill>
                <a:latin typeface="Bell MT" pitchFamily="18" charset="0"/>
              </a:rPr>
              <a:t>Department of </a:t>
            </a:r>
          </a:p>
          <a:p>
            <a:r>
              <a:rPr lang="en-GB" sz="1600" b="1" dirty="0" smtClean="0">
                <a:solidFill>
                  <a:srgbClr val="002060"/>
                </a:solidFill>
                <a:latin typeface="Bell MT" pitchFamily="18" charset="0"/>
              </a:rPr>
              <a:t>Physics and Astronomy</a:t>
            </a:r>
            <a:endParaRPr lang="en-GB" sz="1600" b="1" dirty="0">
              <a:solidFill>
                <a:srgbClr val="002060"/>
              </a:solidFill>
              <a:latin typeface="Bell M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763688" y="362536"/>
            <a:ext cx="6362700" cy="5676900"/>
          </a:xfrm>
          <a:prstGeom prst="rect">
            <a:avLst/>
          </a:prstGeom>
          <a:noFill/>
          <a:ln w="9525">
            <a:noFill/>
            <a:miter lim="800000"/>
            <a:headEnd/>
            <a:tailEnd/>
          </a:ln>
        </p:spPr>
      </p:pic>
      <p:sp>
        <p:nvSpPr>
          <p:cNvPr id="5" name="TextBox 4"/>
          <p:cNvSpPr txBox="1"/>
          <p:nvPr/>
        </p:nvSpPr>
        <p:spPr>
          <a:xfrm>
            <a:off x="1187624" y="6165304"/>
            <a:ext cx="7488832" cy="369332"/>
          </a:xfrm>
          <a:prstGeom prst="rect">
            <a:avLst/>
          </a:prstGeom>
          <a:noFill/>
        </p:spPr>
        <p:txBody>
          <a:bodyPr wrap="square" rtlCol="0">
            <a:spAutoFit/>
          </a:bodyPr>
          <a:lstStyle/>
          <a:p>
            <a:pPr algn="ctr"/>
            <a:r>
              <a:rPr lang="en-GB" dirty="0" smtClean="0"/>
              <a:t>Measurement is clearly capable of detecting </a:t>
            </a:r>
            <a:r>
              <a:rPr lang="en-GB" b="1" dirty="0" smtClean="0">
                <a:solidFill>
                  <a:schemeClr val="accent3"/>
                </a:solidFill>
              </a:rPr>
              <a:t>changes</a:t>
            </a:r>
            <a:r>
              <a:rPr lang="en-GB" dirty="0" smtClean="0"/>
              <a:t> of a few cm</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Baseline measurement</a:t>
            </a:r>
            <a:endParaRPr lang="en-GB" dirty="0"/>
          </a:p>
        </p:txBody>
      </p:sp>
      <p:sp>
        <p:nvSpPr>
          <p:cNvPr id="3" name="Content Placeholder 2"/>
          <p:cNvSpPr>
            <a:spLocks noGrp="1"/>
          </p:cNvSpPr>
          <p:nvPr>
            <p:ph idx="1"/>
          </p:nvPr>
        </p:nvSpPr>
        <p:spPr/>
        <p:txBody>
          <a:bodyPr/>
          <a:lstStyle/>
          <a:p>
            <a:r>
              <a:rPr lang="en-GB" dirty="0" smtClean="0"/>
              <a:t>Conclusions</a:t>
            </a:r>
          </a:p>
          <a:p>
            <a:pPr lvl="1"/>
            <a:r>
              <a:rPr lang="en-GB" dirty="0" smtClean="0"/>
              <a:t>this is not really “state of the art” stuff</a:t>
            </a:r>
          </a:p>
          <a:p>
            <a:pPr lvl="2"/>
            <a:r>
              <a:rPr lang="en-GB" dirty="0" smtClean="0"/>
              <a:t>better accuracies are routinely achieved, e.g. in VLBI radio astronomy</a:t>
            </a:r>
          </a:p>
          <a:p>
            <a:pPr lvl="1"/>
            <a:r>
              <a:rPr lang="en-GB" dirty="0" smtClean="0"/>
              <a:t>GPS benchmarks were resurveyed in June 2011</a:t>
            </a:r>
          </a:p>
          <a:p>
            <a:pPr lvl="2"/>
            <a:r>
              <a:rPr lang="en-GB" dirty="0" smtClean="0"/>
              <a:t>this is not a single-point failure mode</a:t>
            </a:r>
          </a:p>
          <a:p>
            <a:pPr lvl="1"/>
            <a:r>
              <a:rPr lang="en-GB" dirty="0" smtClean="0"/>
              <a:t>the conventional survey was only done once</a:t>
            </a:r>
          </a:p>
          <a:p>
            <a:pPr lvl="2"/>
            <a:r>
              <a:rPr lang="en-GB" dirty="0" smtClean="0"/>
              <a:t>but has internal checks (Pythagoras rules OK)</a:t>
            </a:r>
          </a:p>
          <a:p>
            <a:r>
              <a:rPr lang="en-GB" dirty="0" smtClean="0"/>
              <a:t>Personal opinion: this is probably OK</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structure of the beam</a:t>
            </a:r>
            <a:endParaRPr lang="en-GB" dirty="0"/>
          </a:p>
        </p:txBody>
      </p:sp>
      <p:sp>
        <p:nvSpPr>
          <p:cNvPr id="3" name="Content Placeholder 2"/>
          <p:cNvSpPr>
            <a:spLocks noGrp="1"/>
          </p:cNvSpPr>
          <p:nvPr>
            <p:ph idx="1"/>
          </p:nvPr>
        </p:nvSpPr>
        <p:spPr>
          <a:xfrm>
            <a:off x="1435608" y="1447800"/>
            <a:ext cx="7498080" cy="5077544"/>
          </a:xfrm>
        </p:spPr>
        <p:txBody>
          <a:bodyPr>
            <a:normAutofit/>
          </a:bodyPr>
          <a:lstStyle/>
          <a:p>
            <a:r>
              <a:rPr lang="en-GB" sz="2800" dirty="0" smtClean="0"/>
              <a:t>Duty cycle of 6 s</a:t>
            </a:r>
          </a:p>
          <a:p>
            <a:pPr lvl="1"/>
            <a:r>
              <a:rPr lang="en-GB" sz="2400" dirty="0" smtClean="0"/>
              <a:t>each cycle contains two 10.5 </a:t>
            </a:r>
            <a:r>
              <a:rPr lang="el-GR" sz="2400" dirty="0" smtClean="0"/>
              <a:t>μ</a:t>
            </a:r>
            <a:r>
              <a:rPr lang="en-GB" sz="2400" dirty="0" smtClean="0"/>
              <a:t>s extractions separated by 50 ms</a:t>
            </a:r>
          </a:p>
          <a:p>
            <a:pPr lvl="1"/>
            <a:r>
              <a:rPr lang="en-GB" sz="2400" dirty="0" smtClean="0"/>
              <a:t>500 kHz (2 </a:t>
            </a:r>
            <a:r>
              <a:rPr lang="el-GR" sz="2400" dirty="0" smtClean="0"/>
              <a:t>μ</a:t>
            </a:r>
            <a:r>
              <a:rPr lang="en-GB" sz="2400" dirty="0" smtClean="0"/>
              <a:t>s) PS frequency produces 5-peak structure</a:t>
            </a:r>
          </a:p>
          <a:p>
            <a:pPr lvl="1"/>
            <a:r>
              <a:rPr lang="en-GB" sz="2400" dirty="0" smtClean="0"/>
              <a:t>SPS RF (5 ns)</a:t>
            </a:r>
            <a:br>
              <a:rPr lang="en-GB" sz="2400" dirty="0" smtClean="0"/>
            </a:br>
            <a:r>
              <a:rPr lang="en-GB" sz="2400" dirty="0" smtClean="0"/>
              <a:t>also visible</a:t>
            </a:r>
          </a:p>
          <a:p>
            <a:r>
              <a:rPr lang="en-GB" sz="2800" dirty="0" smtClean="0"/>
              <a:t>Nice sharp rise </a:t>
            </a:r>
            <a:br>
              <a:rPr lang="en-GB" sz="2800" dirty="0" smtClean="0"/>
            </a:br>
            <a:r>
              <a:rPr lang="en-GB" sz="2800" dirty="0" smtClean="0"/>
              <a:t>and fall</a:t>
            </a:r>
          </a:p>
          <a:p>
            <a:r>
              <a:rPr lang="en-GB" sz="2800" dirty="0" smtClean="0"/>
              <a:t>Mean </a:t>
            </a:r>
            <a:r>
              <a:rPr lang="el-GR" sz="2800" dirty="0" smtClean="0"/>
              <a:t>ν</a:t>
            </a:r>
            <a:r>
              <a:rPr lang="el-GR" sz="2800" baseline="-25000" dirty="0" smtClean="0"/>
              <a:t>μ</a:t>
            </a:r>
            <a:r>
              <a:rPr lang="en-GB" sz="2800" dirty="0" smtClean="0"/>
              <a:t> energy</a:t>
            </a:r>
            <a:br>
              <a:rPr lang="en-GB" sz="2800" dirty="0" smtClean="0"/>
            </a:br>
            <a:r>
              <a:rPr lang="en-GB" sz="2800" dirty="0" smtClean="0"/>
              <a:t>17 </a:t>
            </a:r>
            <a:r>
              <a:rPr lang="en-GB" sz="2800" dirty="0" err="1" smtClean="0"/>
              <a:t>GeV</a:t>
            </a:r>
            <a:endParaRPr lang="en-GB" sz="2800" dirty="0"/>
          </a:p>
        </p:txBody>
      </p:sp>
      <p:pic>
        <p:nvPicPr>
          <p:cNvPr id="2050" name="Picture 2"/>
          <p:cNvPicPr>
            <a:picLocks noChangeAspect="1" noChangeArrowheads="1"/>
          </p:cNvPicPr>
          <p:nvPr/>
        </p:nvPicPr>
        <p:blipFill>
          <a:blip r:embed="rId2" cstate="print"/>
          <a:srcRect/>
          <a:stretch>
            <a:fillRect/>
          </a:stretch>
        </p:blipFill>
        <p:spPr bwMode="auto">
          <a:xfrm>
            <a:off x="4346016" y="3501008"/>
            <a:ext cx="4657725" cy="291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 of measurement</a:t>
            </a:r>
            <a:endParaRPr lang="en-GB" dirty="0"/>
          </a:p>
        </p:txBody>
      </p:sp>
      <p:sp>
        <p:nvSpPr>
          <p:cNvPr id="3" name="Content Placeholder 2"/>
          <p:cNvSpPr>
            <a:spLocks noGrp="1"/>
          </p:cNvSpPr>
          <p:nvPr>
            <p:ph idx="1"/>
          </p:nvPr>
        </p:nvSpPr>
        <p:spPr>
          <a:xfrm>
            <a:off x="1435608" y="1447800"/>
            <a:ext cx="7498080" cy="5221560"/>
          </a:xfrm>
        </p:spPr>
        <p:txBody>
          <a:bodyPr>
            <a:normAutofit/>
          </a:bodyPr>
          <a:lstStyle/>
          <a:p>
            <a:r>
              <a:rPr lang="en-GB" sz="2800" dirty="0" smtClean="0"/>
              <a:t>Not event-by-event</a:t>
            </a:r>
          </a:p>
          <a:p>
            <a:pPr lvl="1"/>
            <a:r>
              <a:rPr lang="en-GB" sz="2400" dirty="0" smtClean="0"/>
              <a:t>this has uncertainty of 10.5 </a:t>
            </a:r>
            <a:r>
              <a:rPr lang="el-GR" sz="2400" dirty="0" smtClean="0"/>
              <a:t>μ</a:t>
            </a:r>
            <a:r>
              <a:rPr lang="en-GB" sz="2400" dirty="0" smtClean="0"/>
              <a:t>s from width of distribution</a:t>
            </a:r>
          </a:p>
          <a:p>
            <a:r>
              <a:rPr lang="en-GB" sz="2800" dirty="0" smtClean="0"/>
              <a:t>Construct time distribution of </a:t>
            </a:r>
            <a:r>
              <a:rPr lang="en-GB" sz="2800" b="1" dirty="0" smtClean="0">
                <a:solidFill>
                  <a:schemeClr val="accent3"/>
                </a:solidFill>
              </a:rPr>
              <a:t>all</a:t>
            </a:r>
            <a:r>
              <a:rPr lang="en-GB" sz="2800" dirty="0" smtClean="0"/>
              <a:t> neutrino events and compare with </a:t>
            </a:r>
            <a:r>
              <a:rPr lang="en-GB" sz="2800" b="1" dirty="0" smtClean="0">
                <a:solidFill>
                  <a:schemeClr val="accent3"/>
                </a:solidFill>
              </a:rPr>
              <a:t>average</a:t>
            </a:r>
            <a:r>
              <a:rPr lang="en-GB" sz="2800" dirty="0" smtClean="0"/>
              <a:t> bunch structure from beam</a:t>
            </a:r>
          </a:p>
          <a:p>
            <a:pPr lvl="1"/>
            <a:r>
              <a:rPr lang="en-GB" sz="2400" dirty="0" err="1" smtClean="0"/>
              <a:t>unbinned</a:t>
            </a:r>
            <a:r>
              <a:rPr lang="en-GB" sz="2400" dirty="0" smtClean="0"/>
              <a:t> maximum </a:t>
            </a:r>
            <a:br>
              <a:rPr lang="en-GB" sz="2400" dirty="0" smtClean="0"/>
            </a:br>
            <a:r>
              <a:rPr lang="en-GB" sz="2400" dirty="0" smtClean="0"/>
              <a:t>likelihood fit for best</a:t>
            </a:r>
            <a:br>
              <a:rPr lang="en-GB" sz="2400" dirty="0" smtClean="0"/>
            </a:br>
            <a:r>
              <a:rPr lang="en-GB" sz="2400" dirty="0" smtClean="0"/>
              <a:t>time shift compared </a:t>
            </a:r>
            <a:br>
              <a:rPr lang="en-GB" sz="2400" dirty="0" smtClean="0"/>
            </a:br>
            <a:r>
              <a:rPr lang="en-GB" sz="2400" dirty="0" smtClean="0"/>
              <a:t>to 2006 set-up</a:t>
            </a:r>
          </a:p>
          <a:p>
            <a:pPr lvl="2"/>
            <a:r>
              <a:rPr lang="en-GB" sz="2000" dirty="0" smtClean="0"/>
              <a:t>blind analysis, as real</a:t>
            </a:r>
            <a:br>
              <a:rPr lang="en-GB" sz="2000" dirty="0" smtClean="0"/>
            </a:br>
            <a:r>
              <a:rPr lang="en-GB" sz="2000" dirty="0" smtClean="0"/>
              <a:t>shift not known</a:t>
            </a:r>
            <a:endParaRPr lang="en-GB" sz="2000" dirty="0"/>
          </a:p>
        </p:txBody>
      </p:sp>
      <p:pic>
        <p:nvPicPr>
          <p:cNvPr id="3074" name="Picture 2"/>
          <p:cNvPicPr>
            <a:picLocks noChangeAspect="1" noChangeArrowheads="1"/>
          </p:cNvPicPr>
          <p:nvPr/>
        </p:nvPicPr>
        <p:blipFill>
          <a:blip r:embed="rId2" cstate="print"/>
          <a:srcRect/>
          <a:stretch>
            <a:fillRect/>
          </a:stretch>
        </p:blipFill>
        <p:spPr bwMode="auto">
          <a:xfrm>
            <a:off x="5567805" y="3635064"/>
            <a:ext cx="3314700" cy="3171825"/>
          </a:xfrm>
          <a:prstGeom prst="rect">
            <a:avLst/>
          </a:prstGeom>
          <a:noFill/>
          <a:ln w="9525">
            <a:noFill/>
            <a:miter lim="800000"/>
            <a:headEnd/>
            <a:tailEnd/>
          </a:ln>
        </p:spPr>
      </p:pic>
      <p:sp>
        <p:nvSpPr>
          <p:cNvPr id="5" name="TextBox 4"/>
          <p:cNvSpPr txBox="1"/>
          <p:nvPr/>
        </p:nvSpPr>
        <p:spPr>
          <a:xfrm>
            <a:off x="6372200" y="5157192"/>
            <a:ext cx="2232248" cy="1200329"/>
          </a:xfrm>
          <a:prstGeom prst="rect">
            <a:avLst/>
          </a:prstGeom>
          <a:noFill/>
        </p:spPr>
        <p:txBody>
          <a:bodyPr wrap="square" rtlCol="0">
            <a:spAutoFit/>
          </a:bodyPr>
          <a:lstStyle/>
          <a:p>
            <a:r>
              <a:rPr lang="en-GB" dirty="0" smtClean="0"/>
              <a:t>sub-bunch structure washed out, so sensitivity mostly from rise/fall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62368" y="1131363"/>
            <a:ext cx="8030116" cy="5688000"/>
          </a:xfrm>
          <a:prstGeom prst="rect">
            <a:avLst/>
          </a:prstGeom>
          <a:noFill/>
          <a:ln w="9525">
            <a:noFill/>
            <a:miter lim="800000"/>
            <a:headEnd/>
            <a:tailEnd/>
          </a:ln>
        </p:spPr>
      </p:pic>
      <p:sp>
        <p:nvSpPr>
          <p:cNvPr id="3" name="Title 2"/>
          <p:cNvSpPr>
            <a:spLocks noGrp="1"/>
          </p:cNvSpPr>
          <p:nvPr>
            <p:ph type="title"/>
          </p:nvPr>
        </p:nvSpPr>
        <p:spPr/>
        <p:txBody>
          <a:bodyPr>
            <a:normAutofit/>
          </a:bodyPr>
          <a:lstStyle/>
          <a:p>
            <a:r>
              <a:rPr lang="en-GB" dirty="0" smtClean="0"/>
              <a:t>Schematic of TOF measurement</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628201" y="1437962"/>
            <a:ext cx="3438525" cy="4572000"/>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Common view GPS</a:t>
            </a:r>
            <a:endParaRPr lang="en-GB" dirty="0"/>
          </a:p>
        </p:txBody>
      </p:sp>
      <p:sp>
        <p:nvSpPr>
          <p:cNvPr id="3" name="Content Placeholder 2"/>
          <p:cNvSpPr>
            <a:spLocks noGrp="1"/>
          </p:cNvSpPr>
          <p:nvPr>
            <p:ph idx="1"/>
          </p:nvPr>
        </p:nvSpPr>
        <p:spPr>
          <a:xfrm>
            <a:off x="1435608" y="1447800"/>
            <a:ext cx="5296632" cy="5364000"/>
          </a:xfrm>
        </p:spPr>
        <p:txBody>
          <a:bodyPr>
            <a:normAutofit/>
          </a:bodyPr>
          <a:lstStyle/>
          <a:p>
            <a:r>
              <a:rPr lang="en-GB" sz="2800" dirty="0" smtClean="0"/>
              <a:t>Both stations use the same GPS satellite as reference</a:t>
            </a:r>
          </a:p>
          <a:p>
            <a:pPr lvl="1"/>
            <a:r>
              <a:rPr lang="en-GB" sz="2400" dirty="0" smtClean="0"/>
              <a:t>much more accurate than standard GPS time stamp</a:t>
            </a:r>
          </a:p>
          <a:p>
            <a:pPr lvl="1"/>
            <a:r>
              <a:rPr lang="en-GB" sz="2400" dirty="0" smtClean="0"/>
              <a:t>works best for </a:t>
            </a:r>
            <a:r>
              <a:rPr lang="en-GB" sz="2400" dirty="0" err="1" smtClean="0"/>
              <a:t>shortish</a:t>
            </a:r>
            <a:r>
              <a:rPr lang="en-GB" sz="2400" dirty="0" smtClean="0"/>
              <a:t> </a:t>
            </a:r>
            <a:br>
              <a:rPr lang="en-GB" sz="2400" dirty="0" smtClean="0"/>
            </a:br>
            <a:r>
              <a:rPr lang="en-GB" sz="2400" dirty="0" smtClean="0"/>
              <a:t>baselines (“&lt;1000 km”)</a:t>
            </a:r>
          </a:p>
          <a:p>
            <a:pPr lvl="2"/>
            <a:r>
              <a:rPr lang="en-GB" sz="2000" dirty="0" smtClean="0"/>
              <a:t>reduces </a:t>
            </a:r>
            <a:r>
              <a:rPr lang="en-GB" sz="2000" dirty="0" err="1" smtClean="0"/>
              <a:t>systematics</a:t>
            </a:r>
            <a:r>
              <a:rPr lang="en-GB" sz="2000" dirty="0" smtClean="0"/>
              <a:t> from </a:t>
            </a:r>
            <a:br>
              <a:rPr lang="en-GB" sz="2000" dirty="0" smtClean="0"/>
            </a:br>
            <a:r>
              <a:rPr lang="en-GB" sz="2000" dirty="0" smtClean="0"/>
              <a:t>atmospheric conditions</a:t>
            </a:r>
          </a:p>
          <a:p>
            <a:pPr lvl="1"/>
            <a:r>
              <a:rPr lang="en-GB" sz="2400" dirty="0" smtClean="0"/>
              <a:t>2</a:t>
            </a:r>
            <a:r>
              <a:rPr lang="el-GR" sz="2400" dirty="0" smtClean="0"/>
              <a:t>σ</a:t>
            </a:r>
            <a:r>
              <a:rPr lang="en-GB" sz="2400" dirty="0" smtClean="0"/>
              <a:t> precision of 10 ns </a:t>
            </a:r>
            <a:br>
              <a:rPr lang="en-GB" sz="2400" dirty="0" smtClean="0"/>
            </a:br>
            <a:r>
              <a:rPr lang="en-GB" sz="2400" dirty="0" smtClean="0"/>
              <a:t>(single-channel) or &lt;5 ns (multichannel) quoted</a:t>
            </a:r>
          </a:p>
          <a:p>
            <a:pPr lvl="2"/>
            <a:r>
              <a:rPr lang="en-GB" sz="2000" dirty="0" smtClean="0"/>
              <a:t>not sure which one OPERA used</a:t>
            </a:r>
            <a:endParaRPr lang="en-GB" sz="2000" dirty="0"/>
          </a:p>
        </p:txBody>
      </p:sp>
      <p:sp>
        <p:nvSpPr>
          <p:cNvPr id="5" name="TextBox 4"/>
          <p:cNvSpPr txBox="1"/>
          <p:nvPr/>
        </p:nvSpPr>
        <p:spPr>
          <a:xfrm>
            <a:off x="6372200" y="6021288"/>
            <a:ext cx="2520280" cy="800219"/>
          </a:xfrm>
          <a:prstGeom prst="rect">
            <a:avLst/>
          </a:prstGeom>
          <a:noFill/>
        </p:spPr>
        <p:txBody>
          <a:bodyPr wrap="square" rtlCol="0">
            <a:spAutoFit/>
          </a:bodyPr>
          <a:lstStyle/>
          <a:p>
            <a:r>
              <a:rPr lang="en-GB" sz="1400" dirty="0" smtClean="0">
                <a:solidFill>
                  <a:schemeClr val="accent3"/>
                </a:solidFill>
              </a:rPr>
              <a:t>M Lombardi et al., </a:t>
            </a:r>
            <a:r>
              <a:rPr lang="en-GB" sz="1400" i="1" dirty="0" smtClean="0">
                <a:solidFill>
                  <a:schemeClr val="accent3"/>
                </a:solidFill>
              </a:rPr>
              <a:t>Cal. Lab. Int. J. Metrology</a:t>
            </a:r>
            <a:r>
              <a:rPr lang="en-GB" sz="1400" dirty="0" smtClean="0">
                <a:solidFill>
                  <a:schemeClr val="accent3"/>
                </a:solidFill>
              </a:rPr>
              <a:t>, pp26-33, (July-September 2001).</a:t>
            </a:r>
            <a:r>
              <a:rPr lang="en-GB" dirty="0" smtClean="0">
                <a:solidFill>
                  <a:schemeClr val="accent3"/>
                </a:solidFill>
              </a:rPr>
              <a:t> </a:t>
            </a:r>
            <a:endParaRPr lang="en-GB" dirty="0">
              <a:solidFill>
                <a:schemeClr val="accent3"/>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 chains</a:t>
            </a:r>
            <a:endParaRPr lang="en-GB" dirty="0"/>
          </a:p>
        </p:txBody>
      </p:sp>
      <p:pic>
        <p:nvPicPr>
          <p:cNvPr id="5122" name="Picture 2"/>
          <p:cNvPicPr>
            <a:picLocks noChangeAspect="1" noChangeArrowheads="1"/>
          </p:cNvPicPr>
          <p:nvPr/>
        </p:nvPicPr>
        <p:blipFill>
          <a:blip r:embed="rId2" cstate="print"/>
          <a:srcRect t="682" r="944"/>
          <a:stretch>
            <a:fillRect/>
          </a:stretch>
        </p:blipFill>
        <p:spPr bwMode="auto">
          <a:xfrm>
            <a:off x="1187624" y="1376768"/>
            <a:ext cx="7557536" cy="524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r="469"/>
          <a:stretch>
            <a:fillRect/>
          </a:stretch>
        </p:blipFill>
        <p:spPr bwMode="auto">
          <a:xfrm>
            <a:off x="1145553" y="1112408"/>
            <a:ext cx="7641150" cy="5715010"/>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Timing chains</a:t>
            </a:r>
            <a:endParaRPr lang="en-GB" dirty="0"/>
          </a:p>
        </p:txBody>
      </p:sp>
      <p:sp>
        <p:nvSpPr>
          <p:cNvPr id="4" name="TextBox 3"/>
          <p:cNvSpPr txBox="1"/>
          <p:nvPr/>
        </p:nvSpPr>
        <p:spPr>
          <a:xfrm>
            <a:off x="3203848" y="3068960"/>
            <a:ext cx="3024336" cy="1200329"/>
          </a:xfrm>
          <a:prstGeom prst="rect">
            <a:avLst/>
          </a:prstGeom>
          <a:noFill/>
        </p:spPr>
        <p:txBody>
          <a:bodyPr wrap="square" rtlCol="0">
            <a:spAutoFit/>
          </a:bodyPr>
          <a:lstStyle/>
          <a:p>
            <a:r>
              <a:rPr lang="en-GB" dirty="0" smtClean="0"/>
              <a:t>There are some quite large corrections to the raw GPS timestamps, but they seem to be well-known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pic>
        <p:nvPicPr>
          <p:cNvPr id="10242" name="Picture 2"/>
          <p:cNvPicPr>
            <a:picLocks noChangeAspect="1" noChangeArrowheads="1"/>
          </p:cNvPicPr>
          <p:nvPr/>
        </p:nvPicPr>
        <p:blipFill>
          <a:blip r:embed="rId2" cstate="print"/>
          <a:srcRect/>
          <a:stretch>
            <a:fillRect/>
          </a:stretch>
        </p:blipFill>
        <p:spPr bwMode="auto">
          <a:xfrm>
            <a:off x="3607605" y="1364179"/>
            <a:ext cx="5472000" cy="5365034"/>
          </a:xfrm>
          <a:prstGeom prst="rect">
            <a:avLst/>
          </a:prstGeom>
          <a:noFill/>
          <a:ln w="9525">
            <a:noFill/>
            <a:miter lim="800000"/>
            <a:headEnd/>
            <a:tailEnd/>
          </a:ln>
        </p:spPr>
      </p:pic>
      <p:sp>
        <p:nvSpPr>
          <p:cNvPr id="3" name="Content Placeholder 2"/>
          <p:cNvSpPr>
            <a:spLocks noGrp="1"/>
          </p:cNvSpPr>
          <p:nvPr>
            <p:ph idx="1"/>
          </p:nvPr>
        </p:nvSpPr>
        <p:spPr>
          <a:xfrm>
            <a:off x="1435608" y="1447800"/>
            <a:ext cx="2488320" cy="4800600"/>
          </a:xfrm>
        </p:spPr>
        <p:txBody>
          <a:bodyPr>
            <a:normAutofit/>
          </a:bodyPr>
          <a:lstStyle/>
          <a:p>
            <a:r>
              <a:rPr lang="en-GB" sz="2400" dirty="0" smtClean="0"/>
              <a:t>Shift </a:t>
            </a:r>
            <a:r>
              <a:rPr lang="en-GB" sz="2400" dirty="0" err="1" smtClean="0"/>
              <a:t>wrt</a:t>
            </a:r>
            <a:r>
              <a:rPr lang="en-GB" sz="2400" dirty="0" smtClean="0"/>
              <a:t> 2006 reference is 1048.5±6.9 ns</a:t>
            </a:r>
          </a:p>
          <a:p>
            <a:r>
              <a:rPr lang="en-GB" sz="2400" dirty="0" smtClean="0">
                <a:solidFill>
                  <a:schemeClr val="accent5"/>
                </a:solidFill>
              </a:rPr>
              <a:t>Calculated </a:t>
            </a:r>
            <a:br>
              <a:rPr lang="en-GB" sz="2400" dirty="0" smtClean="0">
                <a:solidFill>
                  <a:schemeClr val="accent5"/>
                </a:solidFill>
              </a:rPr>
            </a:br>
            <a:r>
              <a:rPr lang="en-GB" sz="2400" dirty="0" smtClean="0">
                <a:solidFill>
                  <a:schemeClr val="accent5"/>
                </a:solidFill>
              </a:rPr>
              <a:t>shift is 987.8 ns</a:t>
            </a:r>
          </a:p>
          <a:p>
            <a:r>
              <a:rPr lang="en-GB" sz="2400" dirty="0" smtClean="0"/>
              <a:t>Dividing data into sub-samples gives consistent results</a:t>
            </a:r>
            <a:endParaRPr lang="en-GB"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16457" y="1416681"/>
            <a:ext cx="5429250" cy="5029200"/>
          </a:xfrm>
          <a:prstGeom prst="rect">
            <a:avLst/>
          </a:prstGeom>
          <a:noFill/>
          <a:ln w="9525">
            <a:noFill/>
            <a:miter lim="800000"/>
            <a:headEnd/>
            <a:tailEnd/>
          </a:ln>
        </p:spPr>
      </p:pic>
      <p:sp>
        <p:nvSpPr>
          <p:cNvPr id="4" name="Freeform 3"/>
          <p:cNvSpPr/>
          <p:nvPr/>
        </p:nvSpPr>
        <p:spPr>
          <a:xfrm>
            <a:off x="2117819" y="2203089"/>
            <a:ext cx="1943100" cy="1270794"/>
          </a:xfrm>
          <a:custGeom>
            <a:avLst/>
            <a:gdLst>
              <a:gd name="connsiteX0" fmla="*/ 0 w 1943100"/>
              <a:gd name="connsiteY0" fmla="*/ 1236266 h 1270794"/>
              <a:gd name="connsiteX1" fmla="*/ 121443 w 1943100"/>
              <a:gd name="connsiteY1" fmla="*/ 1252935 h 1270794"/>
              <a:gd name="connsiteX2" fmla="*/ 183356 w 1943100"/>
              <a:gd name="connsiteY2" fmla="*/ 1257697 h 1270794"/>
              <a:gd name="connsiteX3" fmla="*/ 271462 w 1943100"/>
              <a:gd name="connsiteY3" fmla="*/ 1252935 h 1270794"/>
              <a:gd name="connsiteX4" fmla="*/ 433387 w 1943100"/>
              <a:gd name="connsiteY4" fmla="*/ 1150541 h 1270794"/>
              <a:gd name="connsiteX5" fmla="*/ 507206 w 1943100"/>
              <a:gd name="connsiteY5" fmla="*/ 1081485 h 1270794"/>
              <a:gd name="connsiteX6" fmla="*/ 573881 w 1943100"/>
              <a:gd name="connsiteY6" fmla="*/ 990997 h 1270794"/>
              <a:gd name="connsiteX7" fmla="*/ 664368 w 1943100"/>
              <a:gd name="connsiteY7" fmla="*/ 862410 h 1270794"/>
              <a:gd name="connsiteX8" fmla="*/ 740568 w 1943100"/>
              <a:gd name="connsiteY8" fmla="*/ 695722 h 1270794"/>
              <a:gd name="connsiteX9" fmla="*/ 845343 w 1943100"/>
              <a:gd name="connsiteY9" fmla="*/ 524272 h 1270794"/>
              <a:gd name="connsiteX10" fmla="*/ 895350 w 1943100"/>
              <a:gd name="connsiteY10" fmla="*/ 459979 h 1270794"/>
              <a:gd name="connsiteX11" fmla="*/ 940593 w 1943100"/>
              <a:gd name="connsiteY11" fmla="*/ 374254 h 1270794"/>
              <a:gd name="connsiteX12" fmla="*/ 1052512 w 1943100"/>
              <a:gd name="connsiteY12" fmla="*/ 269479 h 1270794"/>
              <a:gd name="connsiteX13" fmla="*/ 1104900 w 1943100"/>
              <a:gd name="connsiteY13" fmla="*/ 212329 h 1270794"/>
              <a:gd name="connsiteX14" fmla="*/ 1152525 w 1943100"/>
              <a:gd name="connsiteY14" fmla="*/ 169466 h 1270794"/>
              <a:gd name="connsiteX15" fmla="*/ 1188243 w 1943100"/>
              <a:gd name="connsiteY15" fmla="*/ 157560 h 1270794"/>
              <a:gd name="connsiteX16" fmla="*/ 1235868 w 1943100"/>
              <a:gd name="connsiteY16" fmla="*/ 124222 h 1270794"/>
              <a:gd name="connsiteX17" fmla="*/ 1276350 w 1943100"/>
              <a:gd name="connsiteY17" fmla="*/ 128985 h 1270794"/>
              <a:gd name="connsiteX18" fmla="*/ 1369218 w 1943100"/>
              <a:gd name="connsiteY18" fmla="*/ 90885 h 1270794"/>
              <a:gd name="connsiteX19" fmla="*/ 1433512 w 1943100"/>
              <a:gd name="connsiteY19" fmla="*/ 81360 h 1270794"/>
              <a:gd name="connsiteX20" fmla="*/ 1526381 w 1943100"/>
              <a:gd name="connsiteY20" fmla="*/ 36116 h 1270794"/>
              <a:gd name="connsiteX21" fmla="*/ 1647825 w 1943100"/>
              <a:gd name="connsiteY21" fmla="*/ 9922 h 1270794"/>
              <a:gd name="connsiteX22" fmla="*/ 1721643 w 1943100"/>
              <a:gd name="connsiteY22" fmla="*/ 397 h 1270794"/>
              <a:gd name="connsiteX23" fmla="*/ 1824037 w 1943100"/>
              <a:gd name="connsiteY23" fmla="*/ 7541 h 1270794"/>
              <a:gd name="connsiteX24" fmla="*/ 1943100 w 1943100"/>
              <a:gd name="connsiteY24" fmla="*/ 17066 h 127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43100" h="1270794">
                <a:moveTo>
                  <a:pt x="0" y="1236266"/>
                </a:moveTo>
                <a:lnTo>
                  <a:pt x="121443" y="1252935"/>
                </a:lnTo>
                <a:cubicBezTo>
                  <a:pt x="152002" y="1256507"/>
                  <a:pt x="158353" y="1257697"/>
                  <a:pt x="183356" y="1257697"/>
                </a:cubicBezTo>
                <a:cubicBezTo>
                  <a:pt x="208359" y="1257697"/>
                  <a:pt x="229790" y="1270794"/>
                  <a:pt x="271462" y="1252935"/>
                </a:cubicBezTo>
                <a:cubicBezTo>
                  <a:pt x="313134" y="1235076"/>
                  <a:pt x="394096" y="1179116"/>
                  <a:pt x="433387" y="1150541"/>
                </a:cubicBezTo>
                <a:cubicBezTo>
                  <a:pt x="472678" y="1121966"/>
                  <a:pt x="483790" y="1108076"/>
                  <a:pt x="507206" y="1081485"/>
                </a:cubicBezTo>
                <a:cubicBezTo>
                  <a:pt x="530622" y="1054894"/>
                  <a:pt x="547687" y="1027510"/>
                  <a:pt x="573881" y="990997"/>
                </a:cubicBezTo>
                <a:cubicBezTo>
                  <a:pt x="600075" y="954485"/>
                  <a:pt x="636587" y="911623"/>
                  <a:pt x="664368" y="862410"/>
                </a:cubicBezTo>
                <a:cubicBezTo>
                  <a:pt x="692149" y="813198"/>
                  <a:pt x="710406" y="752078"/>
                  <a:pt x="740568" y="695722"/>
                </a:cubicBezTo>
                <a:cubicBezTo>
                  <a:pt x="770730" y="639366"/>
                  <a:pt x="819546" y="563563"/>
                  <a:pt x="845343" y="524272"/>
                </a:cubicBezTo>
                <a:cubicBezTo>
                  <a:pt x="871140" y="484982"/>
                  <a:pt x="879475" y="484982"/>
                  <a:pt x="895350" y="459979"/>
                </a:cubicBezTo>
                <a:cubicBezTo>
                  <a:pt x="911225" y="434976"/>
                  <a:pt x="914399" y="406004"/>
                  <a:pt x="940593" y="374254"/>
                </a:cubicBezTo>
                <a:cubicBezTo>
                  <a:pt x="966787" y="342504"/>
                  <a:pt x="1025128" y="296467"/>
                  <a:pt x="1052512" y="269479"/>
                </a:cubicBezTo>
                <a:cubicBezTo>
                  <a:pt x="1079897" y="242492"/>
                  <a:pt x="1088231" y="228998"/>
                  <a:pt x="1104900" y="212329"/>
                </a:cubicBezTo>
                <a:cubicBezTo>
                  <a:pt x="1121569" y="195660"/>
                  <a:pt x="1138635" y="178594"/>
                  <a:pt x="1152525" y="169466"/>
                </a:cubicBezTo>
                <a:cubicBezTo>
                  <a:pt x="1166415" y="160338"/>
                  <a:pt x="1174353" y="165101"/>
                  <a:pt x="1188243" y="157560"/>
                </a:cubicBezTo>
                <a:cubicBezTo>
                  <a:pt x="1202133" y="150019"/>
                  <a:pt x="1221184" y="128984"/>
                  <a:pt x="1235868" y="124222"/>
                </a:cubicBezTo>
                <a:cubicBezTo>
                  <a:pt x="1250552" y="119460"/>
                  <a:pt x="1254125" y="134541"/>
                  <a:pt x="1276350" y="128985"/>
                </a:cubicBezTo>
                <a:cubicBezTo>
                  <a:pt x="1298575" y="123429"/>
                  <a:pt x="1343024" y="98822"/>
                  <a:pt x="1369218" y="90885"/>
                </a:cubicBezTo>
                <a:cubicBezTo>
                  <a:pt x="1395412" y="82948"/>
                  <a:pt x="1407318" y="90488"/>
                  <a:pt x="1433512" y="81360"/>
                </a:cubicBezTo>
                <a:cubicBezTo>
                  <a:pt x="1459706" y="72232"/>
                  <a:pt x="1490662" y="48022"/>
                  <a:pt x="1526381" y="36116"/>
                </a:cubicBezTo>
                <a:cubicBezTo>
                  <a:pt x="1562100" y="24210"/>
                  <a:pt x="1615281" y="15875"/>
                  <a:pt x="1647825" y="9922"/>
                </a:cubicBezTo>
                <a:cubicBezTo>
                  <a:pt x="1680369" y="3969"/>
                  <a:pt x="1692274" y="794"/>
                  <a:pt x="1721643" y="397"/>
                </a:cubicBezTo>
                <a:cubicBezTo>
                  <a:pt x="1751012" y="0"/>
                  <a:pt x="1824037" y="7541"/>
                  <a:pt x="1824037" y="7541"/>
                </a:cubicBezTo>
                <a:lnTo>
                  <a:pt x="1943100" y="17066"/>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7" name="Group 6"/>
          <p:cNvGrpSpPr/>
          <p:nvPr/>
        </p:nvGrpSpPr>
        <p:grpSpPr>
          <a:xfrm>
            <a:off x="4624024" y="2071525"/>
            <a:ext cx="1938338" cy="1377553"/>
            <a:chOff x="5060156" y="1569244"/>
            <a:chExt cx="1938338" cy="1377553"/>
          </a:xfrm>
        </p:grpSpPr>
        <p:sp>
          <p:nvSpPr>
            <p:cNvPr id="5" name="Freeform 4"/>
            <p:cNvSpPr/>
            <p:nvPr/>
          </p:nvSpPr>
          <p:spPr>
            <a:xfrm>
              <a:off x="5060156" y="1569244"/>
              <a:ext cx="1364457" cy="1202531"/>
            </a:xfrm>
            <a:custGeom>
              <a:avLst/>
              <a:gdLst>
                <a:gd name="connsiteX0" fmla="*/ 0 w 1364457"/>
                <a:gd name="connsiteY0" fmla="*/ 0 h 1202531"/>
                <a:gd name="connsiteX1" fmla="*/ 161925 w 1364457"/>
                <a:gd name="connsiteY1" fmla="*/ 2381 h 1202531"/>
                <a:gd name="connsiteX2" fmla="*/ 259557 w 1364457"/>
                <a:gd name="connsiteY2" fmla="*/ 14287 h 1202531"/>
                <a:gd name="connsiteX3" fmla="*/ 369094 w 1364457"/>
                <a:gd name="connsiteY3" fmla="*/ 23812 h 1202531"/>
                <a:gd name="connsiteX4" fmla="*/ 426244 w 1364457"/>
                <a:gd name="connsiteY4" fmla="*/ 35719 h 1202531"/>
                <a:gd name="connsiteX5" fmla="*/ 488157 w 1364457"/>
                <a:gd name="connsiteY5" fmla="*/ 59531 h 1202531"/>
                <a:gd name="connsiteX6" fmla="*/ 621507 w 1364457"/>
                <a:gd name="connsiteY6" fmla="*/ 173831 h 1202531"/>
                <a:gd name="connsiteX7" fmla="*/ 666750 w 1364457"/>
                <a:gd name="connsiteY7" fmla="*/ 192881 h 1202531"/>
                <a:gd name="connsiteX8" fmla="*/ 716757 w 1364457"/>
                <a:gd name="connsiteY8" fmla="*/ 250031 h 1202531"/>
                <a:gd name="connsiteX9" fmla="*/ 747713 w 1364457"/>
                <a:gd name="connsiteY9" fmla="*/ 269081 h 1202531"/>
                <a:gd name="connsiteX10" fmla="*/ 785813 w 1364457"/>
                <a:gd name="connsiteY10" fmla="*/ 319087 h 1202531"/>
                <a:gd name="connsiteX11" fmla="*/ 847725 w 1364457"/>
                <a:gd name="connsiteY11" fmla="*/ 407194 h 1202531"/>
                <a:gd name="connsiteX12" fmla="*/ 878682 w 1364457"/>
                <a:gd name="connsiteY12" fmla="*/ 454819 h 1202531"/>
                <a:gd name="connsiteX13" fmla="*/ 952500 w 1364457"/>
                <a:gd name="connsiteY13" fmla="*/ 535781 h 1202531"/>
                <a:gd name="connsiteX14" fmla="*/ 1028700 w 1364457"/>
                <a:gd name="connsiteY14" fmla="*/ 654844 h 1202531"/>
                <a:gd name="connsiteX15" fmla="*/ 1059657 w 1364457"/>
                <a:gd name="connsiteY15" fmla="*/ 700087 h 1202531"/>
                <a:gd name="connsiteX16" fmla="*/ 1078707 w 1364457"/>
                <a:gd name="connsiteY16" fmla="*/ 757237 h 1202531"/>
                <a:gd name="connsiteX17" fmla="*/ 1102519 w 1364457"/>
                <a:gd name="connsiteY17" fmla="*/ 807244 h 1202531"/>
                <a:gd name="connsiteX18" fmla="*/ 1147763 w 1364457"/>
                <a:gd name="connsiteY18" fmla="*/ 921544 h 1202531"/>
                <a:gd name="connsiteX19" fmla="*/ 1190625 w 1364457"/>
                <a:gd name="connsiteY19" fmla="*/ 1040606 h 1202531"/>
                <a:gd name="connsiteX20" fmla="*/ 1276350 w 1364457"/>
                <a:gd name="connsiteY20" fmla="*/ 1152525 h 1202531"/>
                <a:gd name="connsiteX21" fmla="*/ 1364457 w 1364457"/>
                <a:gd name="connsiteY21" fmla="*/ 1202531 h 12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64457" h="1202531">
                  <a:moveTo>
                    <a:pt x="0" y="0"/>
                  </a:moveTo>
                  <a:cubicBezTo>
                    <a:pt x="59333" y="0"/>
                    <a:pt x="118666" y="0"/>
                    <a:pt x="161925" y="2381"/>
                  </a:cubicBezTo>
                  <a:cubicBezTo>
                    <a:pt x="205184" y="4762"/>
                    <a:pt x="225029" y="10715"/>
                    <a:pt x="259557" y="14287"/>
                  </a:cubicBezTo>
                  <a:cubicBezTo>
                    <a:pt x="294085" y="17859"/>
                    <a:pt x="341313" y="20240"/>
                    <a:pt x="369094" y="23812"/>
                  </a:cubicBezTo>
                  <a:cubicBezTo>
                    <a:pt x="396875" y="27384"/>
                    <a:pt x="406400" y="29766"/>
                    <a:pt x="426244" y="35719"/>
                  </a:cubicBezTo>
                  <a:cubicBezTo>
                    <a:pt x="446088" y="41672"/>
                    <a:pt x="455613" y="36512"/>
                    <a:pt x="488157" y="59531"/>
                  </a:cubicBezTo>
                  <a:cubicBezTo>
                    <a:pt x="520701" y="82550"/>
                    <a:pt x="591741" y="151606"/>
                    <a:pt x="621507" y="173831"/>
                  </a:cubicBezTo>
                  <a:cubicBezTo>
                    <a:pt x="651273" y="196056"/>
                    <a:pt x="650875" y="180181"/>
                    <a:pt x="666750" y="192881"/>
                  </a:cubicBezTo>
                  <a:cubicBezTo>
                    <a:pt x="682625" y="205581"/>
                    <a:pt x="703263" y="237331"/>
                    <a:pt x="716757" y="250031"/>
                  </a:cubicBezTo>
                  <a:cubicBezTo>
                    <a:pt x="730251" y="262731"/>
                    <a:pt x="736204" y="257572"/>
                    <a:pt x="747713" y="269081"/>
                  </a:cubicBezTo>
                  <a:cubicBezTo>
                    <a:pt x="759222" y="280590"/>
                    <a:pt x="769144" y="296068"/>
                    <a:pt x="785813" y="319087"/>
                  </a:cubicBezTo>
                  <a:cubicBezTo>
                    <a:pt x="802482" y="342106"/>
                    <a:pt x="832247" y="384572"/>
                    <a:pt x="847725" y="407194"/>
                  </a:cubicBezTo>
                  <a:cubicBezTo>
                    <a:pt x="863203" y="429816"/>
                    <a:pt x="861219" y="433388"/>
                    <a:pt x="878682" y="454819"/>
                  </a:cubicBezTo>
                  <a:cubicBezTo>
                    <a:pt x="896145" y="476250"/>
                    <a:pt x="927497" y="502443"/>
                    <a:pt x="952500" y="535781"/>
                  </a:cubicBezTo>
                  <a:cubicBezTo>
                    <a:pt x="977503" y="569119"/>
                    <a:pt x="1010841" y="627460"/>
                    <a:pt x="1028700" y="654844"/>
                  </a:cubicBezTo>
                  <a:cubicBezTo>
                    <a:pt x="1046560" y="682228"/>
                    <a:pt x="1051323" y="683022"/>
                    <a:pt x="1059657" y="700087"/>
                  </a:cubicBezTo>
                  <a:cubicBezTo>
                    <a:pt x="1067991" y="717152"/>
                    <a:pt x="1071563" y="739378"/>
                    <a:pt x="1078707" y="757237"/>
                  </a:cubicBezTo>
                  <a:cubicBezTo>
                    <a:pt x="1085851" y="775096"/>
                    <a:pt x="1091010" y="779860"/>
                    <a:pt x="1102519" y="807244"/>
                  </a:cubicBezTo>
                  <a:cubicBezTo>
                    <a:pt x="1114028" y="834628"/>
                    <a:pt x="1133079" y="882650"/>
                    <a:pt x="1147763" y="921544"/>
                  </a:cubicBezTo>
                  <a:cubicBezTo>
                    <a:pt x="1162447" y="960438"/>
                    <a:pt x="1169194" y="1002109"/>
                    <a:pt x="1190625" y="1040606"/>
                  </a:cubicBezTo>
                  <a:cubicBezTo>
                    <a:pt x="1212056" y="1079103"/>
                    <a:pt x="1247378" y="1125538"/>
                    <a:pt x="1276350" y="1152525"/>
                  </a:cubicBezTo>
                  <a:cubicBezTo>
                    <a:pt x="1305322" y="1179512"/>
                    <a:pt x="1336676" y="1187053"/>
                    <a:pt x="1364457" y="1202531"/>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Freeform 5"/>
            <p:cNvSpPr/>
            <p:nvPr/>
          </p:nvSpPr>
          <p:spPr>
            <a:xfrm>
              <a:off x="6419850" y="2769394"/>
              <a:ext cx="578644" cy="177403"/>
            </a:xfrm>
            <a:custGeom>
              <a:avLst/>
              <a:gdLst>
                <a:gd name="connsiteX0" fmla="*/ 0 w 578644"/>
                <a:gd name="connsiteY0" fmla="*/ 0 h 177403"/>
                <a:gd name="connsiteX1" fmla="*/ 119063 w 578644"/>
                <a:gd name="connsiteY1" fmla="*/ 73819 h 177403"/>
                <a:gd name="connsiteX2" fmla="*/ 226219 w 578644"/>
                <a:gd name="connsiteY2" fmla="*/ 123825 h 177403"/>
                <a:gd name="connsiteX3" fmla="*/ 333375 w 578644"/>
                <a:gd name="connsiteY3" fmla="*/ 164306 h 177403"/>
                <a:gd name="connsiteX4" fmla="*/ 433388 w 578644"/>
                <a:gd name="connsiteY4" fmla="*/ 176212 h 177403"/>
                <a:gd name="connsiteX5" fmla="*/ 578644 w 578644"/>
                <a:gd name="connsiteY5" fmla="*/ 171450 h 17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644" h="177403">
                  <a:moveTo>
                    <a:pt x="0" y="0"/>
                  </a:moveTo>
                  <a:cubicBezTo>
                    <a:pt x="40680" y="26591"/>
                    <a:pt x="81360" y="53182"/>
                    <a:pt x="119063" y="73819"/>
                  </a:cubicBezTo>
                  <a:cubicBezTo>
                    <a:pt x="156766" y="94456"/>
                    <a:pt x="190500" y="108744"/>
                    <a:pt x="226219" y="123825"/>
                  </a:cubicBezTo>
                  <a:cubicBezTo>
                    <a:pt x="261938" y="138906"/>
                    <a:pt x="298847" y="155575"/>
                    <a:pt x="333375" y="164306"/>
                  </a:cubicBezTo>
                  <a:cubicBezTo>
                    <a:pt x="367903" y="173037"/>
                    <a:pt x="392510" y="175021"/>
                    <a:pt x="433388" y="176212"/>
                  </a:cubicBezTo>
                  <a:cubicBezTo>
                    <a:pt x="474266" y="177403"/>
                    <a:pt x="526455" y="174426"/>
                    <a:pt x="578644" y="171450"/>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8" name="Freeform 7"/>
          <p:cNvSpPr/>
          <p:nvPr/>
        </p:nvSpPr>
        <p:spPr>
          <a:xfrm>
            <a:off x="2135607" y="4601206"/>
            <a:ext cx="1946275" cy="1358371"/>
          </a:xfrm>
          <a:custGeom>
            <a:avLst/>
            <a:gdLst>
              <a:gd name="connsiteX0" fmla="*/ 0 w 1946275"/>
              <a:gd name="connsiteY0" fmla="*/ 1355725 h 1358371"/>
              <a:gd name="connsiteX1" fmla="*/ 101600 w 1946275"/>
              <a:gd name="connsiteY1" fmla="*/ 1355725 h 1358371"/>
              <a:gd name="connsiteX2" fmla="*/ 209550 w 1946275"/>
              <a:gd name="connsiteY2" fmla="*/ 1339850 h 1358371"/>
              <a:gd name="connsiteX3" fmla="*/ 323850 w 1946275"/>
              <a:gd name="connsiteY3" fmla="*/ 1330325 h 1358371"/>
              <a:gd name="connsiteX4" fmla="*/ 444500 w 1946275"/>
              <a:gd name="connsiteY4" fmla="*/ 1317625 h 1358371"/>
              <a:gd name="connsiteX5" fmla="*/ 549275 w 1946275"/>
              <a:gd name="connsiteY5" fmla="*/ 1308100 h 1358371"/>
              <a:gd name="connsiteX6" fmla="*/ 603250 w 1946275"/>
              <a:gd name="connsiteY6" fmla="*/ 1285875 h 1358371"/>
              <a:gd name="connsiteX7" fmla="*/ 704850 w 1946275"/>
              <a:gd name="connsiteY7" fmla="*/ 1196975 h 1358371"/>
              <a:gd name="connsiteX8" fmla="*/ 765175 w 1946275"/>
              <a:gd name="connsiteY8" fmla="*/ 1104900 h 1358371"/>
              <a:gd name="connsiteX9" fmla="*/ 854075 w 1946275"/>
              <a:gd name="connsiteY9" fmla="*/ 1000125 h 1358371"/>
              <a:gd name="connsiteX10" fmla="*/ 965200 w 1946275"/>
              <a:gd name="connsiteY10" fmla="*/ 854075 h 1358371"/>
              <a:gd name="connsiteX11" fmla="*/ 1111250 w 1946275"/>
              <a:gd name="connsiteY11" fmla="*/ 682625 h 1358371"/>
              <a:gd name="connsiteX12" fmla="*/ 1260475 w 1946275"/>
              <a:gd name="connsiteY12" fmla="*/ 508000 h 1358371"/>
              <a:gd name="connsiteX13" fmla="*/ 1397000 w 1946275"/>
              <a:gd name="connsiteY13" fmla="*/ 368300 h 1358371"/>
              <a:gd name="connsiteX14" fmla="*/ 1581150 w 1946275"/>
              <a:gd name="connsiteY14" fmla="*/ 190500 h 1358371"/>
              <a:gd name="connsiteX15" fmla="*/ 1676400 w 1946275"/>
              <a:gd name="connsiteY15" fmla="*/ 127000 h 1358371"/>
              <a:gd name="connsiteX16" fmla="*/ 1755775 w 1946275"/>
              <a:gd name="connsiteY16" fmla="*/ 76200 h 1358371"/>
              <a:gd name="connsiteX17" fmla="*/ 1863725 w 1946275"/>
              <a:gd name="connsiteY17" fmla="*/ 25400 h 1358371"/>
              <a:gd name="connsiteX18" fmla="*/ 1946275 w 1946275"/>
              <a:gd name="connsiteY18" fmla="*/ 0 h 135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6275" h="1358371">
                <a:moveTo>
                  <a:pt x="0" y="1355725"/>
                </a:moveTo>
                <a:cubicBezTo>
                  <a:pt x="33337" y="1357048"/>
                  <a:pt x="66675" y="1358371"/>
                  <a:pt x="101600" y="1355725"/>
                </a:cubicBezTo>
                <a:cubicBezTo>
                  <a:pt x="136525" y="1353079"/>
                  <a:pt x="172508" y="1344083"/>
                  <a:pt x="209550" y="1339850"/>
                </a:cubicBezTo>
                <a:cubicBezTo>
                  <a:pt x="246592" y="1335617"/>
                  <a:pt x="284692" y="1334029"/>
                  <a:pt x="323850" y="1330325"/>
                </a:cubicBezTo>
                <a:cubicBezTo>
                  <a:pt x="363008" y="1326621"/>
                  <a:pt x="444500" y="1317625"/>
                  <a:pt x="444500" y="1317625"/>
                </a:cubicBezTo>
                <a:cubicBezTo>
                  <a:pt x="482071" y="1313921"/>
                  <a:pt x="522817" y="1313392"/>
                  <a:pt x="549275" y="1308100"/>
                </a:cubicBezTo>
                <a:cubicBezTo>
                  <a:pt x="575733" y="1302808"/>
                  <a:pt x="577321" y="1304396"/>
                  <a:pt x="603250" y="1285875"/>
                </a:cubicBezTo>
                <a:cubicBezTo>
                  <a:pt x="629179" y="1267354"/>
                  <a:pt x="677863" y="1227138"/>
                  <a:pt x="704850" y="1196975"/>
                </a:cubicBezTo>
                <a:cubicBezTo>
                  <a:pt x="731838" y="1166813"/>
                  <a:pt x="740304" y="1137708"/>
                  <a:pt x="765175" y="1104900"/>
                </a:cubicBezTo>
                <a:cubicBezTo>
                  <a:pt x="790046" y="1072092"/>
                  <a:pt x="820738" y="1041929"/>
                  <a:pt x="854075" y="1000125"/>
                </a:cubicBezTo>
                <a:cubicBezTo>
                  <a:pt x="887412" y="958321"/>
                  <a:pt x="922338" y="906992"/>
                  <a:pt x="965200" y="854075"/>
                </a:cubicBezTo>
                <a:cubicBezTo>
                  <a:pt x="1008062" y="801158"/>
                  <a:pt x="1111250" y="682625"/>
                  <a:pt x="1111250" y="682625"/>
                </a:cubicBezTo>
                <a:cubicBezTo>
                  <a:pt x="1160462" y="624946"/>
                  <a:pt x="1212850" y="560388"/>
                  <a:pt x="1260475" y="508000"/>
                </a:cubicBezTo>
                <a:cubicBezTo>
                  <a:pt x="1308100" y="455613"/>
                  <a:pt x="1343554" y="421217"/>
                  <a:pt x="1397000" y="368300"/>
                </a:cubicBezTo>
                <a:cubicBezTo>
                  <a:pt x="1450446" y="315383"/>
                  <a:pt x="1534583" y="230717"/>
                  <a:pt x="1581150" y="190500"/>
                </a:cubicBezTo>
                <a:cubicBezTo>
                  <a:pt x="1627717" y="150283"/>
                  <a:pt x="1647296" y="146050"/>
                  <a:pt x="1676400" y="127000"/>
                </a:cubicBezTo>
                <a:cubicBezTo>
                  <a:pt x="1705504" y="107950"/>
                  <a:pt x="1724554" y="93133"/>
                  <a:pt x="1755775" y="76200"/>
                </a:cubicBezTo>
                <a:cubicBezTo>
                  <a:pt x="1786996" y="59267"/>
                  <a:pt x="1831975" y="38100"/>
                  <a:pt x="1863725" y="25400"/>
                </a:cubicBezTo>
                <a:cubicBezTo>
                  <a:pt x="1895475" y="12700"/>
                  <a:pt x="1920875" y="6350"/>
                  <a:pt x="1946275" y="0"/>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Freeform 8"/>
          <p:cNvSpPr/>
          <p:nvPr/>
        </p:nvSpPr>
        <p:spPr>
          <a:xfrm>
            <a:off x="4640682" y="4640364"/>
            <a:ext cx="1939925" cy="1319742"/>
          </a:xfrm>
          <a:custGeom>
            <a:avLst/>
            <a:gdLst>
              <a:gd name="connsiteX0" fmla="*/ 0 w 1939925"/>
              <a:gd name="connsiteY0" fmla="*/ 46567 h 1319742"/>
              <a:gd name="connsiteX1" fmla="*/ 50800 w 1939925"/>
              <a:gd name="connsiteY1" fmla="*/ 21167 h 1319742"/>
              <a:gd name="connsiteX2" fmla="*/ 117475 w 1939925"/>
              <a:gd name="connsiteY2" fmla="*/ 17992 h 1319742"/>
              <a:gd name="connsiteX3" fmla="*/ 168275 w 1939925"/>
              <a:gd name="connsiteY3" fmla="*/ 2117 h 1319742"/>
              <a:gd name="connsiteX4" fmla="*/ 209550 w 1939925"/>
              <a:gd name="connsiteY4" fmla="*/ 5292 h 1319742"/>
              <a:gd name="connsiteX5" fmla="*/ 279400 w 1939925"/>
              <a:gd name="connsiteY5" fmla="*/ 14817 h 1319742"/>
              <a:gd name="connsiteX6" fmla="*/ 358775 w 1939925"/>
              <a:gd name="connsiteY6" fmla="*/ 43392 h 1319742"/>
              <a:gd name="connsiteX7" fmla="*/ 441325 w 1939925"/>
              <a:gd name="connsiteY7" fmla="*/ 59267 h 1319742"/>
              <a:gd name="connsiteX8" fmla="*/ 539750 w 1939925"/>
              <a:gd name="connsiteY8" fmla="*/ 94192 h 1319742"/>
              <a:gd name="connsiteX9" fmla="*/ 615950 w 1939925"/>
              <a:gd name="connsiteY9" fmla="*/ 135467 h 1319742"/>
              <a:gd name="connsiteX10" fmla="*/ 704850 w 1939925"/>
              <a:gd name="connsiteY10" fmla="*/ 211667 h 1319742"/>
              <a:gd name="connsiteX11" fmla="*/ 790575 w 1939925"/>
              <a:gd name="connsiteY11" fmla="*/ 319617 h 1319742"/>
              <a:gd name="connsiteX12" fmla="*/ 876300 w 1939925"/>
              <a:gd name="connsiteY12" fmla="*/ 443442 h 1319742"/>
              <a:gd name="connsiteX13" fmla="*/ 958850 w 1939925"/>
              <a:gd name="connsiteY13" fmla="*/ 611717 h 1319742"/>
              <a:gd name="connsiteX14" fmla="*/ 996950 w 1939925"/>
              <a:gd name="connsiteY14" fmla="*/ 694267 h 1319742"/>
              <a:gd name="connsiteX15" fmla="*/ 1066800 w 1939925"/>
              <a:gd name="connsiteY15" fmla="*/ 843492 h 1319742"/>
              <a:gd name="connsiteX16" fmla="*/ 1136650 w 1939925"/>
              <a:gd name="connsiteY16" fmla="*/ 919692 h 1319742"/>
              <a:gd name="connsiteX17" fmla="*/ 1184275 w 1939925"/>
              <a:gd name="connsiteY17" fmla="*/ 976842 h 1319742"/>
              <a:gd name="connsiteX18" fmla="*/ 1257300 w 1939925"/>
              <a:gd name="connsiteY18" fmla="*/ 1084792 h 1319742"/>
              <a:gd name="connsiteX19" fmla="*/ 1358900 w 1939925"/>
              <a:gd name="connsiteY19" fmla="*/ 1218142 h 1319742"/>
              <a:gd name="connsiteX20" fmla="*/ 1400175 w 1939925"/>
              <a:gd name="connsiteY20" fmla="*/ 1240367 h 1319742"/>
              <a:gd name="connsiteX21" fmla="*/ 1489075 w 1939925"/>
              <a:gd name="connsiteY21" fmla="*/ 1253067 h 1319742"/>
              <a:gd name="connsiteX22" fmla="*/ 1593850 w 1939925"/>
              <a:gd name="connsiteY22" fmla="*/ 1287992 h 1319742"/>
              <a:gd name="connsiteX23" fmla="*/ 1692275 w 1939925"/>
              <a:gd name="connsiteY23" fmla="*/ 1300692 h 1319742"/>
              <a:gd name="connsiteX24" fmla="*/ 1784350 w 1939925"/>
              <a:gd name="connsiteY24" fmla="*/ 1300692 h 1319742"/>
              <a:gd name="connsiteX25" fmla="*/ 1851025 w 1939925"/>
              <a:gd name="connsiteY25" fmla="*/ 1307042 h 1319742"/>
              <a:gd name="connsiteX26" fmla="*/ 1939925 w 1939925"/>
              <a:gd name="connsiteY26" fmla="*/ 1319742 h 131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9925" h="1319742">
                <a:moveTo>
                  <a:pt x="0" y="46567"/>
                </a:moveTo>
                <a:cubicBezTo>
                  <a:pt x="15610" y="36248"/>
                  <a:pt x="31221" y="25929"/>
                  <a:pt x="50800" y="21167"/>
                </a:cubicBezTo>
                <a:cubicBezTo>
                  <a:pt x="70379" y="16405"/>
                  <a:pt x="97896" y="21167"/>
                  <a:pt x="117475" y="17992"/>
                </a:cubicBezTo>
                <a:cubicBezTo>
                  <a:pt x="137054" y="14817"/>
                  <a:pt x="152929" y="4234"/>
                  <a:pt x="168275" y="2117"/>
                </a:cubicBezTo>
                <a:cubicBezTo>
                  <a:pt x="183621" y="0"/>
                  <a:pt x="191029" y="3175"/>
                  <a:pt x="209550" y="5292"/>
                </a:cubicBezTo>
                <a:cubicBezTo>
                  <a:pt x="228071" y="7409"/>
                  <a:pt x="254529" y="8467"/>
                  <a:pt x="279400" y="14817"/>
                </a:cubicBezTo>
                <a:cubicBezTo>
                  <a:pt x="304271" y="21167"/>
                  <a:pt x="331788" y="35984"/>
                  <a:pt x="358775" y="43392"/>
                </a:cubicBezTo>
                <a:cubicBezTo>
                  <a:pt x="385762" y="50800"/>
                  <a:pt x="411163" y="50800"/>
                  <a:pt x="441325" y="59267"/>
                </a:cubicBezTo>
                <a:cubicBezTo>
                  <a:pt x="471488" y="67734"/>
                  <a:pt x="510646" y="81492"/>
                  <a:pt x="539750" y="94192"/>
                </a:cubicBezTo>
                <a:cubicBezTo>
                  <a:pt x="568854" y="106892"/>
                  <a:pt x="588433" y="115888"/>
                  <a:pt x="615950" y="135467"/>
                </a:cubicBezTo>
                <a:cubicBezTo>
                  <a:pt x="643467" y="155046"/>
                  <a:pt x="675746" y="180975"/>
                  <a:pt x="704850" y="211667"/>
                </a:cubicBezTo>
                <a:cubicBezTo>
                  <a:pt x="733954" y="242359"/>
                  <a:pt x="762000" y="280988"/>
                  <a:pt x="790575" y="319617"/>
                </a:cubicBezTo>
                <a:cubicBezTo>
                  <a:pt x="819150" y="358246"/>
                  <a:pt x="848254" y="394759"/>
                  <a:pt x="876300" y="443442"/>
                </a:cubicBezTo>
                <a:cubicBezTo>
                  <a:pt x="904346" y="492125"/>
                  <a:pt x="938742" y="569913"/>
                  <a:pt x="958850" y="611717"/>
                </a:cubicBezTo>
                <a:cubicBezTo>
                  <a:pt x="978958" y="653521"/>
                  <a:pt x="978958" y="655638"/>
                  <a:pt x="996950" y="694267"/>
                </a:cubicBezTo>
                <a:cubicBezTo>
                  <a:pt x="1014942" y="732896"/>
                  <a:pt x="1043517" y="805921"/>
                  <a:pt x="1066800" y="843492"/>
                </a:cubicBezTo>
                <a:cubicBezTo>
                  <a:pt x="1090083" y="881063"/>
                  <a:pt x="1117071" y="897467"/>
                  <a:pt x="1136650" y="919692"/>
                </a:cubicBezTo>
                <a:cubicBezTo>
                  <a:pt x="1156229" y="941917"/>
                  <a:pt x="1164167" y="949325"/>
                  <a:pt x="1184275" y="976842"/>
                </a:cubicBezTo>
                <a:cubicBezTo>
                  <a:pt x="1204383" y="1004359"/>
                  <a:pt x="1228196" y="1044575"/>
                  <a:pt x="1257300" y="1084792"/>
                </a:cubicBezTo>
                <a:cubicBezTo>
                  <a:pt x="1286404" y="1125009"/>
                  <a:pt x="1335088" y="1192213"/>
                  <a:pt x="1358900" y="1218142"/>
                </a:cubicBezTo>
                <a:cubicBezTo>
                  <a:pt x="1382712" y="1244071"/>
                  <a:pt x="1378479" y="1234546"/>
                  <a:pt x="1400175" y="1240367"/>
                </a:cubicBezTo>
                <a:cubicBezTo>
                  <a:pt x="1421871" y="1246188"/>
                  <a:pt x="1456796" y="1245130"/>
                  <a:pt x="1489075" y="1253067"/>
                </a:cubicBezTo>
                <a:cubicBezTo>
                  <a:pt x="1521354" y="1261004"/>
                  <a:pt x="1559983" y="1280055"/>
                  <a:pt x="1593850" y="1287992"/>
                </a:cubicBezTo>
                <a:cubicBezTo>
                  <a:pt x="1627717" y="1295930"/>
                  <a:pt x="1660525" y="1298575"/>
                  <a:pt x="1692275" y="1300692"/>
                </a:cubicBezTo>
                <a:cubicBezTo>
                  <a:pt x="1724025" y="1302809"/>
                  <a:pt x="1757892" y="1299634"/>
                  <a:pt x="1784350" y="1300692"/>
                </a:cubicBezTo>
                <a:cubicBezTo>
                  <a:pt x="1810808" y="1301750"/>
                  <a:pt x="1825096" y="1303867"/>
                  <a:pt x="1851025" y="1307042"/>
                </a:cubicBezTo>
                <a:cubicBezTo>
                  <a:pt x="1876954" y="1310217"/>
                  <a:pt x="1908439" y="1314979"/>
                  <a:pt x="1939925" y="1319742"/>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itle 10"/>
          <p:cNvSpPr>
            <a:spLocks noGrp="1"/>
          </p:cNvSpPr>
          <p:nvPr>
            <p:ph type="title"/>
          </p:nvPr>
        </p:nvSpPr>
        <p:spPr/>
        <p:txBody>
          <a:bodyPr/>
          <a:lstStyle/>
          <a:p>
            <a:r>
              <a:rPr lang="en-GB" dirty="0" smtClean="0"/>
              <a:t>Effect of 60 ns shift</a:t>
            </a:r>
            <a:endParaRPr lang="en-GB" dirty="0"/>
          </a:p>
        </p:txBody>
      </p:sp>
      <p:sp>
        <p:nvSpPr>
          <p:cNvPr id="12" name="TextBox 11"/>
          <p:cNvSpPr txBox="1"/>
          <p:nvPr/>
        </p:nvSpPr>
        <p:spPr>
          <a:xfrm>
            <a:off x="6732240" y="1556792"/>
            <a:ext cx="2232248" cy="4401205"/>
          </a:xfrm>
          <a:prstGeom prst="rect">
            <a:avLst/>
          </a:prstGeom>
          <a:noFill/>
        </p:spPr>
        <p:txBody>
          <a:bodyPr wrap="square" rtlCol="0">
            <a:spAutoFit/>
          </a:bodyPr>
          <a:lstStyle/>
          <a:p>
            <a:r>
              <a:rPr lang="en-GB" sz="2000" dirty="0" smtClean="0">
                <a:latin typeface="Calibri" pitchFamily="34" charset="0"/>
              </a:rPr>
              <a:t>Visually, looks as though most of the signal comes from trailing edge.</a:t>
            </a:r>
          </a:p>
          <a:p>
            <a:endParaRPr lang="en-GB" sz="2000" dirty="0" smtClean="0">
              <a:latin typeface="Calibri" pitchFamily="34" charset="0"/>
            </a:endParaRPr>
          </a:p>
          <a:p>
            <a:r>
              <a:rPr lang="en-GB" dirty="0" smtClean="0">
                <a:solidFill>
                  <a:schemeClr val="accent5"/>
                </a:solidFill>
                <a:latin typeface="Calibri" pitchFamily="34" charset="0"/>
              </a:rPr>
              <a:t>Error of ±6.9 ns isn’t ridiculous—if I squash the two second extraction plots together and fit a Gaussian,  the mean is ±14 ns, and that’s bound to be less precise than fitting predefined shape.</a:t>
            </a:r>
            <a:endParaRPr lang="en-GB" dirty="0">
              <a:solidFill>
                <a:schemeClr val="accent5"/>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a:xfrm>
            <a:off x="1435608" y="1447800"/>
            <a:ext cx="7596000" cy="5292000"/>
          </a:xfrm>
        </p:spPr>
        <p:txBody>
          <a:bodyPr>
            <a:normAutofit lnSpcReduction="10000"/>
          </a:bodyPr>
          <a:lstStyle/>
          <a:p>
            <a:r>
              <a:rPr lang="en-GB" sz="2800" dirty="0" smtClean="0"/>
              <a:t>The speed of light, </a:t>
            </a:r>
            <a:r>
              <a:rPr lang="en-GB" sz="2800" i="1" dirty="0" smtClean="0"/>
              <a:t>c</a:t>
            </a:r>
            <a:r>
              <a:rPr lang="en-GB" sz="2800" dirty="0" smtClean="0"/>
              <a:t>, plays a fundamental role in relativity and Lorentz transformations</a:t>
            </a:r>
          </a:p>
          <a:p>
            <a:pPr lvl="1"/>
            <a:r>
              <a:rPr lang="en-GB" sz="2400" dirty="0" smtClean="0"/>
              <a:t>Violation of Lorentz invariance is, however, common in quantum gravity theories</a:t>
            </a:r>
          </a:p>
          <a:p>
            <a:pPr lvl="2"/>
            <a:r>
              <a:rPr lang="en-GB" sz="2000" dirty="0" smtClean="0"/>
              <a:t>therefore observation of such violation may place important constraints on candidate theories of quantum gravity</a:t>
            </a:r>
          </a:p>
          <a:p>
            <a:pPr lvl="1"/>
            <a:r>
              <a:rPr lang="en-GB" sz="2400" dirty="0" smtClean="0"/>
              <a:t>Lorentz invariance has been extensively tested using photons and charged fermions</a:t>
            </a:r>
          </a:p>
          <a:p>
            <a:pPr lvl="2"/>
            <a:r>
              <a:rPr lang="en-GB" sz="2000" dirty="0" smtClean="0"/>
              <a:t>and stringent upper limits set</a:t>
            </a:r>
          </a:p>
          <a:p>
            <a:r>
              <a:rPr lang="en-GB" sz="2800" dirty="0" smtClean="0"/>
              <a:t>Recent measurements by the OPERA experiment suggest that neutrinos may travel at </a:t>
            </a:r>
            <a:r>
              <a:rPr lang="en-GB" sz="2800" i="1" dirty="0" smtClean="0"/>
              <a:t>v</a:t>
            </a:r>
            <a:r>
              <a:rPr lang="en-GB" sz="2800" dirty="0" smtClean="0"/>
              <a:t> &gt; </a:t>
            </a:r>
            <a:r>
              <a:rPr lang="en-GB" sz="2800" i="1" dirty="0" smtClean="0"/>
              <a:t>c</a:t>
            </a:r>
            <a:endParaRPr lang="en-GB" sz="2800" dirty="0" smtClean="0"/>
          </a:p>
          <a:p>
            <a:pPr lvl="1"/>
            <a:r>
              <a:rPr lang="en-GB" sz="2400" dirty="0" smtClean="0"/>
              <a:t>Is this real?  Does it agree with other measurements?  If real, what does it mean?</a:t>
            </a:r>
            <a:endParaRPr lang="en-GB"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The GPS synchronisation looks sound</a:t>
            </a:r>
          </a:p>
          <a:p>
            <a:r>
              <a:rPr lang="en-GB" dirty="0" smtClean="0"/>
              <a:t>I’m inclined to believe the fit</a:t>
            </a:r>
          </a:p>
          <a:p>
            <a:r>
              <a:rPr lang="en-GB" dirty="0" smtClean="0"/>
              <a:t>Corrections for delays inside the experiment are large</a:t>
            </a:r>
          </a:p>
          <a:p>
            <a:pPr lvl="1"/>
            <a:r>
              <a:rPr lang="en-GB" dirty="0" smtClean="0"/>
              <a:t>possible scope for systematic errors here</a:t>
            </a:r>
          </a:p>
          <a:p>
            <a:pPr lvl="1"/>
            <a:r>
              <a:rPr lang="en-GB" dirty="0" smtClean="0"/>
              <a:t>if there is a simple error, my guess is that it’s in these corrections</a:t>
            </a:r>
          </a:p>
          <a:p>
            <a:pPr lvl="2"/>
            <a:r>
              <a:rPr lang="en-GB" dirty="0" smtClean="0"/>
              <a:t>which are difficult to check without crawling all over the equipment</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MINOS measurement (2007)</a:t>
            </a:r>
            <a:endParaRPr lang="en-GB" dirty="0"/>
          </a:p>
        </p:txBody>
      </p:sp>
      <p:sp>
        <p:nvSpPr>
          <p:cNvPr id="3" name="Content Placeholder 2"/>
          <p:cNvSpPr>
            <a:spLocks noGrp="1"/>
          </p:cNvSpPr>
          <p:nvPr>
            <p:ph idx="1"/>
          </p:nvPr>
        </p:nvSpPr>
        <p:spPr/>
        <p:txBody>
          <a:bodyPr>
            <a:normAutofit/>
          </a:bodyPr>
          <a:lstStyle/>
          <a:p>
            <a:r>
              <a:rPr lang="en-GB" sz="2800" dirty="0" smtClean="0"/>
              <a:t>Essentially identical baseline (734 km)</a:t>
            </a:r>
          </a:p>
          <a:p>
            <a:r>
              <a:rPr lang="en-GB" sz="2800" dirty="0" smtClean="0"/>
              <a:t>Lower energy beam (mean 3 </a:t>
            </a:r>
            <a:r>
              <a:rPr lang="en-GB" sz="2800" dirty="0" err="1" smtClean="0"/>
              <a:t>GeV</a:t>
            </a:r>
            <a:r>
              <a:rPr lang="en-GB" sz="2800" dirty="0" smtClean="0"/>
              <a:t>)</a:t>
            </a:r>
          </a:p>
          <a:p>
            <a:r>
              <a:rPr lang="en-GB" sz="2800" dirty="0" smtClean="0"/>
              <a:t>Standard GPS timing (jitter of 100 ns)</a:t>
            </a:r>
          </a:p>
          <a:p>
            <a:r>
              <a:rPr lang="en-GB" sz="2800" dirty="0" smtClean="0"/>
              <a:t>Result:     </a:t>
            </a:r>
            <a:r>
              <a:rPr lang="en-GB" sz="1800" dirty="0" smtClean="0"/>
              <a:t> </a:t>
            </a:r>
            <a:r>
              <a:rPr lang="en-GB" sz="2800" dirty="0" smtClean="0"/>
              <a:t> </a:t>
            </a:r>
            <a:r>
              <a:rPr lang="el-GR" sz="2800" dirty="0" smtClean="0">
                <a:solidFill>
                  <a:schemeClr val="accent3"/>
                </a:solidFill>
              </a:rPr>
              <a:t>δ</a:t>
            </a:r>
            <a:r>
              <a:rPr lang="en-GB" sz="2800" dirty="0" smtClean="0">
                <a:solidFill>
                  <a:schemeClr val="accent3"/>
                </a:solidFill>
              </a:rPr>
              <a:t>t = −126±32±64 ns, </a:t>
            </a:r>
            <a:br>
              <a:rPr lang="en-GB" sz="2800" dirty="0" smtClean="0">
                <a:solidFill>
                  <a:schemeClr val="accent3"/>
                </a:solidFill>
              </a:rPr>
            </a:br>
            <a:r>
              <a:rPr lang="en-GB" sz="2800" dirty="0" smtClean="0">
                <a:solidFill>
                  <a:schemeClr val="accent3"/>
                </a:solidFill>
              </a:rPr>
              <a:t>              </a:t>
            </a:r>
            <a:r>
              <a:rPr lang="el-GR" sz="2800" dirty="0" smtClean="0">
                <a:solidFill>
                  <a:schemeClr val="accent3"/>
                </a:solidFill>
              </a:rPr>
              <a:t>β</a:t>
            </a:r>
            <a:r>
              <a:rPr lang="en-GB" sz="2800" dirty="0" smtClean="0">
                <a:solidFill>
                  <a:schemeClr val="accent3"/>
                </a:solidFill>
              </a:rPr>
              <a:t> – 1 = (5.1±2.9) × 10</a:t>
            </a:r>
            <a:r>
              <a:rPr lang="en-GB" sz="2800" baseline="30000" dirty="0" smtClean="0">
                <a:solidFill>
                  <a:schemeClr val="accent3"/>
                </a:solidFill>
              </a:rPr>
              <a:t>−5</a:t>
            </a:r>
          </a:p>
          <a:p>
            <a:pPr lvl="1"/>
            <a:r>
              <a:rPr lang="en-GB" sz="2400" dirty="0" smtClean="0">
                <a:solidFill>
                  <a:schemeClr val="accent6"/>
                </a:solidFill>
              </a:rPr>
              <a:t>this is obviously compatible with both the OPERA result and (at 1.8</a:t>
            </a:r>
            <a:r>
              <a:rPr lang="el-GR" sz="2400" dirty="0" smtClean="0">
                <a:solidFill>
                  <a:schemeClr val="accent6"/>
                </a:solidFill>
              </a:rPr>
              <a:t>σ</a:t>
            </a:r>
            <a:r>
              <a:rPr lang="en-GB" sz="2400" dirty="0" smtClean="0">
                <a:solidFill>
                  <a:schemeClr val="accent6"/>
                </a:solidFill>
              </a:rPr>
              <a:t>) zero</a:t>
            </a:r>
          </a:p>
          <a:p>
            <a:pPr lvl="1"/>
            <a:r>
              <a:rPr lang="en-GB" sz="2400" dirty="0" smtClean="0">
                <a:solidFill>
                  <a:schemeClr val="accent6"/>
                </a:solidFill>
              </a:rPr>
              <a:t>no distortion of energy spectrum or time structure</a:t>
            </a:r>
            <a:endParaRPr lang="en-GB" sz="2400" dirty="0">
              <a:solidFill>
                <a:schemeClr val="accent6"/>
              </a:solidFill>
            </a:endParaRPr>
          </a:p>
        </p:txBody>
      </p:sp>
      <p:sp>
        <p:nvSpPr>
          <p:cNvPr id="4" name="TextBox 3"/>
          <p:cNvSpPr txBox="1"/>
          <p:nvPr/>
        </p:nvSpPr>
        <p:spPr>
          <a:xfrm>
            <a:off x="3059832" y="5301208"/>
            <a:ext cx="5472608" cy="369332"/>
          </a:xfrm>
          <a:prstGeom prst="rect">
            <a:avLst/>
          </a:prstGeom>
          <a:noFill/>
        </p:spPr>
        <p:txBody>
          <a:bodyPr wrap="square" rtlCol="0">
            <a:spAutoFit/>
          </a:bodyPr>
          <a:lstStyle/>
          <a:p>
            <a:r>
              <a:rPr lang="en-GB" dirty="0" smtClean="0">
                <a:solidFill>
                  <a:schemeClr val="accent3"/>
                </a:solidFill>
                <a:latin typeface="Calibri" pitchFamily="34" charset="0"/>
              </a:rPr>
              <a:t>P. Adamson et al., </a:t>
            </a:r>
            <a:r>
              <a:rPr lang="en-GB" i="1" dirty="0" smtClean="0">
                <a:solidFill>
                  <a:schemeClr val="accent3"/>
                </a:solidFill>
                <a:latin typeface="Calibri" pitchFamily="34" charset="0"/>
              </a:rPr>
              <a:t>Phys. Rev. </a:t>
            </a:r>
            <a:r>
              <a:rPr lang="en-GB" b="1" dirty="0" smtClean="0">
                <a:solidFill>
                  <a:schemeClr val="accent3"/>
                </a:solidFill>
                <a:latin typeface="Calibri" pitchFamily="34" charset="0"/>
              </a:rPr>
              <a:t>D76</a:t>
            </a:r>
            <a:r>
              <a:rPr lang="en-GB" dirty="0" smtClean="0">
                <a:solidFill>
                  <a:schemeClr val="accent3"/>
                </a:solidFill>
                <a:latin typeface="Calibri" pitchFamily="34" charset="0"/>
              </a:rPr>
              <a:t> (2007) 072005</a:t>
            </a:r>
            <a:endParaRPr lang="en-GB" dirty="0">
              <a:solidFill>
                <a:schemeClr val="accent3"/>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Supernova 1987a</a:t>
            </a:r>
            <a:endParaRPr lang="en-GB" dirty="0"/>
          </a:p>
        </p:txBody>
      </p:sp>
      <p:sp>
        <p:nvSpPr>
          <p:cNvPr id="3" name="Text Placeholder 2"/>
          <p:cNvSpPr>
            <a:spLocks noGrp="1"/>
          </p:cNvSpPr>
          <p:nvPr>
            <p:ph type="body" idx="2"/>
          </p:nvPr>
        </p:nvSpPr>
        <p:spPr>
          <a:xfrm>
            <a:off x="457200" y="1406964"/>
            <a:ext cx="3810000" cy="1517980"/>
          </a:xfrm>
        </p:spPr>
        <p:txBody>
          <a:bodyPr>
            <a:normAutofit/>
          </a:bodyPr>
          <a:lstStyle/>
          <a:p>
            <a:r>
              <a:rPr lang="en-GB" dirty="0" smtClean="0"/>
              <a:t>Supernova 1987A</a:t>
            </a:r>
          </a:p>
          <a:p>
            <a:r>
              <a:rPr lang="en-GB" dirty="0" smtClean="0"/>
              <a:t>      The timeline</a:t>
            </a:r>
          </a:p>
          <a:p>
            <a:r>
              <a:rPr lang="en-GB" dirty="0" smtClean="0"/>
              <a:t>      The neutrinos</a:t>
            </a:r>
          </a:p>
          <a:p>
            <a:r>
              <a:rPr lang="en-GB" dirty="0" smtClean="0"/>
              <a:t>Comparison with the OPERA result</a:t>
            </a:r>
            <a:endParaRPr lang="en-GB" dirty="0"/>
          </a:p>
        </p:txBody>
      </p:sp>
      <p:pic>
        <p:nvPicPr>
          <p:cNvPr id="12290" name="Picture 2"/>
          <p:cNvPicPr>
            <a:picLocks noGrp="1" noChangeAspect="1" noChangeArrowheads="1"/>
          </p:cNvPicPr>
          <p:nvPr>
            <p:ph sz="half" idx="1"/>
          </p:nvPr>
        </p:nvPicPr>
        <p:blipFill>
          <a:blip r:embed="rId2" cstate="print"/>
          <a:srcRect/>
          <a:stretch>
            <a:fillRect/>
          </a:stretch>
        </p:blipFill>
        <p:spPr bwMode="auto">
          <a:xfrm>
            <a:off x="3851920" y="260648"/>
            <a:ext cx="5035665" cy="3992563"/>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395536" y="3068960"/>
            <a:ext cx="4152900" cy="35814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852991" y="3910789"/>
            <a:ext cx="3794128" cy="27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Supernova 1987A</a:t>
            </a:r>
            <a:endParaRPr lang="en-GB" dirty="0"/>
          </a:p>
        </p:txBody>
      </p:sp>
      <p:sp>
        <p:nvSpPr>
          <p:cNvPr id="3" name="Content Placeholder 2"/>
          <p:cNvSpPr>
            <a:spLocks noGrp="1"/>
          </p:cNvSpPr>
          <p:nvPr>
            <p:ph idx="1"/>
          </p:nvPr>
        </p:nvSpPr>
        <p:spPr>
          <a:xfrm>
            <a:off x="1435608" y="1447800"/>
            <a:ext cx="7498080" cy="5149552"/>
          </a:xfrm>
        </p:spPr>
        <p:txBody>
          <a:bodyPr>
            <a:normAutofit/>
          </a:bodyPr>
          <a:lstStyle/>
          <a:p>
            <a:r>
              <a:rPr lang="en-GB" sz="2800" dirty="0" smtClean="0"/>
              <a:t>Type II supernova (core collapse of massive star) in Large </a:t>
            </a:r>
            <a:r>
              <a:rPr lang="en-GB" sz="2800" dirty="0" err="1" smtClean="0"/>
              <a:t>Magellanic</a:t>
            </a:r>
            <a:r>
              <a:rPr lang="en-GB" sz="2800" dirty="0" smtClean="0"/>
              <a:t> Cloud</a:t>
            </a:r>
          </a:p>
          <a:p>
            <a:pPr lvl="1"/>
            <a:r>
              <a:rPr lang="en-GB" sz="2400" dirty="0" smtClean="0"/>
              <a:t>satellite galaxy of Milky Way</a:t>
            </a:r>
          </a:p>
          <a:p>
            <a:pPr lvl="1"/>
            <a:r>
              <a:rPr lang="en-GB" sz="2400" dirty="0" smtClean="0"/>
              <a:t>distance 156000 light years (±3%)</a:t>
            </a:r>
          </a:p>
          <a:p>
            <a:pPr lvl="2"/>
            <a:r>
              <a:rPr lang="en-GB" sz="2000" dirty="0" smtClean="0"/>
              <a:t>measured using wide variety of methods:  well established</a:t>
            </a:r>
          </a:p>
          <a:p>
            <a:pPr lvl="3"/>
            <a:r>
              <a:rPr lang="en-GB" sz="1800" dirty="0" smtClean="0"/>
              <a:t>includes geometric measurement from </a:t>
            </a:r>
            <a:br>
              <a:rPr lang="en-GB" sz="1800" dirty="0" smtClean="0"/>
            </a:br>
            <a:r>
              <a:rPr lang="en-GB" sz="1800" dirty="0" smtClean="0"/>
              <a:t>SN1987A echo</a:t>
            </a:r>
          </a:p>
          <a:p>
            <a:r>
              <a:rPr lang="en-GB" sz="2800" dirty="0" smtClean="0"/>
              <a:t>Neutrinos observed by IMB &amp;</a:t>
            </a:r>
            <a:br>
              <a:rPr lang="en-GB" sz="2800" dirty="0" smtClean="0"/>
            </a:br>
            <a:r>
              <a:rPr lang="en-GB" sz="2800" dirty="0" err="1" smtClean="0"/>
              <a:t>Kamiokande</a:t>
            </a:r>
            <a:r>
              <a:rPr lang="en-GB" sz="2800" dirty="0" smtClean="0"/>
              <a:t>-II experiments</a:t>
            </a:r>
          </a:p>
          <a:p>
            <a:pPr lvl="1"/>
            <a:r>
              <a:rPr lang="en-GB" sz="2400" dirty="0" smtClean="0"/>
              <a:t>IMB events were time-stamped</a:t>
            </a:r>
          </a:p>
          <a:p>
            <a:pPr lvl="1"/>
            <a:r>
              <a:rPr lang="en-GB" sz="2400" dirty="0" smtClean="0"/>
              <a:t>K-II events weren’t but are at </a:t>
            </a:r>
            <a:br>
              <a:rPr lang="en-GB" sz="2400" dirty="0" smtClean="0"/>
            </a:br>
            <a:r>
              <a:rPr lang="en-GB" sz="2400" dirty="0" smtClean="0"/>
              <a:t>consistent clock time</a:t>
            </a:r>
            <a:endParaRPr lang="en-GB" sz="2400" dirty="0"/>
          </a:p>
        </p:txBody>
      </p:sp>
      <p:pic>
        <p:nvPicPr>
          <p:cNvPr id="2051" name="Picture 3"/>
          <p:cNvPicPr>
            <a:picLocks noChangeAspect="1" noChangeArrowheads="1"/>
          </p:cNvPicPr>
          <p:nvPr/>
        </p:nvPicPr>
        <p:blipFill>
          <a:blip r:embed="rId2" cstate="print"/>
          <a:srcRect/>
          <a:stretch>
            <a:fillRect/>
          </a:stretch>
        </p:blipFill>
        <p:spPr bwMode="auto">
          <a:xfrm>
            <a:off x="6469393" y="3604598"/>
            <a:ext cx="2619375"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SN 1987A timeline</a:t>
            </a:r>
            <a:endParaRPr lang="en-GB" dirty="0"/>
          </a:p>
        </p:txBody>
      </p:sp>
      <p:graphicFrame>
        <p:nvGraphicFramePr>
          <p:cNvPr id="5" name="Content Placeholder 4"/>
          <p:cNvGraphicFramePr>
            <a:graphicFrameLocks noGrp="1"/>
          </p:cNvGraphicFramePr>
          <p:nvPr>
            <p:ph sz="half" idx="1"/>
          </p:nvPr>
        </p:nvGraphicFramePr>
        <p:xfrm>
          <a:off x="1435100" y="1524000"/>
          <a:ext cx="7457380" cy="2590800"/>
        </p:xfrm>
        <a:graphic>
          <a:graphicData uri="http://schemas.openxmlformats.org/drawingml/2006/table">
            <a:tbl>
              <a:tblPr firstRow="1" bandRow="1">
                <a:tableStyleId>{5C22544A-7EE6-4342-B048-85BDC9FD1C3A}</a:tableStyleId>
              </a:tblPr>
              <a:tblGrid>
                <a:gridCol w="3728690"/>
                <a:gridCol w="3728690"/>
              </a:tblGrid>
              <a:tr h="370840">
                <a:tc>
                  <a:txBody>
                    <a:bodyPr/>
                    <a:lstStyle/>
                    <a:p>
                      <a:r>
                        <a:rPr lang="en-GB" sz="2000" dirty="0" smtClean="0">
                          <a:latin typeface="Calibri" pitchFamily="34" charset="0"/>
                        </a:rPr>
                        <a:t>Time (UT; 1987 February)</a:t>
                      </a:r>
                      <a:endParaRPr lang="en-GB" sz="2000" dirty="0">
                        <a:latin typeface="Calibri" pitchFamily="34" charset="0"/>
                      </a:endParaRPr>
                    </a:p>
                  </a:txBody>
                  <a:tcPr marL="44597" marR="44597"/>
                </a:tc>
                <a:tc>
                  <a:txBody>
                    <a:bodyPr/>
                    <a:lstStyle/>
                    <a:p>
                      <a:r>
                        <a:rPr lang="en-GB" sz="2000" dirty="0" smtClean="0">
                          <a:latin typeface="Calibri" pitchFamily="34" charset="0"/>
                        </a:rPr>
                        <a:t>Event</a:t>
                      </a:r>
                      <a:endParaRPr lang="en-GB" sz="2000" dirty="0">
                        <a:latin typeface="Calibri" pitchFamily="34" charset="0"/>
                      </a:endParaRPr>
                    </a:p>
                  </a:txBody>
                  <a:tcPr marL="44597" marR="44597"/>
                </a:tc>
              </a:tr>
              <a:tr h="370840">
                <a:tc>
                  <a:txBody>
                    <a:bodyPr/>
                    <a:lstStyle/>
                    <a:p>
                      <a:r>
                        <a:rPr lang="en-GB" sz="2000" dirty="0" smtClean="0">
                          <a:latin typeface="Calibri" pitchFamily="34" charset="0"/>
                        </a:rPr>
                        <a:t>23</a:t>
                      </a:r>
                      <a:r>
                        <a:rPr lang="en-GB" sz="2000" baseline="30000" dirty="0" smtClean="0">
                          <a:latin typeface="Calibri" pitchFamily="34" charset="0"/>
                        </a:rPr>
                        <a:t>rd</a:t>
                      </a:r>
                      <a:r>
                        <a:rPr lang="en-GB" sz="2000" dirty="0" smtClean="0">
                          <a:latin typeface="Calibri" pitchFamily="34" charset="0"/>
                        </a:rPr>
                        <a:t> 02:20</a:t>
                      </a:r>
                      <a:endParaRPr lang="en-GB" sz="2000" dirty="0">
                        <a:latin typeface="Calibri" pitchFamily="34" charset="0"/>
                      </a:endParaRPr>
                    </a:p>
                  </a:txBody>
                  <a:tcPr marL="44597" marR="44597"/>
                </a:tc>
                <a:tc>
                  <a:txBody>
                    <a:bodyPr/>
                    <a:lstStyle/>
                    <a:p>
                      <a:r>
                        <a:rPr lang="en-GB" sz="2000" dirty="0" err="1" smtClean="0">
                          <a:latin typeface="Calibri" pitchFamily="34" charset="0"/>
                        </a:rPr>
                        <a:t>Sk</a:t>
                      </a:r>
                      <a:r>
                        <a:rPr lang="en-GB" sz="2000" dirty="0" smtClean="0">
                          <a:latin typeface="Calibri" pitchFamily="34" charset="0"/>
                        </a:rPr>
                        <a:t> −69 202 at magnitude 12</a:t>
                      </a:r>
                      <a:endParaRPr lang="en-GB" sz="2000" dirty="0">
                        <a:latin typeface="Calibri" pitchFamily="34" charset="0"/>
                      </a:endParaRPr>
                    </a:p>
                  </a:txBody>
                  <a:tcPr marL="44597" marR="44597"/>
                </a:tc>
              </a:tr>
              <a:tr h="370840">
                <a:tc>
                  <a:txBody>
                    <a:bodyPr/>
                    <a:lstStyle/>
                    <a:p>
                      <a:r>
                        <a:rPr lang="en-GB" sz="2000" dirty="0" smtClean="0">
                          <a:latin typeface="Calibri" pitchFamily="34" charset="0"/>
                        </a:rPr>
                        <a:t>23</a:t>
                      </a:r>
                      <a:r>
                        <a:rPr lang="en-GB" sz="2000" baseline="30000" dirty="0" smtClean="0">
                          <a:latin typeface="Calibri" pitchFamily="34" charset="0"/>
                        </a:rPr>
                        <a:t>rd</a:t>
                      </a:r>
                      <a:r>
                        <a:rPr lang="en-GB" sz="2000" dirty="0" smtClean="0">
                          <a:latin typeface="Calibri" pitchFamily="34" charset="0"/>
                        </a:rPr>
                        <a:t> 07:35:41.374 – 07:35:46.956</a:t>
                      </a:r>
                      <a:endParaRPr lang="en-GB" sz="2000" dirty="0">
                        <a:latin typeface="Calibri" pitchFamily="34" charset="0"/>
                      </a:endParaRPr>
                    </a:p>
                  </a:txBody>
                  <a:tcPr marL="44597" marR="44597"/>
                </a:tc>
                <a:tc>
                  <a:txBody>
                    <a:bodyPr/>
                    <a:lstStyle/>
                    <a:p>
                      <a:r>
                        <a:rPr lang="en-GB" sz="2000" dirty="0" smtClean="0">
                          <a:latin typeface="Calibri" pitchFamily="34" charset="0"/>
                        </a:rPr>
                        <a:t>IMB neutrinos</a:t>
                      </a:r>
                      <a:br>
                        <a:rPr lang="en-GB" sz="2000" dirty="0" smtClean="0">
                          <a:latin typeface="Calibri" pitchFamily="34" charset="0"/>
                        </a:rPr>
                      </a:br>
                      <a:r>
                        <a:rPr lang="en-GB" sz="2000" dirty="0" smtClean="0">
                          <a:latin typeface="Calibri" pitchFamily="34" charset="0"/>
                        </a:rPr>
                        <a:t>(K-II neutrinos at similar, but less precisely known, time)</a:t>
                      </a:r>
                      <a:endParaRPr lang="en-GB" sz="2000" dirty="0">
                        <a:latin typeface="Calibri" pitchFamily="34" charset="0"/>
                      </a:endParaRPr>
                    </a:p>
                  </a:txBody>
                  <a:tcPr marL="44597" marR="44597"/>
                </a:tc>
              </a:tr>
              <a:tr h="370840">
                <a:tc>
                  <a:txBody>
                    <a:bodyPr/>
                    <a:lstStyle/>
                    <a:p>
                      <a:r>
                        <a:rPr lang="en-GB" sz="2000" dirty="0" smtClean="0">
                          <a:latin typeface="Calibri" pitchFamily="34" charset="0"/>
                        </a:rPr>
                        <a:t>23</a:t>
                      </a:r>
                      <a:r>
                        <a:rPr lang="en-GB" sz="2000" baseline="30000" dirty="0" smtClean="0">
                          <a:latin typeface="Calibri" pitchFamily="34" charset="0"/>
                        </a:rPr>
                        <a:t>rd</a:t>
                      </a:r>
                      <a:r>
                        <a:rPr lang="en-GB" sz="2000" dirty="0" smtClean="0">
                          <a:latin typeface="Calibri" pitchFamily="34" charset="0"/>
                        </a:rPr>
                        <a:t> 10:38</a:t>
                      </a:r>
                      <a:endParaRPr lang="en-GB" sz="2000" dirty="0">
                        <a:latin typeface="Calibri" pitchFamily="34" charset="0"/>
                      </a:endParaRPr>
                    </a:p>
                  </a:txBody>
                  <a:tcPr marL="44597" marR="44597"/>
                </a:tc>
                <a:tc>
                  <a:txBody>
                    <a:bodyPr/>
                    <a:lstStyle/>
                    <a:p>
                      <a:r>
                        <a:rPr lang="en-GB" sz="2000" dirty="0" smtClean="0">
                          <a:latin typeface="Calibri" pitchFamily="34" charset="0"/>
                        </a:rPr>
                        <a:t>Visual</a:t>
                      </a:r>
                      <a:r>
                        <a:rPr lang="en-GB" sz="2000" baseline="0" dirty="0" smtClean="0">
                          <a:latin typeface="Calibri" pitchFamily="34" charset="0"/>
                        </a:rPr>
                        <a:t> magnitude 6.5 (</a:t>
                      </a:r>
                      <a:r>
                        <a:rPr lang="en-GB" sz="2000" baseline="0" dirty="0" err="1" smtClean="0">
                          <a:latin typeface="Calibri" pitchFamily="34" charset="0"/>
                        </a:rPr>
                        <a:t>McNaught</a:t>
                      </a:r>
                      <a:r>
                        <a:rPr lang="en-GB" sz="2000" baseline="0" smtClean="0">
                          <a:latin typeface="Calibri" pitchFamily="34" charset="0"/>
                        </a:rPr>
                        <a:t>)</a:t>
                      </a:r>
                      <a:endParaRPr lang="en-GB" sz="2000" dirty="0">
                        <a:latin typeface="Calibri" pitchFamily="34" charset="0"/>
                      </a:endParaRPr>
                    </a:p>
                  </a:txBody>
                  <a:tcPr marL="44597" marR="44597"/>
                </a:tc>
              </a:tr>
              <a:tr h="370840">
                <a:tc>
                  <a:txBody>
                    <a:bodyPr/>
                    <a:lstStyle/>
                    <a:p>
                      <a:r>
                        <a:rPr lang="en-GB" sz="2000" dirty="0" smtClean="0">
                          <a:latin typeface="Calibri" pitchFamily="34" charset="0"/>
                        </a:rPr>
                        <a:t>24</a:t>
                      </a:r>
                      <a:r>
                        <a:rPr lang="en-GB" sz="2000" baseline="30000" dirty="0" smtClean="0">
                          <a:latin typeface="Calibri" pitchFamily="34" charset="0"/>
                        </a:rPr>
                        <a:t>th</a:t>
                      </a:r>
                      <a:r>
                        <a:rPr lang="en-GB" sz="2000" dirty="0" smtClean="0">
                          <a:latin typeface="Calibri" pitchFamily="34" charset="0"/>
                        </a:rPr>
                        <a:t> 05:31</a:t>
                      </a:r>
                      <a:endParaRPr lang="en-GB" sz="2000" dirty="0">
                        <a:latin typeface="Calibri" pitchFamily="34" charset="0"/>
                      </a:endParaRPr>
                    </a:p>
                  </a:txBody>
                  <a:tcPr marL="44597" marR="44597"/>
                </a:tc>
                <a:tc>
                  <a:txBody>
                    <a:bodyPr/>
                    <a:lstStyle/>
                    <a:p>
                      <a:r>
                        <a:rPr lang="en-GB" sz="2000" dirty="0" smtClean="0">
                          <a:latin typeface="Calibri" pitchFamily="34" charset="0"/>
                        </a:rPr>
                        <a:t>Discovery</a:t>
                      </a:r>
                      <a:r>
                        <a:rPr lang="en-GB" sz="2000" baseline="0" dirty="0" smtClean="0">
                          <a:latin typeface="Calibri" pitchFamily="34" charset="0"/>
                        </a:rPr>
                        <a:t> image (Ian Shelton)</a:t>
                      </a:r>
                      <a:endParaRPr lang="en-GB" sz="2000" dirty="0">
                        <a:latin typeface="Calibri" pitchFamily="34" charset="0"/>
                      </a:endParaRPr>
                    </a:p>
                  </a:txBody>
                  <a:tcPr marL="44597" marR="44597"/>
                </a:tc>
              </a:tr>
            </a:tbl>
          </a:graphicData>
        </a:graphic>
      </p:graphicFrame>
      <p:sp>
        <p:nvSpPr>
          <p:cNvPr id="7" name="Content Placeholder 6"/>
          <p:cNvSpPr>
            <a:spLocks noGrp="1"/>
          </p:cNvSpPr>
          <p:nvPr>
            <p:ph sz="half" idx="2"/>
          </p:nvPr>
        </p:nvSpPr>
        <p:spPr>
          <a:xfrm>
            <a:off x="1475656" y="4293096"/>
            <a:ext cx="7458032" cy="2304256"/>
          </a:xfrm>
        </p:spPr>
        <p:txBody>
          <a:bodyPr>
            <a:normAutofit/>
          </a:bodyPr>
          <a:lstStyle/>
          <a:p>
            <a:r>
              <a:rPr lang="en-GB" sz="2400" dirty="0" smtClean="0"/>
              <a:t>Neutrinos arrive not more than 3</a:t>
            </a:r>
            <a:r>
              <a:rPr lang="en-GB" sz="2400" baseline="30000" dirty="0" smtClean="0"/>
              <a:t>h</a:t>
            </a:r>
            <a:r>
              <a:rPr lang="en-GB" sz="2400" dirty="0" smtClean="0"/>
              <a:t> before the light</a:t>
            </a:r>
          </a:p>
          <a:p>
            <a:r>
              <a:rPr lang="en-GB" sz="2400" dirty="0" smtClean="0"/>
              <a:t>This gives </a:t>
            </a:r>
            <a:r>
              <a:rPr lang="el-GR" sz="2400" dirty="0" smtClean="0"/>
              <a:t>β</a:t>
            </a:r>
            <a:r>
              <a:rPr lang="en-GB" sz="2400" dirty="0" smtClean="0"/>
              <a:t> </a:t>
            </a:r>
            <a:r>
              <a:rPr lang="el-GR" sz="2400" dirty="0" smtClean="0"/>
              <a:t>−</a:t>
            </a:r>
            <a:r>
              <a:rPr lang="en-GB" sz="2400" dirty="0" smtClean="0"/>
              <a:t> 1 ≤ 2×10</a:t>
            </a:r>
            <a:r>
              <a:rPr lang="en-GB" sz="2400" baseline="30000" dirty="0" smtClean="0"/>
              <a:t>−9</a:t>
            </a:r>
          </a:p>
          <a:p>
            <a:r>
              <a:rPr lang="en-GB" sz="2400" dirty="0" smtClean="0"/>
              <a:t>Note that neutrinos are </a:t>
            </a:r>
            <a:r>
              <a:rPr lang="en-GB" sz="2400" i="1" dirty="0" smtClean="0"/>
              <a:t>expected</a:t>
            </a:r>
            <a:r>
              <a:rPr lang="en-GB" sz="2400" dirty="0" smtClean="0"/>
              <a:t> to precede light by </a:t>
            </a:r>
            <a:r>
              <a:rPr lang="en-GB" sz="2400" dirty="0" smtClean="0">
                <a:latin typeface="Arial" pitchFamily="34" charset="0"/>
                <a:cs typeface="Arial" pitchFamily="34" charset="0"/>
              </a:rPr>
              <a:t>~</a:t>
            </a:r>
            <a:r>
              <a:rPr lang="en-GB" sz="2400" dirty="0" smtClean="0"/>
              <a:t>1</a:t>
            </a:r>
            <a:r>
              <a:rPr lang="en-GB" sz="2400" baseline="30000" dirty="0" smtClean="0"/>
              <a:t>h</a:t>
            </a:r>
            <a:r>
              <a:rPr lang="en-GB" sz="2400" dirty="0" smtClean="0"/>
              <a:t>, because of delay between core collapse and envelope expansion</a:t>
            </a:r>
            <a:endParaRPr lang="en-GB"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855338" y="1142891"/>
            <a:ext cx="4176000" cy="3858260"/>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SN 1987A Neutrinos</a:t>
            </a:r>
            <a:endParaRPr lang="en-GB" dirty="0"/>
          </a:p>
        </p:txBody>
      </p:sp>
      <p:sp>
        <p:nvSpPr>
          <p:cNvPr id="3" name="Content Placeholder 2"/>
          <p:cNvSpPr>
            <a:spLocks noGrp="1"/>
          </p:cNvSpPr>
          <p:nvPr>
            <p:ph idx="1"/>
          </p:nvPr>
        </p:nvSpPr>
        <p:spPr>
          <a:xfrm>
            <a:off x="1435608" y="1447800"/>
            <a:ext cx="7498080" cy="5364000"/>
          </a:xfrm>
        </p:spPr>
        <p:txBody>
          <a:bodyPr>
            <a:normAutofit/>
          </a:bodyPr>
          <a:lstStyle/>
          <a:p>
            <a:r>
              <a:rPr lang="en-GB" sz="2800" dirty="0" smtClean="0"/>
              <a:t>Energies </a:t>
            </a:r>
            <a:r>
              <a:rPr lang="en-GB" sz="2800" dirty="0" smtClean="0">
                <a:latin typeface="Arial" pitchFamily="34" charset="0"/>
                <a:cs typeface="Arial" pitchFamily="34" charset="0"/>
              </a:rPr>
              <a:t>~</a:t>
            </a:r>
            <a:r>
              <a:rPr lang="en-GB" sz="2800" dirty="0" smtClean="0"/>
              <a:t>20 </a:t>
            </a:r>
            <a:r>
              <a:rPr lang="en-GB" sz="2800" dirty="0" err="1" smtClean="0"/>
              <a:t>MeV</a:t>
            </a:r>
            <a:endParaRPr lang="en-GB" sz="2800" dirty="0" smtClean="0"/>
          </a:p>
          <a:p>
            <a:r>
              <a:rPr lang="en-GB" sz="2800" dirty="0" smtClean="0"/>
              <a:t>Detected neutrinos</a:t>
            </a:r>
            <a:br>
              <a:rPr lang="en-GB" sz="2800" dirty="0" smtClean="0"/>
            </a:br>
            <a:r>
              <a:rPr lang="en-GB" sz="2800" dirty="0" smtClean="0"/>
              <a:t>mostly </a:t>
            </a:r>
            <a:r>
              <a:rPr lang="el-GR" sz="2800" dirty="0" smtClean="0"/>
              <a:t>ν̄</a:t>
            </a:r>
            <a:r>
              <a:rPr lang="en-GB" sz="2800" baseline="-25000" dirty="0" smtClean="0"/>
              <a:t>e</a:t>
            </a:r>
            <a:r>
              <a:rPr lang="en-GB" sz="2800" dirty="0" smtClean="0"/>
              <a:t> from</a:t>
            </a:r>
            <a:br>
              <a:rPr lang="en-GB" sz="2800" dirty="0" smtClean="0"/>
            </a:br>
            <a:r>
              <a:rPr lang="en-GB" sz="2800" dirty="0" smtClean="0"/>
              <a:t>inverse </a:t>
            </a:r>
            <a:r>
              <a:rPr lang="el-GR" sz="2800" dirty="0" smtClean="0"/>
              <a:t>β</a:t>
            </a:r>
            <a:r>
              <a:rPr lang="en-GB" sz="2800" dirty="0" smtClean="0"/>
              <a:t>:</a:t>
            </a:r>
            <a:br>
              <a:rPr lang="en-GB" sz="2800" dirty="0" smtClean="0"/>
            </a:br>
            <a:r>
              <a:rPr lang="el-GR" sz="2800" dirty="0" smtClean="0"/>
              <a:t>ν̄</a:t>
            </a:r>
            <a:r>
              <a:rPr lang="en-GB" sz="2800" baseline="-25000" dirty="0" smtClean="0"/>
              <a:t>e</a:t>
            </a:r>
            <a:r>
              <a:rPr lang="en-GB" sz="2800" dirty="0" smtClean="0"/>
              <a:t> + p </a:t>
            </a:r>
            <a:r>
              <a:rPr lang="el-GR" sz="2800" dirty="0" smtClean="0">
                <a:latin typeface="Arial" pitchFamily="34" charset="0"/>
                <a:cs typeface="Arial" pitchFamily="34" charset="0"/>
              </a:rPr>
              <a:t>→</a:t>
            </a:r>
            <a:r>
              <a:rPr lang="en-GB" sz="2800" dirty="0" smtClean="0"/>
              <a:t> e</a:t>
            </a:r>
            <a:r>
              <a:rPr lang="en-GB" sz="2800" baseline="30000" dirty="0" smtClean="0"/>
              <a:t>+</a:t>
            </a:r>
            <a:r>
              <a:rPr lang="en-GB" sz="2800" dirty="0" smtClean="0"/>
              <a:t> + n</a:t>
            </a:r>
          </a:p>
          <a:p>
            <a:pPr lvl="1"/>
            <a:r>
              <a:rPr lang="en-GB" sz="2400" dirty="0" smtClean="0"/>
              <a:t>some perhaps </a:t>
            </a:r>
            <a:r>
              <a:rPr lang="el-GR" sz="2400" dirty="0" smtClean="0"/>
              <a:t>ν</a:t>
            </a:r>
            <a:r>
              <a:rPr lang="en-GB" sz="2400" baseline="-25000" dirty="0" smtClean="0"/>
              <a:t>e</a:t>
            </a:r>
            <a:r>
              <a:rPr lang="en-GB" sz="2400" dirty="0" smtClean="0"/>
              <a:t> </a:t>
            </a:r>
            <a:br>
              <a:rPr lang="en-GB" sz="2400" dirty="0" smtClean="0"/>
            </a:br>
            <a:r>
              <a:rPr lang="en-GB" sz="2400" dirty="0" smtClean="0"/>
              <a:t>from elastic</a:t>
            </a:r>
            <a:br>
              <a:rPr lang="en-GB" sz="2400" dirty="0" smtClean="0"/>
            </a:br>
            <a:r>
              <a:rPr lang="en-GB" sz="2400" dirty="0" smtClean="0"/>
              <a:t>scattering</a:t>
            </a:r>
          </a:p>
          <a:p>
            <a:r>
              <a:rPr lang="en-GB" sz="2800" dirty="0" smtClean="0"/>
              <a:t>Note that oscillation lengths are very small compared to 156000 </a:t>
            </a:r>
            <a:r>
              <a:rPr lang="en-GB" sz="2800" dirty="0" err="1" smtClean="0"/>
              <a:t>ly</a:t>
            </a:r>
            <a:endParaRPr lang="en-GB" sz="2800" dirty="0" smtClean="0"/>
          </a:p>
          <a:p>
            <a:pPr lvl="1"/>
            <a:r>
              <a:rPr lang="en-GB" sz="2400" dirty="0" smtClean="0"/>
              <a:t>neutrino flavours should have more or less randomised en route </a:t>
            </a:r>
            <a:endParaRPr lang="en-GB"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Comparison of OPERA and SN1987A</a:t>
            </a:r>
            <a:endParaRPr lang="en-GB" dirty="0"/>
          </a:p>
        </p:txBody>
      </p:sp>
      <p:sp>
        <p:nvSpPr>
          <p:cNvPr id="3" name="Content Placeholder 2"/>
          <p:cNvSpPr>
            <a:spLocks noGrp="1"/>
          </p:cNvSpPr>
          <p:nvPr>
            <p:ph idx="1"/>
          </p:nvPr>
        </p:nvSpPr>
        <p:spPr>
          <a:xfrm>
            <a:off x="1435608" y="1447800"/>
            <a:ext cx="7498080" cy="5364000"/>
          </a:xfrm>
        </p:spPr>
        <p:txBody>
          <a:bodyPr>
            <a:normAutofit lnSpcReduction="10000"/>
          </a:bodyPr>
          <a:lstStyle/>
          <a:p>
            <a:r>
              <a:rPr lang="en-GB" sz="2800" dirty="0" smtClean="0"/>
              <a:t>If we were to interpret OPERA result as a negative m</a:t>
            </a:r>
            <a:r>
              <a:rPr lang="en-GB" sz="2800" baseline="30000" dirty="0" smtClean="0"/>
              <a:t>2</a:t>
            </a:r>
            <a:r>
              <a:rPr lang="en-GB" sz="2800" dirty="0" smtClean="0"/>
              <a:t> we’d get −1.4×10</a:t>
            </a:r>
            <a:r>
              <a:rPr lang="en-GB" sz="2800" baseline="30000" dirty="0" smtClean="0"/>
              <a:t>16</a:t>
            </a:r>
            <a:r>
              <a:rPr lang="en-GB" sz="2800" dirty="0" smtClean="0"/>
              <a:t> eV</a:t>
            </a:r>
            <a:r>
              <a:rPr lang="en-GB" sz="2800" baseline="30000" dirty="0" smtClean="0"/>
              <a:t>2</a:t>
            </a:r>
            <a:r>
              <a:rPr lang="en-GB" sz="2800" dirty="0" smtClean="0"/>
              <a:t>!!</a:t>
            </a:r>
          </a:p>
          <a:p>
            <a:pPr lvl="1"/>
            <a:r>
              <a:rPr lang="en-GB" sz="2400" dirty="0" smtClean="0"/>
              <a:t>SN1987A data require m</a:t>
            </a:r>
            <a:r>
              <a:rPr lang="en-GB" sz="2400" baseline="30000" dirty="0" smtClean="0"/>
              <a:t>2</a:t>
            </a:r>
            <a:r>
              <a:rPr lang="en-GB" sz="2400" dirty="0" smtClean="0"/>
              <a:t> &gt; −1.6×10</a:t>
            </a:r>
            <a:r>
              <a:rPr lang="en-GB" sz="2400" baseline="30000" dirty="0" smtClean="0"/>
              <a:t>6</a:t>
            </a:r>
            <a:r>
              <a:rPr lang="en-GB" sz="2400" dirty="0" smtClean="0"/>
              <a:t> eV</a:t>
            </a:r>
            <a:r>
              <a:rPr lang="en-GB" sz="2400" baseline="30000" dirty="0" smtClean="0"/>
              <a:t>2</a:t>
            </a:r>
            <a:endParaRPr lang="en-GB" sz="2400" dirty="0" smtClean="0"/>
          </a:p>
          <a:p>
            <a:pPr lvl="1"/>
            <a:r>
              <a:rPr lang="en-GB" sz="2400" dirty="0" smtClean="0"/>
              <a:t>tritium </a:t>
            </a:r>
            <a:r>
              <a:rPr lang="el-GR" sz="2400" dirty="0" smtClean="0"/>
              <a:t>β</a:t>
            </a:r>
            <a:r>
              <a:rPr lang="en-GB" sz="2400" dirty="0" smtClean="0"/>
              <a:t>-decay experiments also (now) inconsistent with very negative m</a:t>
            </a:r>
            <a:r>
              <a:rPr lang="en-GB" sz="2400" baseline="30000" dirty="0" smtClean="0"/>
              <a:t>2</a:t>
            </a:r>
            <a:r>
              <a:rPr lang="en-GB" sz="2400" dirty="0" smtClean="0"/>
              <a:t> </a:t>
            </a:r>
          </a:p>
          <a:p>
            <a:pPr lvl="2"/>
            <a:r>
              <a:rPr lang="en-GB" sz="2000" dirty="0" smtClean="0"/>
              <a:t>Mainz (2004) report </a:t>
            </a:r>
            <a:br>
              <a:rPr lang="en-GB" sz="2000" dirty="0" smtClean="0"/>
            </a:br>
            <a:r>
              <a:rPr lang="en-GB" sz="2000" dirty="0" smtClean="0"/>
              <a:t>m</a:t>
            </a:r>
            <a:r>
              <a:rPr lang="en-GB" sz="2000" baseline="30000" dirty="0" smtClean="0"/>
              <a:t>2</a:t>
            </a:r>
            <a:r>
              <a:rPr lang="en-GB" sz="2000" dirty="0" smtClean="0"/>
              <a:t> = (−0.6±3.0) eV</a:t>
            </a:r>
            <a:r>
              <a:rPr lang="en-GB" sz="2000" baseline="30000" dirty="0" smtClean="0"/>
              <a:t>2</a:t>
            </a:r>
          </a:p>
          <a:p>
            <a:pPr lvl="1"/>
            <a:r>
              <a:rPr lang="en-GB" sz="2400" dirty="0" smtClean="0"/>
              <a:t>result also inconsistent</a:t>
            </a:r>
            <a:br>
              <a:rPr lang="en-GB" sz="2400" dirty="0" smtClean="0"/>
            </a:br>
            <a:r>
              <a:rPr lang="en-GB" sz="2400" dirty="0" smtClean="0"/>
              <a:t>with neutrino oscillation</a:t>
            </a:r>
            <a:br>
              <a:rPr lang="en-GB" sz="2400" dirty="0" smtClean="0"/>
            </a:br>
            <a:r>
              <a:rPr lang="en-GB" sz="2400" dirty="0" smtClean="0"/>
              <a:t>results at similar energies</a:t>
            </a:r>
          </a:p>
          <a:p>
            <a:r>
              <a:rPr lang="en-GB" sz="2800" dirty="0" smtClean="0"/>
              <a:t>Therefore, if real, must</a:t>
            </a:r>
            <a:br>
              <a:rPr lang="en-GB" sz="2800" dirty="0" smtClean="0"/>
            </a:br>
            <a:r>
              <a:rPr lang="en-GB" sz="2800" dirty="0" smtClean="0"/>
              <a:t>affect </a:t>
            </a:r>
            <a:r>
              <a:rPr lang="en-GB" sz="2800" b="1" dirty="0" smtClean="0">
                <a:solidFill>
                  <a:schemeClr val="accent3"/>
                </a:solidFill>
              </a:rPr>
              <a:t>all</a:t>
            </a:r>
            <a:r>
              <a:rPr lang="en-GB" sz="2800" dirty="0" smtClean="0"/>
              <a:t> flavours but </a:t>
            </a:r>
            <a:br>
              <a:rPr lang="en-GB" sz="2800" dirty="0" smtClean="0"/>
            </a:br>
            <a:r>
              <a:rPr lang="en-GB" sz="2800" dirty="0" smtClean="0"/>
              <a:t>depend on energy</a:t>
            </a:r>
          </a:p>
          <a:p>
            <a:pPr lvl="1"/>
            <a:r>
              <a:rPr lang="en-GB" sz="2400" dirty="0" smtClean="0"/>
              <a:t>Lorentz non-invariant</a:t>
            </a:r>
            <a:endParaRPr lang="en-GB" sz="2400" dirty="0"/>
          </a:p>
        </p:txBody>
      </p:sp>
      <p:pic>
        <p:nvPicPr>
          <p:cNvPr id="3074" name="Picture 2"/>
          <p:cNvPicPr>
            <a:picLocks noChangeAspect="1" noChangeArrowheads="1"/>
          </p:cNvPicPr>
          <p:nvPr/>
        </p:nvPicPr>
        <p:blipFill>
          <a:blip r:embed="rId2" cstate="print"/>
          <a:srcRect/>
          <a:stretch>
            <a:fillRect/>
          </a:stretch>
        </p:blipFill>
        <p:spPr bwMode="auto">
          <a:xfrm>
            <a:off x="5621668" y="3264492"/>
            <a:ext cx="3419475" cy="340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Interpretation</a:t>
            </a:r>
            <a:endParaRPr lang="en-GB" dirty="0"/>
          </a:p>
        </p:txBody>
      </p:sp>
      <p:sp>
        <p:nvSpPr>
          <p:cNvPr id="3" name="Text Placeholder 2"/>
          <p:cNvSpPr>
            <a:spLocks noGrp="1"/>
          </p:cNvSpPr>
          <p:nvPr>
            <p:ph type="body" idx="2"/>
          </p:nvPr>
        </p:nvSpPr>
        <p:spPr>
          <a:xfrm>
            <a:off x="457200" y="1406964"/>
            <a:ext cx="3810000" cy="2022036"/>
          </a:xfrm>
        </p:spPr>
        <p:txBody>
          <a:bodyPr/>
          <a:lstStyle/>
          <a:p>
            <a:r>
              <a:rPr lang="en-GB" dirty="0" smtClean="0"/>
              <a:t>Tachyons (not)</a:t>
            </a:r>
          </a:p>
          <a:p>
            <a:r>
              <a:rPr lang="en-GB" dirty="0" smtClean="0"/>
              <a:t>Known physics: group velocity</a:t>
            </a:r>
          </a:p>
          <a:p>
            <a:r>
              <a:rPr lang="en-GB" dirty="0" smtClean="0"/>
              <a:t>Known physics: result is wrong</a:t>
            </a:r>
          </a:p>
          <a:p>
            <a:r>
              <a:rPr lang="en-GB" dirty="0" smtClean="0"/>
              <a:t>Extra dimensions</a:t>
            </a:r>
          </a:p>
          <a:p>
            <a:r>
              <a:rPr lang="en-GB" dirty="0" smtClean="0"/>
              <a:t>Some toy models</a:t>
            </a:r>
          </a:p>
          <a:p>
            <a:endParaRPr lang="en-GB" dirty="0"/>
          </a:p>
        </p:txBody>
      </p:sp>
      <p:pic>
        <p:nvPicPr>
          <p:cNvPr id="8" name="Picture 7" descr="wave_packet_1p5.gif"/>
          <p:cNvPicPr>
            <a:picLocks noChangeAspect="1"/>
          </p:cNvPicPr>
          <p:nvPr/>
        </p:nvPicPr>
        <p:blipFill>
          <a:blip r:embed="rId2" cstate="print"/>
          <a:stretch>
            <a:fillRect/>
          </a:stretch>
        </p:blipFill>
        <p:spPr>
          <a:xfrm>
            <a:off x="4572000" y="404664"/>
            <a:ext cx="4295775" cy="3400425"/>
          </a:xfrm>
          <a:prstGeom prst="rect">
            <a:avLst/>
          </a:prstGeom>
        </p:spPr>
      </p:pic>
      <p:pic>
        <p:nvPicPr>
          <p:cNvPr id="4100" name="Picture 4"/>
          <p:cNvPicPr>
            <a:picLocks noGrp="1" noChangeAspect="1" noChangeArrowheads="1"/>
          </p:cNvPicPr>
          <p:nvPr>
            <p:ph sz="half" idx="1"/>
          </p:nvPr>
        </p:nvPicPr>
        <p:blipFill>
          <a:blip r:embed="rId3" cstate="print"/>
          <a:srcRect/>
          <a:stretch>
            <a:fillRect/>
          </a:stretch>
        </p:blipFill>
        <p:spPr bwMode="auto">
          <a:xfrm>
            <a:off x="467544" y="3933056"/>
            <a:ext cx="8153400" cy="26393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Interpretation and Comment</a:t>
            </a:r>
            <a:endParaRPr lang="en-GB" dirty="0"/>
          </a:p>
        </p:txBody>
      </p:sp>
      <p:sp>
        <p:nvSpPr>
          <p:cNvPr id="3" name="Content Placeholder 2"/>
          <p:cNvSpPr>
            <a:spLocks noGrp="1"/>
          </p:cNvSpPr>
          <p:nvPr>
            <p:ph idx="1"/>
          </p:nvPr>
        </p:nvSpPr>
        <p:spPr>
          <a:xfrm>
            <a:off x="1435608" y="1447800"/>
            <a:ext cx="7632000" cy="5149552"/>
          </a:xfrm>
        </p:spPr>
        <p:txBody>
          <a:bodyPr>
            <a:normAutofit lnSpcReduction="10000"/>
          </a:bodyPr>
          <a:lstStyle/>
          <a:p>
            <a:r>
              <a:rPr lang="en-GB" sz="2800" dirty="0" smtClean="0"/>
              <a:t>Theoretical opinions include</a:t>
            </a:r>
          </a:p>
          <a:p>
            <a:pPr lvl="1"/>
            <a:r>
              <a:rPr lang="en-GB" sz="2400" dirty="0" smtClean="0"/>
              <a:t>it’s wrong, and we think we can prove it </a:t>
            </a:r>
            <a:br>
              <a:rPr lang="en-GB" sz="2400" dirty="0" smtClean="0"/>
            </a:br>
            <a:r>
              <a:rPr lang="en-GB" sz="2000" dirty="0" smtClean="0">
                <a:solidFill>
                  <a:schemeClr val="accent3"/>
                </a:solidFill>
              </a:rPr>
              <a:t>(Cohen and Glashow)</a:t>
            </a:r>
            <a:endParaRPr lang="en-GB" sz="2400" dirty="0" smtClean="0">
              <a:solidFill>
                <a:schemeClr val="accent3"/>
              </a:solidFill>
            </a:endParaRPr>
          </a:p>
          <a:p>
            <a:pPr lvl="1"/>
            <a:r>
              <a:rPr lang="en-GB" sz="2400" dirty="0" smtClean="0"/>
              <a:t>it may be right, but is understandable in terms of known physics </a:t>
            </a:r>
            <a:r>
              <a:rPr lang="en-GB" sz="2000" dirty="0" smtClean="0">
                <a:solidFill>
                  <a:schemeClr val="accent3"/>
                </a:solidFill>
              </a:rPr>
              <a:t>(</a:t>
            </a:r>
            <a:r>
              <a:rPr lang="en-GB" sz="2000" dirty="0" err="1" smtClean="0">
                <a:solidFill>
                  <a:schemeClr val="accent3"/>
                </a:solidFill>
              </a:rPr>
              <a:t>Mecozzi</a:t>
            </a:r>
            <a:r>
              <a:rPr lang="en-GB" sz="2000" dirty="0" smtClean="0">
                <a:solidFill>
                  <a:schemeClr val="accent3"/>
                </a:solidFill>
              </a:rPr>
              <a:t> and Bellini)</a:t>
            </a:r>
            <a:endParaRPr lang="en-GB" sz="2400" dirty="0" smtClean="0">
              <a:solidFill>
                <a:schemeClr val="accent3"/>
              </a:solidFill>
            </a:endParaRPr>
          </a:p>
          <a:p>
            <a:pPr lvl="1"/>
            <a:r>
              <a:rPr lang="en-GB" sz="2400" dirty="0" smtClean="0"/>
              <a:t>it’s the extra dimensions what done it </a:t>
            </a:r>
            <a:r>
              <a:rPr lang="en-GB" sz="2000" dirty="0" smtClean="0">
                <a:solidFill>
                  <a:schemeClr val="accent3"/>
                </a:solidFill>
              </a:rPr>
              <a:t>(various)</a:t>
            </a:r>
            <a:endParaRPr lang="en-GB" sz="2400" dirty="0" smtClean="0">
              <a:solidFill>
                <a:schemeClr val="accent3"/>
              </a:solidFill>
            </a:endParaRPr>
          </a:p>
          <a:p>
            <a:pPr lvl="1"/>
            <a:r>
              <a:rPr lang="en-GB" sz="2400" dirty="0" smtClean="0"/>
              <a:t>it’s a new interaction </a:t>
            </a:r>
            <a:r>
              <a:rPr lang="en-GB" sz="2000" dirty="0" smtClean="0">
                <a:solidFill>
                  <a:schemeClr val="accent3"/>
                </a:solidFill>
              </a:rPr>
              <a:t>(various)</a:t>
            </a:r>
            <a:endParaRPr lang="en-GB" sz="2400" dirty="0" smtClean="0">
              <a:solidFill>
                <a:schemeClr val="accent3"/>
              </a:solidFill>
            </a:endParaRPr>
          </a:p>
          <a:p>
            <a:r>
              <a:rPr lang="en-GB" sz="2800" dirty="0" smtClean="0"/>
              <a:t>Constraints</a:t>
            </a:r>
          </a:p>
          <a:p>
            <a:pPr lvl="1"/>
            <a:r>
              <a:rPr lang="en-GB" sz="2400" dirty="0" smtClean="0"/>
              <a:t>SN1987A</a:t>
            </a:r>
          </a:p>
          <a:p>
            <a:pPr lvl="1"/>
            <a:r>
              <a:rPr lang="en-GB" sz="2400" dirty="0" smtClean="0"/>
              <a:t>neutrino oscillation results</a:t>
            </a:r>
          </a:p>
          <a:p>
            <a:pPr lvl="1"/>
            <a:r>
              <a:rPr lang="en-GB" sz="2400" dirty="0" smtClean="0"/>
              <a:t>β – 1 &lt; 4×10</a:t>
            </a:r>
            <a:r>
              <a:rPr lang="en-GB" sz="2400" baseline="30000" dirty="0" smtClean="0"/>
              <a:t>−5</a:t>
            </a:r>
            <a:r>
              <a:rPr lang="en-GB" sz="2400" dirty="0" smtClean="0"/>
              <a:t> for </a:t>
            </a:r>
            <a:r>
              <a:rPr lang="el-GR" sz="2400" dirty="0" smtClean="0"/>
              <a:t>ν</a:t>
            </a:r>
            <a:r>
              <a:rPr lang="el-GR" sz="2400" baseline="-25000" dirty="0" smtClean="0"/>
              <a:t>μ</a:t>
            </a:r>
            <a:r>
              <a:rPr lang="en-GB" sz="2400" dirty="0" smtClean="0"/>
              <a:t>, </a:t>
            </a:r>
            <a:r>
              <a:rPr lang="el-GR" sz="2400" dirty="0" smtClean="0"/>
              <a:t>ν̄</a:t>
            </a:r>
            <a:r>
              <a:rPr lang="el-GR" sz="2400" baseline="-25000" dirty="0" smtClean="0"/>
              <a:t>μ</a:t>
            </a:r>
            <a:r>
              <a:rPr lang="en-GB" sz="2400" dirty="0" smtClean="0"/>
              <a:t> at 80 </a:t>
            </a:r>
            <a:r>
              <a:rPr lang="en-GB" sz="2400" dirty="0" err="1" smtClean="0"/>
              <a:t>GeV</a:t>
            </a:r>
            <a:r>
              <a:rPr lang="en-GB" sz="2400" dirty="0" smtClean="0"/>
              <a:t> </a:t>
            </a:r>
            <a:br>
              <a:rPr lang="en-GB" sz="2400" dirty="0" smtClean="0"/>
            </a:br>
            <a:r>
              <a:rPr lang="en-GB" sz="2000" dirty="0" smtClean="0">
                <a:solidFill>
                  <a:schemeClr val="accent3"/>
                </a:solidFill>
              </a:rPr>
              <a:t>(</a:t>
            </a:r>
            <a:r>
              <a:rPr lang="en-GB" sz="2000" dirty="0" err="1" smtClean="0">
                <a:solidFill>
                  <a:schemeClr val="accent3"/>
                </a:solidFill>
              </a:rPr>
              <a:t>Kalbfleisch</a:t>
            </a:r>
            <a:r>
              <a:rPr lang="en-GB" sz="2000" dirty="0" smtClean="0">
                <a:solidFill>
                  <a:schemeClr val="accent3"/>
                </a:solidFill>
              </a:rPr>
              <a:t> et al., </a:t>
            </a:r>
            <a:r>
              <a:rPr lang="en-GB" sz="2000" i="1" dirty="0" smtClean="0">
                <a:solidFill>
                  <a:schemeClr val="accent3"/>
                </a:solidFill>
              </a:rPr>
              <a:t>PRL</a:t>
            </a:r>
            <a:r>
              <a:rPr lang="en-GB" sz="2000" dirty="0" smtClean="0">
                <a:solidFill>
                  <a:schemeClr val="accent3"/>
                </a:solidFill>
              </a:rPr>
              <a:t> </a:t>
            </a:r>
            <a:r>
              <a:rPr lang="en-GB" sz="2000" b="1" dirty="0" smtClean="0">
                <a:solidFill>
                  <a:schemeClr val="accent3"/>
                </a:solidFill>
              </a:rPr>
              <a:t>43</a:t>
            </a:r>
            <a:r>
              <a:rPr lang="en-GB" sz="2000" dirty="0" smtClean="0">
                <a:solidFill>
                  <a:schemeClr val="accent3"/>
                </a:solidFill>
              </a:rPr>
              <a:t> (1979) 1361)</a:t>
            </a:r>
            <a:endParaRPr lang="en-GB" sz="2400" dirty="0" smtClean="0">
              <a:solidFill>
                <a:schemeClr val="accent3"/>
              </a:solidFill>
            </a:endParaRPr>
          </a:p>
          <a:p>
            <a:pPr lvl="1"/>
            <a:r>
              <a:rPr lang="en-GB" sz="2400" dirty="0" smtClean="0"/>
              <a:t>observation of high-energy atmospheric neutrinos</a:t>
            </a:r>
            <a:endParaRPr lang="en-GB"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Tachyons (not)</a:t>
            </a:r>
            <a:endParaRPr lang="en-GB" dirty="0"/>
          </a:p>
        </p:txBody>
      </p:sp>
      <p:sp>
        <p:nvSpPr>
          <p:cNvPr id="3" name="Content Placeholder 2"/>
          <p:cNvSpPr>
            <a:spLocks noGrp="1"/>
          </p:cNvSpPr>
          <p:nvPr>
            <p:ph idx="1"/>
          </p:nvPr>
        </p:nvSpPr>
        <p:spPr/>
        <p:txBody>
          <a:bodyPr>
            <a:normAutofit/>
          </a:bodyPr>
          <a:lstStyle/>
          <a:p>
            <a:r>
              <a:rPr lang="en-GB" sz="2800" dirty="0" smtClean="0"/>
              <a:t>Superluminal particles are technically allowed by Einstein</a:t>
            </a:r>
          </a:p>
          <a:p>
            <a:pPr lvl="1"/>
            <a:r>
              <a:rPr lang="en-GB" sz="2400" i="1" dirty="0" smtClean="0"/>
              <a:t>E</a:t>
            </a:r>
            <a:r>
              <a:rPr lang="en-GB" sz="2400" baseline="30000" dirty="0" smtClean="0"/>
              <a:t>2</a:t>
            </a:r>
            <a:r>
              <a:rPr lang="en-GB" sz="2400" dirty="0" smtClean="0"/>
              <a:t> = </a:t>
            </a:r>
            <a:r>
              <a:rPr lang="en-GB" sz="2400" i="1" dirty="0" smtClean="0"/>
              <a:t>p</a:t>
            </a:r>
            <a:r>
              <a:rPr lang="en-GB" sz="2400" baseline="30000" dirty="0" smtClean="0"/>
              <a:t>2</a:t>
            </a:r>
            <a:r>
              <a:rPr lang="en-GB" sz="2400" i="1" dirty="0" smtClean="0"/>
              <a:t>c</a:t>
            </a:r>
            <a:r>
              <a:rPr lang="en-GB" sz="2400" baseline="30000" dirty="0" smtClean="0"/>
              <a:t>2</a:t>
            </a:r>
            <a:r>
              <a:rPr lang="en-GB" sz="2400" dirty="0" smtClean="0"/>
              <a:t> + </a:t>
            </a:r>
            <a:r>
              <a:rPr lang="en-GB" sz="2400" i="1" dirty="0" smtClean="0"/>
              <a:t>m</a:t>
            </a:r>
            <a:r>
              <a:rPr lang="en-GB" sz="2400" baseline="30000" dirty="0" smtClean="0"/>
              <a:t>2</a:t>
            </a:r>
            <a:r>
              <a:rPr lang="en-GB" sz="2400" i="1" dirty="0" smtClean="0"/>
              <a:t>c</a:t>
            </a:r>
            <a:r>
              <a:rPr lang="en-GB" sz="2400" baseline="30000" dirty="0" smtClean="0"/>
              <a:t>4</a:t>
            </a:r>
            <a:r>
              <a:rPr lang="en-GB" sz="2400" dirty="0" smtClean="0"/>
              <a:t> where </a:t>
            </a:r>
            <a:r>
              <a:rPr lang="en-GB" sz="2400" i="1" dirty="0" smtClean="0"/>
              <a:t>m</a:t>
            </a:r>
            <a:r>
              <a:rPr lang="en-GB" sz="2400" baseline="30000" dirty="0" smtClean="0"/>
              <a:t>2</a:t>
            </a:r>
            <a:r>
              <a:rPr lang="en-GB" sz="2400" dirty="0" smtClean="0"/>
              <a:t> &lt; 0</a:t>
            </a:r>
          </a:p>
          <a:p>
            <a:pPr lvl="1"/>
            <a:r>
              <a:rPr lang="en-GB" sz="2400" dirty="0" smtClean="0"/>
              <a:t>β</a:t>
            </a:r>
            <a:r>
              <a:rPr lang="en-GB" sz="2400" baseline="30000" dirty="0" smtClean="0"/>
              <a:t>2</a:t>
            </a:r>
            <a:r>
              <a:rPr lang="en-GB" sz="2400" dirty="0" smtClean="0"/>
              <a:t> – 1 = |</a:t>
            </a:r>
            <a:r>
              <a:rPr lang="en-GB" sz="2400" i="1" dirty="0" smtClean="0"/>
              <a:t>m</a:t>
            </a:r>
            <a:r>
              <a:rPr lang="en-GB" sz="2400" baseline="30000" dirty="0" smtClean="0"/>
              <a:t>2</a:t>
            </a:r>
            <a:r>
              <a:rPr lang="en-GB" sz="2400" dirty="0" smtClean="0"/>
              <a:t>|/</a:t>
            </a:r>
            <a:r>
              <a:rPr lang="en-GB" sz="2400" i="1" dirty="0" smtClean="0"/>
              <a:t>E</a:t>
            </a:r>
            <a:r>
              <a:rPr lang="en-GB" sz="2400" baseline="30000" dirty="0" smtClean="0"/>
              <a:t>2</a:t>
            </a:r>
            <a:endParaRPr lang="en-GB" sz="2400" dirty="0" smtClean="0"/>
          </a:p>
          <a:p>
            <a:pPr lvl="2"/>
            <a:r>
              <a:rPr lang="en-GB" sz="2000" dirty="0" smtClean="0"/>
              <a:t>this means that </a:t>
            </a:r>
            <a:r>
              <a:rPr lang="en-GB" sz="2000" b="1" dirty="0" smtClean="0">
                <a:solidFill>
                  <a:schemeClr val="accent3"/>
                </a:solidFill>
              </a:rPr>
              <a:t>lower</a:t>
            </a:r>
            <a:r>
              <a:rPr lang="en-GB" sz="2000" dirty="0" smtClean="0"/>
              <a:t> energy tachyons travel </a:t>
            </a:r>
            <a:r>
              <a:rPr lang="en-GB" sz="2000" b="1" dirty="0" smtClean="0">
                <a:solidFill>
                  <a:schemeClr val="accent3"/>
                </a:solidFill>
              </a:rPr>
              <a:t>faster</a:t>
            </a:r>
          </a:p>
          <a:p>
            <a:pPr lvl="2"/>
            <a:r>
              <a:rPr lang="en-GB" sz="2000" dirty="0" smtClean="0"/>
              <a:t>(zero energy </a:t>
            </a:r>
            <a:r>
              <a:rPr lang="en-GB" sz="2000" dirty="0" smtClean="0">
                <a:latin typeface="Cambria Math"/>
                <a:ea typeface="Cambria Math"/>
                <a:sym typeface="Wingdings" pitchFamily="2" charset="2"/>
              </a:rPr>
              <a:t>⇒</a:t>
            </a:r>
            <a:r>
              <a:rPr lang="en-GB" sz="2000" dirty="0" smtClean="0">
                <a:sym typeface="Wingdings" pitchFamily="2" charset="2"/>
              </a:rPr>
              <a:t> infinite velocity!)</a:t>
            </a:r>
          </a:p>
          <a:p>
            <a:pPr lvl="1"/>
            <a:r>
              <a:rPr lang="en-GB" sz="2400" dirty="0" smtClean="0">
                <a:sym typeface="Wingdings" pitchFamily="2" charset="2"/>
              </a:rPr>
              <a:t>severe conflict with supernova results</a:t>
            </a:r>
          </a:p>
          <a:p>
            <a:pPr lvl="2"/>
            <a:r>
              <a:rPr lang="en-GB" sz="2000" dirty="0" smtClean="0">
                <a:sym typeface="Wingdings" pitchFamily="2" charset="2"/>
              </a:rPr>
              <a:t>would give </a:t>
            </a:r>
            <a:r>
              <a:rPr lang="el-GR" sz="2000" dirty="0" smtClean="0">
                <a:sym typeface="Wingdings" pitchFamily="2" charset="2"/>
              </a:rPr>
              <a:t>β</a:t>
            </a:r>
            <a:r>
              <a:rPr lang="en-GB" sz="2000" baseline="30000" dirty="0" smtClean="0">
                <a:sym typeface="Wingdings" pitchFamily="2" charset="2"/>
              </a:rPr>
              <a:t>2</a:t>
            </a:r>
            <a:r>
              <a:rPr lang="en-GB" sz="2000" dirty="0" smtClean="0">
                <a:sym typeface="Wingdings" pitchFamily="2" charset="2"/>
              </a:rPr>
              <a:t>(20 </a:t>
            </a:r>
            <a:r>
              <a:rPr lang="en-GB" sz="2000" dirty="0" err="1" smtClean="0">
                <a:sym typeface="Wingdings" pitchFamily="2" charset="2"/>
              </a:rPr>
              <a:t>MeV</a:t>
            </a:r>
            <a:r>
              <a:rPr lang="en-GB" sz="2000" dirty="0" smtClean="0">
                <a:sym typeface="Wingdings" pitchFamily="2" charset="2"/>
              </a:rPr>
              <a:t>) = 1 + (17 </a:t>
            </a:r>
            <a:r>
              <a:rPr lang="en-GB" sz="2000" dirty="0" err="1" smtClean="0">
                <a:sym typeface="Wingdings" pitchFamily="2" charset="2"/>
              </a:rPr>
              <a:t>GeV</a:t>
            </a:r>
            <a:r>
              <a:rPr lang="en-GB" sz="2000" dirty="0" smtClean="0">
                <a:sym typeface="Wingdings" pitchFamily="2" charset="2"/>
              </a:rPr>
              <a:t>)</a:t>
            </a:r>
            <a:r>
              <a:rPr lang="en-GB" sz="2000" baseline="30000" dirty="0" smtClean="0">
                <a:sym typeface="Wingdings" pitchFamily="2" charset="2"/>
              </a:rPr>
              <a:t>2</a:t>
            </a:r>
            <a:r>
              <a:rPr lang="en-GB" sz="2000" dirty="0" smtClean="0">
                <a:sym typeface="Wingdings" pitchFamily="2" charset="2"/>
              </a:rPr>
              <a:t>/(20 </a:t>
            </a:r>
            <a:r>
              <a:rPr lang="en-GB" sz="2000" dirty="0" err="1" smtClean="0">
                <a:sym typeface="Wingdings" pitchFamily="2" charset="2"/>
              </a:rPr>
              <a:t>MeV</a:t>
            </a:r>
            <a:r>
              <a:rPr lang="en-GB" sz="2000" dirty="0" smtClean="0">
                <a:sym typeface="Wingdings" pitchFamily="2" charset="2"/>
              </a:rPr>
              <a:t>)</a:t>
            </a:r>
            <a:r>
              <a:rPr lang="en-GB" sz="2000" baseline="30000" dirty="0" smtClean="0">
                <a:sym typeface="Wingdings" pitchFamily="2" charset="2"/>
              </a:rPr>
              <a:t>2</a:t>
            </a:r>
            <a:r>
              <a:rPr lang="en-GB" sz="2000" dirty="0" smtClean="0">
                <a:sym typeface="Wingdings" pitchFamily="2" charset="2"/>
              </a:rPr>
              <a:t> = 720000</a:t>
            </a:r>
          </a:p>
          <a:p>
            <a:pPr lvl="2"/>
            <a:r>
              <a:rPr lang="en-GB" sz="2000" dirty="0" smtClean="0">
                <a:sym typeface="Wingdings" pitchFamily="2" charset="2"/>
              </a:rPr>
              <a:t>SN neutrinos travel at 850</a:t>
            </a:r>
            <a:r>
              <a:rPr lang="en-GB" sz="2000" i="1" dirty="0" smtClean="0">
                <a:sym typeface="Wingdings" pitchFamily="2" charset="2"/>
              </a:rPr>
              <a:t>c</a:t>
            </a:r>
            <a:r>
              <a:rPr lang="en-GB" sz="2000" dirty="0" smtClean="0">
                <a:sym typeface="Wingdings" pitchFamily="2" charset="2"/>
              </a:rPr>
              <a:t>, arrive about 155 816 years before SN light...</a:t>
            </a:r>
          </a:p>
          <a:p>
            <a:r>
              <a:rPr lang="en-GB" sz="2800" dirty="0" smtClean="0">
                <a:sym typeface="Wingdings" pitchFamily="2" charset="2"/>
              </a:rPr>
              <a:t>Therefore, “conventional” tachyon is ruled out </a:t>
            </a:r>
            <a:endParaRPr lang="en-GB"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Opera Result</a:t>
            </a:r>
            <a:endParaRPr lang="en-GB" dirty="0"/>
          </a:p>
        </p:txBody>
      </p:sp>
      <p:sp>
        <p:nvSpPr>
          <p:cNvPr id="3" name="Text Placeholder 2"/>
          <p:cNvSpPr>
            <a:spLocks noGrp="1"/>
          </p:cNvSpPr>
          <p:nvPr>
            <p:ph type="body" idx="2"/>
          </p:nvPr>
        </p:nvSpPr>
        <p:spPr>
          <a:xfrm>
            <a:off x="457200" y="1406964"/>
            <a:ext cx="3810000" cy="1445972"/>
          </a:xfrm>
        </p:spPr>
        <p:txBody>
          <a:bodyPr/>
          <a:lstStyle/>
          <a:p>
            <a:r>
              <a:rPr lang="en-GB" dirty="0" smtClean="0"/>
              <a:t>Neutrino beams and neutrino oscillations</a:t>
            </a:r>
          </a:p>
          <a:p>
            <a:r>
              <a:rPr lang="en-GB" dirty="0" smtClean="0"/>
              <a:t>The OPERA result:</a:t>
            </a:r>
          </a:p>
          <a:p>
            <a:r>
              <a:rPr lang="en-GB" dirty="0" smtClean="0"/>
              <a:t>      Baseline measurement</a:t>
            </a:r>
          </a:p>
          <a:p>
            <a:r>
              <a:rPr lang="en-GB" dirty="0" smtClean="0"/>
              <a:t>      Time measurement</a:t>
            </a:r>
          </a:p>
          <a:p>
            <a:r>
              <a:rPr lang="en-GB" dirty="0" smtClean="0"/>
              <a:t>The MINOS result</a:t>
            </a:r>
            <a:endParaRPr lang="en-GB" dirty="0"/>
          </a:p>
        </p:txBody>
      </p:sp>
      <p:pic>
        <p:nvPicPr>
          <p:cNvPr id="11266" name="Picture 2"/>
          <p:cNvPicPr>
            <a:picLocks noGrp="1" noChangeAspect="1" noChangeArrowheads="1"/>
          </p:cNvPicPr>
          <p:nvPr>
            <p:ph sz="half" idx="1"/>
          </p:nvPr>
        </p:nvPicPr>
        <p:blipFill>
          <a:blip r:embed="rId2" cstate="print"/>
          <a:srcRect/>
          <a:stretch>
            <a:fillRect/>
          </a:stretch>
        </p:blipFill>
        <p:spPr bwMode="auto">
          <a:xfrm>
            <a:off x="3679799" y="404664"/>
            <a:ext cx="5349259" cy="3992563"/>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4139952" y="4653136"/>
            <a:ext cx="2905125" cy="1952625"/>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l="1866" t="7460" r="1866" b="6216"/>
          <a:stretch>
            <a:fillRect/>
          </a:stretch>
        </p:blipFill>
        <p:spPr bwMode="auto">
          <a:xfrm>
            <a:off x="251520" y="3284984"/>
            <a:ext cx="3713598" cy="249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“Known physics”</a:t>
            </a:r>
            <a:endParaRPr lang="en-GB" dirty="0"/>
          </a:p>
        </p:txBody>
      </p:sp>
      <p:sp>
        <p:nvSpPr>
          <p:cNvPr id="3" name="Content Placeholder 2"/>
          <p:cNvSpPr>
            <a:spLocks noGrp="1"/>
          </p:cNvSpPr>
          <p:nvPr>
            <p:ph idx="1"/>
          </p:nvPr>
        </p:nvSpPr>
        <p:spPr>
          <a:xfrm>
            <a:off x="1435608" y="1447800"/>
            <a:ext cx="7498080" cy="5221560"/>
          </a:xfrm>
        </p:spPr>
        <p:txBody>
          <a:bodyPr>
            <a:normAutofit lnSpcReduction="10000"/>
          </a:bodyPr>
          <a:lstStyle/>
          <a:p>
            <a:r>
              <a:rPr lang="en-GB" sz="2800" dirty="0" smtClean="0"/>
              <a:t>Use distinction between phase velocity and group velocity</a:t>
            </a:r>
          </a:p>
          <a:p>
            <a:pPr lvl="1"/>
            <a:r>
              <a:rPr lang="en-GB" sz="2400" dirty="0" smtClean="0"/>
              <a:t>interference between mass </a:t>
            </a:r>
            <a:r>
              <a:rPr lang="en-GB" sz="2400" dirty="0" err="1" smtClean="0"/>
              <a:t>eigenstates</a:t>
            </a:r>
            <a:r>
              <a:rPr lang="en-GB" sz="2400" dirty="0" smtClean="0"/>
              <a:t> can produce group velocity &gt;</a:t>
            </a:r>
            <a:r>
              <a:rPr lang="en-GB" sz="2400" i="1" dirty="0" smtClean="0"/>
              <a:t>c</a:t>
            </a:r>
            <a:r>
              <a:rPr lang="en-GB" sz="2400" dirty="0" smtClean="0"/>
              <a:t>, even though signal propagation &lt;</a:t>
            </a:r>
            <a:r>
              <a:rPr lang="en-GB" sz="2400" i="1" dirty="0" smtClean="0"/>
              <a:t>c</a:t>
            </a:r>
            <a:endParaRPr lang="en-GB" sz="2400" dirty="0" smtClean="0"/>
          </a:p>
          <a:p>
            <a:pPr lvl="2"/>
            <a:r>
              <a:rPr lang="en-GB" sz="2000" dirty="0" smtClean="0"/>
              <a:t>this is not inconsistent with relativity or Lorentz invariance</a:t>
            </a:r>
          </a:p>
          <a:p>
            <a:pPr lvl="1"/>
            <a:r>
              <a:rPr lang="en-GB" sz="2400" dirty="0" smtClean="0"/>
              <a:t>analysis by </a:t>
            </a:r>
            <a:r>
              <a:rPr lang="en-GB" sz="2400" dirty="0" err="1" smtClean="0"/>
              <a:t>Indumathi</a:t>
            </a:r>
            <a:r>
              <a:rPr lang="en-GB" sz="2400" dirty="0" smtClean="0"/>
              <a:t> et al. suggests this effect would occur in very narrow </a:t>
            </a:r>
            <a:br>
              <a:rPr lang="en-GB" sz="2400" dirty="0" smtClean="0"/>
            </a:br>
            <a:r>
              <a:rPr lang="en-GB" sz="2400" dirty="0" smtClean="0"/>
              <a:t>parameter window</a:t>
            </a:r>
          </a:p>
          <a:p>
            <a:pPr lvl="2"/>
            <a:r>
              <a:rPr lang="en-GB" sz="2000" dirty="0" smtClean="0"/>
              <a:t>expect spectral </a:t>
            </a:r>
            <a:br>
              <a:rPr lang="en-GB" sz="2000" dirty="0" smtClean="0"/>
            </a:br>
            <a:r>
              <a:rPr lang="en-GB" sz="2000" dirty="0" smtClean="0"/>
              <a:t>distortion (not </a:t>
            </a:r>
            <a:br>
              <a:rPr lang="en-GB" sz="2000" dirty="0" smtClean="0"/>
            </a:br>
            <a:r>
              <a:rPr lang="en-GB" sz="2000" dirty="0" smtClean="0"/>
              <a:t>observed)</a:t>
            </a:r>
          </a:p>
          <a:p>
            <a:pPr lvl="1"/>
            <a:r>
              <a:rPr lang="en-GB" sz="2400" dirty="0" smtClean="0"/>
              <a:t>washes out over long</a:t>
            </a:r>
            <a:br>
              <a:rPr lang="en-GB" sz="2400" dirty="0" smtClean="0"/>
            </a:br>
            <a:r>
              <a:rPr lang="en-GB" sz="2400" dirty="0" smtClean="0"/>
              <a:t>distances</a:t>
            </a:r>
          </a:p>
          <a:p>
            <a:pPr lvl="2"/>
            <a:r>
              <a:rPr lang="en-GB" sz="2000" dirty="0" smtClean="0"/>
              <a:t>SN1987A OK</a:t>
            </a:r>
            <a:endParaRPr lang="en-GB" sz="2000" dirty="0"/>
          </a:p>
        </p:txBody>
      </p:sp>
      <p:pic>
        <p:nvPicPr>
          <p:cNvPr id="5122" name="Picture 2"/>
          <p:cNvPicPr>
            <a:picLocks noChangeAspect="1" noChangeArrowheads="1"/>
          </p:cNvPicPr>
          <p:nvPr/>
        </p:nvPicPr>
        <p:blipFill>
          <a:blip r:embed="rId2" cstate="print"/>
          <a:srcRect/>
          <a:stretch>
            <a:fillRect/>
          </a:stretch>
        </p:blipFill>
        <p:spPr bwMode="auto">
          <a:xfrm>
            <a:off x="4831927" y="4006134"/>
            <a:ext cx="4181475" cy="2800350"/>
          </a:xfrm>
          <a:prstGeom prst="rect">
            <a:avLst/>
          </a:prstGeom>
          <a:noFill/>
          <a:ln w="9525">
            <a:noFill/>
            <a:miter lim="800000"/>
            <a:headEnd/>
            <a:tailEnd/>
          </a:ln>
        </p:spPr>
      </p:pic>
      <p:pic>
        <p:nvPicPr>
          <p:cNvPr id="7" name="Picture 6" descr="Wave_group.gif"/>
          <p:cNvPicPr>
            <a:picLocks noChangeAspect="1"/>
          </p:cNvPicPr>
          <p:nvPr/>
        </p:nvPicPr>
        <p:blipFill>
          <a:blip r:embed="rId3" cstate="print"/>
          <a:stretch>
            <a:fillRect/>
          </a:stretch>
        </p:blipFill>
        <p:spPr>
          <a:xfrm>
            <a:off x="4427984" y="1124744"/>
            <a:ext cx="4438650" cy="314325"/>
          </a:xfrm>
          <a:prstGeom prst="rect">
            <a:avLst/>
          </a:prstGeom>
        </p:spPr>
      </p:pic>
      <p:sp>
        <p:nvSpPr>
          <p:cNvPr id="8" name="TextBox 7"/>
          <p:cNvSpPr txBox="1"/>
          <p:nvPr/>
        </p:nvSpPr>
        <p:spPr>
          <a:xfrm>
            <a:off x="6300192" y="5301208"/>
            <a:ext cx="1584176" cy="523220"/>
          </a:xfrm>
          <a:prstGeom prst="rect">
            <a:avLst/>
          </a:prstGeom>
          <a:noFill/>
        </p:spPr>
        <p:txBody>
          <a:bodyPr wrap="square" rtlCol="0">
            <a:spAutoFit/>
          </a:bodyPr>
          <a:lstStyle/>
          <a:p>
            <a:r>
              <a:rPr lang="en-GB" sz="1400" dirty="0" err="1" smtClean="0">
                <a:solidFill>
                  <a:schemeClr val="accent3"/>
                </a:solidFill>
                <a:latin typeface="Calibri" pitchFamily="34" charset="0"/>
              </a:rPr>
              <a:t>Indumathi</a:t>
            </a:r>
            <a:r>
              <a:rPr lang="en-GB" sz="1400" dirty="0" smtClean="0">
                <a:solidFill>
                  <a:schemeClr val="accent3"/>
                </a:solidFill>
                <a:latin typeface="Calibri" pitchFamily="34" charset="0"/>
              </a:rPr>
              <a:t> et al., hep-ph/1110.5453</a:t>
            </a:r>
            <a:endParaRPr lang="en-GB" sz="1400" dirty="0">
              <a:solidFill>
                <a:schemeClr val="accent3"/>
              </a:solidFill>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 must be wrong”</a:t>
            </a:r>
            <a:endParaRPr lang="en-GB" dirty="0"/>
          </a:p>
        </p:txBody>
      </p:sp>
      <p:sp>
        <p:nvSpPr>
          <p:cNvPr id="3" name="Content Placeholder 2"/>
          <p:cNvSpPr>
            <a:spLocks noGrp="1"/>
          </p:cNvSpPr>
          <p:nvPr>
            <p:ph idx="1"/>
          </p:nvPr>
        </p:nvSpPr>
        <p:spPr>
          <a:xfrm>
            <a:off x="1435608" y="1447800"/>
            <a:ext cx="7560000" cy="5221560"/>
          </a:xfrm>
        </p:spPr>
        <p:txBody>
          <a:bodyPr>
            <a:normAutofit/>
          </a:bodyPr>
          <a:lstStyle/>
          <a:p>
            <a:r>
              <a:rPr lang="en-GB" sz="2800" dirty="0" smtClean="0"/>
              <a:t>Argument of Cohen and Glashow:</a:t>
            </a:r>
          </a:p>
          <a:p>
            <a:pPr lvl="1"/>
            <a:r>
              <a:rPr lang="en-GB" sz="2400" dirty="0" smtClean="0"/>
              <a:t>superluminal neutrino will radiate Z bosons</a:t>
            </a:r>
            <a:br>
              <a:rPr lang="en-GB" sz="2400" dirty="0" smtClean="0"/>
            </a:br>
            <a:r>
              <a:rPr lang="en-GB" sz="2400" dirty="0" smtClean="0"/>
              <a:t>by process analogous to Cherenkov</a:t>
            </a:r>
            <a:br>
              <a:rPr lang="en-GB" sz="2400" dirty="0" smtClean="0"/>
            </a:br>
            <a:r>
              <a:rPr lang="en-GB" sz="2400" dirty="0" smtClean="0"/>
              <a:t>radiation</a:t>
            </a:r>
          </a:p>
          <a:p>
            <a:pPr lvl="1"/>
            <a:r>
              <a:rPr lang="en-GB" sz="2400" dirty="0" smtClean="0"/>
              <a:t>if </a:t>
            </a:r>
            <a:r>
              <a:rPr lang="en-GB" sz="2400" i="1" dirty="0" smtClean="0"/>
              <a:t>E</a:t>
            </a:r>
            <a:r>
              <a:rPr lang="en-GB" sz="2400" dirty="0" smtClean="0"/>
              <a:t> &gt; 2</a:t>
            </a:r>
            <a:r>
              <a:rPr lang="en-GB" sz="2400" i="1" dirty="0" smtClean="0"/>
              <a:t>m</a:t>
            </a:r>
            <a:r>
              <a:rPr lang="en-GB" sz="2400" baseline="-25000" dirty="0" smtClean="0"/>
              <a:t>e</a:t>
            </a:r>
            <a:r>
              <a:rPr lang="en-GB" sz="2400" dirty="0" smtClean="0"/>
              <a:t>c</a:t>
            </a:r>
            <a:r>
              <a:rPr lang="en-GB" sz="2400" baseline="30000" dirty="0" smtClean="0"/>
              <a:t>2</a:t>
            </a:r>
            <a:r>
              <a:rPr lang="en-GB" sz="2400" dirty="0" smtClean="0"/>
              <a:t>/(</a:t>
            </a:r>
            <a:r>
              <a:rPr lang="el-GR" sz="2400" dirty="0" smtClean="0"/>
              <a:t>β</a:t>
            </a:r>
            <a:r>
              <a:rPr lang="el-GR" sz="2400" baseline="-25000" dirty="0" smtClean="0"/>
              <a:t>ν</a:t>
            </a:r>
            <a:r>
              <a:rPr lang="en-GB" sz="2400" baseline="30000" dirty="0" smtClean="0"/>
              <a:t>2</a:t>
            </a:r>
            <a:r>
              <a:rPr lang="en-GB" sz="2400" dirty="0" smtClean="0"/>
              <a:t> – </a:t>
            </a:r>
            <a:r>
              <a:rPr lang="el-GR" sz="2400" dirty="0" smtClean="0"/>
              <a:t>β</a:t>
            </a:r>
            <a:r>
              <a:rPr lang="en-GB" sz="2400" baseline="-25000" dirty="0" smtClean="0"/>
              <a:t>e</a:t>
            </a:r>
            <a:r>
              <a:rPr lang="en-GB" sz="2400" baseline="30000" dirty="0" smtClean="0"/>
              <a:t>2</a:t>
            </a:r>
            <a:r>
              <a:rPr lang="en-GB" sz="2400" dirty="0" smtClean="0"/>
              <a:t>)</a:t>
            </a:r>
            <a:r>
              <a:rPr lang="en-GB" sz="2400" baseline="30000" dirty="0" smtClean="0"/>
              <a:t>1/2</a:t>
            </a:r>
            <a:r>
              <a:rPr lang="en-GB" sz="2400" dirty="0" smtClean="0"/>
              <a:t>,</a:t>
            </a:r>
            <a:br>
              <a:rPr lang="en-GB" sz="2400" dirty="0" smtClean="0"/>
            </a:br>
            <a:r>
              <a:rPr lang="en-GB" sz="2400" dirty="0" smtClean="0"/>
              <a:t>this leads to </a:t>
            </a:r>
            <a:r>
              <a:rPr lang="en-GB" sz="2400" dirty="0" err="1" smtClean="0"/>
              <a:t>e</a:t>
            </a:r>
            <a:r>
              <a:rPr lang="en-GB" sz="2400" baseline="30000" dirty="0" err="1" smtClean="0"/>
              <a:t>+</a:t>
            </a:r>
            <a:r>
              <a:rPr lang="en-GB" sz="2400" dirty="0" err="1" smtClean="0"/>
              <a:t>e</a:t>
            </a:r>
            <a:r>
              <a:rPr lang="en-GB" sz="2400" baseline="30000" dirty="0" smtClean="0"/>
              <a:t>−</a:t>
            </a:r>
            <a:r>
              <a:rPr lang="en-GB" sz="2400" dirty="0" smtClean="0"/>
              <a:t> pair</a:t>
            </a:r>
            <a:br>
              <a:rPr lang="en-GB" sz="2400" dirty="0" smtClean="0"/>
            </a:br>
            <a:r>
              <a:rPr lang="en-GB" sz="2400" dirty="0" smtClean="0"/>
              <a:t>production as shown</a:t>
            </a:r>
          </a:p>
          <a:p>
            <a:pPr lvl="1"/>
            <a:r>
              <a:rPr lang="en-GB" sz="2400" dirty="0" smtClean="0"/>
              <a:t>we know electrons aren’t superluminal</a:t>
            </a:r>
          </a:p>
          <a:p>
            <a:pPr lvl="2"/>
            <a:r>
              <a:rPr lang="en-GB" sz="2000" dirty="0" smtClean="0"/>
              <a:t>many tests of this, both lab-based and astrophysical</a:t>
            </a:r>
          </a:p>
          <a:p>
            <a:pPr lvl="1"/>
            <a:r>
              <a:rPr lang="en-GB" sz="2400" dirty="0" smtClean="0"/>
              <a:t>so conclude that the effective threshold for this process is 2</a:t>
            </a:r>
            <a:r>
              <a:rPr lang="en-GB" sz="2400" i="1" dirty="0" smtClean="0"/>
              <a:t>m</a:t>
            </a:r>
            <a:r>
              <a:rPr lang="en-GB" sz="2400" baseline="-25000" dirty="0" smtClean="0"/>
              <a:t>e</a:t>
            </a:r>
            <a:r>
              <a:rPr lang="en-GB" sz="2400" dirty="0" smtClean="0"/>
              <a:t>/(</a:t>
            </a:r>
            <a:r>
              <a:rPr lang="el-GR" sz="2400" dirty="0" smtClean="0"/>
              <a:t>β</a:t>
            </a:r>
            <a:r>
              <a:rPr lang="en-GB" sz="2400" baseline="30000" dirty="0" smtClean="0"/>
              <a:t>2</a:t>
            </a:r>
            <a:r>
              <a:rPr lang="en-GB" sz="2400" dirty="0" smtClean="0"/>
              <a:t> – 1)</a:t>
            </a:r>
            <a:r>
              <a:rPr lang="en-GB" sz="2400" baseline="30000" dirty="0" smtClean="0"/>
              <a:t>1/2</a:t>
            </a:r>
            <a:r>
              <a:rPr lang="en-GB" sz="2400" dirty="0" smtClean="0"/>
              <a:t> = 140 </a:t>
            </a:r>
            <a:r>
              <a:rPr lang="en-GB" sz="2400" dirty="0" err="1" smtClean="0"/>
              <a:t>MeV</a:t>
            </a:r>
            <a:r>
              <a:rPr lang="en-GB" sz="2400" dirty="0" smtClean="0"/>
              <a:t> if </a:t>
            </a:r>
            <a:r>
              <a:rPr lang="el-GR" sz="2400" dirty="0" smtClean="0"/>
              <a:t>β</a:t>
            </a:r>
            <a:r>
              <a:rPr lang="en-GB" sz="2400" dirty="0" smtClean="0"/>
              <a:t> – 1 = 2.5×10</a:t>
            </a:r>
            <a:r>
              <a:rPr lang="en-GB" sz="2400" baseline="30000" dirty="0" smtClean="0"/>
              <a:t>−5</a:t>
            </a:r>
            <a:endParaRPr lang="en-GB" sz="2400" dirty="0" smtClean="0"/>
          </a:p>
          <a:p>
            <a:pPr lvl="2"/>
            <a:r>
              <a:rPr lang="en-GB" sz="2000" dirty="0" smtClean="0"/>
              <a:t>implies severe shape distortion of OPERA spectrum (not seen)</a:t>
            </a:r>
          </a:p>
          <a:p>
            <a:pPr lvl="2"/>
            <a:r>
              <a:rPr lang="en-GB" sz="2000" dirty="0" smtClean="0"/>
              <a:t>inconsistent with observations of high-energy atmospheric </a:t>
            </a:r>
            <a:r>
              <a:rPr lang="el-GR" sz="2000" dirty="0" smtClean="0"/>
              <a:t>ν</a:t>
            </a:r>
            <a:r>
              <a:rPr lang="el-GR" sz="2000" baseline="-25000" dirty="0" smtClean="0"/>
              <a:t>μ</a:t>
            </a:r>
            <a:endParaRPr lang="en-GB" sz="2000" baseline="-25000" dirty="0"/>
          </a:p>
        </p:txBody>
      </p:sp>
      <p:grpSp>
        <p:nvGrpSpPr>
          <p:cNvPr id="6146" name="Group 2"/>
          <p:cNvGrpSpPr>
            <a:grpSpLocks/>
          </p:cNvGrpSpPr>
          <p:nvPr/>
        </p:nvGrpSpPr>
        <p:grpSpPr bwMode="auto">
          <a:xfrm>
            <a:off x="5652120" y="2348880"/>
            <a:ext cx="2897188" cy="1397000"/>
            <a:chOff x="1805" y="1095"/>
            <a:chExt cx="4563" cy="2201"/>
          </a:xfrm>
        </p:grpSpPr>
        <p:sp>
          <p:nvSpPr>
            <p:cNvPr id="6147" name="AutoShape 3"/>
            <p:cNvSpPr>
              <a:spLocks noChangeArrowheads="1"/>
            </p:cNvSpPr>
            <p:nvPr/>
          </p:nvSpPr>
          <p:spPr bwMode="auto">
            <a:xfrm>
              <a:off x="1805" y="3032"/>
              <a:ext cx="4127" cy="264"/>
            </a:xfrm>
            <a:prstGeom prst="rightArrow">
              <a:avLst>
                <a:gd name="adj1" fmla="val 50000"/>
                <a:gd name="adj2" fmla="val 137509"/>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cxnSp>
          <p:nvCxnSpPr>
            <p:cNvPr id="6148" name="AutoShape 4"/>
            <p:cNvCxnSpPr>
              <a:cxnSpLocks noChangeShapeType="1"/>
            </p:cNvCxnSpPr>
            <p:nvPr/>
          </p:nvCxnSpPr>
          <p:spPr bwMode="auto">
            <a:xfrm flipV="1">
              <a:off x="2981" y="2332"/>
              <a:ext cx="1501" cy="761"/>
            </a:xfrm>
            <a:prstGeom prst="straightConnector1">
              <a:avLst/>
            </a:prstGeom>
            <a:noFill/>
            <a:ln w="38100">
              <a:solidFill>
                <a:srgbClr val="000000"/>
              </a:solidFill>
              <a:prstDash val="sysDot"/>
              <a:round/>
              <a:headEnd/>
              <a:tailEnd/>
            </a:ln>
          </p:spPr>
        </p:cxnSp>
        <p:cxnSp>
          <p:nvCxnSpPr>
            <p:cNvPr id="6149" name="AutoShape 5"/>
            <p:cNvCxnSpPr>
              <a:cxnSpLocks noChangeShapeType="1"/>
            </p:cNvCxnSpPr>
            <p:nvPr/>
          </p:nvCxnSpPr>
          <p:spPr bwMode="auto">
            <a:xfrm>
              <a:off x="4492" y="2322"/>
              <a:ext cx="1876" cy="21"/>
            </a:xfrm>
            <a:prstGeom prst="straightConnector1">
              <a:avLst/>
            </a:prstGeom>
            <a:noFill/>
            <a:ln w="38100">
              <a:solidFill>
                <a:srgbClr val="F79646"/>
              </a:solidFill>
              <a:round/>
              <a:headEnd/>
              <a:tailEnd type="triangle" w="med" len="med"/>
            </a:ln>
          </p:spPr>
        </p:cxnSp>
        <p:cxnSp>
          <p:nvCxnSpPr>
            <p:cNvPr id="6150" name="AutoShape 6"/>
            <p:cNvCxnSpPr>
              <a:cxnSpLocks noChangeShapeType="1"/>
            </p:cNvCxnSpPr>
            <p:nvPr/>
          </p:nvCxnSpPr>
          <p:spPr bwMode="auto">
            <a:xfrm flipV="1">
              <a:off x="4492" y="1095"/>
              <a:ext cx="832" cy="1227"/>
            </a:xfrm>
            <a:prstGeom prst="straightConnector1">
              <a:avLst/>
            </a:prstGeom>
            <a:noFill/>
            <a:ln w="38100">
              <a:solidFill>
                <a:srgbClr val="1F497D"/>
              </a:solidFill>
              <a:round/>
              <a:headEnd/>
              <a:tailEnd type="triangle" w="med" len="med"/>
            </a:ln>
          </p:spPr>
        </p:cxnSp>
        <p:sp>
          <p:nvSpPr>
            <p:cNvPr id="6151" name="Text Box 7"/>
            <p:cNvSpPr txBox="1">
              <a:spLocks noChangeArrowheads="1"/>
            </p:cNvSpPr>
            <p:nvPr/>
          </p:nvSpPr>
          <p:spPr bwMode="auto">
            <a:xfrm>
              <a:off x="2008" y="2616"/>
              <a:ext cx="273" cy="665"/>
            </a:xfrm>
            <a:prstGeom prst="rect">
              <a:avLst/>
            </a:prstGeom>
            <a:noFill/>
            <a:ln w="9525">
              <a:noFill/>
              <a:miter lim="800000"/>
              <a:headEnd/>
              <a:tailEnd/>
            </a:ln>
          </p:spPr>
          <p:txBody>
            <a:bodyPr vert="horz" wrap="square" lIns="18000" tIns="10800" rIns="18000" bIns="108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smtClean="0">
                  <a:ln>
                    <a:noFill/>
                  </a:ln>
                  <a:solidFill>
                    <a:schemeClr val="tx1"/>
                  </a:solidFill>
                  <a:effectLst/>
                  <a:latin typeface="Calibri" pitchFamily="34" charset="0"/>
                </a:rPr>
                <a:t>ν</a:t>
              </a:r>
              <a:endParaRPr kumimoji="0" lang="en-US" sz="1800" b="0" i="0" u="none" strike="noStrike" cap="none" normalizeH="0" baseline="0" smtClean="0">
                <a:ln>
                  <a:noFill/>
                </a:ln>
                <a:solidFill>
                  <a:schemeClr val="tx1"/>
                </a:solidFill>
                <a:effectLst/>
                <a:latin typeface="Arial" pitchFamily="34" charset="0"/>
              </a:endParaRPr>
            </a:p>
          </p:txBody>
        </p:sp>
        <p:sp>
          <p:nvSpPr>
            <p:cNvPr id="6152" name="Text Box 8"/>
            <p:cNvSpPr txBox="1">
              <a:spLocks noChangeArrowheads="1"/>
            </p:cNvSpPr>
            <p:nvPr/>
          </p:nvSpPr>
          <p:spPr bwMode="auto">
            <a:xfrm>
              <a:off x="3586" y="2349"/>
              <a:ext cx="273" cy="665"/>
            </a:xfrm>
            <a:prstGeom prst="rect">
              <a:avLst/>
            </a:prstGeom>
            <a:noFill/>
            <a:ln w="9525">
              <a:noFill/>
              <a:miter lim="800000"/>
              <a:headEnd/>
              <a:tailEnd/>
            </a:ln>
          </p:spPr>
          <p:txBody>
            <a:bodyPr vert="horz" wrap="square" lIns="18000" tIns="10800" rIns="18000" bIns="108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smtClean="0">
                  <a:ln>
                    <a:noFill/>
                  </a:ln>
                  <a:solidFill>
                    <a:schemeClr val="tx1"/>
                  </a:solidFill>
                  <a:effectLst/>
                  <a:latin typeface="Calibri" pitchFamily="34" charset="0"/>
                </a:rPr>
                <a:t>Z</a:t>
              </a:r>
              <a:endParaRPr kumimoji="0" lang="en-US" sz="1800" b="0" i="0" u="none" strike="noStrike" cap="none" normalizeH="0" baseline="0" smtClean="0">
                <a:ln>
                  <a:noFill/>
                </a:ln>
                <a:solidFill>
                  <a:schemeClr val="tx1"/>
                </a:solidFill>
                <a:effectLst/>
                <a:latin typeface="Arial" pitchFamily="34" charset="0"/>
              </a:endParaRPr>
            </a:p>
          </p:txBody>
        </p:sp>
        <p:sp>
          <p:nvSpPr>
            <p:cNvPr id="6153" name="Text Box 9"/>
            <p:cNvSpPr txBox="1">
              <a:spLocks noChangeArrowheads="1"/>
            </p:cNvSpPr>
            <p:nvPr/>
          </p:nvSpPr>
          <p:spPr bwMode="auto">
            <a:xfrm>
              <a:off x="5361" y="1892"/>
              <a:ext cx="496" cy="665"/>
            </a:xfrm>
            <a:prstGeom prst="rect">
              <a:avLst/>
            </a:prstGeom>
            <a:noFill/>
            <a:ln w="9525">
              <a:noFill/>
              <a:miter lim="800000"/>
              <a:headEnd/>
              <a:tailEnd/>
            </a:ln>
          </p:spPr>
          <p:txBody>
            <a:bodyPr vert="horz" wrap="square" lIns="18000" tIns="10800" rIns="18000" bIns="108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smtClean="0">
                  <a:ln>
                    <a:noFill/>
                  </a:ln>
                  <a:solidFill>
                    <a:schemeClr val="tx1"/>
                  </a:solidFill>
                  <a:effectLst/>
                  <a:latin typeface="Calibri" pitchFamily="34" charset="0"/>
                </a:rPr>
                <a:t>e</a:t>
              </a:r>
              <a:r>
                <a:rPr kumimoji="0" lang="en-GB" sz="1600" b="0" i="0" u="none" strike="noStrike" cap="none" normalizeH="0" baseline="30000" smtClean="0">
                  <a:ln>
                    <a:noFill/>
                  </a:ln>
                  <a:solidFill>
                    <a:schemeClr val="tx1"/>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6154" name="Text Box 10"/>
            <p:cNvSpPr txBox="1">
              <a:spLocks noChangeArrowheads="1"/>
            </p:cNvSpPr>
            <p:nvPr/>
          </p:nvSpPr>
          <p:spPr bwMode="auto">
            <a:xfrm>
              <a:off x="4636" y="1250"/>
              <a:ext cx="496" cy="665"/>
            </a:xfrm>
            <a:prstGeom prst="rect">
              <a:avLst/>
            </a:prstGeom>
            <a:noFill/>
            <a:ln w="9525">
              <a:noFill/>
              <a:miter lim="800000"/>
              <a:headEnd/>
              <a:tailEnd/>
            </a:ln>
          </p:spPr>
          <p:txBody>
            <a:bodyPr vert="horz" wrap="square" lIns="18000" tIns="10800" rIns="18000" bIns="108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smtClean="0">
                  <a:ln>
                    <a:noFill/>
                  </a:ln>
                  <a:solidFill>
                    <a:schemeClr val="tx1"/>
                  </a:solidFill>
                  <a:effectLst/>
                  <a:latin typeface="Calibri" pitchFamily="34" charset="0"/>
                </a:rPr>
                <a:t>e</a:t>
              </a:r>
              <a:r>
                <a:rPr kumimoji="0" lang="en-GB" sz="1600" b="0" i="0" u="none" strike="noStrike" cap="none" normalizeH="0" baseline="30000" smtClean="0">
                  <a:ln>
                    <a:noFill/>
                  </a:ln>
                  <a:solidFill>
                    <a:schemeClr val="tx1"/>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grpSp>
      <p:sp>
        <p:nvSpPr>
          <p:cNvPr id="13" name="TextBox 12"/>
          <p:cNvSpPr txBox="1"/>
          <p:nvPr/>
        </p:nvSpPr>
        <p:spPr>
          <a:xfrm>
            <a:off x="6804248" y="260648"/>
            <a:ext cx="2016224" cy="584775"/>
          </a:xfrm>
          <a:prstGeom prst="rect">
            <a:avLst/>
          </a:prstGeom>
          <a:noFill/>
        </p:spPr>
        <p:txBody>
          <a:bodyPr wrap="square" rtlCol="0">
            <a:spAutoFit/>
          </a:bodyPr>
          <a:lstStyle/>
          <a:p>
            <a:r>
              <a:rPr lang="en-GB" sz="1600" dirty="0" smtClean="0">
                <a:solidFill>
                  <a:schemeClr val="accent3"/>
                </a:solidFill>
                <a:latin typeface="Calibri" pitchFamily="34" charset="0"/>
              </a:rPr>
              <a:t>Cohen and Glashow, hep-</a:t>
            </a:r>
            <a:r>
              <a:rPr lang="en-GB" sz="1600" dirty="0" err="1" smtClean="0">
                <a:solidFill>
                  <a:schemeClr val="accent3"/>
                </a:solidFill>
                <a:latin typeface="Calibri" pitchFamily="34" charset="0"/>
              </a:rPr>
              <a:t>th</a:t>
            </a:r>
            <a:r>
              <a:rPr lang="en-GB" sz="1600" dirty="0" smtClean="0">
                <a:solidFill>
                  <a:schemeClr val="accent3"/>
                </a:solidFill>
                <a:latin typeface="Calibri" pitchFamily="34" charset="0"/>
              </a:rPr>
              <a:t>/1109.6562</a:t>
            </a:r>
            <a:endParaRPr lang="en-GB" sz="1600" dirty="0">
              <a:solidFill>
                <a:schemeClr val="accent3"/>
              </a:solidFill>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“It’s those extra dimensions”</a:t>
            </a:r>
            <a:endParaRPr lang="en-GB" dirty="0"/>
          </a:p>
        </p:txBody>
      </p:sp>
      <p:sp>
        <p:nvSpPr>
          <p:cNvPr id="3" name="Content Placeholder 2"/>
          <p:cNvSpPr>
            <a:spLocks noGrp="1"/>
          </p:cNvSpPr>
          <p:nvPr>
            <p:ph idx="1"/>
          </p:nvPr>
        </p:nvSpPr>
        <p:spPr>
          <a:xfrm>
            <a:off x="1435608" y="1447800"/>
            <a:ext cx="7498080" cy="5149552"/>
          </a:xfrm>
        </p:spPr>
        <p:txBody>
          <a:bodyPr>
            <a:normAutofit lnSpcReduction="10000"/>
          </a:bodyPr>
          <a:lstStyle/>
          <a:p>
            <a:r>
              <a:rPr lang="en-GB" sz="2800" dirty="0" smtClean="0"/>
              <a:t>Principle</a:t>
            </a:r>
          </a:p>
          <a:p>
            <a:pPr lvl="1"/>
            <a:r>
              <a:rPr lang="en-GB" sz="2400" dirty="0" smtClean="0"/>
              <a:t>on our (3+1)-dimensional </a:t>
            </a:r>
            <a:r>
              <a:rPr lang="en-GB" sz="2400" dirty="0" err="1" smtClean="0"/>
              <a:t>brane</a:t>
            </a:r>
            <a:r>
              <a:rPr lang="en-GB" sz="2400" dirty="0" smtClean="0"/>
              <a:t>, photons propagate at speed of light </a:t>
            </a:r>
            <a:r>
              <a:rPr lang="en-GB" sz="2400" i="1" dirty="0" smtClean="0"/>
              <a:t>c</a:t>
            </a:r>
            <a:endParaRPr lang="en-GB" sz="2400" dirty="0" smtClean="0"/>
          </a:p>
          <a:p>
            <a:pPr lvl="1"/>
            <a:r>
              <a:rPr lang="en-GB" sz="2400" dirty="0" smtClean="0"/>
              <a:t>neutrinos explore part of the (</a:t>
            </a:r>
            <a:r>
              <a:rPr lang="en-GB" sz="2400" i="1" dirty="0" smtClean="0"/>
              <a:t>D</a:t>
            </a:r>
            <a:r>
              <a:rPr lang="en-GB" sz="2400" dirty="0" smtClean="0"/>
              <a:t> – 4)-dimensional bulk, in which maximum speed &gt;</a:t>
            </a:r>
            <a:r>
              <a:rPr lang="en-GB" sz="2400" i="1" dirty="0" smtClean="0"/>
              <a:t>c</a:t>
            </a:r>
            <a:endParaRPr lang="en-GB" sz="2400" dirty="0" smtClean="0"/>
          </a:p>
          <a:p>
            <a:r>
              <a:rPr lang="en-GB" sz="2800" dirty="0" smtClean="0"/>
              <a:t>Problems</a:t>
            </a:r>
          </a:p>
          <a:p>
            <a:pPr lvl="1"/>
            <a:r>
              <a:rPr lang="en-GB" sz="2400" dirty="0" smtClean="0"/>
              <a:t>energy dependence</a:t>
            </a:r>
          </a:p>
          <a:p>
            <a:pPr lvl="1"/>
            <a:r>
              <a:rPr lang="en-GB" sz="2400" dirty="0" smtClean="0"/>
              <a:t>why don’t electrons/</a:t>
            </a:r>
            <a:r>
              <a:rPr lang="en-GB" sz="2400" dirty="0" err="1" smtClean="0"/>
              <a:t>muons</a:t>
            </a:r>
            <a:r>
              <a:rPr lang="en-GB" sz="2400" dirty="0" smtClean="0"/>
              <a:t> do it (as members of same electroweak doublet)?</a:t>
            </a:r>
          </a:p>
          <a:p>
            <a:pPr lvl="2"/>
            <a:r>
              <a:rPr lang="en-GB" sz="2000" dirty="0" smtClean="0"/>
              <a:t>plead that effect is related to electroweak symmetry breaking...somehow...</a:t>
            </a:r>
          </a:p>
          <a:p>
            <a:pPr lvl="1"/>
            <a:r>
              <a:rPr lang="en-GB" sz="2400" dirty="0" smtClean="0"/>
              <a:t>violation of null energy condition T</a:t>
            </a:r>
            <a:r>
              <a:rPr lang="en-GB" sz="2400" baseline="-25000" dirty="0" smtClean="0"/>
              <a:t>MN</a:t>
            </a:r>
            <a:r>
              <a:rPr lang="el-GR" sz="2400" dirty="0" smtClean="0"/>
              <a:t>ξ</a:t>
            </a:r>
            <a:r>
              <a:rPr lang="en-GB" sz="2400" baseline="30000" dirty="0" smtClean="0"/>
              <a:t>M</a:t>
            </a:r>
            <a:r>
              <a:rPr lang="el-GR" sz="2400" dirty="0" smtClean="0"/>
              <a:t>ξ</a:t>
            </a:r>
            <a:r>
              <a:rPr lang="en-GB" sz="2400" baseline="30000" dirty="0" smtClean="0"/>
              <a:t>N</a:t>
            </a:r>
            <a:r>
              <a:rPr lang="en-GB" sz="2400" dirty="0" smtClean="0"/>
              <a:t> ≥ 0</a:t>
            </a:r>
          </a:p>
          <a:p>
            <a:pPr lvl="2"/>
            <a:r>
              <a:rPr lang="en-GB" sz="2000" dirty="0" smtClean="0"/>
              <a:t>(</a:t>
            </a:r>
            <a:r>
              <a:rPr lang="en-GB" sz="2000" i="1" dirty="0" smtClean="0"/>
              <a:t>ρ</a:t>
            </a:r>
            <a:r>
              <a:rPr lang="en-GB" sz="2000" dirty="0" smtClean="0"/>
              <a:t> + </a:t>
            </a:r>
            <a:r>
              <a:rPr lang="en-GB" sz="2000" i="1" dirty="0" smtClean="0"/>
              <a:t>P</a:t>
            </a:r>
            <a:r>
              <a:rPr lang="en-GB" sz="2000" dirty="0" smtClean="0"/>
              <a:t> ≥ 0, energy density is non-negative)</a:t>
            </a:r>
            <a:endParaRPr lang="en-GB" sz="2000" dirty="0"/>
          </a:p>
        </p:txBody>
      </p:sp>
      <p:sp>
        <p:nvSpPr>
          <p:cNvPr id="4" name="TextBox 3"/>
          <p:cNvSpPr txBox="1"/>
          <p:nvPr/>
        </p:nvSpPr>
        <p:spPr>
          <a:xfrm>
            <a:off x="5508104" y="1268760"/>
            <a:ext cx="3168352" cy="338554"/>
          </a:xfrm>
          <a:prstGeom prst="rect">
            <a:avLst/>
          </a:prstGeom>
          <a:noFill/>
        </p:spPr>
        <p:txBody>
          <a:bodyPr wrap="square" rtlCol="0">
            <a:spAutoFit/>
          </a:bodyPr>
          <a:lstStyle/>
          <a:p>
            <a:r>
              <a:rPr lang="en-GB" sz="1600" dirty="0" smtClean="0">
                <a:solidFill>
                  <a:schemeClr val="accent3"/>
                </a:solidFill>
                <a:latin typeface="Calibri" pitchFamily="34" charset="0"/>
              </a:rPr>
              <a:t>Gruber, hep-</a:t>
            </a:r>
            <a:r>
              <a:rPr lang="en-GB" sz="1600" dirty="0" err="1" smtClean="0">
                <a:solidFill>
                  <a:schemeClr val="accent3"/>
                </a:solidFill>
                <a:latin typeface="Calibri" pitchFamily="34" charset="0"/>
              </a:rPr>
              <a:t>th</a:t>
            </a:r>
            <a:r>
              <a:rPr lang="en-GB" sz="1600" dirty="0" smtClean="0">
                <a:solidFill>
                  <a:schemeClr val="accent3"/>
                </a:solidFill>
                <a:latin typeface="Calibri" pitchFamily="34" charset="0"/>
              </a:rPr>
              <a:t>/1109.5687</a:t>
            </a:r>
            <a:endParaRPr lang="en-GB" sz="1600" dirty="0">
              <a:solidFill>
                <a:schemeClr val="accent3"/>
              </a:solidFill>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“It’s those extra dimensions”</a:t>
            </a:r>
            <a:endParaRPr lang="en-GB" dirty="0"/>
          </a:p>
        </p:txBody>
      </p:sp>
      <p:sp>
        <p:nvSpPr>
          <p:cNvPr id="3" name="Content Placeholder 2"/>
          <p:cNvSpPr>
            <a:spLocks noGrp="1"/>
          </p:cNvSpPr>
          <p:nvPr>
            <p:ph idx="1"/>
          </p:nvPr>
        </p:nvSpPr>
        <p:spPr>
          <a:xfrm>
            <a:off x="1435608" y="1447800"/>
            <a:ext cx="7498080" cy="5221560"/>
          </a:xfrm>
        </p:spPr>
        <p:txBody>
          <a:bodyPr>
            <a:normAutofit lnSpcReduction="10000"/>
          </a:bodyPr>
          <a:lstStyle/>
          <a:p>
            <a:r>
              <a:rPr lang="en-GB" sz="2800" dirty="0" smtClean="0"/>
              <a:t>This does seem to be a genuine problem:</a:t>
            </a:r>
          </a:p>
          <a:p>
            <a:pPr lvl="1"/>
            <a:r>
              <a:rPr lang="en-GB" sz="2400" dirty="0" smtClean="0"/>
              <a:t>“To summarize: While it is easy to construct local models where extra-dimensional metrics...allow superluminal propagation, the null energy condition makes it hard to embed these local models into a </a:t>
            </a:r>
            <a:r>
              <a:rPr lang="en-GB" sz="2400" dirty="0" err="1" smtClean="0"/>
              <a:t>compactification</a:t>
            </a:r>
            <a:r>
              <a:rPr lang="en-GB" sz="2400" dirty="0" smtClean="0"/>
              <a:t> with reasonable properties, for example the existence of four-dimensional gravity.  The difficulties tend to arise especially at the location in the extra dimension where the propagation speed is the fastest.  Efforts to escape these difficulties, for example by supposing that the propagation speed is unbounded above, or that it is bounded but the maximum is not attained, have not led me so far to viable constructions which avoid explicit violations of the null energy condition.”</a:t>
            </a:r>
            <a:endParaRPr lang="en-GB"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from toy models</a:t>
            </a:r>
            <a:endParaRPr lang="en-GB" dirty="0"/>
          </a:p>
        </p:txBody>
      </p:sp>
      <p:sp>
        <p:nvSpPr>
          <p:cNvPr id="3" name="Content Placeholder 2"/>
          <p:cNvSpPr>
            <a:spLocks noGrp="1"/>
          </p:cNvSpPr>
          <p:nvPr>
            <p:ph idx="1"/>
          </p:nvPr>
        </p:nvSpPr>
        <p:spPr>
          <a:xfrm>
            <a:off x="1435608" y="1447800"/>
            <a:ext cx="7498080" cy="5149552"/>
          </a:xfrm>
        </p:spPr>
        <p:txBody>
          <a:bodyPr>
            <a:normAutofit/>
          </a:bodyPr>
          <a:lstStyle/>
          <a:p>
            <a:r>
              <a:rPr lang="en-GB" sz="2800" dirty="0" smtClean="0"/>
              <a:t>Relate superluminal motion to existence of a </a:t>
            </a:r>
            <a:r>
              <a:rPr lang="en-GB" sz="2800" dirty="0" err="1" smtClean="0"/>
              <a:t>Majorana</a:t>
            </a:r>
            <a:r>
              <a:rPr lang="en-GB" sz="2800" dirty="0" smtClean="0"/>
              <a:t> mass term for neutrino</a:t>
            </a:r>
          </a:p>
          <a:p>
            <a:pPr lvl="1"/>
            <a:r>
              <a:rPr lang="en-GB" sz="2400" dirty="0" smtClean="0"/>
              <a:t>neatly avoids problem of non-observation in charged lepton sector</a:t>
            </a:r>
          </a:p>
          <a:p>
            <a:pPr lvl="1"/>
            <a:r>
              <a:rPr lang="en-GB" sz="2400" dirty="0" smtClean="0"/>
              <a:t>natural result is Lorentz violating effect described by </a:t>
            </a:r>
            <a:r>
              <a:rPr lang="en-GB" sz="2400" i="1" dirty="0" smtClean="0"/>
              <a:t>E</a:t>
            </a:r>
            <a:r>
              <a:rPr lang="en-GB" sz="2400" baseline="30000" dirty="0" smtClean="0"/>
              <a:t>2</a:t>
            </a:r>
            <a:r>
              <a:rPr lang="en-GB" sz="2400" dirty="0" smtClean="0"/>
              <a:t> – </a:t>
            </a:r>
            <a:r>
              <a:rPr lang="en-GB" sz="2400" b="1" dirty="0" smtClean="0"/>
              <a:t>p</a:t>
            </a:r>
            <a:r>
              <a:rPr lang="en-GB" sz="2400" baseline="30000" dirty="0" smtClean="0"/>
              <a:t>2</a:t>
            </a:r>
            <a:r>
              <a:rPr lang="en-GB" sz="2400" dirty="0" smtClean="0"/>
              <a:t> ± </a:t>
            </a:r>
            <a:r>
              <a:rPr lang="en-GB" sz="2400" i="1" dirty="0" smtClean="0"/>
              <a:t>E</a:t>
            </a:r>
            <a:r>
              <a:rPr lang="el-GR" sz="2400" baseline="30000" dirty="0" smtClean="0"/>
              <a:t>α</a:t>
            </a:r>
            <a:r>
              <a:rPr lang="en-GB" sz="2400" baseline="30000" dirty="0" smtClean="0"/>
              <a:t>+2</a:t>
            </a:r>
            <a:r>
              <a:rPr lang="en-GB" sz="2400" dirty="0" smtClean="0"/>
              <a:t>/</a:t>
            </a:r>
            <a:r>
              <a:rPr lang="en-GB" sz="2400" i="1" dirty="0" smtClean="0"/>
              <a:t>M</a:t>
            </a:r>
            <a:r>
              <a:rPr lang="el-GR" sz="2400" baseline="30000" dirty="0" smtClean="0"/>
              <a:t>α</a:t>
            </a:r>
            <a:r>
              <a:rPr lang="en-GB" sz="2400" dirty="0" smtClean="0"/>
              <a:t> = 0 (in units where </a:t>
            </a:r>
            <a:r>
              <a:rPr lang="en-GB" sz="2400" i="1" dirty="0" smtClean="0"/>
              <a:t>c</a:t>
            </a:r>
            <a:r>
              <a:rPr lang="en-GB" sz="2400" dirty="0" smtClean="0"/>
              <a:t> = 1)</a:t>
            </a:r>
          </a:p>
          <a:p>
            <a:pPr lvl="2"/>
            <a:r>
              <a:rPr lang="en-GB" sz="2000" dirty="0" smtClean="0"/>
              <a:t>the exponent </a:t>
            </a:r>
            <a:r>
              <a:rPr lang="el-GR" sz="2000" dirty="0" smtClean="0"/>
              <a:t>α</a:t>
            </a:r>
            <a:r>
              <a:rPr lang="en-GB" sz="2000" dirty="0" smtClean="0"/>
              <a:t> and the mass scale </a:t>
            </a:r>
            <a:r>
              <a:rPr lang="en-GB" sz="2000" i="1" dirty="0" smtClean="0"/>
              <a:t>M</a:t>
            </a:r>
            <a:r>
              <a:rPr lang="en-GB" sz="2000" dirty="0" smtClean="0"/>
              <a:t> are parameters</a:t>
            </a:r>
          </a:p>
          <a:p>
            <a:pPr lvl="1"/>
            <a:r>
              <a:rPr lang="en-GB" sz="2400" dirty="0" smtClean="0"/>
              <a:t>problem</a:t>
            </a:r>
          </a:p>
          <a:p>
            <a:pPr lvl="2"/>
            <a:r>
              <a:rPr lang="en-GB" sz="2000" dirty="0" smtClean="0"/>
              <a:t>for large </a:t>
            </a:r>
            <a:r>
              <a:rPr lang="el-GR" sz="2000" dirty="0" smtClean="0"/>
              <a:t>α</a:t>
            </a:r>
            <a:r>
              <a:rPr lang="en-GB" sz="2000" dirty="0" smtClean="0"/>
              <a:t> can satisfy SN1987A bound, but neutrino energy spectrum at MINOS or OPERA should be distorted (it isn’t)</a:t>
            </a:r>
          </a:p>
          <a:p>
            <a:pPr lvl="2"/>
            <a:r>
              <a:rPr lang="en-GB" sz="2000" dirty="0" smtClean="0"/>
              <a:t>for small </a:t>
            </a:r>
            <a:r>
              <a:rPr lang="el-GR" sz="2000" dirty="0" smtClean="0"/>
              <a:t>α</a:t>
            </a:r>
            <a:r>
              <a:rPr lang="en-GB" sz="2000" dirty="0" smtClean="0"/>
              <a:t> the spectra are OK, but the supernova bound hurts</a:t>
            </a:r>
          </a:p>
          <a:p>
            <a:r>
              <a:rPr lang="en-GB" sz="2800" dirty="0" smtClean="0"/>
              <a:t>Maybe not power law?  Try other options?</a:t>
            </a:r>
          </a:p>
        </p:txBody>
      </p:sp>
      <p:sp>
        <p:nvSpPr>
          <p:cNvPr id="4" name="TextBox 3"/>
          <p:cNvSpPr txBox="1"/>
          <p:nvPr/>
        </p:nvSpPr>
        <p:spPr>
          <a:xfrm>
            <a:off x="7092280" y="260648"/>
            <a:ext cx="1872208" cy="830997"/>
          </a:xfrm>
          <a:prstGeom prst="rect">
            <a:avLst/>
          </a:prstGeom>
          <a:noFill/>
        </p:spPr>
        <p:txBody>
          <a:bodyPr wrap="square" rtlCol="0">
            <a:spAutoFit/>
          </a:bodyPr>
          <a:lstStyle/>
          <a:p>
            <a:r>
              <a:rPr lang="en-GB" sz="1600" dirty="0" err="1" smtClean="0">
                <a:solidFill>
                  <a:schemeClr val="accent3"/>
                </a:solidFill>
                <a:latin typeface="Calibri" pitchFamily="34" charset="0"/>
              </a:rPr>
              <a:t>Cacciapaglia</a:t>
            </a:r>
            <a:r>
              <a:rPr lang="en-GB" sz="1600" dirty="0" smtClean="0">
                <a:solidFill>
                  <a:schemeClr val="accent3"/>
                </a:solidFill>
                <a:latin typeface="Calibri" pitchFamily="34" charset="0"/>
              </a:rPr>
              <a:t>, </a:t>
            </a:r>
            <a:r>
              <a:rPr lang="en-GB" sz="1600" dirty="0" err="1" smtClean="0">
                <a:solidFill>
                  <a:schemeClr val="accent3"/>
                </a:solidFill>
                <a:latin typeface="Calibri" pitchFamily="34" charset="0"/>
              </a:rPr>
              <a:t>Deandra</a:t>
            </a:r>
            <a:r>
              <a:rPr lang="en-GB" sz="1600" dirty="0" smtClean="0">
                <a:solidFill>
                  <a:schemeClr val="accent3"/>
                </a:solidFill>
                <a:latin typeface="Calibri" pitchFamily="34" charset="0"/>
              </a:rPr>
              <a:t>, </a:t>
            </a:r>
            <a:r>
              <a:rPr lang="en-GB" sz="1600" dirty="0" err="1" smtClean="0">
                <a:solidFill>
                  <a:schemeClr val="accent3"/>
                </a:solidFill>
                <a:latin typeface="Calibri" pitchFamily="34" charset="0"/>
              </a:rPr>
              <a:t>Panizzi</a:t>
            </a:r>
            <a:r>
              <a:rPr lang="en-GB" sz="1600" dirty="0" smtClean="0">
                <a:solidFill>
                  <a:schemeClr val="accent3"/>
                </a:solidFill>
                <a:latin typeface="Calibri" pitchFamily="34" charset="0"/>
              </a:rPr>
              <a:t>, hep-ph/1109.4980</a:t>
            </a:r>
            <a:endParaRPr lang="en-GB" sz="1600" dirty="0">
              <a:solidFill>
                <a:schemeClr val="accent3"/>
              </a:solidFill>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165416" y="332656"/>
            <a:ext cx="6012000" cy="6214776"/>
          </a:xfrm>
          <a:prstGeom prst="rect">
            <a:avLst/>
          </a:prstGeom>
          <a:noFill/>
          <a:ln w="9525">
            <a:noFill/>
            <a:miter lim="800000"/>
            <a:headEnd/>
            <a:tailEnd/>
          </a:ln>
        </p:spPr>
      </p:pic>
      <p:sp>
        <p:nvSpPr>
          <p:cNvPr id="3" name="TextBox 2"/>
          <p:cNvSpPr txBox="1"/>
          <p:nvPr/>
        </p:nvSpPr>
        <p:spPr>
          <a:xfrm>
            <a:off x="7164288" y="476672"/>
            <a:ext cx="1800200" cy="4524315"/>
          </a:xfrm>
          <a:prstGeom prst="rect">
            <a:avLst/>
          </a:prstGeom>
          <a:noFill/>
        </p:spPr>
        <p:txBody>
          <a:bodyPr wrap="square" rtlCol="0">
            <a:spAutoFit/>
          </a:bodyPr>
          <a:lstStyle/>
          <a:p>
            <a:r>
              <a:rPr lang="en-GB" dirty="0" smtClean="0">
                <a:solidFill>
                  <a:srgbClr val="0070C0"/>
                </a:solidFill>
                <a:latin typeface="Calibri" pitchFamily="34" charset="0"/>
              </a:rPr>
              <a:t>duration of SN1987A neutrino burst</a:t>
            </a:r>
          </a:p>
          <a:p>
            <a:endParaRPr lang="en-GB" u="sng" dirty="0" smtClean="0">
              <a:solidFill>
                <a:srgbClr val="0070C0"/>
              </a:solidFill>
              <a:latin typeface="Calibri" pitchFamily="34" charset="0"/>
            </a:endParaRPr>
          </a:p>
          <a:p>
            <a:r>
              <a:rPr lang="en-GB" dirty="0" smtClean="0">
                <a:solidFill>
                  <a:srgbClr val="0070C0"/>
                </a:solidFill>
                <a:latin typeface="Calibri" pitchFamily="34" charset="0"/>
              </a:rPr>
              <a:t>neutrino-photon delay time </a:t>
            </a:r>
            <a:br>
              <a:rPr lang="en-GB" dirty="0" smtClean="0">
                <a:solidFill>
                  <a:srgbClr val="0070C0"/>
                </a:solidFill>
                <a:latin typeface="Calibri" pitchFamily="34" charset="0"/>
              </a:rPr>
            </a:br>
            <a:r>
              <a:rPr lang="en-GB" dirty="0" smtClean="0">
                <a:solidFill>
                  <a:srgbClr val="0070C0"/>
                </a:solidFill>
                <a:latin typeface="Calibri" pitchFamily="34" charset="0"/>
              </a:rPr>
              <a:t>(10</a:t>
            </a:r>
            <a:r>
              <a:rPr lang="en-GB" baseline="30000" dirty="0" smtClean="0">
                <a:solidFill>
                  <a:srgbClr val="0070C0"/>
                </a:solidFill>
                <a:latin typeface="Calibri" pitchFamily="34" charset="0"/>
              </a:rPr>
              <a:t>h</a:t>
            </a:r>
            <a:r>
              <a:rPr lang="en-GB" dirty="0" smtClean="0">
                <a:solidFill>
                  <a:srgbClr val="0070C0"/>
                </a:solidFill>
                <a:latin typeface="Calibri" pitchFamily="34" charset="0"/>
              </a:rPr>
              <a:t> assumed, generous)</a:t>
            </a:r>
          </a:p>
          <a:p>
            <a:endParaRPr lang="en-GB" dirty="0" smtClean="0">
              <a:solidFill>
                <a:srgbClr val="0070C0"/>
              </a:solidFill>
              <a:latin typeface="Calibri" pitchFamily="34" charset="0"/>
            </a:endParaRPr>
          </a:p>
          <a:p>
            <a:r>
              <a:rPr lang="en-GB" dirty="0" smtClean="0">
                <a:solidFill>
                  <a:schemeClr val="accent3"/>
                </a:solidFill>
                <a:latin typeface="Calibri" pitchFamily="34" charset="0"/>
              </a:rPr>
              <a:t>OPERA result</a:t>
            </a:r>
          </a:p>
          <a:p>
            <a:endParaRPr lang="en-GB" dirty="0" smtClean="0">
              <a:solidFill>
                <a:srgbClr val="00B050"/>
              </a:solidFill>
              <a:latin typeface="Calibri" pitchFamily="34" charset="0"/>
            </a:endParaRPr>
          </a:p>
          <a:p>
            <a:r>
              <a:rPr lang="en-GB" dirty="0" smtClean="0">
                <a:solidFill>
                  <a:srgbClr val="00B050"/>
                </a:solidFill>
                <a:latin typeface="Calibri" pitchFamily="34" charset="0"/>
              </a:rPr>
              <a:t>MINOS “result”</a:t>
            </a:r>
          </a:p>
          <a:p>
            <a:endParaRPr lang="en-GB" dirty="0" smtClean="0">
              <a:solidFill>
                <a:srgbClr val="C00000"/>
              </a:solidFill>
              <a:latin typeface="Calibri" pitchFamily="34" charset="0"/>
            </a:endParaRPr>
          </a:p>
          <a:p>
            <a:r>
              <a:rPr lang="en-GB" dirty="0" smtClean="0">
                <a:latin typeface="Calibri" pitchFamily="34" charset="0"/>
              </a:rPr>
              <a:t>MINOS bound</a:t>
            </a:r>
          </a:p>
          <a:p>
            <a:endParaRPr lang="en-GB" dirty="0" smtClean="0">
              <a:solidFill>
                <a:srgbClr val="C00000"/>
              </a:solidFill>
              <a:latin typeface="Calibri" pitchFamily="34" charset="0"/>
            </a:endParaRPr>
          </a:p>
          <a:p>
            <a:r>
              <a:rPr lang="en-GB" dirty="0" err="1" smtClean="0">
                <a:latin typeface="Calibri" pitchFamily="34" charset="0"/>
              </a:rPr>
              <a:t>Fermilab</a:t>
            </a:r>
            <a:r>
              <a:rPr lang="en-GB" dirty="0" smtClean="0">
                <a:latin typeface="Calibri" pitchFamily="34" charset="0"/>
              </a:rPr>
              <a:t> bound</a:t>
            </a:r>
          </a:p>
        </p:txBody>
      </p:sp>
      <p:cxnSp>
        <p:nvCxnSpPr>
          <p:cNvPr id="5" name="Straight Connector 4"/>
          <p:cNvCxnSpPr/>
          <p:nvPr/>
        </p:nvCxnSpPr>
        <p:spPr>
          <a:xfrm>
            <a:off x="7236296" y="484285"/>
            <a:ext cx="12961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34148" y="1589731"/>
            <a:ext cx="1296144"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236000" y="2954905"/>
            <a:ext cx="129614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36000" y="3532312"/>
            <a:ext cx="129614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36000" y="4071082"/>
            <a:ext cx="1296144"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36000" y="4624879"/>
            <a:ext cx="1296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64288" y="5157192"/>
            <a:ext cx="1728192" cy="1200329"/>
          </a:xfrm>
          <a:prstGeom prst="rect">
            <a:avLst/>
          </a:prstGeom>
          <a:noFill/>
        </p:spPr>
        <p:txBody>
          <a:bodyPr wrap="square" rtlCol="0">
            <a:spAutoFit/>
          </a:bodyPr>
          <a:lstStyle/>
          <a:p>
            <a:r>
              <a:rPr lang="en-GB" dirty="0" smtClean="0">
                <a:latin typeface="Calibri" pitchFamily="34" charset="0"/>
              </a:rPr>
              <a:t>You need a “step” between SN1987A and MINOS/OPERA</a:t>
            </a:r>
            <a:endParaRPr lang="en-GB" dirty="0">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a:xfrm>
            <a:off x="1435608" y="1447800"/>
            <a:ext cx="7498080" cy="5221560"/>
          </a:xfrm>
        </p:spPr>
        <p:txBody>
          <a:bodyPr>
            <a:normAutofit fontScale="85000" lnSpcReduction="20000"/>
          </a:bodyPr>
          <a:lstStyle/>
          <a:p>
            <a:r>
              <a:rPr lang="en-GB" dirty="0" smtClean="0"/>
              <a:t>The experiment was carefully done</a:t>
            </a:r>
          </a:p>
          <a:p>
            <a:pPr lvl="1"/>
            <a:r>
              <a:rPr lang="en-GB" dirty="0" smtClean="0"/>
              <a:t>if there is an error, it’s subtle and/or deep in the fine detail of experimental set-up</a:t>
            </a:r>
          </a:p>
          <a:p>
            <a:r>
              <a:rPr lang="en-GB" dirty="0" smtClean="0"/>
              <a:t>The result is consistent with other measurements at </a:t>
            </a:r>
            <a:r>
              <a:rPr lang="en-GB" dirty="0" err="1" smtClean="0"/>
              <a:t>GeV</a:t>
            </a:r>
            <a:r>
              <a:rPr lang="en-GB" dirty="0" smtClean="0"/>
              <a:t> energies</a:t>
            </a:r>
          </a:p>
          <a:p>
            <a:pPr lvl="1"/>
            <a:r>
              <a:rPr lang="en-GB" dirty="0" smtClean="0"/>
              <a:t>MINOS, and </a:t>
            </a:r>
            <a:r>
              <a:rPr lang="en-GB" dirty="0" err="1" smtClean="0"/>
              <a:t>Fermilab</a:t>
            </a:r>
            <a:r>
              <a:rPr lang="en-GB" dirty="0" smtClean="0"/>
              <a:t> high-energy</a:t>
            </a:r>
          </a:p>
          <a:p>
            <a:r>
              <a:rPr lang="en-GB" dirty="0" smtClean="0"/>
              <a:t>It is not remotely consistent with SN1987A</a:t>
            </a:r>
          </a:p>
          <a:p>
            <a:pPr lvl="1"/>
            <a:r>
              <a:rPr lang="en-GB" dirty="0" smtClean="0"/>
              <a:t>need energy dependence</a:t>
            </a:r>
          </a:p>
          <a:p>
            <a:pPr lvl="1"/>
            <a:r>
              <a:rPr lang="en-GB" dirty="0" smtClean="0"/>
              <a:t>but not too much or spectra at </a:t>
            </a:r>
            <a:r>
              <a:rPr lang="en-GB" dirty="0" err="1" smtClean="0"/>
              <a:t>GeV</a:t>
            </a:r>
            <a:r>
              <a:rPr lang="en-GB" dirty="0" smtClean="0"/>
              <a:t> energies get distorted, which isn’t seen</a:t>
            </a:r>
          </a:p>
          <a:p>
            <a:r>
              <a:rPr lang="en-GB" dirty="0" smtClean="0"/>
              <a:t>There are no convincing theoretical explanations</a:t>
            </a:r>
          </a:p>
          <a:p>
            <a:r>
              <a:rPr lang="en-GB" dirty="0" smtClean="0">
                <a:solidFill>
                  <a:schemeClr val="accent3"/>
                </a:solidFill>
              </a:rPr>
              <a:t>First priority must be to establish/refute effect with a different experiment—probably MINOS</a:t>
            </a:r>
            <a:endParaRPr lang="en-GB" dirty="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Want to know more?</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1408487" y="1340768"/>
            <a:ext cx="7200000" cy="54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Neutrino beams</a:t>
            </a:r>
            <a:endParaRPr lang="en-GB" dirty="0"/>
          </a:p>
        </p:txBody>
      </p:sp>
      <p:sp>
        <p:nvSpPr>
          <p:cNvPr id="3" name="Content Placeholder 2"/>
          <p:cNvSpPr>
            <a:spLocks noGrp="1"/>
          </p:cNvSpPr>
          <p:nvPr>
            <p:ph idx="1"/>
          </p:nvPr>
        </p:nvSpPr>
        <p:spPr>
          <a:xfrm>
            <a:off x="1435608" y="3501008"/>
            <a:ext cx="7596000" cy="3168352"/>
          </a:xfrm>
        </p:spPr>
        <p:txBody>
          <a:bodyPr>
            <a:normAutofit fontScale="92500"/>
          </a:bodyPr>
          <a:lstStyle/>
          <a:p>
            <a:r>
              <a:rPr lang="en-GB" sz="2800" dirty="0" smtClean="0"/>
              <a:t>Neutrino beams are produced by </a:t>
            </a:r>
            <a:r>
              <a:rPr lang="en-GB" sz="2800" dirty="0" err="1" smtClean="0"/>
              <a:t>pion</a:t>
            </a:r>
            <a:r>
              <a:rPr lang="en-GB" sz="2800" dirty="0" smtClean="0"/>
              <a:t> decay in flight</a:t>
            </a:r>
          </a:p>
          <a:p>
            <a:pPr lvl="1"/>
            <a:r>
              <a:rPr lang="en-GB" sz="2400" dirty="0" smtClean="0"/>
              <a:t>Take high-intensity proton beam</a:t>
            </a:r>
          </a:p>
          <a:p>
            <a:pPr lvl="1"/>
            <a:r>
              <a:rPr lang="en-GB" sz="2400" dirty="0" smtClean="0"/>
              <a:t>Collide with target—protons interact producing </a:t>
            </a:r>
            <a:r>
              <a:rPr lang="en-GB" sz="2400" dirty="0" err="1" smtClean="0"/>
              <a:t>pions</a:t>
            </a:r>
            <a:endParaRPr lang="en-GB" sz="2400" dirty="0" smtClean="0"/>
          </a:p>
          <a:p>
            <a:pPr lvl="1"/>
            <a:r>
              <a:rPr lang="en-GB" sz="2400" dirty="0" smtClean="0"/>
              <a:t>Collimate </a:t>
            </a:r>
            <a:r>
              <a:rPr lang="en-GB" sz="2400" dirty="0" err="1" smtClean="0"/>
              <a:t>pions</a:t>
            </a:r>
            <a:r>
              <a:rPr lang="en-GB" sz="2400" dirty="0" smtClean="0"/>
              <a:t> using magnets and allow to decay in flight: </a:t>
            </a:r>
            <a:r>
              <a:rPr lang="el-GR" sz="2400" dirty="0" smtClean="0">
                <a:solidFill>
                  <a:schemeClr val="accent3"/>
                </a:solidFill>
              </a:rPr>
              <a:t>π</a:t>
            </a:r>
            <a:r>
              <a:rPr lang="en-GB" sz="2400" baseline="30000" dirty="0" smtClean="0">
                <a:solidFill>
                  <a:schemeClr val="accent3"/>
                </a:solidFill>
              </a:rPr>
              <a:t>+</a:t>
            </a:r>
            <a:r>
              <a:rPr lang="en-GB" sz="2400" dirty="0" smtClean="0">
                <a:solidFill>
                  <a:schemeClr val="accent3"/>
                </a:solidFill>
              </a:rPr>
              <a:t> </a:t>
            </a:r>
            <a:r>
              <a:rPr lang="en-GB" sz="2400" dirty="0" smtClean="0">
                <a:solidFill>
                  <a:schemeClr val="accent3"/>
                </a:solidFill>
                <a:latin typeface="Arial" pitchFamily="34" charset="0"/>
                <a:cs typeface="Arial" pitchFamily="34" charset="0"/>
              </a:rPr>
              <a:t>→</a:t>
            </a:r>
            <a:r>
              <a:rPr lang="en-GB" sz="2400" dirty="0" smtClean="0">
                <a:solidFill>
                  <a:schemeClr val="accent3"/>
                </a:solidFill>
              </a:rPr>
              <a:t> </a:t>
            </a:r>
            <a:r>
              <a:rPr lang="el-GR" sz="2400" dirty="0" smtClean="0">
                <a:solidFill>
                  <a:schemeClr val="accent3"/>
                </a:solidFill>
              </a:rPr>
              <a:t>μ</a:t>
            </a:r>
            <a:r>
              <a:rPr lang="en-GB" sz="2400" baseline="30000" dirty="0" smtClean="0">
                <a:solidFill>
                  <a:schemeClr val="accent3"/>
                </a:solidFill>
              </a:rPr>
              <a:t>+</a:t>
            </a:r>
            <a:r>
              <a:rPr lang="en-GB" sz="2400" dirty="0" smtClean="0">
                <a:solidFill>
                  <a:schemeClr val="accent3"/>
                </a:solidFill>
              </a:rPr>
              <a:t> + </a:t>
            </a:r>
            <a:r>
              <a:rPr lang="el-GR" sz="2400" dirty="0" smtClean="0">
                <a:solidFill>
                  <a:schemeClr val="accent3"/>
                </a:solidFill>
              </a:rPr>
              <a:t>ν</a:t>
            </a:r>
            <a:r>
              <a:rPr lang="el-GR" sz="2400" baseline="-25000" dirty="0" smtClean="0">
                <a:solidFill>
                  <a:schemeClr val="accent3"/>
                </a:solidFill>
              </a:rPr>
              <a:t>μ</a:t>
            </a:r>
            <a:endParaRPr lang="en-GB" sz="2400" baseline="-25000" dirty="0" smtClean="0">
              <a:solidFill>
                <a:schemeClr val="accent3"/>
              </a:solidFill>
            </a:endParaRPr>
          </a:p>
          <a:p>
            <a:pPr lvl="1"/>
            <a:r>
              <a:rPr lang="en-GB" sz="2400" dirty="0" smtClean="0"/>
              <a:t>Stop other particles with beam dump</a:t>
            </a:r>
          </a:p>
          <a:p>
            <a:pPr>
              <a:buFont typeface="Wingdings" pitchFamily="2" charset="2"/>
              <a:buChar char=""/>
            </a:pPr>
            <a:r>
              <a:rPr lang="en-GB" dirty="0" smtClean="0"/>
              <a:t>Nearly pure </a:t>
            </a:r>
            <a:r>
              <a:rPr lang="el-GR" dirty="0" smtClean="0"/>
              <a:t>ν</a:t>
            </a:r>
            <a:r>
              <a:rPr lang="el-GR" baseline="-25000" dirty="0" smtClean="0"/>
              <a:t>μ</a:t>
            </a:r>
            <a:r>
              <a:rPr lang="en-GB" dirty="0" smtClean="0"/>
              <a:t> beam</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1126148" y="1340768"/>
            <a:ext cx="7762875"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Neutrino oscillations</a:t>
            </a:r>
            <a:endParaRPr lang="en-GB" dirty="0"/>
          </a:p>
        </p:txBody>
      </p:sp>
      <p:sp>
        <p:nvSpPr>
          <p:cNvPr id="3" name="Content Placeholder 2"/>
          <p:cNvSpPr>
            <a:spLocks noGrp="1"/>
          </p:cNvSpPr>
          <p:nvPr>
            <p:ph idx="1"/>
          </p:nvPr>
        </p:nvSpPr>
        <p:spPr>
          <a:xfrm>
            <a:off x="1435608" y="1447800"/>
            <a:ext cx="7498080" cy="5221560"/>
          </a:xfrm>
        </p:spPr>
        <p:txBody>
          <a:bodyPr>
            <a:normAutofit lnSpcReduction="10000"/>
          </a:bodyPr>
          <a:lstStyle/>
          <a:p>
            <a:r>
              <a:rPr lang="en-GB" sz="2800" dirty="0" smtClean="0"/>
              <a:t>Neutrinos are produced in three “flavours” associated with the three charged leptons</a:t>
            </a:r>
          </a:p>
          <a:p>
            <a:pPr lvl="1"/>
            <a:r>
              <a:rPr lang="en-GB" sz="2400" dirty="0" err="1" smtClean="0"/>
              <a:t>ν</a:t>
            </a:r>
            <a:r>
              <a:rPr lang="en-GB" sz="2400" baseline="-25000" dirty="0" err="1" smtClean="0"/>
              <a:t>e</a:t>
            </a:r>
            <a:r>
              <a:rPr lang="en-GB" sz="2400" dirty="0" smtClean="0"/>
              <a:t>, </a:t>
            </a:r>
            <a:r>
              <a:rPr lang="el-GR" sz="2400" dirty="0" smtClean="0"/>
              <a:t>ν</a:t>
            </a:r>
            <a:r>
              <a:rPr lang="el-GR" sz="2400" baseline="-25000" dirty="0" smtClean="0"/>
              <a:t>μ</a:t>
            </a:r>
            <a:r>
              <a:rPr lang="en-GB" sz="2400" dirty="0" smtClean="0"/>
              <a:t>, </a:t>
            </a:r>
            <a:r>
              <a:rPr lang="el-GR" sz="2400" dirty="0" smtClean="0"/>
              <a:t>ν</a:t>
            </a:r>
            <a:r>
              <a:rPr lang="el-GR" sz="2400" baseline="-25000" dirty="0" smtClean="0"/>
              <a:t>τ</a:t>
            </a:r>
            <a:endParaRPr lang="en-GB" sz="2400" baseline="-25000" dirty="0" smtClean="0"/>
          </a:p>
          <a:p>
            <a:r>
              <a:rPr lang="en-GB" sz="2800" dirty="0" smtClean="0"/>
              <a:t>However they are known to change flavour in flight (neutrino oscillation)</a:t>
            </a:r>
          </a:p>
          <a:p>
            <a:pPr lvl="1"/>
            <a:r>
              <a:rPr lang="en-GB" sz="2400" dirty="0" smtClean="0"/>
              <a:t>mass </a:t>
            </a:r>
            <a:r>
              <a:rPr lang="en-GB" sz="2400" dirty="0" err="1" smtClean="0"/>
              <a:t>eigenstates</a:t>
            </a:r>
            <a:r>
              <a:rPr lang="en-GB" sz="2400" dirty="0" smtClean="0"/>
              <a:t> ≠ flavour </a:t>
            </a:r>
            <a:r>
              <a:rPr lang="en-GB" sz="2400" dirty="0" err="1" smtClean="0"/>
              <a:t>eigenstates</a:t>
            </a:r>
            <a:endParaRPr lang="en-GB" sz="2400" dirty="0" smtClean="0"/>
          </a:p>
          <a:p>
            <a:r>
              <a:rPr lang="en-GB" sz="2800" dirty="0" smtClean="0"/>
              <a:t>This phenomenon is sensitive to the difference in the squared masses of the mass </a:t>
            </a:r>
            <a:r>
              <a:rPr lang="en-GB" sz="2800" dirty="0" err="1" smtClean="0"/>
              <a:t>eigenstates</a:t>
            </a:r>
            <a:endParaRPr lang="en-GB" sz="2800" dirty="0" smtClean="0"/>
          </a:p>
          <a:p>
            <a:pPr lvl="1"/>
            <a:r>
              <a:rPr lang="en-GB" sz="2400" dirty="0" smtClean="0"/>
              <a:t>Δ</a:t>
            </a:r>
            <a:r>
              <a:rPr lang="en-GB" sz="2400" i="1" dirty="0" smtClean="0"/>
              <a:t>m</a:t>
            </a:r>
            <a:r>
              <a:rPr lang="en-GB" sz="2400" baseline="30000" dirty="0" smtClean="0"/>
              <a:t>2</a:t>
            </a:r>
            <a:r>
              <a:rPr lang="en-GB" sz="2400" baseline="-25000" dirty="0" smtClean="0"/>
              <a:t>12</a:t>
            </a:r>
            <a:r>
              <a:rPr lang="en-GB" sz="2400" dirty="0" smtClean="0"/>
              <a:t> = 7.6×10</a:t>
            </a:r>
            <a:r>
              <a:rPr lang="en-GB" sz="2400" baseline="30000" dirty="0" smtClean="0"/>
              <a:t>−5</a:t>
            </a:r>
            <a:r>
              <a:rPr lang="en-GB" sz="2400" dirty="0" smtClean="0"/>
              <a:t> eV</a:t>
            </a:r>
            <a:r>
              <a:rPr lang="en-GB" sz="2400" baseline="30000" dirty="0" smtClean="0"/>
              <a:t>2</a:t>
            </a:r>
            <a:r>
              <a:rPr lang="en-GB" sz="2400" dirty="0" smtClean="0"/>
              <a:t>, Δ</a:t>
            </a:r>
            <a:r>
              <a:rPr lang="en-GB" sz="2400" i="1" dirty="0" smtClean="0"/>
              <a:t>m</a:t>
            </a:r>
            <a:r>
              <a:rPr lang="en-GB" sz="2400" baseline="30000" dirty="0" smtClean="0"/>
              <a:t>2</a:t>
            </a:r>
            <a:r>
              <a:rPr lang="en-GB" sz="2400" baseline="-25000" dirty="0" smtClean="0"/>
              <a:t>23</a:t>
            </a:r>
            <a:r>
              <a:rPr lang="en-GB" sz="2400" dirty="0" smtClean="0"/>
              <a:t> = 2.4×10</a:t>
            </a:r>
            <a:r>
              <a:rPr lang="en-GB" sz="2400" baseline="30000" dirty="0" smtClean="0"/>
              <a:t>−3</a:t>
            </a:r>
            <a:r>
              <a:rPr lang="en-GB" sz="2400" dirty="0" smtClean="0"/>
              <a:t> eV</a:t>
            </a:r>
            <a:r>
              <a:rPr lang="en-GB" sz="2400" baseline="30000" dirty="0" smtClean="0"/>
              <a:t>2</a:t>
            </a:r>
          </a:p>
          <a:p>
            <a:pPr lvl="1"/>
            <a:r>
              <a:rPr lang="en-GB" sz="2400" dirty="0" smtClean="0"/>
              <a:t>Δ</a:t>
            </a:r>
            <a:r>
              <a:rPr lang="en-GB" sz="2400" i="1" dirty="0" smtClean="0"/>
              <a:t>m</a:t>
            </a:r>
            <a:r>
              <a:rPr lang="en-GB" sz="2400" baseline="30000" dirty="0" smtClean="0"/>
              <a:t>2</a:t>
            </a:r>
            <a:r>
              <a:rPr lang="en-GB" sz="2400" baseline="-25000" dirty="0" smtClean="0"/>
              <a:t>13</a:t>
            </a:r>
            <a:r>
              <a:rPr lang="en-GB" sz="2400" dirty="0" smtClean="0"/>
              <a:t> is either the sum or difference of these</a:t>
            </a:r>
          </a:p>
          <a:p>
            <a:r>
              <a:rPr lang="en-GB" sz="2800" dirty="0" smtClean="0"/>
              <a:t>OPERA experiment designed to study </a:t>
            </a:r>
            <a:r>
              <a:rPr lang="el-GR" sz="2800" dirty="0" smtClean="0"/>
              <a:t>ν</a:t>
            </a:r>
            <a:r>
              <a:rPr lang="el-GR" sz="2800" baseline="-25000" dirty="0" smtClean="0"/>
              <a:t>μ</a:t>
            </a:r>
            <a:r>
              <a:rPr lang="el-GR" sz="2800" dirty="0" smtClean="0">
                <a:latin typeface="Arial" pitchFamily="34" charset="0"/>
                <a:cs typeface="Arial" pitchFamily="34" charset="0"/>
              </a:rPr>
              <a:t>→</a:t>
            </a:r>
            <a:r>
              <a:rPr lang="el-GR" sz="2800" dirty="0" smtClean="0"/>
              <a:t>ν</a:t>
            </a:r>
            <a:r>
              <a:rPr lang="el-GR" sz="2800" baseline="-25000" dirty="0" smtClean="0"/>
              <a:t>τ</a:t>
            </a:r>
            <a:r>
              <a:rPr lang="en-GB" sz="2800" dirty="0" smtClean="0"/>
              <a:t> oscillations</a:t>
            </a:r>
            <a:endParaRPr lang="en-GB"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OPERA result</a:t>
            </a:r>
            <a:endParaRPr lang="en-GB" dirty="0"/>
          </a:p>
        </p:txBody>
      </p:sp>
      <p:sp>
        <p:nvSpPr>
          <p:cNvPr id="3" name="Content Placeholder 2"/>
          <p:cNvSpPr>
            <a:spLocks noGrp="1"/>
          </p:cNvSpPr>
          <p:nvPr>
            <p:ph idx="1"/>
          </p:nvPr>
        </p:nvSpPr>
        <p:spPr>
          <a:xfrm>
            <a:off x="1435608" y="1447800"/>
            <a:ext cx="7560000" cy="5077544"/>
          </a:xfrm>
        </p:spPr>
        <p:txBody>
          <a:bodyPr/>
          <a:lstStyle/>
          <a:p>
            <a:r>
              <a:rPr lang="en-GB" sz="2800" dirty="0" smtClean="0"/>
              <a:t>Bottom line: neutrinos travelling from CERN to Gran </a:t>
            </a:r>
            <a:r>
              <a:rPr lang="en-GB" sz="2800" dirty="0" err="1" smtClean="0"/>
              <a:t>Sasso</a:t>
            </a:r>
            <a:r>
              <a:rPr lang="en-GB" sz="2800" dirty="0" smtClean="0"/>
              <a:t> (731 km) arrive (60.7±6.9±7.4) ns earlier than expected</a:t>
            </a:r>
          </a:p>
          <a:p>
            <a:pPr lvl="1"/>
            <a:r>
              <a:rPr lang="en-GB" sz="2400" dirty="0" smtClean="0"/>
              <a:t>β – 1 = (2.48±0.28±0.30)×10</a:t>
            </a:r>
            <a:r>
              <a:rPr lang="en-GB" sz="2400" baseline="30000" dirty="0" smtClean="0"/>
              <a:t>−5</a:t>
            </a:r>
          </a:p>
          <a:p>
            <a:pPr lvl="1"/>
            <a:r>
              <a:rPr lang="en-GB" sz="2400" dirty="0" smtClean="0"/>
              <a:t>6</a:t>
            </a:r>
            <a:r>
              <a:rPr lang="el-GR" sz="2400" dirty="0" smtClean="0"/>
              <a:t>σ</a:t>
            </a:r>
            <a:r>
              <a:rPr lang="en-GB" sz="2400" dirty="0" smtClean="0"/>
              <a:t> effect (statistical &amp; systematic errors in </a:t>
            </a:r>
            <a:r>
              <a:rPr lang="en-GB" sz="2400" dirty="0" err="1" smtClean="0"/>
              <a:t>quadrature</a:t>
            </a:r>
            <a:r>
              <a:rPr lang="en-GB" sz="2400" dirty="0" smtClean="0"/>
              <a:t>)</a:t>
            </a:r>
          </a:p>
          <a:p>
            <a:r>
              <a:rPr lang="en-GB" sz="2800" dirty="0" smtClean="0"/>
              <a:t>Measurement method: </a:t>
            </a:r>
            <a:r>
              <a:rPr lang="en-GB" sz="2800" i="1" dirty="0" smtClean="0"/>
              <a:t>v</a:t>
            </a:r>
            <a:r>
              <a:rPr lang="en-GB" sz="2800" dirty="0" smtClean="0"/>
              <a:t> = </a:t>
            </a:r>
            <a:r>
              <a:rPr lang="el-GR" sz="2800" dirty="0" smtClean="0"/>
              <a:t>Δ</a:t>
            </a:r>
            <a:r>
              <a:rPr lang="en-GB" sz="2800" i="1" dirty="0" smtClean="0"/>
              <a:t>d</a:t>
            </a:r>
            <a:r>
              <a:rPr lang="en-GB" sz="2800" dirty="0" smtClean="0"/>
              <a:t>/</a:t>
            </a:r>
            <a:r>
              <a:rPr lang="el-GR" sz="2800" dirty="0" smtClean="0"/>
              <a:t>Δ</a:t>
            </a:r>
            <a:r>
              <a:rPr lang="en-GB" sz="2800" i="1" dirty="0" smtClean="0"/>
              <a:t>t</a:t>
            </a:r>
          </a:p>
          <a:p>
            <a:pPr lvl="1"/>
            <a:r>
              <a:rPr lang="en-GB" sz="2400" dirty="0" smtClean="0"/>
              <a:t>measure baseline</a:t>
            </a:r>
          </a:p>
          <a:p>
            <a:pPr lvl="2"/>
            <a:r>
              <a:rPr lang="en-GB" sz="2000" dirty="0" smtClean="0"/>
              <a:t>calculate expected time of flight for </a:t>
            </a:r>
            <a:r>
              <a:rPr lang="en-GB" sz="2000" i="1" dirty="0" smtClean="0"/>
              <a:t>v</a:t>
            </a:r>
            <a:r>
              <a:rPr lang="en-GB" sz="2000" dirty="0" smtClean="0"/>
              <a:t> = </a:t>
            </a:r>
            <a:r>
              <a:rPr lang="en-GB" sz="2000" i="1" dirty="0" smtClean="0"/>
              <a:t>c</a:t>
            </a:r>
            <a:endParaRPr lang="en-GB" sz="2000" dirty="0" smtClean="0"/>
          </a:p>
          <a:p>
            <a:pPr lvl="1"/>
            <a:r>
              <a:rPr lang="en-GB" sz="2400" dirty="0" smtClean="0"/>
              <a:t>measure (average) time of flight</a:t>
            </a:r>
          </a:p>
          <a:p>
            <a:pPr lvl="2"/>
            <a:r>
              <a:rPr lang="en-GB" sz="2000" dirty="0" smtClean="0"/>
              <a:t>compare with above calculation</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a:t>
            </a:r>
            <a:endParaRPr lang="en-GB" dirty="0"/>
          </a:p>
        </p:txBody>
      </p:sp>
      <p:sp>
        <p:nvSpPr>
          <p:cNvPr id="3" name="Content Placeholder 2"/>
          <p:cNvSpPr>
            <a:spLocks noGrp="1"/>
          </p:cNvSpPr>
          <p:nvPr>
            <p:ph idx="1"/>
          </p:nvPr>
        </p:nvSpPr>
        <p:spPr>
          <a:xfrm>
            <a:off x="1435608" y="1447800"/>
            <a:ext cx="7498080" cy="5149552"/>
          </a:xfrm>
        </p:spPr>
        <p:txBody>
          <a:bodyPr>
            <a:normAutofit/>
          </a:bodyPr>
          <a:lstStyle/>
          <a:p>
            <a:r>
              <a:rPr lang="en-GB" sz="2800" dirty="0" smtClean="0"/>
              <a:t>Accurate knowledge of CERN-Gran </a:t>
            </a:r>
            <a:r>
              <a:rPr lang="en-GB" sz="2800" dirty="0" err="1" smtClean="0"/>
              <a:t>Sasso</a:t>
            </a:r>
            <a:r>
              <a:rPr lang="en-GB" sz="2800" dirty="0" smtClean="0"/>
              <a:t> baseline</a:t>
            </a:r>
          </a:p>
          <a:p>
            <a:pPr lvl="1"/>
            <a:r>
              <a:rPr lang="en-GB" sz="2400" dirty="0" smtClean="0"/>
              <a:t>60.7 ns is only 18 m</a:t>
            </a:r>
          </a:p>
          <a:p>
            <a:r>
              <a:rPr lang="en-GB" sz="2800" dirty="0" smtClean="0"/>
              <a:t>Accurate relative timing</a:t>
            </a:r>
          </a:p>
          <a:p>
            <a:pPr lvl="1"/>
            <a:r>
              <a:rPr lang="en-GB" sz="2400" dirty="0" smtClean="0"/>
              <a:t>propagation through electronics, etc., has to be taken into account</a:t>
            </a:r>
          </a:p>
          <a:p>
            <a:pPr lvl="1"/>
            <a:r>
              <a:rPr lang="en-GB" sz="2400" dirty="0" smtClean="0"/>
              <a:t>clocks at CERN and Gran </a:t>
            </a:r>
            <a:r>
              <a:rPr lang="en-GB" sz="2400" dirty="0" err="1" smtClean="0"/>
              <a:t>Sasso</a:t>
            </a:r>
            <a:r>
              <a:rPr lang="en-GB" sz="2400" dirty="0" smtClean="0"/>
              <a:t> need to be synchronised to high precision</a:t>
            </a:r>
          </a:p>
          <a:p>
            <a:pPr lvl="2"/>
            <a:r>
              <a:rPr lang="en-GB" sz="2000" dirty="0" smtClean="0"/>
              <a:t>better than “standard” GPS accuracy </a:t>
            </a:r>
          </a:p>
          <a:p>
            <a:pPr lvl="1"/>
            <a:r>
              <a:rPr lang="en-GB" sz="2400" dirty="0" smtClean="0"/>
              <a:t>need sharp enough features in the data to provide reference points for comparison</a:t>
            </a:r>
            <a:endParaRPr lang="en-GB"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Baseline measurement</a:t>
            </a:r>
            <a:endParaRPr lang="en-GB" dirty="0"/>
          </a:p>
        </p:txBody>
      </p:sp>
      <p:sp>
        <p:nvSpPr>
          <p:cNvPr id="3" name="Content Placeholder 2"/>
          <p:cNvSpPr>
            <a:spLocks noGrp="1"/>
          </p:cNvSpPr>
          <p:nvPr>
            <p:ph idx="1"/>
          </p:nvPr>
        </p:nvSpPr>
        <p:spPr>
          <a:xfrm>
            <a:off x="1435608" y="1447800"/>
            <a:ext cx="7498080" cy="5221560"/>
          </a:xfrm>
        </p:spPr>
        <p:txBody>
          <a:bodyPr>
            <a:normAutofit lnSpcReduction="10000"/>
          </a:bodyPr>
          <a:lstStyle/>
          <a:p>
            <a:r>
              <a:rPr lang="en-GB" sz="2800" dirty="0" smtClean="0"/>
              <a:t>Principles</a:t>
            </a:r>
          </a:p>
          <a:p>
            <a:pPr lvl="1"/>
            <a:r>
              <a:rPr lang="en-GB" sz="2400" dirty="0" smtClean="0"/>
              <a:t>measure arrival times</a:t>
            </a:r>
            <a:br>
              <a:rPr lang="en-GB" sz="2400" dirty="0" smtClean="0"/>
            </a:br>
            <a:r>
              <a:rPr lang="en-GB" sz="2400" dirty="0" smtClean="0"/>
              <a:t>of signals from ≥4 GPS</a:t>
            </a:r>
            <a:br>
              <a:rPr lang="en-GB" sz="2400" dirty="0" smtClean="0"/>
            </a:br>
            <a:r>
              <a:rPr lang="en-GB" sz="2400" dirty="0" smtClean="0"/>
              <a:t>satellites simultaneously</a:t>
            </a:r>
          </a:p>
          <a:p>
            <a:pPr lvl="1"/>
            <a:r>
              <a:rPr lang="en-GB" sz="2400" dirty="0" smtClean="0"/>
              <a:t>calculate “</a:t>
            </a:r>
            <a:r>
              <a:rPr lang="en-GB" sz="2400" dirty="0" err="1" smtClean="0"/>
              <a:t>pseudoranges</a:t>
            </a:r>
            <a:r>
              <a:rPr lang="en-GB" sz="2400" dirty="0" smtClean="0"/>
              <a:t>”</a:t>
            </a:r>
            <a:br>
              <a:rPr lang="en-GB" sz="2400" dirty="0" smtClean="0"/>
            </a:br>
            <a:r>
              <a:rPr lang="en-GB" sz="2400" i="1" dirty="0" smtClean="0"/>
              <a:t>c</a:t>
            </a:r>
            <a:r>
              <a:rPr lang="en-GB" sz="2400" dirty="0" smtClean="0"/>
              <a:t>(</a:t>
            </a:r>
            <a:r>
              <a:rPr lang="en-GB" sz="2400" i="1" dirty="0" err="1" smtClean="0"/>
              <a:t>t</a:t>
            </a:r>
            <a:r>
              <a:rPr lang="en-GB" sz="2400" baseline="-25000" dirty="0" err="1" smtClean="0"/>
              <a:t>r</a:t>
            </a:r>
            <a:r>
              <a:rPr lang="en-GB" sz="2400" dirty="0" smtClean="0"/>
              <a:t> – </a:t>
            </a:r>
            <a:r>
              <a:rPr lang="en-GB" sz="2400" i="1" dirty="0" err="1" smtClean="0"/>
              <a:t>t</a:t>
            </a:r>
            <a:r>
              <a:rPr lang="en-GB" sz="2400" baseline="-25000" dirty="0" err="1" smtClean="0"/>
              <a:t>e</a:t>
            </a:r>
            <a:r>
              <a:rPr lang="en-GB" sz="2400" dirty="0" smtClean="0"/>
              <a:t>) </a:t>
            </a:r>
          </a:p>
          <a:p>
            <a:pPr lvl="1"/>
            <a:r>
              <a:rPr lang="en-GB" sz="2400" dirty="0" smtClean="0"/>
              <a:t>decode navigation signal</a:t>
            </a:r>
            <a:br>
              <a:rPr lang="en-GB" sz="2400" dirty="0" smtClean="0"/>
            </a:br>
            <a:r>
              <a:rPr lang="en-GB" sz="2400" dirty="0" smtClean="0"/>
              <a:t>and determine satellite </a:t>
            </a:r>
            <a:br>
              <a:rPr lang="en-GB" sz="2400" dirty="0" smtClean="0"/>
            </a:br>
            <a:r>
              <a:rPr lang="en-GB" sz="2400" dirty="0" smtClean="0"/>
              <a:t>positions</a:t>
            </a:r>
          </a:p>
          <a:p>
            <a:pPr lvl="1"/>
            <a:r>
              <a:rPr lang="en-GB" sz="2400" dirty="0" smtClean="0"/>
              <a:t>solve simultaneous equations to get position in ECEF (Earth-centred Earth-fixed) frame</a:t>
            </a:r>
          </a:p>
          <a:p>
            <a:pPr lvl="1"/>
            <a:r>
              <a:rPr lang="en-GB" sz="2400" dirty="0" smtClean="0"/>
              <a:t>refer this to a standard geodetic reference frame to convert to/combine with latitude/longitude/height coordinates</a:t>
            </a:r>
            <a:endParaRPr lang="en-GB" sz="2400" dirty="0"/>
          </a:p>
        </p:txBody>
      </p:sp>
      <p:pic>
        <p:nvPicPr>
          <p:cNvPr id="7170" name="Picture 2"/>
          <p:cNvPicPr>
            <a:picLocks noChangeAspect="1" noChangeArrowheads="1"/>
          </p:cNvPicPr>
          <p:nvPr/>
        </p:nvPicPr>
        <p:blipFill>
          <a:blip r:embed="rId2" cstate="print"/>
          <a:srcRect/>
          <a:stretch>
            <a:fillRect/>
          </a:stretch>
        </p:blipFill>
        <p:spPr bwMode="auto">
          <a:xfrm>
            <a:off x="5335983" y="1265841"/>
            <a:ext cx="3724275" cy="3562350"/>
          </a:xfrm>
          <a:prstGeom prst="rect">
            <a:avLst/>
          </a:prstGeom>
          <a:noFill/>
          <a:ln w="9525">
            <a:noFill/>
            <a:miter lim="800000"/>
            <a:headEnd/>
            <a:tailEnd/>
          </a:ln>
        </p:spPr>
      </p:pic>
      <p:sp>
        <p:nvSpPr>
          <p:cNvPr id="5" name="TextBox 4"/>
          <p:cNvSpPr txBox="1"/>
          <p:nvPr/>
        </p:nvSpPr>
        <p:spPr>
          <a:xfrm>
            <a:off x="7668344" y="692696"/>
            <a:ext cx="1224136" cy="830997"/>
          </a:xfrm>
          <a:prstGeom prst="rect">
            <a:avLst/>
          </a:prstGeom>
          <a:noFill/>
        </p:spPr>
        <p:txBody>
          <a:bodyPr wrap="square" rtlCol="0">
            <a:spAutoFit/>
          </a:bodyPr>
          <a:lstStyle/>
          <a:p>
            <a:pPr algn="r"/>
            <a:r>
              <a:rPr lang="en-GB" sz="1600" dirty="0" smtClean="0">
                <a:solidFill>
                  <a:schemeClr val="accent3"/>
                </a:solidFill>
                <a:latin typeface="Calibri" pitchFamily="34" charset="0"/>
              </a:rPr>
              <a:t>E. Calais</a:t>
            </a:r>
            <a:br>
              <a:rPr lang="en-GB" sz="1600" dirty="0" smtClean="0">
                <a:solidFill>
                  <a:schemeClr val="accent3"/>
                </a:solidFill>
                <a:latin typeface="Calibri" pitchFamily="34" charset="0"/>
              </a:rPr>
            </a:br>
            <a:r>
              <a:rPr lang="en-GB" sz="1600" dirty="0" smtClean="0">
                <a:solidFill>
                  <a:schemeClr val="accent3"/>
                </a:solidFill>
                <a:latin typeface="Calibri" pitchFamily="34" charset="0"/>
              </a:rPr>
              <a:t>Purdue University</a:t>
            </a:r>
            <a:endParaRPr lang="en-GB" sz="1600" dirty="0">
              <a:solidFill>
                <a:schemeClr val="accent3"/>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Baseline measurement</a:t>
            </a:r>
            <a:endParaRPr lang="en-GB" dirty="0"/>
          </a:p>
        </p:txBody>
      </p:sp>
      <p:sp>
        <p:nvSpPr>
          <p:cNvPr id="3" name="Content Placeholder 2"/>
          <p:cNvSpPr>
            <a:spLocks noGrp="1"/>
          </p:cNvSpPr>
          <p:nvPr>
            <p:ph idx="1"/>
          </p:nvPr>
        </p:nvSpPr>
        <p:spPr>
          <a:xfrm>
            <a:off x="1435608" y="1447800"/>
            <a:ext cx="7498080" cy="5149552"/>
          </a:xfrm>
        </p:spPr>
        <p:txBody>
          <a:bodyPr>
            <a:normAutofit/>
          </a:bodyPr>
          <a:lstStyle/>
          <a:p>
            <a:r>
              <a:rPr lang="en-GB" sz="2800" dirty="0" smtClean="0"/>
              <a:t>Practice</a:t>
            </a:r>
          </a:p>
          <a:p>
            <a:pPr lvl="1"/>
            <a:r>
              <a:rPr lang="en-GB" sz="2400" dirty="0" smtClean="0"/>
              <a:t>can’t use GPS underground!</a:t>
            </a:r>
          </a:p>
          <a:p>
            <a:pPr lvl="2"/>
            <a:r>
              <a:rPr lang="en-GB" sz="2000" dirty="0" smtClean="0"/>
              <a:t>establish GPS benchmarks </a:t>
            </a:r>
            <a:r>
              <a:rPr lang="en-GB" sz="2000" i="1" dirty="0" smtClean="0"/>
              <a:t>outside</a:t>
            </a:r>
            <a:r>
              <a:rPr lang="en-GB" sz="2000" dirty="0" smtClean="0"/>
              <a:t> tunnel and transport position using conventional surveying techniques</a:t>
            </a:r>
          </a:p>
          <a:p>
            <a:pPr lvl="2"/>
            <a:r>
              <a:rPr lang="en-GB" sz="2000" dirty="0" smtClean="0"/>
              <a:t>OPERA say this is dominant error source (20 cm)</a:t>
            </a:r>
          </a:p>
          <a:p>
            <a:pPr lvl="1"/>
            <a:r>
              <a:rPr lang="en-GB" sz="2400" dirty="0" smtClean="0"/>
              <a:t>coordinates referred to ETRF2000</a:t>
            </a:r>
          </a:p>
          <a:p>
            <a:pPr lvl="2"/>
            <a:r>
              <a:rPr lang="en-GB" sz="2000" dirty="0" smtClean="0"/>
              <a:t>this is the standard International Terrestrial Reference Frame adjusted to make the Eurasian continental plate stationary</a:t>
            </a:r>
          </a:p>
          <a:p>
            <a:pPr lvl="3"/>
            <a:r>
              <a:rPr lang="en-GB" sz="1600" dirty="0" smtClean="0"/>
              <a:t>yes, we are at the point where continental drift is significant!</a:t>
            </a:r>
          </a:p>
          <a:p>
            <a:pPr lvl="2"/>
            <a:r>
              <a:rPr lang="en-GB" sz="2000" dirty="0" smtClean="0"/>
              <a:t>the accuracy of this system is of order a few mm</a:t>
            </a:r>
          </a:p>
          <a:p>
            <a:pPr lvl="1"/>
            <a:r>
              <a:rPr lang="en-GB" sz="2400" dirty="0" smtClean="0"/>
              <a:t>tidal and Earth rotation effects considered</a:t>
            </a:r>
          </a:p>
          <a:p>
            <a:pPr lvl="2"/>
            <a:r>
              <a:rPr lang="en-GB" sz="2000" dirty="0" smtClean="0"/>
              <a:t>Earth rotation effect (“</a:t>
            </a:r>
            <a:r>
              <a:rPr lang="en-GB" sz="2000" dirty="0" err="1" smtClean="0"/>
              <a:t>Sagnac</a:t>
            </a:r>
            <a:r>
              <a:rPr lang="en-GB" sz="2000" dirty="0" smtClean="0"/>
              <a:t> effect”) is significant (66 cm) and is corrected for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1451</TotalTime>
  <Words>1764</Words>
  <Application>Microsoft Office PowerPoint</Application>
  <PresentationFormat>On-screen Show (4:3)</PresentationFormat>
  <Paragraphs>273</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Solstice</vt:lpstr>
      <vt:lpstr>Superluminal Neutrinos?</vt:lpstr>
      <vt:lpstr>Introduction</vt:lpstr>
      <vt:lpstr>The Opera Result</vt:lpstr>
      <vt:lpstr>Neutrino beams</vt:lpstr>
      <vt:lpstr>Neutrino oscillations</vt:lpstr>
      <vt:lpstr>The OPERA result</vt:lpstr>
      <vt:lpstr>Requirements</vt:lpstr>
      <vt:lpstr>Baseline measurement</vt:lpstr>
      <vt:lpstr>Baseline measurement</vt:lpstr>
      <vt:lpstr>Slide 10</vt:lpstr>
      <vt:lpstr>Baseline measurement</vt:lpstr>
      <vt:lpstr>Time structure of the beam</vt:lpstr>
      <vt:lpstr>Principle of measurement</vt:lpstr>
      <vt:lpstr>Schematic of TOF measurement</vt:lpstr>
      <vt:lpstr>Common view GPS</vt:lpstr>
      <vt:lpstr>Timing chains</vt:lpstr>
      <vt:lpstr>Timing chains</vt:lpstr>
      <vt:lpstr>Results</vt:lpstr>
      <vt:lpstr>Effect of 60 ns shift</vt:lpstr>
      <vt:lpstr>Conclusion</vt:lpstr>
      <vt:lpstr>MINOS measurement (2007)</vt:lpstr>
      <vt:lpstr>Supernova 1987a</vt:lpstr>
      <vt:lpstr>Supernova 1987A</vt:lpstr>
      <vt:lpstr>SN 1987A timeline</vt:lpstr>
      <vt:lpstr>SN 1987A Neutrinos</vt:lpstr>
      <vt:lpstr>Comparison of OPERA and SN1987A</vt:lpstr>
      <vt:lpstr>Interpretation</vt:lpstr>
      <vt:lpstr>Interpretation and Comment</vt:lpstr>
      <vt:lpstr>Tachyons (not)</vt:lpstr>
      <vt:lpstr>“Known physics”</vt:lpstr>
      <vt:lpstr>“It must be wrong”</vt:lpstr>
      <vt:lpstr>“It’s those extra dimensions”</vt:lpstr>
      <vt:lpstr>“It’s those extra dimensions”</vt:lpstr>
      <vt:lpstr>Results from toy models</vt:lpstr>
      <vt:lpstr>Slide 35</vt:lpstr>
      <vt:lpstr>Conclusion</vt:lpstr>
      <vt:lpstr>Want to know more?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 Cartwright</dc:creator>
  <cp:lastModifiedBy>Susan</cp:lastModifiedBy>
  <cp:revision>132</cp:revision>
  <dcterms:created xsi:type="dcterms:W3CDTF">2011-10-26T12:43:38Z</dcterms:created>
  <dcterms:modified xsi:type="dcterms:W3CDTF">2011-11-02T10:59:55Z</dcterms:modified>
</cp:coreProperties>
</file>