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30279975" cy="42808525"/>
  <p:notesSz cx="6781800" cy="9918700"/>
  <p:defaultTextStyle>
    <a:defPPr>
      <a:defRPr lang="en-US"/>
    </a:defPPr>
    <a:lvl1pPr marL="0" algn="l" defTabSz="4174795" rtl="0" eaLnBrk="1" latinLnBrk="0" hangingPunct="1">
      <a:defRPr sz="8200" kern="1200">
        <a:solidFill>
          <a:schemeClr val="tx1"/>
        </a:solidFill>
        <a:latin typeface="+mn-lt"/>
        <a:ea typeface="+mn-ea"/>
        <a:cs typeface="+mn-cs"/>
      </a:defRPr>
    </a:lvl1pPr>
    <a:lvl2pPr marL="2087393" algn="l" defTabSz="4174795" rtl="0" eaLnBrk="1" latinLnBrk="0" hangingPunct="1">
      <a:defRPr sz="8200" kern="1200">
        <a:solidFill>
          <a:schemeClr val="tx1"/>
        </a:solidFill>
        <a:latin typeface="+mn-lt"/>
        <a:ea typeface="+mn-ea"/>
        <a:cs typeface="+mn-cs"/>
      </a:defRPr>
    </a:lvl2pPr>
    <a:lvl3pPr marL="4174795" algn="l" defTabSz="4174795" rtl="0" eaLnBrk="1" latinLnBrk="0" hangingPunct="1">
      <a:defRPr sz="8200" kern="1200">
        <a:solidFill>
          <a:schemeClr val="tx1"/>
        </a:solidFill>
        <a:latin typeface="+mn-lt"/>
        <a:ea typeface="+mn-ea"/>
        <a:cs typeface="+mn-cs"/>
      </a:defRPr>
    </a:lvl3pPr>
    <a:lvl4pPr marL="6262189" algn="l" defTabSz="4174795" rtl="0" eaLnBrk="1" latinLnBrk="0" hangingPunct="1">
      <a:defRPr sz="8200" kern="1200">
        <a:solidFill>
          <a:schemeClr val="tx1"/>
        </a:solidFill>
        <a:latin typeface="+mn-lt"/>
        <a:ea typeface="+mn-ea"/>
        <a:cs typeface="+mn-cs"/>
      </a:defRPr>
    </a:lvl4pPr>
    <a:lvl5pPr marL="8349582" algn="l" defTabSz="4174795" rtl="0" eaLnBrk="1" latinLnBrk="0" hangingPunct="1">
      <a:defRPr sz="8200" kern="1200">
        <a:solidFill>
          <a:schemeClr val="tx1"/>
        </a:solidFill>
        <a:latin typeface="+mn-lt"/>
        <a:ea typeface="+mn-ea"/>
        <a:cs typeface="+mn-cs"/>
      </a:defRPr>
    </a:lvl5pPr>
    <a:lvl6pPr marL="10436984" algn="l" defTabSz="4174795" rtl="0" eaLnBrk="1" latinLnBrk="0" hangingPunct="1">
      <a:defRPr sz="8200" kern="1200">
        <a:solidFill>
          <a:schemeClr val="tx1"/>
        </a:solidFill>
        <a:latin typeface="+mn-lt"/>
        <a:ea typeface="+mn-ea"/>
        <a:cs typeface="+mn-cs"/>
      </a:defRPr>
    </a:lvl6pPr>
    <a:lvl7pPr marL="12524377" algn="l" defTabSz="4174795" rtl="0" eaLnBrk="1" latinLnBrk="0" hangingPunct="1">
      <a:defRPr sz="8200" kern="1200">
        <a:solidFill>
          <a:schemeClr val="tx1"/>
        </a:solidFill>
        <a:latin typeface="+mn-lt"/>
        <a:ea typeface="+mn-ea"/>
        <a:cs typeface="+mn-cs"/>
      </a:defRPr>
    </a:lvl7pPr>
    <a:lvl8pPr marL="14611770" algn="l" defTabSz="4174795" rtl="0" eaLnBrk="1" latinLnBrk="0" hangingPunct="1">
      <a:defRPr sz="8200" kern="1200">
        <a:solidFill>
          <a:schemeClr val="tx1"/>
        </a:solidFill>
        <a:latin typeface="+mn-lt"/>
        <a:ea typeface="+mn-ea"/>
        <a:cs typeface="+mn-cs"/>
      </a:defRPr>
    </a:lvl8pPr>
    <a:lvl9pPr marL="16699173" algn="l" defTabSz="4174795"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66CC"/>
    <a:srgbClr val="33CC33"/>
    <a:srgbClr val="9BF7A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33" d="100"/>
          <a:sy n="33" d="100"/>
        </p:scale>
        <p:origin x="-510" y="1962"/>
      </p:cViewPr>
      <p:guideLst>
        <p:guide orient="horz" pos="13483"/>
        <p:guide pos="9537"/>
      </p:guideLst>
    </p:cSldViewPr>
  </p:slid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13298404"/>
            <a:ext cx="25737979" cy="9176087"/>
          </a:xfrm>
        </p:spPr>
        <p:txBody>
          <a:bodyPr/>
          <a:lstStyle/>
          <a:p>
            <a:r>
              <a:rPr lang="en-US" smtClean="0"/>
              <a:t>Click to edit Master title style</a:t>
            </a:r>
            <a:endParaRPr lang="en-GB"/>
          </a:p>
        </p:txBody>
      </p:sp>
      <p:sp>
        <p:nvSpPr>
          <p:cNvPr id="3" name="Subtitle 2"/>
          <p:cNvSpPr>
            <a:spLocks noGrp="1"/>
          </p:cNvSpPr>
          <p:nvPr>
            <p:ph type="subTitle" idx="1"/>
          </p:nvPr>
        </p:nvSpPr>
        <p:spPr>
          <a:xfrm>
            <a:off x="4541996" y="24258164"/>
            <a:ext cx="21195983" cy="10939956"/>
          </a:xfrm>
        </p:spPr>
        <p:txBody>
          <a:bodyPr/>
          <a:lstStyle>
            <a:lvl1pPr marL="0" indent="0" algn="ctr">
              <a:buNone/>
              <a:defRPr>
                <a:solidFill>
                  <a:schemeClr val="tx1">
                    <a:tint val="75000"/>
                  </a:schemeClr>
                </a:solidFill>
              </a:defRPr>
            </a:lvl1pPr>
            <a:lvl2pPr marL="2087393" indent="0" algn="ctr">
              <a:buNone/>
              <a:defRPr>
                <a:solidFill>
                  <a:schemeClr val="tx1">
                    <a:tint val="75000"/>
                  </a:schemeClr>
                </a:solidFill>
              </a:defRPr>
            </a:lvl2pPr>
            <a:lvl3pPr marL="4174795" indent="0" algn="ctr">
              <a:buNone/>
              <a:defRPr>
                <a:solidFill>
                  <a:schemeClr val="tx1">
                    <a:tint val="75000"/>
                  </a:schemeClr>
                </a:solidFill>
              </a:defRPr>
            </a:lvl3pPr>
            <a:lvl4pPr marL="6262189" indent="0" algn="ctr">
              <a:buNone/>
              <a:defRPr>
                <a:solidFill>
                  <a:schemeClr val="tx1">
                    <a:tint val="75000"/>
                  </a:schemeClr>
                </a:solidFill>
              </a:defRPr>
            </a:lvl4pPr>
            <a:lvl5pPr marL="8349582" indent="0" algn="ctr">
              <a:buNone/>
              <a:defRPr>
                <a:solidFill>
                  <a:schemeClr val="tx1">
                    <a:tint val="75000"/>
                  </a:schemeClr>
                </a:solidFill>
              </a:defRPr>
            </a:lvl5pPr>
            <a:lvl6pPr marL="10436984" indent="0" algn="ctr">
              <a:buNone/>
              <a:defRPr>
                <a:solidFill>
                  <a:schemeClr val="tx1">
                    <a:tint val="75000"/>
                  </a:schemeClr>
                </a:solidFill>
              </a:defRPr>
            </a:lvl6pPr>
            <a:lvl7pPr marL="12524377" indent="0" algn="ctr">
              <a:buNone/>
              <a:defRPr>
                <a:solidFill>
                  <a:schemeClr val="tx1">
                    <a:tint val="75000"/>
                  </a:schemeClr>
                </a:solidFill>
              </a:defRPr>
            </a:lvl7pPr>
            <a:lvl8pPr marL="14611770" indent="0" algn="ctr">
              <a:buNone/>
              <a:defRPr>
                <a:solidFill>
                  <a:schemeClr val="tx1">
                    <a:tint val="75000"/>
                  </a:schemeClr>
                </a:solidFill>
              </a:defRPr>
            </a:lvl8pPr>
            <a:lvl9pPr marL="16699173"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29AA32B-5667-484D-B5C8-9FC45AB54AF9}" type="datetimeFigureOut">
              <a:rPr lang="en-US" smtClean="0"/>
              <a:pPr/>
              <a:t>5/10/2010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6BDC3D-D910-4AF5-B1C4-FC3A48B0B51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9AA32B-5667-484D-B5C8-9FC45AB54AF9}" type="datetimeFigureOut">
              <a:rPr lang="en-US" smtClean="0"/>
              <a:pPr/>
              <a:t>5/10/2010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6BDC3D-D910-4AF5-B1C4-FC3A48B0B51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2" y="1714335"/>
            <a:ext cx="6812994" cy="3652597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13999" y="1714335"/>
            <a:ext cx="19934317" cy="3652597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9AA32B-5667-484D-B5C8-9FC45AB54AF9}" type="datetimeFigureOut">
              <a:rPr lang="en-US" smtClean="0"/>
              <a:pPr/>
              <a:t>5/10/2010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6BDC3D-D910-4AF5-B1C4-FC3A48B0B51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9AA32B-5667-484D-B5C8-9FC45AB54AF9}" type="datetimeFigureOut">
              <a:rPr lang="en-US" smtClean="0"/>
              <a:pPr/>
              <a:t>5/10/2010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6BDC3D-D910-4AF5-B1C4-FC3A48B0B51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09" y="27508457"/>
            <a:ext cx="25737979" cy="8502249"/>
          </a:xfrm>
        </p:spPr>
        <p:txBody>
          <a:bodyPr anchor="t"/>
          <a:lstStyle>
            <a:lvl1pPr algn="l">
              <a:defRPr sz="18300" b="1" cap="all"/>
            </a:lvl1pPr>
          </a:lstStyle>
          <a:p>
            <a:r>
              <a:rPr lang="en-US" smtClean="0"/>
              <a:t>Click to edit Master title style</a:t>
            </a:r>
            <a:endParaRPr lang="en-GB"/>
          </a:p>
        </p:txBody>
      </p:sp>
      <p:sp>
        <p:nvSpPr>
          <p:cNvPr id="3" name="Text Placeholder 2"/>
          <p:cNvSpPr>
            <a:spLocks noGrp="1"/>
          </p:cNvSpPr>
          <p:nvPr>
            <p:ph type="body" idx="1"/>
          </p:nvPr>
        </p:nvSpPr>
        <p:spPr>
          <a:xfrm>
            <a:off x="2391909" y="18144082"/>
            <a:ext cx="25737979" cy="9364362"/>
          </a:xfrm>
        </p:spPr>
        <p:txBody>
          <a:bodyPr anchor="b"/>
          <a:lstStyle>
            <a:lvl1pPr marL="0" indent="0">
              <a:buNone/>
              <a:defRPr sz="9100">
                <a:solidFill>
                  <a:schemeClr val="tx1">
                    <a:tint val="75000"/>
                  </a:schemeClr>
                </a:solidFill>
              </a:defRPr>
            </a:lvl1pPr>
            <a:lvl2pPr marL="2087393" indent="0">
              <a:buNone/>
              <a:defRPr sz="8200">
                <a:solidFill>
                  <a:schemeClr val="tx1">
                    <a:tint val="75000"/>
                  </a:schemeClr>
                </a:solidFill>
              </a:defRPr>
            </a:lvl2pPr>
            <a:lvl3pPr marL="4174795" indent="0">
              <a:buNone/>
              <a:defRPr sz="7300">
                <a:solidFill>
                  <a:schemeClr val="tx1">
                    <a:tint val="75000"/>
                  </a:schemeClr>
                </a:solidFill>
              </a:defRPr>
            </a:lvl3pPr>
            <a:lvl4pPr marL="6262189" indent="0">
              <a:buNone/>
              <a:defRPr sz="6400">
                <a:solidFill>
                  <a:schemeClr val="tx1">
                    <a:tint val="75000"/>
                  </a:schemeClr>
                </a:solidFill>
              </a:defRPr>
            </a:lvl4pPr>
            <a:lvl5pPr marL="8349582" indent="0">
              <a:buNone/>
              <a:defRPr sz="6400">
                <a:solidFill>
                  <a:schemeClr val="tx1">
                    <a:tint val="75000"/>
                  </a:schemeClr>
                </a:solidFill>
              </a:defRPr>
            </a:lvl5pPr>
            <a:lvl6pPr marL="10436984" indent="0">
              <a:buNone/>
              <a:defRPr sz="6400">
                <a:solidFill>
                  <a:schemeClr val="tx1">
                    <a:tint val="75000"/>
                  </a:schemeClr>
                </a:solidFill>
              </a:defRPr>
            </a:lvl6pPr>
            <a:lvl7pPr marL="12524377" indent="0">
              <a:buNone/>
              <a:defRPr sz="6400">
                <a:solidFill>
                  <a:schemeClr val="tx1">
                    <a:tint val="75000"/>
                  </a:schemeClr>
                </a:solidFill>
              </a:defRPr>
            </a:lvl7pPr>
            <a:lvl8pPr marL="14611770" indent="0">
              <a:buNone/>
              <a:defRPr sz="6400">
                <a:solidFill>
                  <a:schemeClr val="tx1">
                    <a:tint val="75000"/>
                  </a:schemeClr>
                </a:solidFill>
              </a:defRPr>
            </a:lvl8pPr>
            <a:lvl9pPr marL="16699173"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9AA32B-5667-484D-B5C8-9FC45AB54AF9}" type="datetimeFigureOut">
              <a:rPr lang="en-US" smtClean="0"/>
              <a:pPr/>
              <a:t>5/10/2010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6BDC3D-D910-4AF5-B1C4-FC3A48B0B51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13999" y="9988665"/>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5392320" y="9988665"/>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29AA32B-5667-484D-B5C8-9FC45AB54AF9}" type="datetimeFigureOut">
              <a:rPr lang="en-US" smtClean="0"/>
              <a:pPr/>
              <a:t>5/10/2010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6BDC3D-D910-4AF5-B1C4-FC3A48B0B51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3999" y="9582375"/>
            <a:ext cx="13378914" cy="3993477"/>
          </a:xfrm>
        </p:spPr>
        <p:txBody>
          <a:bodyPr anchor="b"/>
          <a:lstStyle>
            <a:lvl1pPr marL="0" indent="0">
              <a:buNone/>
              <a:defRPr sz="11000" b="1"/>
            </a:lvl1pPr>
            <a:lvl2pPr marL="2087393" indent="0">
              <a:buNone/>
              <a:defRPr sz="9100" b="1"/>
            </a:lvl2pPr>
            <a:lvl3pPr marL="4174795" indent="0">
              <a:buNone/>
              <a:defRPr sz="8200" b="1"/>
            </a:lvl3pPr>
            <a:lvl4pPr marL="6262189" indent="0">
              <a:buNone/>
              <a:defRPr sz="7300" b="1"/>
            </a:lvl4pPr>
            <a:lvl5pPr marL="8349582" indent="0">
              <a:buNone/>
              <a:defRPr sz="7300" b="1"/>
            </a:lvl5pPr>
            <a:lvl6pPr marL="10436984" indent="0">
              <a:buNone/>
              <a:defRPr sz="7300" b="1"/>
            </a:lvl6pPr>
            <a:lvl7pPr marL="12524377" indent="0">
              <a:buNone/>
              <a:defRPr sz="7300" b="1"/>
            </a:lvl7pPr>
            <a:lvl8pPr marL="14611770" indent="0">
              <a:buNone/>
              <a:defRPr sz="7300" b="1"/>
            </a:lvl8pPr>
            <a:lvl9pPr marL="16699173"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3999" y="13575852"/>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81808" y="9582375"/>
            <a:ext cx="13384170" cy="3993477"/>
          </a:xfrm>
        </p:spPr>
        <p:txBody>
          <a:bodyPr anchor="b"/>
          <a:lstStyle>
            <a:lvl1pPr marL="0" indent="0">
              <a:buNone/>
              <a:defRPr sz="11000" b="1"/>
            </a:lvl1pPr>
            <a:lvl2pPr marL="2087393" indent="0">
              <a:buNone/>
              <a:defRPr sz="9100" b="1"/>
            </a:lvl2pPr>
            <a:lvl3pPr marL="4174795" indent="0">
              <a:buNone/>
              <a:defRPr sz="8200" b="1"/>
            </a:lvl3pPr>
            <a:lvl4pPr marL="6262189" indent="0">
              <a:buNone/>
              <a:defRPr sz="7300" b="1"/>
            </a:lvl4pPr>
            <a:lvl5pPr marL="8349582" indent="0">
              <a:buNone/>
              <a:defRPr sz="7300" b="1"/>
            </a:lvl5pPr>
            <a:lvl6pPr marL="10436984" indent="0">
              <a:buNone/>
              <a:defRPr sz="7300" b="1"/>
            </a:lvl6pPr>
            <a:lvl7pPr marL="12524377" indent="0">
              <a:buNone/>
              <a:defRPr sz="7300" b="1"/>
            </a:lvl7pPr>
            <a:lvl8pPr marL="14611770" indent="0">
              <a:buNone/>
              <a:defRPr sz="7300" b="1"/>
            </a:lvl8pPr>
            <a:lvl9pPr marL="16699173"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81808" y="13575852"/>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29AA32B-5667-484D-B5C8-9FC45AB54AF9}" type="datetimeFigureOut">
              <a:rPr lang="en-US" smtClean="0"/>
              <a:pPr/>
              <a:t>5/10/2010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6BDC3D-D910-4AF5-B1C4-FC3A48B0B51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29AA32B-5667-484D-B5C8-9FC45AB54AF9}" type="datetimeFigureOut">
              <a:rPr lang="en-US" smtClean="0"/>
              <a:pPr/>
              <a:t>5/10/2010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6BDC3D-D910-4AF5-B1C4-FC3A48B0B51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AA32B-5667-484D-B5C8-9FC45AB54AF9}" type="datetimeFigureOut">
              <a:rPr lang="en-US" smtClean="0"/>
              <a:pPr/>
              <a:t>5/10/2010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6BDC3D-D910-4AF5-B1C4-FC3A48B0B51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7" y="1704413"/>
            <a:ext cx="9961903" cy="7253667"/>
          </a:xfrm>
        </p:spPr>
        <p:txBody>
          <a:bodyPr anchor="b"/>
          <a:lstStyle>
            <a:lvl1pPr algn="l">
              <a:defRPr sz="9100" b="1"/>
            </a:lvl1pPr>
          </a:lstStyle>
          <a:p>
            <a:r>
              <a:rPr lang="en-US" smtClean="0"/>
              <a:t>Click to edit Master title style</a:t>
            </a:r>
            <a:endParaRPr lang="en-GB"/>
          </a:p>
        </p:txBody>
      </p:sp>
      <p:sp>
        <p:nvSpPr>
          <p:cNvPr id="3" name="Content Placeholder 2"/>
          <p:cNvSpPr>
            <a:spLocks noGrp="1"/>
          </p:cNvSpPr>
          <p:nvPr>
            <p:ph idx="1"/>
          </p:nvPr>
        </p:nvSpPr>
        <p:spPr>
          <a:xfrm>
            <a:off x="11838629" y="1704429"/>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4007" y="8958096"/>
            <a:ext cx="9961903" cy="29282223"/>
          </a:xfrm>
        </p:spPr>
        <p:txBody>
          <a:bodyPr/>
          <a:lstStyle>
            <a:lvl1pPr marL="0" indent="0">
              <a:buNone/>
              <a:defRPr sz="6400"/>
            </a:lvl1pPr>
            <a:lvl2pPr marL="2087393" indent="0">
              <a:buNone/>
              <a:defRPr sz="5500"/>
            </a:lvl2pPr>
            <a:lvl3pPr marL="4174795" indent="0">
              <a:buNone/>
              <a:defRPr sz="4600"/>
            </a:lvl3pPr>
            <a:lvl4pPr marL="6262189" indent="0">
              <a:buNone/>
              <a:defRPr sz="4100"/>
            </a:lvl4pPr>
            <a:lvl5pPr marL="8349582" indent="0">
              <a:buNone/>
              <a:defRPr sz="4100"/>
            </a:lvl5pPr>
            <a:lvl6pPr marL="10436984" indent="0">
              <a:buNone/>
              <a:defRPr sz="4100"/>
            </a:lvl6pPr>
            <a:lvl7pPr marL="12524377" indent="0">
              <a:buNone/>
              <a:defRPr sz="4100"/>
            </a:lvl7pPr>
            <a:lvl8pPr marL="14611770" indent="0">
              <a:buNone/>
              <a:defRPr sz="4100"/>
            </a:lvl8pPr>
            <a:lvl9pPr marL="16699173"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AA32B-5667-484D-B5C8-9FC45AB54AF9}" type="datetimeFigureOut">
              <a:rPr lang="en-US" smtClean="0"/>
              <a:pPr/>
              <a:t>5/10/2010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6BDC3D-D910-4AF5-B1C4-FC3A48B0B51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7" y="29965968"/>
            <a:ext cx="18167985" cy="3537652"/>
          </a:xfrm>
        </p:spPr>
        <p:txBody>
          <a:bodyPr anchor="b"/>
          <a:lstStyle>
            <a:lvl1pPr algn="l">
              <a:defRPr sz="9100" b="1"/>
            </a:lvl1pPr>
          </a:lstStyle>
          <a:p>
            <a:r>
              <a:rPr lang="en-US" smtClean="0"/>
              <a:t>Click to edit Master title style</a:t>
            </a:r>
            <a:endParaRPr lang="en-GB"/>
          </a:p>
        </p:txBody>
      </p:sp>
      <p:sp>
        <p:nvSpPr>
          <p:cNvPr id="3" name="Picture Placeholder 2"/>
          <p:cNvSpPr>
            <a:spLocks noGrp="1"/>
          </p:cNvSpPr>
          <p:nvPr>
            <p:ph type="pic" idx="1"/>
          </p:nvPr>
        </p:nvSpPr>
        <p:spPr>
          <a:xfrm>
            <a:off x="5935087" y="3825021"/>
            <a:ext cx="18167985" cy="25685115"/>
          </a:xfrm>
        </p:spPr>
        <p:txBody>
          <a:bodyPr/>
          <a:lstStyle>
            <a:lvl1pPr marL="0" indent="0">
              <a:buNone/>
              <a:defRPr sz="14600"/>
            </a:lvl1pPr>
            <a:lvl2pPr marL="2087393" indent="0">
              <a:buNone/>
              <a:defRPr sz="12800"/>
            </a:lvl2pPr>
            <a:lvl3pPr marL="4174795" indent="0">
              <a:buNone/>
              <a:defRPr sz="11000"/>
            </a:lvl3pPr>
            <a:lvl4pPr marL="6262189" indent="0">
              <a:buNone/>
              <a:defRPr sz="9100"/>
            </a:lvl4pPr>
            <a:lvl5pPr marL="8349582" indent="0">
              <a:buNone/>
              <a:defRPr sz="9100"/>
            </a:lvl5pPr>
            <a:lvl6pPr marL="10436984" indent="0">
              <a:buNone/>
              <a:defRPr sz="9100"/>
            </a:lvl6pPr>
            <a:lvl7pPr marL="12524377" indent="0">
              <a:buNone/>
              <a:defRPr sz="9100"/>
            </a:lvl7pPr>
            <a:lvl8pPr marL="14611770" indent="0">
              <a:buNone/>
              <a:defRPr sz="9100"/>
            </a:lvl8pPr>
            <a:lvl9pPr marL="16699173" indent="0">
              <a:buNone/>
              <a:defRPr sz="9100"/>
            </a:lvl9pPr>
          </a:lstStyle>
          <a:p>
            <a:endParaRPr lang="en-GB"/>
          </a:p>
        </p:txBody>
      </p:sp>
      <p:sp>
        <p:nvSpPr>
          <p:cNvPr id="4" name="Text Placeholder 3"/>
          <p:cNvSpPr>
            <a:spLocks noGrp="1"/>
          </p:cNvSpPr>
          <p:nvPr>
            <p:ph type="body" sz="half" idx="2"/>
          </p:nvPr>
        </p:nvSpPr>
        <p:spPr>
          <a:xfrm>
            <a:off x="5935087" y="33503620"/>
            <a:ext cx="18167985" cy="5024053"/>
          </a:xfrm>
        </p:spPr>
        <p:txBody>
          <a:bodyPr/>
          <a:lstStyle>
            <a:lvl1pPr marL="0" indent="0">
              <a:buNone/>
              <a:defRPr sz="6400"/>
            </a:lvl1pPr>
            <a:lvl2pPr marL="2087393" indent="0">
              <a:buNone/>
              <a:defRPr sz="5500"/>
            </a:lvl2pPr>
            <a:lvl3pPr marL="4174795" indent="0">
              <a:buNone/>
              <a:defRPr sz="4600"/>
            </a:lvl3pPr>
            <a:lvl4pPr marL="6262189" indent="0">
              <a:buNone/>
              <a:defRPr sz="4100"/>
            </a:lvl4pPr>
            <a:lvl5pPr marL="8349582" indent="0">
              <a:buNone/>
              <a:defRPr sz="4100"/>
            </a:lvl5pPr>
            <a:lvl6pPr marL="10436984" indent="0">
              <a:buNone/>
              <a:defRPr sz="4100"/>
            </a:lvl6pPr>
            <a:lvl7pPr marL="12524377" indent="0">
              <a:buNone/>
              <a:defRPr sz="4100"/>
            </a:lvl7pPr>
            <a:lvl8pPr marL="14611770" indent="0">
              <a:buNone/>
              <a:defRPr sz="4100"/>
            </a:lvl8pPr>
            <a:lvl9pPr marL="16699173"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AA32B-5667-484D-B5C8-9FC45AB54AF9}" type="datetimeFigureOut">
              <a:rPr lang="en-US" smtClean="0"/>
              <a:pPr/>
              <a:t>5/10/2010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6BDC3D-D910-4AF5-B1C4-FC3A48B0B51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999" y="1714326"/>
            <a:ext cx="27251978" cy="7134754"/>
          </a:xfrm>
          <a:prstGeom prst="rect">
            <a:avLst/>
          </a:prstGeom>
        </p:spPr>
        <p:txBody>
          <a:bodyPr vert="horz" lIns="417479" tIns="208739" rIns="417479" bIns="208739"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3999" y="9988665"/>
            <a:ext cx="27251978" cy="28251648"/>
          </a:xfrm>
          <a:prstGeom prst="rect">
            <a:avLst/>
          </a:prstGeom>
        </p:spPr>
        <p:txBody>
          <a:bodyPr vert="horz" lIns="417479" tIns="208739" rIns="417479" bIns="20873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3999" y="39677176"/>
            <a:ext cx="7065328" cy="2279158"/>
          </a:xfrm>
          <a:prstGeom prst="rect">
            <a:avLst/>
          </a:prstGeom>
        </p:spPr>
        <p:txBody>
          <a:bodyPr vert="horz" lIns="417479" tIns="208739" rIns="417479" bIns="208739" rtlCol="0" anchor="ctr"/>
          <a:lstStyle>
            <a:lvl1pPr algn="l">
              <a:defRPr sz="5500">
                <a:solidFill>
                  <a:schemeClr val="tx1">
                    <a:tint val="75000"/>
                  </a:schemeClr>
                </a:solidFill>
              </a:defRPr>
            </a:lvl1pPr>
          </a:lstStyle>
          <a:p>
            <a:fld id="{F29AA32B-5667-484D-B5C8-9FC45AB54AF9}" type="datetimeFigureOut">
              <a:rPr lang="en-US" smtClean="0"/>
              <a:pPr/>
              <a:t>5/10/2010</a:t>
            </a:fld>
            <a:endParaRPr lang="en-GB"/>
          </a:p>
        </p:txBody>
      </p:sp>
      <p:sp>
        <p:nvSpPr>
          <p:cNvPr id="5" name="Footer Placeholder 4"/>
          <p:cNvSpPr>
            <a:spLocks noGrp="1"/>
          </p:cNvSpPr>
          <p:nvPr>
            <p:ph type="ftr" sz="quarter" idx="3"/>
          </p:nvPr>
        </p:nvSpPr>
        <p:spPr>
          <a:xfrm>
            <a:off x="10345658" y="39677176"/>
            <a:ext cx="9588659" cy="2279158"/>
          </a:xfrm>
          <a:prstGeom prst="rect">
            <a:avLst/>
          </a:prstGeom>
        </p:spPr>
        <p:txBody>
          <a:bodyPr vert="horz" lIns="417479" tIns="208739" rIns="417479" bIns="208739" rtlCol="0" anchor="ctr"/>
          <a:lstStyle>
            <a:lvl1pPr algn="ctr">
              <a:defRPr sz="55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700649" y="39677176"/>
            <a:ext cx="7065328" cy="2279158"/>
          </a:xfrm>
          <a:prstGeom prst="rect">
            <a:avLst/>
          </a:prstGeom>
        </p:spPr>
        <p:txBody>
          <a:bodyPr vert="horz" lIns="417479" tIns="208739" rIns="417479" bIns="208739" rtlCol="0" anchor="ctr"/>
          <a:lstStyle>
            <a:lvl1pPr algn="r">
              <a:defRPr sz="5500">
                <a:solidFill>
                  <a:schemeClr val="tx1">
                    <a:tint val="75000"/>
                  </a:schemeClr>
                </a:solidFill>
              </a:defRPr>
            </a:lvl1pPr>
          </a:lstStyle>
          <a:p>
            <a:fld id="{3F6BDC3D-D910-4AF5-B1C4-FC3A48B0B51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4795" rtl="0" eaLnBrk="1" latinLnBrk="0" hangingPunct="1">
        <a:spcBef>
          <a:spcPct val="0"/>
        </a:spcBef>
        <a:buNone/>
        <a:defRPr sz="20100" kern="1200">
          <a:solidFill>
            <a:schemeClr val="tx1"/>
          </a:solidFill>
          <a:latin typeface="+mj-lt"/>
          <a:ea typeface="+mj-ea"/>
          <a:cs typeface="+mj-cs"/>
        </a:defRPr>
      </a:lvl1pPr>
    </p:titleStyle>
    <p:bodyStyle>
      <a:lvl1pPr marL="1565549" indent="-1565549" algn="l" defTabSz="4174795"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2016" indent="-1304623" algn="l" defTabSz="4174795"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18492" indent="-1043697" algn="l" defTabSz="4174795"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05885" indent="-1043697" algn="l" defTabSz="4174795"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93287" indent="-1043697" algn="l" defTabSz="4174795"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80681" indent="-1043697" algn="l" defTabSz="4174795"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8074" indent="-1043697" algn="l" defTabSz="4174795"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5476" indent="-1043697" algn="l" defTabSz="4174795"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2869" indent="-1043697" algn="l" defTabSz="4174795"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4795" rtl="0" eaLnBrk="1" latinLnBrk="0" hangingPunct="1">
        <a:defRPr sz="8200" kern="1200">
          <a:solidFill>
            <a:schemeClr val="tx1"/>
          </a:solidFill>
          <a:latin typeface="+mn-lt"/>
          <a:ea typeface="+mn-ea"/>
          <a:cs typeface="+mn-cs"/>
        </a:defRPr>
      </a:lvl1pPr>
      <a:lvl2pPr marL="2087393" algn="l" defTabSz="4174795" rtl="0" eaLnBrk="1" latinLnBrk="0" hangingPunct="1">
        <a:defRPr sz="8200" kern="1200">
          <a:solidFill>
            <a:schemeClr val="tx1"/>
          </a:solidFill>
          <a:latin typeface="+mn-lt"/>
          <a:ea typeface="+mn-ea"/>
          <a:cs typeface="+mn-cs"/>
        </a:defRPr>
      </a:lvl2pPr>
      <a:lvl3pPr marL="4174795" algn="l" defTabSz="4174795" rtl="0" eaLnBrk="1" latinLnBrk="0" hangingPunct="1">
        <a:defRPr sz="8200" kern="1200">
          <a:solidFill>
            <a:schemeClr val="tx1"/>
          </a:solidFill>
          <a:latin typeface="+mn-lt"/>
          <a:ea typeface="+mn-ea"/>
          <a:cs typeface="+mn-cs"/>
        </a:defRPr>
      </a:lvl3pPr>
      <a:lvl4pPr marL="6262189" algn="l" defTabSz="4174795" rtl="0" eaLnBrk="1" latinLnBrk="0" hangingPunct="1">
        <a:defRPr sz="8200" kern="1200">
          <a:solidFill>
            <a:schemeClr val="tx1"/>
          </a:solidFill>
          <a:latin typeface="+mn-lt"/>
          <a:ea typeface="+mn-ea"/>
          <a:cs typeface="+mn-cs"/>
        </a:defRPr>
      </a:lvl4pPr>
      <a:lvl5pPr marL="8349582" algn="l" defTabSz="4174795" rtl="0" eaLnBrk="1" latinLnBrk="0" hangingPunct="1">
        <a:defRPr sz="8200" kern="1200">
          <a:solidFill>
            <a:schemeClr val="tx1"/>
          </a:solidFill>
          <a:latin typeface="+mn-lt"/>
          <a:ea typeface="+mn-ea"/>
          <a:cs typeface="+mn-cs"/>
        </a:defRPr>
      </a:lvl5pPr>
      <a:lvl6pPr marL="10436984" algn="l" defTabSz="4174795" rtl="0" eaLnBrk="1" latinLnBrk="0" hangingPunct="1">
        <a:defRPr sz="8200" kern="1200">
          <a:solidFill>
            <a:schemeClr val="tx1"/>
          </a:solidFill>
          <a:latin typeface="+mn-lt"/>
          <a:ea typeface="+mn-ea"/>
          <a:cs typeface="+mn-cs"/>
        </a:defRPr>
      </a:lvl6pPr>
      <a:lvl7pPr marL="12524377" algn="l" defTabSz="4174795" rtl="0" eaLnBrk="1" latinLnBrk="0" hangingPunct="1">
        <a:defRPr sz="8200" kern="1200">
          <a:solidFill>
            <a:schemeClr val="tx1"/>
          </a:solidFill>
          <a:latin typeface="+mn-lt"/>
          <a:ea typeface="+mn-ea"/>
          <a:cs typeface="+mn-cs"/>
        </a:defRPr>
      </a:lvl7pPr>
      <a:lvl8pPr marL="14611770" algn="l" defTabSz="4174795" rtl="0" eaLnBrk="1" latinLnBrk="0" hangingPunct="1">
        <a:defRPr sz="8200" kern="1200">
          <a:solidFill>
            <a:schemeClr val="tx1"/>
          </a:solidFill>
          <a:latin typeface="+mn-lt"/>
          <a:ea typeface="+mn-ea"/>
          <a:cs typeface="+mn-cs"/>
        </a:defRPr>
      </a:lvl8pPr>
      <a:lvl9pPr marL="16699173" algn="l" defTabSz="4174795"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hyperlink" Target="mailto:p.hodgson@sheffield.ac.uk"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32473" y="857644"/>
            <a:ext cx="22677122" cy="1846621"/>
          </a:xfrm>
          <a:prstGeom prst="rect">
            <a:avLst/>
          </a:prstGeom>
          <a:noFill/>
        </p:spPr>
        <p:txBody>
          <a:bodyPr wrap="square" lIns="91403" tIns="45701" rIns="91403" bIns="45701" rtlCol="0">
            <a:spAutoFit/>
          </a:bodyPr>
          <a:lstStyle/>
          <a:p>
            <a:pPr algn="ctr"/>
            <a:r>
              <a:rPr lang="en-GB" sz="11400" dirty="0" smtClean="0"/>
              <a:t>MICE TARGET OPERATION    </a:t>
            </a:r>
          </a:p>
        </p:txBody>
      </p:sp>
      <p:sp>
        <p:nvSpPr>
          <p:cNvPr id="3" name="TextBox 2"/>
          <p:cNvSpPr txBox="1"/>
          <p:nvPr/>
        </p:nvSpPr>
        <p:spPr>
          <a:xfrm>
            <a:off x="2512196" y="4191303"/>
            <a:ext cx="24231600" cy="1508067"/>
          </a:xfrm>
          <a:prstGeom prst="rect">
            <a:avLst/>
          </a:prstGeom>
          <a:noFill/>
        </p:spPr>
        <p:txBody>
          <a:bodyPr wrap="square" lIns="91403" tIns="45701" rIns="91403" bIns="45701" rtlCol="0">
            <a:spAutoFit/>
          </a:bodyPr>
          <a:lstStyle/>
          <a:p>
            <a:pPr algn="ctr"/>
            <a:r>
              <a:rPr lang="en-GB" sz="4600" dirty="0" smtClean="0"/>
              <a:t>C. Booth, P. Hodgson, P. J. Smith, Dept. of Physics &amp; Astronomy</a:t>
            </a:r>
          </a:p>
          <a:p>
            <a:pPr algn="ctr"/>
            <a:r>
              <a:rPr lang="en-GB" sz="4600" dirty="0" smtClean="0"/>
              <a:t> University of Sheffield, England.</a:t>
            </a:r>
          </a:p>
        </p:txBody>
      </p:sp>
      <p:pic>
        <p:nvPicPr>
          <p:cNvPr id="4" name="Picture 1086" descr="micearoundthering"/>
          <p:cNvPicPr>
            <a:picLocks noChangeAspect="1" noChangeArrowheads="1"/>
          </p:cNvPicPr>
          <p:nvPr/>
        </p:nvPicPr>
        <p:blipFill>
          <a:blip r:embed="rId2" cstate="print"/>
          <a:srcRect/>
          <a:stretch>
            <a:fillRect/>
          </a:stretch>
        </p:blipFill>
        <p:spPr bwMode="auto">
          <a:xfrm>
            <a:off x="1898393" y="1350007"/>
            <a:ext cx="2527318" cy="2700002"/>
          </a:xfrm>
          <a:prstGeom prst="rect">
            <a:avLst/>
          </a:prstGeom>
          <a:noFill/>
          <a:ln w="9525">
            <a:noFill/>
            <a:miter lim="800000"/>
            <a:headEnd/>
            <a:tailEnd/>
          </a:ln>
        </p:spPr>
      </p:pic>
      <p:pic>
        <p:nvPicPr>
          <p:cNvPr id="5" name="Picture 4" descr="tuoslogo_cmyk_hi.jpg"/>
          <p:cNvPicPr>
            <a:picLocks noChangeAspect="1"/>
          </p:cNvPicPr>
          <p:nvPr/>
        </p:nvPicPr>
        <p:blipFill>
          <a:blip r:embed="rId3" cstate="print"/>
          <a:stretch>
            <a:fillRect/>
          </a:stretch>
        </p:blipFill>
        <p:spPr>
          <a:xfrm>
            <a:off x="24019769" y="1447200"/>
            <a:ext cx="5463529" cy="2160002"/>
          </a:xfrm>
          <a:prstGeom prst="rect">
            <a:avLst/>
          </a:prstGeom>
        </p:spPr>
      </p:pic>
      <p:sp>
        <p:nvSpPr>
          <p:cNvPr id="8" name="TextBox 7"/>
          <p:cNvSpPr txBox="1"/>
          <p:nvPr/>
        </p:nvSpPr>
        <p:spPr>
          <a:xfrm>
            <a:off x="2364552" y="5896887"/>
            <a:ext cx="10800000" cy="1077180"/>
          </a:xfrm>
          <a:prstGeom prst="rect">
            <a:avLst/>
          </a:prstGeom>
          <a:noFill/>
        </p:spPr>
        <p:txBody>
          <a:bodyPr wrap="square" lIns="91403" tIns="45701" rIns="91403" bIns="45701" rtlCol="0">
            <a:spAutoFit/>
          </a:bodyPr>
          <a:lstStyle/>
          <a:p>
            <a:pPr algn="ctr"/>
            <a:r>
              <a:rPr lang="en-GB" sz="6400" dirty="0" smtClean="0"/>
              <a:t>1 – The MICE Experiment </a:t>
            </a:r>
            <a:endParaRPr lang="en-GB" sz="6400" dirty="0"/>
          </a:p>
        </p:txBody>
      </p:sp>
      <p:sp>
        <p:nvSpPr>
          <p:cNvPr id="9" name="TextBox 8"/>
          <p:cNvSpPr txBox="1"/>
          <p:nvPr/>
        </p:nvSpPr>
        <p:spPr>
          <a:xfrm>
            <a:off x="16407048" y="5896887"/>
            <a:ext cx="12060000" cy="1077180"/>
          </a:xfrm>
          <a:prstGeom prst="rect">
            <a:avLst/>
          </a:prstGeom>
          <a:noFill/>
        </p:spPr>
        <p:txBody>
          <a:bodyPr wrap="square" lIns="91403" tIns="45701" rIns="91403" bIns="45701" rtlCol="0">
            <a:spAutoFit/>
          </a:bodyPr>
          <a:lstStyle/>
          <a:p>
            <a:pPr algn="ctr"/>
            <a:r>
              <a:rPr lang="en-GB" sz="6400" dirty="0" smtClean="0"/>
              <a:t>2 - The Target Mechanism</a:t>
            </a:r>
            <a:endParaRPr lang="en-GB" sz="6400" dirty="0"/>
          </a:p>
        </p:txBody>
      </p:sp>
      <p:sp>
        <p:nvSpPr>
          <p:cNvPr id="10" name="TextBox 9"/>
          <p:cNvSpPr txBox="1"/>
          <p:nvPr/>
        </p:nvSpPr>
        <p:spPr>
          <a:xfrm>
            <a:off x="1925057" y="21672000"/>
            <a:ext cx="12060000" cy="1077180"/>
          </a:xfrm>
          <a:prstGeom prst="rect">
            <a:avLst/>
          </a:prstGeom>
          <a:noFill/>
        </p:spPr>
        <p:txBody>
          <a:bodyPr wrap="square" lIns="91403" tIns="45701" rIns="91403" bIns="45701" rtlCol="0">
            <a:spAutoFit/>
          </a:bodyPr>
          <a:lstStyle/>
          <a:p>
            <a:pPr algn="ctr"/>
            <a:r>
              <a:rPr lang="en-GB" sz="6400" dirty="0" smtClean="0"/>
              <a:t>4 –Target Online Monitoring </a:t>
            </a:r>
            <a:endParaRPr lang="en-GB" sz="6400" dirty="0"/>
          </a:p>
        </p:txBody>
      </p:sp>
      <p:sp>
        <p:nvSpPr>
          <p:cNvPr id="11" name="TextBox 10"/>
          <p:cNvSpPr txBox="1"/>
          <p:nvPr/>
        </p:nvSpPr>
        <p:spPr>
          <a:xfrm>
            <a:off x="16272000" y="13680011"/>
            <a:ext cx="12060000" cy="1077180"/>
          </a:xfrm>
          <a:prstGeom prst="rect">
            <a:avLst/>
          </a:prstGeom>
          <a:noFill/>
        </p:spPr>
        <p:txBody>
          <a:bodyPr wrap="square" lIns="91403" tIns="45701" rIns="91403" bIns="45701" rtlCol="0">
            <a:spAutoFit/>
          </a:bodyPr>
          <a:lstStyle/>
          <a:p>
            <a:pPr algn="ctr"/>
            <a:r>
              <a:rPr lang="en-GB" sz="6400" dirty="0" smtClean="0"/>
              <a:t>5 –Target Offline Monitoring</a:t>
            </a:r>
            <a:endParaRPr lang="en-GB" sz="6400" dirty="0"/>
          </a:p>
        </p:txBody>
      </p:sp>
      <p:sp>
        <p:nvSpPr>
          <p:cNvPr id="13" name="TextBox 12"/>
          <p:cNvSpPr txBox="1"/>
          <p:nvPr/>
        </p:nvSpPr>
        <p:spPr>
          <a:xfrm>
            <a:off x="16262668" y="36368411"/>
            <a:ext cx="12060000" cy="1077180"/>
          </a:xfrm>
          <a:prstGeom prst="rect">
            <a:avLst/>
          </a:prstGeom>
          <a:noFill/>
        </p:spPr>
        <p:txBody>
          <a:bodyPr wrap="square" lIns="91403" tIns="45701" rIns="91403" bIns="45701" rtlCol="0">
            <a:spAutoFit/>
          </a:bodyPr>
          <a:lstStyle/>
          <a:p>
            <a:pPr algn="ctr"/>
            <a:r>
              <a:rPr lang="en-GB" sz="6400" dirty="0" smtClean="0"/>
              <a:t>7 – Correlation to MICE muon rate</a:t>
            </a:r>
            <a:endParaRPr lang="en-GB" sz="6400" dirty="0"/>
          </a:p>
        </p:txBody>
      </p:sp>
      <p:sp>
        <p:nvSpPr>
          <p:cNvPr id="14" name="TextBox 13"/>
          <p:cNvSpPr txBox="1"/>
          <p:nvPr/>
        </p:nvSpPr>
        <p:spPr>
          <a:xfrm>
            <a:off x="1860331" y="6840001"/>
            <a:ext cx="12060000" cy="5770772"/>
          </a:xfrm>
          <a:prstGeom prst="rect">
            <a:avLst/>
          </a:prstGeom>
          <a:noFill/>
        </p:spPr>
        <p:txBody>
          <a:bodyPr wrap="square" lIns="91403" tIns="45701" rIns="91403" bIns="45701" rtlCol="0">
            <a:spAutoFit/>
          </a:bodyPr>
          <a:lstStyle/>
          <a:p>
            <a:pPr algn="just"/>
            <a:r>
              <a:rPr lang="en-GB" sz="4100" dirty="0" smtClean="0"/>
              <a:t>The aim of MICE is to construct a section of cooling channel that is long enough to demonstrate a measurable cooling effect by reducing the transverse emittance of a muon beam by the order of 10%.  The MICE detectors and instrumentation will be able to achieve an absolute accuracy on the measurement of the emittance to 0.1% or better.  Fast emittance reduction will be an important step towards a future neutrino factory.</a:t>
            </a:r>
          </a:p>
        </p:txBody>
      </p:sp>
      <p:sp>
        <p:nvSpPr>
          <p:cNvPr id="15" name="TextBox 14"/>
          <p:cNvSpPr txBox="1"/>
          <p:nvPr/>
        </p:nvSpPr>
        <p:spPr>
          <a:xfrm>
            <a:off x="16380000" y="6840004"/>
            <a:ext cx="12060000" cy="6401714"/>
          </a:xfrm>
          <a:prstGeom prst="rect">
            <a:avLst/>
          </a:prstGeom>
          <a:noFill/>
        </p:spPr>
        <p:txBody>
          <a:bodyPr wrap="square" lIns="91403" tIns="45701" rIns="91403" bIns="45701" rtlCol="0">
            <a:spAutoFit/>
          </a:bodyPr>
          <a:lstStyle/>
          <a:p>
            <a:pPr algn="just"/>
            <a:r>
              <a:rPr lang="en-GB" sz="4100" dirty="0" smtClean="0"/>
              <a:t>The MICE target has been designed to operate parasitically on the ISIS accelerator at the Rutherford Appleton Laboratory, by inserting a small titanium shaft into the proton beam during the last couple of ms before beam extraction. The first operational target was installed on ISIS in January 2008 and remained operational for a period of  approximately one year. A second upgraded design is currently installed in ISIS and remains in use. Further details of the MICE target hardware can be found on a separate poster. </a:t>
            </a:r>
            <a:endParaRPr lang="en-GB" sz="4100" dirty="0"/>
          </a:p>
        </p:txBody>
      </p:sp>
      <p:sp>
        <p:nvSpPr>
          <p:cNvPr id="16" name="Rounded Rectangle 15"/>
          <p:cNvSpPr/>
          <p:nvPr/>
        </p:nvSpPr>
        <p:spPr>
          <a:xfrm>
            <a:off x="1939988" y="13175999"/>
            <a:ext cx="26454539" cy="3573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3" tIns="45701" rIns="91403" bIns="45701" rtlCol="0" anchor="ctr"/>
          <a:lstStyle/>
          <a:p>
            <a:pPr algn="ctr"/>
            <a:endParaRPr lang="en-GB"/>
          </a:p>
        </p:txBody>
      </p:sp>
      <p:sp>
        <p:nvSpPr>
          <p:cNvPr id="17" name="TextBox 16"/>
          <p:cNvSpPr txBox="1"/>
          <p:nvPr/>
        </p:nvSpPr>
        <p:spPr>
          <a:xfrm>
            <a:off x="1906006" y="31320000"/>
            <a:ext cx="12060000" cy="7906949"/>
          </a:xfrm>
          <a:prstGeom prst="rect">
            <a:avLst/>
          </a:prstGeom>
          <a:noFill/>
        </p:spPr>
        <p:txBody>
          <a:bodyPr wrap="square" lIns="91403" tIns="45701" rIns="91403" bIns="45701" rtlCol="0">
            <a:spAutoFit/>
          </a:bodyPr>
          <a:lstStyle/>
          <a:p>
            <a:pPr algn="just"/>
            <a:r>
              <a:rPr lang="en-GB" sz="4100" dirty="0" smtClean="0"/>
              <a:t>The above diagram illustrates some of the raw signals that are recorded by the EPICS based DAQ during target  operation. It can be seen that target intercepts the ISIS spill during the last 2 ms, catching the protons when they are at their highest energy. This interaction produces a corresponding beamloss which can be tuned to some desired value by varying the target dip depth. As each pulse is recorded it is parameterised to produce a set of useful variables such as acceleration, Beam Centre Distance (BCD) and beamloss. These quantities can then be plotted over time to  allow close monitoring of performance.  </a:t>
            </a:r>
          </a:p>
        </p:txBody>
      </p:sp>
      <p:sp>
        <p:nvSpPr>
          <p:cNvPr id="31" name="TextBox 30"/>
          <p:cNvSpPr txBox="1"/>
          <p:nvPr/>
        </p:nvSpPr>
        <p:spPr>
          <a:xfrm>
            <a:off x="2077457" y="13680011"/>
            <a:ext cx="12060000" cy="1077180"/>
          </a:xfrm>
          <a:prstGeom prst="rect">
            <a:avLst/>
          </a:prstGeom>
          <a:noFill/>
        </p:spPr>
        <p:txBody>
          <a:bodyPr wrap="square" lIns="91403" tIns="45701" rIns="91403" bIns="45701" rtlCol="0">
            <a:spAutoFit/>
          </a:bodyPr>
          <a:lstStyle/>
          <a:p>
            <a:pPr algn="ctr"/>
            <a:r>
              <a:rPr lang="en-GB" sz="6400" dirty="0" smtClean="0"/>
              <a:t>3 –Target Operation in 2009</a:t>
            </a:r>
            <a:endParaRPr lang="en-GB" sz="6400" dirty="0"/>
          </a:p>
        </p:txBody>
      </p:sp>
      <p:sp>
        <p:nvSpPr>
          <p:cNvPr id="32" name="TextBox 31"/>
          <p:cNvSpPr txBox="1"/>
          <p:nvPr/>
        </p:nvSpPr>
        <p:spPr>
          <a:xfrm>
            <a:off x="1860331" y="15012000"/>
            <a:ext cx="12060000" cy="6401735"/>
          </a:xfrm>
          <a:prstGeom prst="rect">
            <a:avLst/>
          </a:prstGeom>
          <a:noFill/>
        </p:spPr>
        <p:txBody>
          <a:bodyPr wrap="square" lIns="91403" tIns="45701" rIns="91403" bIns="45701" rtlCol="0">
            <a:spAutoFit/>
          </a:bodyPr>
          <a:lstStyle/>
          <a:p>
            <a:pPr algn="just"/>
            <a:r>
              <a:rPr lang="en-GB" sz="4100" dirty="0" smtClean="0"/>
              <a:t>During 2009 the target was run for approximately 185,000 actuations.  The operational run time for the target was limited, so the majority of this time was used to commission the MICE beam-line and to further understand the interaction of the MICE target with the ISIS beam.  The actuation depth and exact insertion time of the target were set so that the amount of beam-loss produced by the target could be controlled to within the limits set by the normal variation in the position of the ISIS beam from pulse to pulse. </a:t>
            </a:r>
            <a:endParaRPr lang="en-GB" sz="4100" dirty="0"/>
          </a:p>
        </p:txBody>
      </p:sp>
      <p:sp>
        <p:nvSpPr>
          <p:cNvPr id="36" name="TextBox 35"/>
          <p:cNvSpPr txBox="1"/>
          <p:nvPr/>
        </p:nvSpPr>
        <p:spPr>
          <a:xfrm>
            <a:off x="16262668" y="37649895"/>
            <a:ext cx="12060000" cy="3877946"/>
          </a:xfrm>
          <a:prstGeom prst="rect">
            <a:avLst/>
          </a:prstGeom>
          <a:noFill/>
        </p:spPr>
        <p:txBody>
          <a:bodyPr wrap="square" lIns="91403" tIns="45701" rIns="91403" bIns="45701" rtlCol="0">
            <a:spAutoFit/>
          </a:bodyPr>
          <a:lstStyle/>
          <a:p>
            <a:pPr algn="just"/>
            <a:r>
              <a:rPr lang="en-GB" sz="4100" dirty="0" smtClean="0"/>
              <a:t>The current levels of beam-loss are consistent with a rate of a few muons per spill into the MICE cooling  channel. As MICE needs several hundred muons per spill the permitted beam-loss caused by the target  will need to be increased significantly to obtain the required muon rate for MICE.</a:t>
            </a:r>
            <a:endParaRPr lang="en-GB" sz="4100" dirty="0"/>
          </a:p>
        </p:txBody>
      </p:sp>
      <p:sp>
        <p:nvSpPr>
          <p:cNvPr id="43" name="TextBox 42"/>
          <p:cNvSpPr txBox="1"/>
          <p:nvPr/>
        </p:nvSpPr>
        <p:spPr>
          <a:xfrm>
            <a:off x="9120932" y="2310094"/>
            <a:ext cx="11402662" cy="1846621"/>
          </a:xfrm>
          <a:prstGeom prst="rect">
            <a:avLst/>
          </a:prstGeom>
          <a:noFill/>
        </p:spPr>
        <p:txBody>
          <a:bodyPr wrap="none" lIns="91403" tIns="45701" rIns="91403" bIns="45701" rtlCol="0">
            <a:spAutoFit/>
          </a:bodyPr>
          <a:lstStyle/>
          <a:p>
            <a:r>
              <a:rPr lang="en-GB" sz="11400" dirty="0" smtClean="0"/>
              <a:t>AND MONITORING</a:t>
            </a:r>
            <a:endParaRPr lang="en-GB" sz="11400" dirty="0"/>
          </a:p>
        </p:txBody>
      </p:sp>
      <p:sp>
        <p:nvSpPr>
          <p:cNvPr id="39" name="TextBox 38"/>
          <p:cNvSpPr txBox="1"/>
          <p:nvPr/>
        </p:nvSpPr>
        <p:spPr>
          <a:xfrm>
            <a:off x="15657648" y="41652495"/>
            <a:ext cx="12600000" cy="507793"/>
          </a:xfrm>
          <a:prstGeom prst="rect">
            <a:avLst/>
          </a:prstGeom>
          <a:noFill/>
        </p:spPr>
        <p:txBody>
          <a:bodyPr wrap="square" lIns="91403" tIns="45701" rIns="91403" bIns="45701" rtlCol="0">
            <a:spAutoFit/>
          </a:bodyPr>
          <a:lstStyle/>
          <a:p>
            <a:pPr algn="r"/>
            <a:r>
              <a:rPr lang="en-GB" sz="2700" dirty="0" smtClean="0">
                <a:hlinkClick r:id="rId4"/>
              </a:rPr>
              <a:t>p.hodgson@sheffield.ac.uk</a:t>
            </a:r>
            <a:r>
              <a:rPr lang="en-GB" sz="2700" dirty="0" smtClean="0"/>
              <a:t> for IPAC 10</a:t>
            </a:r>
          </a:p>
        </p:txBody>
      </p:sp>
      <p:grpSp>
        <p:nvGrpSpPr>
          <p:cNvPr id="89" name="Group 88"/>
          <p:cNvGrpSpPr/>
          <p:nvPr/>
        </p:nvGrpSpPr>
        <p:grpSpPr>
          <a:xfrm>
            <a:off x="2971802" y="23112000"/>
            <a:ext cx="10184523" cy="7662039"/>
            <a:chOff x="3057527" y="22263868"/>
            <a:chExt cx="10184523" cy="7662039"/>
          </a:xfrm>
        </p:grpSpPr>
        <p:pic>
          <p:nvPicPr>
            <p:cNvPr id="38" name="Content Placeholder 3" descr="Target_Pulse_1.png"/>
            <p:cNvPicPr>
              <a:picLocks/>
            </p:cNvPicPr>
            <p:nvPr/>
          </p:nvPicPr>
          <p:blipFill>
            <a:blip r:embed="rId5" cstate="print"/>
            <a:stretch>
              <a:fillRect/>
            </a:stretch>
          </p:blipFill>
          <p:spPr>
            <a:xfrm>
              <a:off x="3057527" y="22263868"/>
              <a:ext cx="10184523" cy="7662039"/>
            </a:xfrm>
            <a:prstGeom prst="rect">
              <a:avLst/>
            </a:prstGeom>
          </p:spPr>
        </p:pic>
        <p:grpSp>
          <p:nvGrpSpPr>
            <p:cNvPr id="88" name="Group 87"/>
            <p:cNvGrpSpPr/>
            <p:nvPr/>
          </p:nvGrpSpPr>
          <p:grpSpPr>
            <a:xfrm>
              <a:off x="4225159" y="23548428"/>
              <a:ext cx="5013436" cy="5231534"/>
              <a:chOff x="4225159" y="23548428"/>
              <a:chExt cx="5013436" cy="5231534"/>
            </a:xfrm>
          </p:grpSpPr>
          <p:sp>
            <p:nvSpPr>
              <p:cNvPr id="40" name="TextBox 39"/>
              <p:cNvSpPr txBox="1"/>
              <p:nvPr/>
            </p:nvSpPr>
            <p:spPr>
              <a:xfrm>
                <a:off x="4225159" y="26265352"/>
                <a:ext cx="2268816" cy="507793"/>
              </a:xfrm>
              <a:prstGeom prst="rect">
                <a:avLst/>
              </a:prstGeom>
              <a:noFill/>
            </p:spPr>
            <p:txBody>
              <a:bodyPr wrap="none" lIns="91403" tIns="45701" rIns="91403" bIns="45701" rtlCol="0">
                <a:spAutoFit/>
              </a:bodyPr>
              <a:lstStyle/>
              <a:p>
                <a:r>
                  <a:rPr lang="en-GB" sz="2700" dirty="0" smtClean="0"/>
                  <a:t>Target position</a:t>
                </a:r>
                <a:endParaRPr lang="en-GB" sz="2700" dirty="0"/>
              </a:p>
            </p:txBody>
          </p:sp>
          <p:sp>
            <p:nvSpPr>
              <p:cNvPr id="42" name="TextBox 41"/>
              <p:cNvSpPr txBox="1"/>
              <p:nvPr/>
            </p:nvSpPr>
            <p:spPr>
              <a:xfrm>
                <a:off x="5024930" y="28272169"/>
                <a:ext cx="1518290" cy="507793"/>
              </a:xfrm>
              <a:prstGeom prst="rect">
                <a:avLst/>
              </a:prstGeom>
              <a:noFill/>
            </p:spPr>
            <p:txBody>
              <a:bodyPr wrap="none" lIns="91403" tIns="45701" rIns="91403" bIns="45701" rtlCol="0">
                <a:spAutoFit/>
              </a:bodyPr>
              <a:lstStyle/>
              <a:p>
                <a:r>
                  <a:rPr lang="en-GB" sz="2700" dirty="0" smtClean="0"/>
                  <a:t>Beamloss</a:t>
                </a:r>
                <a:endParaRPr lang="en-GB" sz="2700" dirty="0"/>
              </a:p>
            </p:txBody>
          </p:sp>
          <p:sp>
            <p:nvSpPr>
              <p:cNvPr id="44" name="TextBox 43"/>
              <p:cNvSpPr txBox="1"/>
              <p:nvPr/>
            </p:nvSpPr>
            <p:spPr>
              <a:xfrm>
                <a:off x="6710852" y="23548428"/>
                <a:ext cx="2280806" cy="507793"/>
              </a:xfrm>
              <a:prstGeom prst="rect">
                <a:avLst/>
              </a:prstGeom>
              <a:noFill/>
            </p:spPr>
            <p:txBody>
              <a:bodyPr wrap="none" lIns="91403" tIns="45701" rIns="91403" bIns="45701" rtlCol="0">
                <a:spAutoFit/>
              </a:bodyPr>
              <a:lstStyle/>
              <a:p>
                <a:r>
                  <a:rPr lang="en-GB" sz="2700" dirty="0" smtClean="0"/>
                  <a:t>Beam Intensity</a:t>
                </a:r>
              </a:p>
            </p:txBody>
          </p:sp>
          <p:cxnSp>
            <p:nvCxnSpPr>
              <p:cNvPr id="46" name="Straight Arrow Connector 45"/>
              <p:cNvCxnSpPr/>
              <p:nvPr/>
            </p:nvCxnSpPr>
            <p:spPr>
              <a:xfrm rot="5400000" flipH="1" flipV="1">
                <a:off x="5849006" y="25713563"/>
                <a:ext cx="819810" cy="4099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8008885" y="24121252"/>
                <a:ext cx="1229710" cy="441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44" idx="2"/>
              </p:cNvCxnSpPr>
              <p:nvPr/>
            </p:nvCxnSpPr>
            <p:spPr>
              <a:xfrm rot="5400000">
                <a:off x="7345770" y="23836476"/>
                <a:ext cx="285740" cy="7252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cxnSp>
        <p:nvCxnSpPr>
          <p:cNvPr id="52" name="Straight Arrow Connector 51"/>
          <p:cNvCxnSpPr/>
          <p:nvPr/>
        </p:nvCxnSpPr>
        <p:spPr>
          <a:xfrm flipV="1">
            <a:off x="6729907" y="29080479"/>
            <a:ext cx="1355834" cy="1891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75" name="Group 74"/>
          <p:cNvGrpSpPr/>
          <p:nvPr/>
        </p:nvGrpSpPr>
        <p:grpSpPr>
          <a:xfrm>
            <a:off x="15984004" y="14759996"/>
            <a:ext cx="13269421" cy="5246373"/>
            <a:chOff x="15984000" y="14760000"/>
            <a:chExt cx="13269420" cy="5246370"/>
          </a:xfrm>
        </p:grpSpPr>
        <p:pic>
          <p:nvPicPr>
            <p:cNvPr id="53" name="Content Placeholder 3" descr="BCD-07-12-2009.png"/>
            <p:cNvPicPr>
              <a:picLocks noChangeAspect="1"/>
            </p:cNvPicPr>
            <p:nvPr/>
          </p:nvPicPr>
          <p:blipFill>
            <a:blip r:embed="rId6" cstate="print"/>
            <a:stretch>
              <a:fillRect/>
            </a:stretch>
          </p:blipFill>
          <p:spPr>
            <a:xfrm>
              <a:off x="15984000" y="14760000"/>
              <a:ext cx="6789420" cy="5246370"/>
            </a:xfrm>
            <a:prstGeom prst="rect">
              <a:avLst/>
            </a:prstGeom>
          </p:spPr>
        </p:pic>
        <p:pic>
          <p:nvPicPr>
            <p:cNvPr id="54" name="Content Placeholder 3" descr="Acceleration-07-12-2009.png"/>
            <p:cNvPicPr>
              <a:picLocks noChangeAspect="1"/>
            </p:cNvPicPr>
            <p:nvPr/>
          </p:nvPicPr>
          <p:blipFill>
            <a:blip r:embed="rId7" cstate="print"/>
            <a:stretch>
              <a:fillRect/>
            </a:stretch>
          </p:blipFill>
          <p:spPr>
            <a:xfrm>
              <a:off x="22464000" y="14760000"/>
              <a:ext cx="6789420" cy="5246370"/>
            </a:xfrm>
            <a:prstGeom prst="rect">
              <a:avLst/>
            </a:prstGeom>
          </p:spPr>
        </p:pic>
        <p:sp>
          <p:nvSpPr>
            <p:cNvPr id="55" name="TextBox 54"/>
            <p:cNvSpPr txBox="1"/>
            <p:nvPr/>
          </p:nvSpPr>
          <p:spPr>
            <a:xfrm>
              <a:off x="23702946" y="18683301"/>
              <a:ext cx="2519279" cy="307777"/>
            </a:xfrm>
            <a:prstGeom prst="rect">
              <a:avLst/>
            </a:prstGeom>
            <a:noFill/>
          </p:spPr>
          <p:txBody>
            <a:bodyPr wrap="none" rtlCol="0">
              <a:spAutoFit/>
            </a:bodyPr>
            <a:lstStyle/>
            <a:p>
              <a:r>
                <a:rPr lang="en-GB" sz="1400" dirty="0" smtClean="0"/>
                <a:t>Takes about 2 hours to warm up</a:t>
              </a:r>
              <a:endParaRPr lang="en-GB" sz="1400" dirty="0"/>
            </a:p>
          </p:txBody>
        </p:sp>
        <p:cxnSp>
          <p:nvCxnSpPr>
            <p:cNvPr id="56" name="Straight Arrow Connector 55"/>
            <p:cNvCxnSpPr/>
            <p:nvPr/>
          </p:nvCxnSpPr>
          <p:spPr>
            <a:xfrm>
              <a:off x="23312420" y="18569000"/>
              <a:ext cx="2214578" cy="1588"/>
            </a:xfrm>
            <a:prstGeom prst="straightConnector1">
              <a:avLst/>
            </a:prstGeom>
            <a:ln w="222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23436251" y="18197520"/>
              <a:ext cx="2418611" cy="307777"/>
            </a:xfrm>
            <a:prstGeom prst="rect">
              <a:avLst/>
            </a:prstGeom>
            <a:noFill/>
          </p:spPr>
          <p:txBody>
            <a:bodyPr wrap="none" rtlCol="0">
              <a:spAutoFit/>
            </a:bodyPr>
            <a:lstStyle/>
            <a:p>
              <a:r>
                <a:rPr lang="en-GB" sz="1400" dirty="0" smtClean="0"/>
                <a:t>Slower decrease over 2+ hours</a:t>
              </a:r>
              <a:endParaRPr lang="en-GB" sz="1400" dirty="0"/>
            </a:p>
          </p:txBody>
        </p:sp>
        <p:grpSp>
          <p:nvGrpSpPr>
            <p:cNvPr id="58" name="Group 57"/>
            <p:cNvGrpSpPr/>
            <p:nvPr/>
          </p:nvGrpSpPr>
          <p:grpSpPr>
            <a:xfrm>
              <a:off x="23707710" y="15906744"/>
              <a:ext cx="3378666" cy="1071570"/>
              <a:chOff x="2428860" y="2571744"/>
              <a:chExt cx="3378666" cy="1071570"/>
            </a:xfrm>
          </p:grpSpPr>
          <p:sp>
            <p:nvSpPr>
              <p:cNvPr id="59" name="TextBox 58"/>
              <p:cNvSpPr txBox="1"/>
              <p:nvPr/>
            </p:nvSpPr>
            <p:spPr>
              <a:xfrm>
                <a:off x="2857488" y="2571744"/>
                <a:ext cx="2950038" cy="307777"/>
              </a:xfrm>
              <a:prstGeom prst="rect">
                <a:avLst/>
              </a:prstGeom>
              <a:noFill/>
            </p:spPr>
            <p:txBody>
              <a:bodyPr wrap="none" rtlCol="0">
                <a:spAutoFit/>
              </a:bodyPr>
              <a:lstStyle/>
              <a:p>
                <a:r>
                  <a:rPr lang="en-GB" sz="1400" dirty="0" smtClean="0"/>
                  <a:t>Rapid change – Ohmic heating of coils</a:t>
                </a:r>
                <a:endParaRPr lang="en-GB" sz="1400" dirty="0"/>
              </a:p>
            </p:txBody>
          </p:sp>
          <p:cxnSp>
            <p:nvCxnSpPr>
              <p:cNvPr id="60" name="Straight Arrow Connector 59"/>
              <p:cNvCxnSpPr/>
              <p:nvPr/>
            </p:nvCxnSpPr>
            <p:spPr>
              <a:xfrm rot="10800000" flipV="1">
                <a:off x="2428860" y="2857496"/>
                <a:ext cx="1143008" cy="57150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rot="16200000" flipH="1">
                <a:off x="3393273" y="3036091"/>
                <a:ext cx="785818" cy="4286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3571868" y="2857496"/>
                <a:ext cx="1285884" cy="7143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a:off x="17264048" y="15992468"/>
              <a:ext cx="2911673" cy="1285884"/>
              <a:chOff x="2500298" y="2428868"/>
              <a:chExt cx="2911673" cy="1285884"/>
            </a:xfrm>
          </p:grpSpPr>
          <p:sp>
            <p:nvSpPr>
              <p:cNvPr id="64" name="TextBox 63"/>
              <p:cNvSpPr txBox="1"/>
              <p:nvPr/>
            </p:nvSpPr>
            <p:spPr>
              <a:xfrm>
                <a:off x="2857489" y="2428868"/>
                <a:ext cx="2554482" cy="307777"/>
              </a:xfrm>
              <a:prstGeom prst="rect">
                <a:avLst/>
              </a:prstGeom>
              <a:noFill/>
            </p:spPr>
            <p:txBody>
              <a:bodyPr wrap="none" rtlCol="0">
                <a:spAutoFit/>
              </a:bodyPr>
              <a:lstStyle/>
              <a:p>
                <a:r>
                  <a:rPr lang="en-GB" sz="1400" dirty="0" smtClean="0"/>
                  <a:t>Steering target into/out of beam</a:t>
                </a:r>
                <a:endParaRPr lang="en-GB" sz="1400" dirty="0"/>
              </a:p>
            </p:txBody>
          </p:sp>
          <p:cxnSp>
            <p:nvCxnSpPr>
              <p:cNvPr id="65" name="Straight Arrow Connector 64"/>
              <p:cNvCxnSpPr/>
              <p:nvPr/>
            </p:nvCxnSpPr>
            <p:spPr>
              <a:xfrm rot="10800000" flipV="1">
                <a:off x="2500298" y="2714620"/>
                <a:ext cx="1143006" cy="92869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16200000" flipH="1">
                <a:off x="3571868" y="2786058"/>
                <a:ext cx="1000132" cy="85725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3643306" y="2714620"/>
                <a:ext cx="1214446" cy="7143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8" name="Group 67"/>
            <p:cNvGrpSpPr/>
            <p:nvPr/>
          </p:nvGrpSpPr>
          <p:grpSpPr>
            <a:xfrm>
              <a:off x="17044972" y="17845129"/>
              <a:ext cx="3564431" cy="1165006"/>
              <a:chOff x="2357422" y="4357729"/>
              <a:chExt cx="3564431" cy="1165006"/>
            </a:xfrm>
          </p:grpSpPr>
          <p:sp>
            <p:nvSpPr>
              <p:cNvPr id="69" name="TextBox 68"/>
              <p:cNvSpPr txBox="1"/>
              <p:nvPr/>
            </p:nvSpPr>
            <p:spPr>
              <a:xfrm>
                <a:off x="2357422" y="4786322"/>
                <a:ext cx="1482585" cy="307777"/>
              </a:xfrm>
              <a:prstGeom prst="rect">
                <a:avLst/>
              </a:prstGeom>
              <a:noFill/>
            </p:spPr>
            <p:txBody>
              <a:bodyPr wrap="none" rtlCol="0">
                <a:spAutoFit/>
              </a:bodyPr>
              <a:lstStyle/>
              <a:p>
                <a:r>
                  <a:rPr lang="en-GB" sz="1400" dirty="0" smtClean="0"/>
                  <a:t>Normal operation</a:t>
                </a:r>
                <a:endParaRPr lang="en-GB" sz="1400" dirty="0"/>
              </a:p>
            </p:txBody>
          </p:sp>
          <p:sp>
            <p:nvSpPr>
              <p:cNvPr id="70" name="TextBox 69"/>
              <p:cNvSpPr txBox="1"/>
              <p:nvPr/>
            </p:nvSpPr>
            <p:spPr>
              <a:xfrm>
                <a:off x="2857488" y="5214958"/>
                <a:ext cx="3064365" cy="307777"/>
              </a:xfrm>
              <a:prstGeom prst="rect">
                <a:avLst/>
              </a:prstGeom>
              <a:noFill/>
            </p:spPr>
            <p:txBody>
              <a:bodyPr wrap="none" rtlCol="0">
                <a:spAutoFit/>
              </a:bodyPr>
              <a:lstStyle/>
              <a:p>
                <a:r>
                  <a:rPr lang="en-GB" sz="1400" dirty="0" smtClean="0"/>
                  <a:t>Decreased BCD to increase particle rate</a:t>
                </a:r>
                <a:endParaRPr lang="en-GB" sz="1400" dirty="0"/>
              </a:p>
            </p:txBody>
          </p:sp>
          <p:cxnSp>
            <p:nvCxnSpPr>
              <p:cNvPr id="71" name="Straight Arrow Connector 70"/>
              <p:cNvCxnSpPr>
                <a:stCxn id="69" idx="0"/>
              </p:cNvCxnSpPr>
              <p:nvPr/>
            </p:nvCxnSpPr>
            <p:spPr>
              <a:xfrm rot="5400000" flipH="1" flipV="1">
                <a:off x="2906684" y="4549767"/>
                <a:ext cx="428587" cy="445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9" idx="0"/>
              </p:cNvCxnSpPr>
              <p:nvPr/>
            </p:nvCxnSpPr>
            <p:spPr>
              <a:xfrm rot="5400000" flipH="1" flipV="1">
                <a:off x="3799658" y="3656787"/>
                <a:ext cx="428593" cy="183047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69" idx="0"/>
              </p:cNvCxnSpPr>
              <p:nvPr/>
            </p:nvCxnSpPr>
            <p:spPr>
              <a:xfrm rot="5400000" flipH="1" flipV="1">
                <a:off x="3549628" y="4334661"/>
                <a:ext cx="749" cy="9025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rot="5400000" flipH="1" flipV="1">
                <a:off x="4010648" y="4990484"/>
                <a:ext cx="428628" cy="16317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sp>
        <p:nvSpPr>
          <p:cNvPr id="76" name="TextBox 75"/>
          <p:cNvSpPr txBox="1"/>
          <p:nvPr/>
        </p:nvSpPr>
        <p:spPr>
          <a:xfrm>
            <a:off x="16380000" y="20124000"/>
            <a:ext cx="12060000" cy="3877946"/>
          </a:xfrm>
          <a:prstGeom prst="rect">
            <a:avLst/>
          </a:prstGeom>
          <a:noFill/>
        </p:spPr>
        <p:txBody>
          <a:bodyPr wrap="square" lIns="91403" tIns="45701" rIns="91403" bIns="45701" rtlCol="0">
            <a:spAutoFit/>
          </a:bodyPr>
          <a:lstStyle/>
          <a:p>
            <a:pPr algn="just"/>
            <a:r>
              <a:rPr lang="en-GB" sz="4100" dirty="0" smtClean="0"/>
              <a:t>Using parameterised target data allows close examination of interesting target properties and can be used to monitor changes in the physical state of the mechanism without direct inspection.  The above plots show some of these data giving information about target performance over a particular MICE shift.</a:t>
            </a:r>
            <a:endParaRPr lang="en-GB" sz="4100" dirty="0"/>
          </a:p>
        </p:txBody>
      </p:sp>
      <p:sp>
        <p:nvSpPr>
          <p:cNvPr id="77" name="TextBox 76"/>
          <p:cNvSpPr txBox="1"/>
          <p:nvPr/>
        </p:nvSpPr>
        <p:spPr>
          <a:xfrm>
            <a:off x="16538701" y="24376587"/>
            <a:ext cx="12060000" cy="1077180"/>
          </a:xfrm>
          <a:prstGeom prst="rect">
            <a:avLst/>
          </a:prstGeom>
          <a:noFill/>
        </p:spPr>
        <p:txBody>
          <a:bodyPr wrap="square" lIns="91403" tIns="45701" rIns="91403" bIns="45701" rtlCol="0">
            <a:spAutoFit/>
          </a:bodyPr>
          <a:lstStyle/>
          <a:p>
            <a:pPr algn="ctr"/>
            <a:r>
              <a:rPr lang="en-GB" sz="6400" dirty="0" smtClean="0"/>
              <a:t>6 –Calibration Plots</a:t>
            </a:r>
            <a:endParaRPr lang="en-GB" sz="6400" dirty="0"/>
          </a:p>
        </p:txBody>
      </p:sp>
      <p:sp>
        <p:nvSpPr>
          <p:cNvPr id="78" name="TextBox 77"/>
          <p:cNvSpPr txBox="1"/>
          <p:nvPr/>
        </p:nvSpPr>
        <p:spPr>
          <a:xfrm>
            <a:off x="16380000" y="25520376"/>
            <a:ext cx="12060000" cy="4508909"/>
          </a:xfrm>
          <a:prstGeom prst="rect">
            <a:avLst/>
          </a:prstGeom>
          <a:noFill/>
        </p:spPr>
        <p:txBody>
          <a:bodyPr wrap="square" lIns="91403" tIns="45701" rIns="91403" bIns="45701" rtlCol="0">
            <a:spAutoFit/>
          </a:bodyPr>
          <a:lstStyle/>
          <a:p>
            <a:pPr algn="just"/>
            <a:r>
              <a:rPr lang="en-GB" sz="4100" dirty="0" smtClean="0"/>
              <a:t>In order to attempt to identify potential wear on the bearing/shaft interface periodic calibration pulses are taken. The target is pulsed at a fixed BCD for a set period of time and the resulting data is compared with previous runs. </a:t>
            </a:r>
            <a:r>
              <a:rPr lang="en-GB" sz="4100" dirty="0" smtClean="0"/>
              <a:t> </a:t>
            </a:r>
            <a:r>
              <a:rPr lang="en-GB" sz="4100" dirty="0" smtClean="0"/>
              <a:t>A</a:t>
            </a:r>
            <a:r>
              <a:rPr lang="en-GB" sz="4100" dirty="0" smtClean="0"/>
              <a:t> </a:t>
            </a:r>
            <a:r>
              <a:rPr lang="en-GB" sz="4100" dirty="0" smtClean="0"/>
              <a:t>shift in the width of these distributions can be correlated with increased wear within the target mechanism.</a:t>
            </a:r>
            <a:endParaRPr lang="en-GB" sz="4100" dirty="0"/>
          </a:p>
        </p:txBody>
      </p:sp>
      <p:pic>
        <p:nvPicPr>
          <p:cNvPr id="80" name="Content Placeholder 4" descr="T1_Calibration_BCD_17_11_2009.png"/>
          <p:cNvPicPr>
            <a:picLocks noChangeAspect="1"/>
          </p:cNvPicPr>
          <p:nvPr/>
        </p:nvPicPr>
        <p:blipFill>
          <a:blip r:embed="rId8" cstate="print"/>
          <a:stretch>
            <a:fillRect/>
          </a:stretch>
        </p:blipFill>
        <p:spPr>
          <a:xfrm>
            <a:off x="16630651" y="33370834"/>
            <a:ext cx="3186106" cy="2461990"/>
          </a:xfrm>
          <a:prstGeom prst="rect">
            <a:avLst/>
          </a:prstGeom>
        </p:spPr>
      </p:pic>
      <p:pic>
        <p:nvPicPr>
          <p:cNvPr id="81" name="Content Placeholder 6" descr="Normalised-BCD-1.png"/>
          <p:cNvPicPr>
            <a:picLocks noChangeAspect="1"/>
          </p:cNvPicPr>
          <p:nvPr/>
        </p:nvPicPr>
        <p:blipFill>
          <a:blip r:embed="rId9" cstate="print"/>
          <a:stretch>
            <a:fillRect/>
          </a:stretch>
        </p:blipFill>
        <p:spPr>
          <a:xfrm>
            <a:off x="21733425" y="30663675"/>
            <a:ext cx="6789420" cy="5246370"/>
          </a:xfrm>
          <a:prstGeom prst="rect">
            <a:avLst/>
          </a:prstGeom>
        </p:spPr>
      </p:pic>
      <p:grpSp>
        <p:nvGrpSpPr>
          <p:cNvPr id="87" name="Group 86"/>
          <p:cNvGrpSpPr/>
          <p:nvPr/>
        </p:nvGrpSpPr>
        <p:grpSpPr>
          <a:xfrm>
            <a:off x="16237125" y="31107067"/>
            <a:ext cx="5857129" cy="2317753"/>
            <a:chOff x="16237125" y="31240417"/>
            <a:chExt cx="5857129" cy="2317753"/>
          </a:xfrm>
        </p:grpSpPr>
        <p:pic>
          <p:nvPicPr>
            <p:cNvPr id="79" name="Content Placeholder 5" descr="Dual_T1_Calibration_BCD_17_11_2009.png"/>
            <p:cNvPicPr>
              <a:picLocks noChangeAspect="1"/>
            </p:cNvPicPr>
            <p:nvPr/>
          </p:nvPicPr>
          <p:blipFill>
            <a:blip r:embed="rId10" cstate="print"/>
            <a:srcRect t="48788"/>
            <a:stretch>
              <a:fillRect/>
            </a:stretch>
          </p:blipFill>
          <p:spPr>
            <a:xfrm>
              <a:off x="16237125" y="31240417"/>
              <a:ext cx="5857129" cy="2317753"/>
            </a:xfrm>
            <a:prstGeom prst="rect">
              <a:avLst/>
            </a:prstGeom>
          </p:spPr>
        </p:pic>
        <p:grpSp>
          <p:nvGrpSpPr>
            <p:cNvPr id="82" name="Group 81"/>
            <p:cNvGrpSpPr/>
            <p:nvPr/>
          </p:nvGrpSpPr>
          <p:grpSpPr>
            <a:xfrm>
              <a:off x="17040210" y="31975433"/>
              <a:ext cx="4286280" cy="642942"/>
              <a:chOff x="2428860" y="4572008"/>
              <a:chExt cx="4286280" cy="642942"/>
            </a:xfrm>
          </p:grpSpPr>
          <p:cxnSp>
            <p:nvCxnSpPr>
              <p:cNvPr id="83" name="Straight Connector 82"/>
              <p:cNvCxnSpPr/>
              <p:nvPr/>
            </p:nvCxnSpPr>
            <p:spPr>
              <a:xfrm>
                <a:off x="2428860" y="4572008"/>
                <a:ext cx="4286280" cy="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2428860" y="5214950"/>
                <a:ext cx="4286280" cy="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2428860" y="4786322"/>
                <a:ext cx="4286280" cy="0"/>
              </a:xfrm>
              <a:prstGeom prst="line">
                <a:avLst/>
              </a:prstGeom>
              <a:ln w="158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2428860" y="5072074"/>
                <a:ext cx="4286280" cy="0"/>
              </a:xfrm>
              <a:prstGeom prst="line">
                <a:avLst/>
              </a:prstGeom>
              <a:ln w="15875">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7079</TotalTime>
  <Words>645</Words>
  <Application>Microsoft Office PowerPoint</Application>
  <PresentationFormat>Custom</PresentationFormat>
  <Paragraphs>28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University of Sheffield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Smith</dc:creator>
  <cp:lastModifiedBy>Paul Hodgson</cp:lastModifiedBy>
  <cp:revision>200</cp:revision>
  <dcterms:created xsi:type="dcterms:W3CDTF">2009-03-17T19:37:20Z</dcterms:created>
  <dcterms:modified xsi:type="dcterms:W3CDTF">2010-05-10T07:11:35Z</dcterms:modified>
</cp:coreProperties>
</file>