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25" r:id="rId3"/>
    <p:sldId id="288" r:id="rId4"/>
    <p:sldId id="309" r:id="rId5"/>
    <p:sldId id="293" r:id="rId6"/>
    <p:sldId id="294" r:id="rId7"/>
    <p:sldId id="310" r:id="rId8"/>
    <p:sldId id="311" r:id="rId9"/>
    <p:sldId id="327" r:id="rId10"/>
    <p:sldId id="314" r:id="rId11"/>
    <p:sldId id="312" r:id="rId12"/>
    <p:sldId id="315" r:id="rId13"/>
    <p:sldId id="316" r:id="rId14"/>
    <p:sldId id="317" r:id="rId15"/>
    <p:sldId id="318" r:id="rId16"/>
    <p:sldId id="326" r:id="rId17"/>
    <p:sldId id="319" r:id="rId18"/>
    <p:sldId id="320" r:id="rId19"/>
    <p:sldId id="321" r:id="rId20"/>
    <p:sldId id="322" r:id="rId21"/>
    <p:sldId id="323" r:id="rId22"/>
    <p:sldId id="328" r:id="rId23"/>
    <p:sldId id="329" r:id="rId24"/>
    <p:sldId id="324" r:id="rId25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4F4B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ris%20Booth\My%20Documents\muons%20v%20beamlo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layout/>
    </c:title>
    <c:plotArea>
      <c:layout/>
      <c:scatterChart>
        <c:scatterStyle val="lineMarker"/>
        <c:ser>
          <c:idx val="1"/>
          <c:order val="0"/>
          <c:tx>
            <c:strRef>
              <c:f>Sheet1!$B$1</c:f>
              <c:strCache>
                <c:ptCount val="1"/>
                <c:pt idx="0">
                  <c:v>muons</c:v>
                </c:pt>
              </c:strCache>
            </c:strRef>
          </c:tx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4.2</c:v>
                </c:pt>
                <c:pt idx="2">
                  <c:v>8.6</c:v>
                </c:pt>
                <c:pt idx="3">
                  <c:v>10.7</c:v>
                </c:pt>
                <c:pt idx="4">
                  <c:v>16.100000000000001</c:v>
                </c:pt>
                <c:pt idx="5">
                  <c:v>19.100000000000001</c:v>
                </c:pt>
              </c:numCache>
            </c:numRef>
          </c:yVal>
        </c:ser>
        <c:axId val="53471104"/>
        <c:axId val="53686272"/>
      </c:scatterChart>
      <c:valAx>
        <c:axId val="53471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Beam loss (mV)</a:t>
                </a:r>
              </a:p>
            </c:rich>
          </c:tx>
          <c:layout/>
        </c:title>
        <c:numFmt formatCode="General" sourceLinked="1"/>
        <c:tickLblPos val="nextTo"/>
        <c:crossAx val="53686272"/>
        <c:crosses val="autoZero"/>
        <c:crossBetween val="midCat"/>
      </c:valAx>
      <c:valAx>
        <c:axId val="536862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Muons per spill</a:t>
                </a:r>
              </a:p>
            </c:rich>
          </c:tx>
          <c:layout/>
        </c:title>
        <c:numFmt formatCode="General" sourceLinked="1"/>
        <c:tickLblPos val="nextTo"/>
        <c:crossAx val="53471104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AFD251-B97C-4DA6-8BD4-DD97ED6EE8D3}" type="datetimeFigureOut">
              <a:rPr lang="en-US"/>
              <a:pPr>
                <a:defRPr/>
              </a:pPr>
              <a:t>10/15/2009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5B77E7-1EE6-4EDD-9AEA-C3F3E39057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44011-D02F-44D8-AA1D-13168163C7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Chris Booth – 16th October  2009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07384-1E0C-45C6-99F6-130F7D7DB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Chris Booth – 16th October  2009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35A49-B49A-476E-8697-28ECA6AA3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50588-67C5-4E1E-9E9A-C075255A06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CECE-8182-431B-BF9F-2FC187376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ABF63-B929-47A0-AE74-794FB0F8B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Chris Booth – 16th October  2009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CED0-BC5B-4072-B941-4E19A617E0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Chris Booth – 16th October  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ED0DA-2C1B-4861-A830-56AC95E27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Chris Booth – 16th October  2009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D1E41-2989-45E3-9EF5-B823192EE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Chris Booth – 16th October  2009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79D4-D4B0-4BC3-A469-701CEFDE58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Chris Booth – 16th October  2009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4EF09-69DE-4D0B-A7EE-17220C1227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EE5688-DA8D-44C9-A6DD-489A7A789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1769"/>
            <a:ext cx="7772400" cy="1827231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333399"/>
                </a:solidFill>
              </a:rPr>
              <a:t>MICE Beam-line and Detectors Status Report</a:t>
            </a:r>
            <a:endParaRPr lang="en-US" sz="4000" b="1" dirty="0" smtClean="0">
              <a:solidFill>
                <a:srgbClr val="33339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33920"/>
            <a:ext cx="6400800" cy="17526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16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October 2009</a:t>
            </a:r>
          </a:p>
          <a:p>
            <a:pPr eaLnBrk="1" hangingPunct="1"/>
            <a:r>
              <a:rPr lang="en-GB" sz="2800" dirty="0" smtClean="0"/>
              <a:t>Chris Booth</a:t>
            </a:r>
          </a:p>
          <a:p>
            <a:pPr eaLnBrk="1" hangingPunct="1"/>
            <a:r>
              <a:rPr lang="en-GB" sz="2800" dirty="0" smtClean="0"/>
              <a:t>The University of Sheffield</a:t>
            </a:r>
            <a:endParaRPr lang="en-US" sz="2800" dirty="0" smtClean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643042"/>
          </a:xfrm>
          <a:prstGeom prst="rect">
            <a:avLst/>
          </a:prstGeom>
          <a:noFill/>
        </p:spPr>
      </p:pic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1643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Beam-line and detectors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4282" y="1357298"/>
            <a:ext cx="8643998" cy="5024452"/>
            <a:chOff x="615950" y="2014538"/>
            <a:chExt cx="7885113" cy="436721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950" y="2014538"/>
              <a:ext cx="7885113" cy="436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95738" y="3789363"/>
              <a:ext cx="720725" cy="2232025"/>
              <a:chOff x="2517" y="2387"/>
              <a:chExt cx="454" cy="1406"/>
            </a:xfrm>
          </p:grpSpPr>
          <p:sp>
            <p:nvSpPr>
              <p:cNvPr id="14" name="Line 34"/>
              <p:cNvSpPr>
                <a:spLocks noChangeShapeType="1"/>
              </p:cNvSpPr>
              <p:nvPr/>
            </p:nvSpPr>
            <p:spPr bwMode="auto">
              <a:xfrm>
                <a:off x="2517" y="2387"/>
                <a:ext cx="91" cy="1179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Line 33"/>
              <p:cNvSpPr>
                <a:spLocks noChangeShapeType="1"/>
              </p:cNvSpPr>
              <p:nvPr/>
            </p:nvSpPr>
            <p:spPr bwMode="auto">
              <a:xfrm>
                <a:off x="2517" y="2387"/>
                <a:ext cx="454" cy="14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5072066" y="3522383"/>
            <a:ext cx="78581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5715008" y="3929066"/>
            <a:ext cx="334662" cy="2018192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Time of Flight Counters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7929618" cy="264320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TOF0 and TOF1 installed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Horizontal and vertical bars – hodoscope as well as timing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Have proved invaluable in beam-line commissioning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t="8731" r="4478"/>
          <a:stretch>
            <a:fillRect/>
          </a:stretch>
        </p:blipFill>
        <p:spPr bwMode="auto">
          <a:xfrm>
            <a:off x="0" y="2285992"/>
            <a:ext cx="4572000" cy="30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14686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333 MeV/c pion beam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77724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357158" y="3286124"/>
            <a:ext cx="2786082" cy="26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42910" y="364331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TOF1      TOF0</a:t>
            </a:r>
            <a:endParaRPr lang="en-GB" dirty="0"/>
          </a:p>
        </p:txBody>
      </p:sp>
      <p:sp>
        <p:nvSpPr>
          <p:cNvPr id="21" name="Left Brace 20"/>
          <p:cNvSpPr/>
          <p:nvPr/>
        </p:nvSpPr>
        <p:spPr>
          <a:xfrm rot="16200000">
            <a:off x="1107257" y="2964653"/>
            <a:ext cx="357190" cy="857256"/>
          </a:xfrm>
          <a:prstGeom prst="leftBrace">
            <a:avLst>
              <a:gd name="adj1" fmla="val 12054"/>
              <a:gd name="adj2" fmla="val 512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2107389" y="2893216"/>
            <a:ext cx="357190" cy="1000132"/>
          </a:xfrm>
          <a:prstGeom prst="leftBrace">
            <a:avLst>
              <a:gd name="adj1" fmla="val 12054"/>
              <a:gd name="adj2" fmla="val 512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00034" y="578645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Single-channel ToF spectra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500430" y="5429264"/>
            <a:ext cx="2286016" cy="57150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3464711" y="5536421"/>
            <a:ext cx="500066" cy="42862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43702" y="585789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GB" sz="2000" dirty="0" smtClean="0">
                <a:solidFill>
                  <a:srgbClr val="00B0F0"/>
                </a:solidFill>
                <a:sym typeface="Symbol"/>
              </a:rPr>
              <a:t>     </a:t>
            </a:r>
            <a:r>
              <a:rPr lang="en-GB" sz="2000" dirty="0" smtClean="0">
                <a:solidFill>
                  <a:srgbClr val="00B050"/>
                </a:solidFill>
                <a:sym typeface="Symbol"/>
              </a:rPr>
              <a:t>p</a:t>
            </a:r>
            <a:endParaRPr lang="en-GB" sz="2000" dirty="0">
              <a:solidFill>
                <a:srgbClr val="00B05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6500826" y="5643578"/>
            <a:ext cx="57150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V="1">
            <a:off x="6965173" y="5607859"/>
            <a:ext cx="571504" cy="7143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Screenshot-Run950_Sept062009_protonBeam333MeVc_D2no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7559468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333 MeV/c proton beam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7158" y="3286124"/>
            <a:ext cx="2786082" cy="26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928662" y="364331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TOF0      TOF0</a:t>
            </a:r>
          </a:p>
          <a:p>
            <a:pPr algn="ctr"/>
            <a:r>
              <a:rPr lang="en-GB" dirty="0"/>
              <a:t>b</a:t>
            </a:r>
            <a:r>
              <a:rPr lang="en-GB" dirty="0" smtClean="0"/>
              <a:t>ack       front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>
                <a:solidFill>
                  <a:srgbClr val="0070C0"/>
                </a:solidFill>
              </a:rPr>
              <a:t>Protons range out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1393009" y="2964653"/>
            <a:ext cx="357190" cy="857256"/>
          </a:xfrm>
          <a:prstGeom prst="leftBrace">
            <a:avLst>
              <a:gd name="adj1" fmla="val 12054"/>
              <a:gd name="adj2" fmla="val 512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2285983" y="3000373"/>
            <a:ext cx="357191" cy="785818"/>
          </a:xfrm>
          <a:prstGeom prst="leftBrace">
            <a:avLst>
              <a:gd name="adj1" fmla="val 12054"/>
              <a:gd name="adj2" fmla="val 512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072198" y="585789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GB" sz="2000" dirty="0" smtClean="0">
                <a:solidFill>
                  <a:srgbClr val="00B0F0"/>
                </a:solidFill>
                <a:sym typeface="Symbol"/>
              </a:rPr>
              <a:t>     </a:t>
            </a:r>
            <a:r>
              <a:rPr lang="en-GB" sz="2000" dirty="0" smtClean="0">
                <a:solidFill>
                  <a:srgbClr val="00B050"/>
                </a:solidFill>
                <a:sym typeface="Symbol"/>
              </a:rPr>
              <a:t>p</a:t>
            </a:r>
            <a:endParaRPr lang="en-GB" sz="2000" dirty="0">
              <a:solidFill>
                <a:srgbClr val="00B05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5999966" y="5572140"/>
            <a:ext cx="572298" cy="1436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V="1">
            <a:off x="6357950" y="5572140"/>
            <a:ext cx="571504" cy="14287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Screenshot-Run1163_Oct12009_piplus-muplusBeam_200pul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" y="1071546"/>
            <a:ext cx="7615262" cy="45704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pl-PL" sz="3600" dirty="0" smtClean="0">
                <a:solidFill>
                  <a:srgbClr val="333399"/>
                </a:solidFill>
              </a:rPr>
              <a:t>444 Mev/c pi</a:t>
            </a:r>
            <a:r>
              <a:rPr lang="pl-PL" sz="3600" baseline="30000" dirty="0" smtClean="0">
                <a:solidFill>
                  <a:srgbClr val="333399"/>
                </a:solidFill>
              </a:rPr>
              <a:t>+</a:t>
            </a:r>
            <a:r>
              <a:rPr lang="pl-PL" sz="3600" dirty="0" smtClean="0">
                <a:solidFill>
                  <a:srgbClr val="333399"/>
                </a:solidFill>
              </a:rPr>
              <a:t> to mu</a:t>
            </a:r>
            <a:r>
              <a:rPr lang="pl-PL" sz="3600" baseline="30000" dirty="0" smtClean="0">
                <a:solidFill>
                  <a:srgbClr val="333399"/>
                </a:solidFill>
              </a:rPr>
              <a:t>+</a:t>
            </a:r>
            <a:endParaRPr lang="en-GB" sz="3600" baseline="30000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7158" y="3286124"/>
            <a:ext cx="2786082" cy="26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14348" y="364331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Proton contamination ranges out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2178827" y="2893217"/>
            <a:ext cx="357191" cy="1000130"/>
          </a:xfrm>
          <a:prstGeom prst="leftBrace">
            <a:avLst>
              <a:gd name="adj1" fmla="val 12054"/>
              <a:gd name="adj2" fmla="val 512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072198" y="585789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sym typeface="Symbol"/>
              </a:rPr>
              <a:t>muons!</a:t>
            </a:r>
            <a:endParaRPr lang="en-GB" sz="2000" dirty="0">
              <a:solidFill>
                <a:srgbClr val="00B05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4929984" y="5357826"/>
            <a:ext cx="1142214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Screenshot-Run1176_Oct032009_444MeVpi-mu_400puls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76" y="1071546"/>
            <a:ext cx="7696200" cy="45720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pl-PL" sz="3600" dirty="0" smtClean="0">
                <a:solidFill>
                  <a:srgbClr val="333399"/>
                </a:solidFill>
              </a:rPr>
              <a:t>444 Mev/c pi</a:t>
            </a:r>
            <a:r>
              <a:rPr lang="en-GB" sz="3600" baseline="30000" dirty="0" smtClean="0">
                <a:solidFill>
                  <a:srgbClr val="333399"/>
                </a:solidFill>
              </a:rPr>
              <a:t>–</a:t>
            </a:r>
            <a:r>
              <a:rPr lang="pl-PL" sz="3600" dirty="0" smtClean="0">
                <a:solidFill>
                  <a:srgbClr val="333399"/>
                </a:solidFill>
              </a:rPr>
              <a:t> to mu</a:t>
            </a:r>
            <a:r>
              <a:rPr lang="en-GB" sz="3600" baseline="30000" dirty="0" smtClean="0">
                <a:solidFill>
                  <a:srgbClr val="333399"/>
                </a:solidFill>
              </a:rPr>
              <a:t>–</a:t>
            </a:r>
            <a:endParaRPr lang="en-GB" sz="3600" baseline="30000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7158" y="3286124"/>
            <a:ext cx="2786082" cy="26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14348" y="364331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Excess in TOF0 largely eliminated!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2178827" y="2893217"/>
            <a:ext cx="357191" cy="1000130"/>
          </a:xfrm>
          <a:prstGeom prst="leftBrace">
            <a:avLst>
              <a:gd name="adj1" fmla="val 12054"/>
              <a:gd name="adj2" fmla="val 512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072198" y="585789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sym typeface="Symbol"/>
              </a:rPr>
              <a:t>muons!</a:t>
            </a:r>
            <a:endParaRPr lang="en-GB" sz="2000" dirty="0">
              <a:solidFill>
                <a:srgbClr val="00B05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4929984" y="5357826"/>
            <a:ext cx="1142214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Preliminary muon rate survey</a:t>
            </a:r>
            <a:endParaRPr lang="en-GB" sz="3600" baseline="30000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3000364" y="2285992"/>
          <a:ext cx="5953125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7929618" cy="2643206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330 MeV/c </a:t>
            </a:r>
            <a:r>
              <a:rPr lang="en-US" sz="2000" dirty="0" smtClean="0">
                <a:sym typeface="Symbol"/>
              </a:rPr>
              <a:t></a:t>
            </a:r>
            <a:r>
              <a:rPr lang="en-US" sz="2000" baseline="30000" dirty="0" smtClean="0">
                <a:sym typeface="Symbol"/>
              </a:rPr>
              <a:t>–</a:t>
            </a:r>
            <a:r>
              <a:rPr lang="en-US" sz="2000" dirty="0" smtClean="0">
                <a:sym typeface="Symbol"/>
              </a:rPr>
              <a:t> to </a:t>
            </a:r>
            <a:r>
              <a:rPr lang="en-US" sz="2000" baseline="30000" dirty="0" smtClean="0">
                <a:sym typeface="Symbol"/>
              </a:rPr>
              <a:t>–</a:t>
            </a:r>
            <a:r>
              <a:rPr lang="en-US" sz="2000" dirty="0" smtClean="0">
                <a:sym typeface="Symbol"/>
              </a:rPr>
              <a:t> beam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>
                <a:sym typeface="Symbol"/>
              </a:rPr>
              <a:t>Varied target depth to study muon rate as function of beam loss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>
                <a:sym typeface="Symbol"/>
              </a:rPr>
              <a:t>VERY preliminary!</a:t>
            </a:r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 rot="20316202">
            <a:off x="3637647" y="3098922"/>
            <a:ext cx="4857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DDDDDD"/>
                </a:solidFill>
              </a:rPr>
              <a:t>Very</a:t>
            </a:r>
          </a:p>
          <a:p>
            <a:pPr algn="ctr"/>
            <a:r>
              <a:rPr lang="en-GB" sz="6600" dirty="0">
                <a:solidFill>
                  <a:srgbClr val="DDDDDD"/>
                </a:solidFill>
              </a:rPr>
              <a:t>p</a:t>
            </a:r>
            <a:r>
              <a:rPr lang="en-GB" sz="6600" dirty="0" smtClean="0">
                <a:solidFill>
                  <a:srgbClr val="DDDDDD"/>
                </a:solidFill>
              </a:rPr>
              <a:t>reliminary!</a:t>
            </a:r>
            <a:endParaRPr lang="en-GB" sz="6600" dirty="0">
              <a:solidFill>
                <a:srgbClr val="DDD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Decay Solenoid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7929618" cy="264320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Operation of Decay Solenoid is now routine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Provides gain of ~5 in </a:t>
            </a:r>
            <a:r>
              <a:rPr lang="en-US" sz="2000" dirty="0" smtClean="0"/>
              <a:t>pion flux – much more for </a:t>
            </a:r>
            <a:r>
              <a:rPr lang="en-US" sz="2000" dirty="0" err="1" smtClean="0"/>
              <a:t>muons</a:t>
            </a: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None/>
              <a:tabLst>
                <a:tab pos="1614488" algn="ctr"/>
                <a:tab pos="6102350" algn="ctr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70C0"/>
                </a:solidFill>
              </a:rPr>
              <a:t>Without DS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B050"/>
                </a:solidFill>
              </a:rPr>
              <a:t>With DS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" name="Picture 5" descr="Screenshot-Run957_Sept062009_muBeam252MeVc_DS_OFF_200pul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4495800" cy="4108449"/>
          </a:xfrm>
          <a:prstGeom prst="rect">
            <a:avLst/>
          </a:prstGeom>
          <a:noFill/>
        </p:spPr>
      </p:pic>
      <p:pic>
        <p:nvPicPr>
          <p:cNvPr id="11" name="Picture 4" descr="Screenshot-Run956_Sept062009_muBeam252MeVc_DS_ON_200pul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4419600" cy="4124324"/>
          </a:xfrm>
          <a:prstGeom prst="rect">
            <a:avLst/>
          </a:prstGeom>
          <a:noFill/>
        </p:spPr>
      </p:pic>
      <p:pic>
        <p:nvPicPr>
          <p:cNvPr id="12" name="Picture 5" descr="Screenshot-Run957_Sept062009_muBeam252MeVc_DS_OFF_200pul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43182"/>
            <a:ext cx="4267455" cy="3991004"/>
          </a:xfrm>
          <a:prstGeom prst="rect">
            <a:avLst/>
          </a:prstGeom>
          <a:noFill/>
        </p:spPr>
      </p:pic>
      <p:pic>
        <p:nvPicPr>
          <p:cNvPr id="13" name="Picture 4" descr="Screenshot-Run956_Sept062009_muBeam252MeVc_DS_ON_200puls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643181"/>
            <a:ext cx="4205318" cy="3932835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428596" y="3000372"/>
            <a:ext cx="500066" cy="500066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786314" y="3000372"/>
            <a:ext cx="500066" cy="500066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Decay Solenoid Optimisation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7929618" cy="2643206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330 MeV/c pion beam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DS nominal setting 550 A (3.1 T)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Vary ± 10%, study profile in TOF0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  <a:buNone/>
              <a:tabLst>
                <a:tab pos="1073150" algn="l"/>
              </a:tabLst>
            </a:pPr>
            <a:r>
              <a:rPr lang="en-US" sz="2000" dirty="0" smtClean="0"/>
              <a:t>		TOF0 →</a:t>
            </a:r>
          </a:p>
          <a:p>
            <a:pPr>
              <a:lnSpc>
                <a:spcPct val="80000"/>
              </a:lnSpc>
              <a:buNone/>
              <a:tabLst>
                <a:tab pos="1073150" algn="l"/>
              </a:tabLst>
            </a:pPr>
            <a:endParaRPr lang="en-US" sz="2000" dirty="0" smtClean="0"/>
          </a:p>
          <a:p>
            <a:pPr>
              <a:lnSpc>
                <a:spcPct val="80000"/>
              </a:lnSpc>
              <a:buNone/>
              <a:tabLst>
                <a:tab pos="1073150" algn="l"/>
              </a:tabLst>
            </a:pPr>
            <a:endParaRPr lang="en-US" sz="2000" dirty="0" smtClean="0"/>
          </a:p>
          <a:p>
            <a:pPr>
              <a:lnSpc>
                <a:spcPct val="80000"/>
              </a:lnSpc>
              <a:buNone/>
              <a:tabLst>
                <a:tab pos="1073150" algn="l"/>
              </a:tabLst>
            </a:pPr>
            <a:r>
              <a:rPr lang="en-US" sz="2000" dirty="0" smtClean="0"/>
              <a:t>		TOF 1 →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316202">
            <a:off x="3963763" y="4562683"/>
            <a:ext cx="4857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DDDDDD"/>
                </a:solidFill>
              </a:rPr>
              <a:t>Preliminary!</a:t>
            </a:r>
            <a:endParaRPr lang="en-GB" sz="6600" dirty="0">
              <a:solidFill>
                <a:srgbClr val="DDDDDD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4454525"/>
            <a:ext cx="3276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buClrTx/>
              <a:buSzTx/>
              <a:buFont typeface="Symbol" pitchFamily="18" charset="2"/>
              <a:buNone/>
            </a:pPr>
            <a:r>
              <a:rPr lang="en-US" sz="1800" b="1" dirty="0">
                <a:solidFill>
                  <a:srgbClr val="3333FF"/>
                </a:solidFill>
                <a:latin typeface="Calibri" charset="0"/>
                <a:ea typeface="ＭＳ Ｐゴシック" charset="-128"/>
              </a:rPr>
              <a:t>Run 1121 DS lower 0.30T</a:t>
            </a:r>
          </a:p>
        </p:txBody>
      </p:sp>
      <p:pic>
        <p:nvPicPr>
          <p:cNvPr id="19" name="Picture 5" descr="01121_TofMon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3932"/>
            <a:ext cx="3200400" cy="2098675"/>
          </a:xfrm>
          <a:prstGeom prst="rect">
            <a:avLst/>
          </a:prstGeom>
          <a:noFill/>
        </p:spPr>
      </p:pic>
      <p:grpSp>
        <p:nvGrpSpPr>
          <p:cNvPr id="21" name="Group 14"/>
          <p:cNvGrpSpPr>
            <a:grpSpLocks/>
          </p:cNvGrpSpPr>
          <p:nvPr/>
        </p:nvGrpSpPr>
        <p:grpSpPr bwMode="auto">
          <a:xfrm>
            <a:off x="2819400" y="2428876"/>
            <a:ext cx="3048000" cy="2314576"/>
            <a:chOff x="3072" y="1434"/>
            <a:chExt cx="1920" cy="1458"/>
          </a:xfrm>
        </p:grpSpPr>
        <p:pic>
          <p:nvPicPr>
            <p:cNvPr id="22" name="Picture 8" descr="01123_TofMonit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1632"/>
              <a:ext cx="1920" cy="1260"/>
            </a:xfrm>
            <a:prstGeom prst="rect">
              <a:avLst/>
            </a:prstGeom>
            <a:noFill/>
          </p:spPr>
        </p:pic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3120" y="1434"/>
              <a:ext cx="182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lnSpc>
                  <a:spcPct val="100000"/>
                </a:lnSpc>
                <a:buClrTx/>
                <a:buSzTx/>
                <a:buFont typeface="Symbol" pitchFamily="18" charset="2"/>
                <a:buChar char="·"/>
              </a:pPr>
              <a:r>
                <a:rPr lang="en-US" sz="1800" b="1" dirty="0">
                  <a:solidFill>
                    <a:srgbClr val="3333FF"/>
                  </a:solidFill>
                  <a:latin typeface="Calibri" charset="0"/>
                  <a:ea typeface="ＭＳ Ｐゴシック" charset="-128"/>
                </a:rPr>
                <a:t>Run 1123 Nominal DS</a:t>
              </a:r>
            </a:p>
          </p:txBody>
        </p:sp>
      </p:grp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5867400" y="1524000"/>
            <a:ext cx="3276600" cy="2547938"/>
            <a:chOff x="3696" y="1104"/>
            <a:chExt cx="2064" cy="1605"/>
          </a:xfrm>
        </p:grpSpPr>
        <p:pic>
          <p:nvPicPr>
            <p:cNvPr id="25" name="Picture 10" descr="01125_TofMonit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8" y="1104"/>
              <a:ext cx="2052" cy="1346"/>
            </a:xfrm>
            <a:prstGeom prst="rect">
              <a:avLst/>
            </a:prstGeom>
            <a:noFill/>
          </p:spPr>
        </p:pic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3696" y="2409"/>
              <a:ext cx="206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lnSpc>
                  <a:spcPct val="100000"/>
                </a:lnSpc>
                <a:buClrTx/>
                <a:buSzTx/>
                <a:buFont typeface="Symbol" pitchFamily="18" charset="2"/>
                <a:buChar char="·"/>
              </a:pPr>
              <a:r>
                <a:rPr lang="en-US" sz="1800" b="1" dirty="0">
                  <a:solidFill>
                    <a:srgbClr val="3333FF"/>
                  </a:solidFill>
                  <a:latin typeface="Calibri" charset="0"/>
                  <a:ea typeface="ＭＳ Ｐゴシック" charset="-128"/>
                </a:rPr>
                <a:t>Run 1125 DS up 0.30T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TOF Calibration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4429156" cy="2643206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Many TOF bars to cross-calibrate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Needs lots of data!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5" name="Picture 5" descr="tof1_pmtT0fit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388" y="928670"/>
            <a:ext cx="4138612" cy="2797175"/>
          </a:xfrm>
          <a:prstGeom prst="rect">
            <a:avLst/>
          </a:prstGeom>
          <a:noFill/>
        </p:spPr>
      </p:pic>
      <p:pic>
        <p:nvPicPr>
          <p:cNvPr id="18" name="Picture 6" descr="tof_3pea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252" y="4071942"/>
            <a:ext cx="4089748" cy="2786058"/>
          </a:xfrm>
          <a:prstGeom prst="rect">
            <a:avLst/>
          </a:prstGeom>
          <a:noFill/>
        </p:spPr>
      </p:pic>
      <p:pic>
        <p:nvPicPr>
          <p:cNvPr id="20" name="Picture 4" descr="tof1_pmtT0fit_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64"/>
            <a:ext cx="4248150" cy="287178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28662" y="257174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2008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7818" y="1214422"/>
            <a:ext cx="1643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2009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330 MeV/c</a:t>
            </a:r>
          </a:p>
          <a:p>
            <a:pPr algn="ctr"/>
            <a:endParaRPr lang="en-GB" sz="2000" dirty="0">
              <a:solidFill>
                <a:srgbClr val="FF0000"/>
              </a:solidFill>
            </a:endParaRPr>
          </a:p>
          <a:p>
            <a:pPr algn="ctr"/>
            <a:r>
              <a:rPr lang="en-GB" sz="2000" dirty="0" smtClean="0"/>
              <a:t>(peaks overlap)</a:t>
            </a:r>
            <a:endParaRPr lang="en-GB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643174" y="5000636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2009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300 MeV/c</a:t>
            </a:r>
          </a:p>
          <a:p>
            <a:pPr algn="ctr"/>
            <a:endParaRPr lang="en-GB" sz="2000" dirty="0">
              <a:solidFill>
                <a:srgbClr val="FF0000"/>
              </a:solidFill>
            </a:endParaRP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increased statistics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8" y="567209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e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6512" y="42148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B050"/>
                </a:solidFill>
                <a:sym typeface="Symbol"/>
              </a:rPr>
              <a:t>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6578" y="392906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B050"/>
                </a:solidFill>
                <a:sym typeface="Symbol"/>
              </a:rPr>
              <a:t>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2" y="5000636"/>
            <a:ext cx="31432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TOF2 under construction (Milan)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to be delivered at end of this year.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Outline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429684" cy="5214974"/>
          </a:xfrm>
        </p:spPr>
        <p:txBody>
          <a:bodyPr/>
          <a:lstStyle/>
          <a:p>
            <a:r>
              <a:rPr lang="en-GB" sz="2400" dirty="0" smtClean="0"/>
              <a:t>Overview of MICE beam-line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Target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Operation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Stability</a:t>
            </a:r>
          </a:p>
          <a:p>
            <a:r>
              <a:rPr lang="en-GB" sz="2400" dirty="0" smtClean="0">
                <a:solidFill>
                  <a:srgbClr val="00B050"/>
                </a:solidFill>
              </a:rPr>
              <a:t>Beam-line optimisation</a:t>
            </a:r>
          </a:p>
          <a:p>
            <a:pPr lvl="1"/>
            <a:r>
              <a:rPr lang="en-GB" sz="2000" dirty="0" smtClean="0">
                <a:solidFill>
                  <a:srgbClr val="00B050"/>
                </a:solidFill>
              </a:rPr>
              <a:t>Quadrupoles</a:t>
            </a:r>
          </a:p>
          <a:p>
            <a:pPr lvl="1"/>
            <a:r>
              <a:rPr lang="en-GB" sz="2000" dirty="0" smtClean="0">
                <a:solidFill>
                  <a:srgbClr val="00B050"/>
                </a:solidFill>
              </a:rPr>
              <a:t>Decay Solenoid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Time of Flight counters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  <a:sym typeface="Symbol"/>
              </a:rPr>
              <a:t>, p and  beams</a:t>
            </a:r>
          </a:p>
          <a:p>
            <a:r>
              <a:rPr lang="en-GB" sz="2400" dirty="0" smtClean="0">
                <a:solidFill>
                  <a:srgbClr val="00B050"/>
                </a:solidFill>
                <a:sym typeface="Symbol"/>
              </a:rPr>
              <a:t>Other detectors</a:t>
            </a:r>
          </a:p>
          <a:p>
            <a:pPr lvl="1"/>
            <a:r>
              <a:rPr lang="en-GB" sz="2000" dirty="0" smtClean="0">
                <a:solidFill>
                  <a:srgbClr val="00B050"/>
                </a:solidFill>
                <a:sym typeface="Symbol"/>
              </a:rPr>
              <a:t>Cherenkov</a:t>
            </a:r>
          </a:p>
          <a:p>
            <a:pPr lvl="1"/>
            <a:r>
              <a:rPr lang="en-GB" sz="2000" dirty="0" smtClean="0">
                <a:solidFill>
                  <a:srgbClr val="00B050"/>
                </a:solidFill>
                <a:sym typeface="Symbol"/>
              </a:rPr>
              <a:t>e/ </a:t>
            </a:r>
            <a:r>
              <a:rPr lang="en-GB" sz="2000" dirty="0" smtClean="0">
                <a:solidFill>
                  <a:srgbClr val="00B050"/>
                </a:solidFill>
                <a:sym typeface="Symbol"/>
              </a:rPr>
              <a:t>identifier</a:t>
            </a:r>
          </a:p>
          <a:p>
            <a:pPr lvl="1"/>
            <a:r>
              <a:rPr lang="en-GB" sz="2000" dirty="0" err="1" smtClean="0">
                <a:solidFill>
                  <a:srgbClr val="00B050"/>
                </a:solidFill>
                <a:sym typeface="Symbol"/>
              </a:rPr>
              <a:t>Sci</a:t>
            </a:r>
            <a:r>
              <a:rPr lang="en-GB" sz="20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GB" sz="2000" dirty="0" err="1" smtClean="0">
                <a:solidFill>
                  <a:srgbClr val="00B050"/>
                </a:solidFill>
                <a:sym typeface="Symbol"/>
              </a:rPr>
              <a:t>Fi</a:t>
            </a:r>
            <a:r>
              <a:rPr lang="en-GB" sz="2000" dirty="0" smtClean="0">
                <a:solidFill>
                  <a:srgbClr val="00B050"/>
                </a:solidFill>
                <a:sym typeface="Symbol"/>
              </a:rPr>
              <a:t> trackers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5214974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Cherenkovs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5214942" cy="5214974"/>
          </a:xfrm>
        </p:spPr>
        <p:txBody>
          <a:bodyPr/>
          <a:lstStyle/>
          <a:p>
            <a:r>
              <a:rPr lang="en-GB" sz="2400" dirty="0" smtClean="0"/>
              <a:t>Two aerogel Cherenkov counters</a:t>
            </a:r>
          </a:p>
          <a:p>
            <a:r>
              <a:rPr lang="en-GB" sz="2400" dirty="0" smtClean="0"/>
              <a:t>Installed after </a:t>
            </a:r>
            <a:r>
              <a:rPr lang="en-GB" sz="2400" dirty="0" smtClean="0"/>
              <a:t>Q6 </a:t>
            </a:r>
            <a:r>
              <a:rPr lang="en-GB" sz="2400" dirty="0" smtClean="0"/>
              <a:t>and TOF1</a:t>
            </a:r>
          </a:p>
          <a:p>
            <a:r>
              <a:rPr lang="en-GB" sz="2400" dirty="0" smtClean="0"/>
              <a:t>To separate </a:t>
            </a:r>
            <a:r>
              <a:rPr lang="en-US" sz="2400" dirty="0" smtClean="0"/>
              <a:t>e/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</a:t>
            </a:r>
            <a:r>
              <a:rPr lang="en-US" sz="2400" dirty="0" smtClean="0"/>
              <a:t> 220-350 MeV/c</a:t>
            </a:r>
          </a:p>
          <a:p>
            <a:r>
              <a:rPr lang="en-US" sz="2400" dirty="0" smtClean="0"/>
              <a:t>e/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 </a:t>
            </a:r>
            <a:r>
              <a:rPr lang="en-US" sz="2400" dirty="0" smtClean="0">
                <a:sym typeface="Symbol" pitchFamily="18" charset="2"/>
              </a:rPr>
              <a:t>calibration data taken</a:t>
            </a:r>
          </a:p>
          <a:p>
            <a:r>
              <a:rPr lang="en-US" sz="2400" dirty="0" smtClean="0">
                <a:sym typeface="Symbol" pitchFamily="18" charset="2"/>
              </a:rPr>
              <a:t>Sample electron data below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334000" y="3405206"/>
            <a:ext cx="3810000" cy="2667000"/>
            <a:chOff x="2928" y="624"/>
            <a:chExt cx="2400" cy="1728"/>
          </a:xfrm>
        </p:grpSpPr>
        <p:pic>
          <p:nvPicPr>
            <p:cNvPr id="7" name="Picture 5" descr="DSA_north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928" y="624"/>
              <a:ext cx="2400" cy="1680"/>
            </a:xfrm>
            <a:prstGeom prst="rect">
              <a:avLst/>
            </a:prstGeom>
            <a:solidFill>
              <a:srgbClr val="CCFF66"/>
            </a:solidFill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928" y="624"/>
              <a:ext cx="2400" cy="1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6108" y="0"/>
            <a:ext cx="363789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221" y="3295667"/>
            <a:ext cx="4719845" cy="320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5214974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e/</a:t>
            </a:r>
            <a:r>
              <a:rPr lang="en-GB" sz="3600" dirty="0" smtClean="0">
                <a:solidFill>
                  <a:srgbClr val="333399"/>
                </a:solidFill>
                <a:latin typeface="Symbol" pitchFamily="18" charset="2"/>
              </a:rPr>
              <a:t>m</a:t>
            </a:r>
            <a:r>
              <a:rPr lang="en-GB" sz="3600" dirty="0" smtClean="0">
                <a:solidFill>
                  <a:srgbClr val="333399"/>
                </a:solidFill>
              </a:rPr>
              <a:t> Identifier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5214942" cy="5214974"/>
          </a:xfrm>
        </p:spPr>
        <p:txBody>
          <a:bodyPr/>
          <a:lstStyle/>
          <a:p>
            <a:r>
              <a:rPr lang="en-GB" sz="2400" dirty="0" smtClean="0"/>
              <a:t>KL lead/scintillating fibre calorimeter module</a:t>
            </a:r>
          </a:p>
          <a:p>
            <a:pPr lvl="1"/>
            <a:r>
              <a:rPr lang="en-GB" sz="2000" dirty="0" smtClean="0"/>
              <a:t>Installed on temporary support in September</a:t>
            </a:r>
          </a:p>
          <a:p>
            <a:pPr lvl="1"/>
            <a:r>
              <a:rPr lang="en-GB" sz="2000" dirty="0" smtClean="0"/>
              <a:t>Calibration in progress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>
              <a:buNone/>
            </a:pPr>
            <a:r>
              <a:rPr lang="en-GB" sz="2400" dirty="0" smtClean="0"/>
              <a:t>Will be followed by</a:t>
            </a:r>
            <a:endParaRPr lang="en-GB" sz="2400" dirty="0" smtClean="0"/>
          </a:p>
          <a:p>
            <a:r>
              <a:rPr lang="en-GB" sz="2400" dirty="0" smtClean="0"/>
              <a:t>Electron Muon Ranger (EMR)</a:t>
            </a:r>
          </a:p>
          <a:p>
            <a:pPr lvl="1"/>
            <a:r>
              <a:rPr lang="en-GB" sz="2000" dirty="0" smtClean="0"/>
              <a:t>See next slide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0"/>
            <a:ext cx="38862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4932" y="3071810"/>
            <a:ext cx="3369067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86578" y="285728"/>
            <a:ext cx="857256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KL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3143248"/>
            <a:ext cx="2714644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KL behind TOF1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Electron-Muon Ranger (EMR)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214974"/>
          </a:xfrm>
        </p:spPr>
        <p:txBody>
          <a:bodyPr/>
          <a:lstStyle/>
          <a:p>
            <a:r>
              <a:rPr lang="en-GB" sz="2400" dirty="0" smtClean="0"/>
              <a:t>50 1m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planes, 1.7 cm thick.  Triangular scintillator bars + wavelength-shifter fibre readout.</a:t>
            </a:r>
            <a:endParaRPr lang="en-GB" sz="2400" dirty="0" smtClean="0"/>
          </a:p>
          <a:p>
            <a:r>
              <a:rPr lang="en-GB" sz="2400" dirty="0" smtClean="0"/>
              <a:t>to be installed </a:t>
            </a:r>
            <a:r>
              <a:rPr lang="en-GB" sz="2400" dirty="0" smtClean="0"/>
              <a:t>July next year.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" y="2261739"/>
            <a:ext cx="6072230" cy="459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7775" y="2033599"/>
            <a:ext cx="40862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429684" cy="642942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Scintillating Fibre Tracker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4357686" cy="52149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tracker completed Feb.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Exposed to </a:t>
            </a:r>
            <a:r>
              <a:rPr lang="en-GB" sz="2400" dirty="0" err="1" smtClean="0"/>
              <a:t>cosmics</a:t>
            </a:r>
            <a:r>
              <a:rPr lang="en-GB" sz="2400" dirty="0" smtClean="0"/>
              <a:t> Mar-Aug.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Performs according to spec.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Final calibration in progress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Both trackers r</a:t>
            </a:r>
            <a:r>
              <a:rPr lang="en-GB" sz="2400" dirty="0" smtClean="0"/>
              <a:t>eady for installation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23" t="11583" r="3826" b="1544"/>
          <a:stretch>
            <a:fillRect/>
          </a:stretch>
        </p:blipFill>
        <p:spPr bwMode="auto">
          <a:xfrm>
            <a:off x="4286248" y="642919"/>
            <a:ext cx="4857752" cy="297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56026"/>
            <a:ext cx="4857783" cy="32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Summary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429684" cy="5214974"/>
          </a:xfrm>
        </p:spPr>
        <p:txBody>
          <a:bodyPr/>
          <a:lstStyle/>
          <a:p>
            <a:r>
              <a:rPr lang="en-GB" sz="2400" dirty="0" smtClean="0">
                <a:solidFill>
                  <a:srgbClr val="0070C0"/>
                </a:solidFill>
              </a:rPr>
              <a:t>A huge amount of effort and progress during September!</a:t>
            </a:r>
          </a:p>
          <a:p>
            <a:r>
              <a:rPr lang="en-GB" sz="2400" dirty="0" smtClean="0"/>
              <a:t>Target reliably producing beam losses up to 2 V.</a:t>
            </a:r>
          </a:p>
          <a:p>
            <a:r>
              <a:rPr lang="en-GB" sz="2400" dirty="0" smtClean="0"/>
              <a:t>TOF providing valuable beam diagnostics.</a:t>
            </a:r>
          </a:p>
          <a:p>
            <a:r>
              <a:rPr lang="en-GB" sz="2400" dirty="0" smtClean="0"/>
              <a:t>Decay solenoid operating without problems.</a:t>
            </a:r>
          </a:p>
          <a:p>
            <a:r>
              <a:rPr lang="en-GB" sz="2400" dirty="0" smtClean="0"/>
              <a:t>Beam-line optimisations (DS, Qn, ...) performed.</a:t>
            </a:r>
          </a:p>
          <a:p>
            <a:r>
              <a:rPr lang="en-GB" sz="2400" dirty="0" smtClean="0"/>
              <a:t>Proton, pion, muon &amp; electron beams, of various momenta, used for detector calibrations.</a:t>
            </a:r>
          </a:p>
          <a:p>
            <a:r>
              <a:rPr lang="en-GB" sz="2400" dirty="0" smtClean="0"/>
              <a:t>Data acquisition synchronisation problems fixed, limit on particles/spill raised from 40 to 250.</a:t>
            </a:r>
          </a:p>
          <a:p>
            <a:r>
              <a:rPr lang="en-GB" sz="2400" dirty="0" smtClean="0"/>
              <a:t>Data in use for off-line calibrations of TOF, Cherenkovs, KL.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We look forward to more data in November!!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14" y="-142900"/>
            <a:ext cx="8064350" cy="67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3178959" y="4750603"/>
            <a:ext cx="2214578" cy="714380"/>
          </a:xfrm>
          <a:prstGeom prst="straightConnector1">
            <a:avLst/>
          </a:prstGeom>
          <a:ln w="15875">
            <a:solidFill>
              <a:srgbClr val="FF4F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914354" y="4986062"/>
            <a:ext cx="2127597" cy="18756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00628" y="4000504"/>
            <a:ext cx="71438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798771" y="5244998"/>
            <a:ext cx="1843434" cy="33650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Target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429684" cy="5214974"/>
          </a:xfrm>
        </p:spPr>
        <p:txBody>
          <a:bodyPr/>
          <a:lstStyle/>
          <a:p>
            <a:r>
              <a:rPr lang="en-GB" sz="2400" dirty="0" smtClean="0"/>
              <a:t>Target drive installed in August shutdown</a:t>
            </a:r>
          </a:p>
          <a:p>
            <a:r>
              <a:rPr lang="en-GB" sz="2400" dirty="0" smtClean="0"/>
              <a:t>Timing &amp; depth scans during ISIS start-up to explore edge of beam</a:t>
            </a:r>
          </a:p>
          <a:p>
            <a:r>
              <a:rPr lang="en-GB" sz="2400" dirty="0" smtClean="0"/>
              <a:t>Operation in ISIS MD (50 Hz/32) and User Run modes</a:t>
            </a:r>
          </a:p>
          <a:p>
            <a:r>
              <a:rPr lang="en-GB" sz="2400" dirty="0" smtClean="0"/>
              <a:t>Studies of different accelerations (drive voltages)</a:t>
            </a:r>
          </a:p>
          <a:p>
            <a:r>
              <a:rPr lang="en-GB" sz="2400" dirty="0" smtClean="0"/>
              <a:t>Runs at increasing target depth, producing ISIS beam-loss 0.1, 0.2, 0.3, 0.4, 0.5, 1 and 2 V</a:t>
            </a:r>
          </a:p>
          <a:p>
            <a:pPr lvl="1"/>
            <a:r>
              <a:rPr lang="en-GB" sz="2000" dirty="0" smtClean="0"/>
              <a:t>(Last year’s maximum for prolonged running was 50 mV)</a:t>
            </a:r>
          </a:p>
          <a:p>
            <a:r>
              <a:rPr lang="en-GB" sz="2400" dirty="0" smtClean="0"/>
              <a:t>Target stability checked over long runs and between runs</a:t>
            </a:r>
          </a:p>
          <a:p>
            <a:r>
              <a:rPr lang="en-GB" sz="2400" dirty="0" smtClean="0"/>
              <a:t>62,250 pulses to date (inspections after 12, 22 &amp; 42 k pulses)</a:t>
            </a:r>
          </a:p>
          <a:p>
            <a:r>
              <a:rPr lang="en-GB" sz="2400" dirty="0" smtClean="0"/>
              <a:t>Routinely providing particles for beam-line and detector studies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pic>
        <p:nvPicPr>
          <p:cNvPr id="5" name="Content Placeholder 4" descr="10092009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-24"/>
            <a:ext cx="4000496" cy="27146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r="2899" b="3850"/>
          <a:stretch>
            <a:fillRect/>
          </a:stretch>
        </p:blipFill>
        <p:spPr bwMode="auto">
          <a:xfrm>
            <a:off x="3967909" y="3000372"/>
            <a:ext cx="5176091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14810" y="214290"/>
            <a:ext cx="46434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 beam loss monitor (BLM)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display with MICE target inactive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is in sector 7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3357562"/>
            <a:ext cx="37861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operating at 2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 beam-loss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losses in sectors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 to 9 (and elsewhere)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643174" y="1285860"/>
            <a:ext cx="2071702" cy="107157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964777" y="2035959"/>
            <a:ext cx="4286280" cy="278608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Content Placeholder 6" descr="05_09_09_MinimumBC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2" y="0"/>
            <a:ext cx="5808764" cy="2143116"/>
          </a:xfrm>
        </p:spPr>
      </p:pic>
      <p:pic>
        <p:nvPicPr>
          <p:cNvPr id="8" name="Picture 7" descr="10_09_09_MinimumBC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923" y="2000240"/>
            <a:ext cx="5817961" cy="2129913"/>
          </a:xfrm>
          <a:prstGeom prst="rect">
            <a:avLst/>
          </a:prstGeom>
        </p:spPr>
      </p:pic>
      <p:pic>
        <p:nvPicPr>
          <p:cNvPr id="10" name="Picture 9" descr="12_09_09_MinimumBC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33" y="4286280"/>
            <a:ext cx="5819151" cy="2143116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429256" y="0"/>
            <a:ext cx="371474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000" kern="0" dirty="0" smtClean="0">
                <a:latin typeface="+mn-lt"/>
              </a:rPr>
              <a:t>“BCD” = Beam Centre Distance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the beam edge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2000" kern="0" dirty="0">
              <a:latin typeface="+mn-lt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depth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increased beam-loss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2000" kern="0" baseline="0" dirty="0">
              <a:latin typeface="+mn-lt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2000" kern="0" baseline="0" dirty="0">
              <a:latin typeface="+mn-lt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Stable operation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12_09_09_MinimumBC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72148" y="5072074"/>
            <a:ext cx="3571852" cy="178592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429388" y="6072206"/>
            <a:ext cx="357190" cy="1588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6578" y="5916059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0.2 mm (c.f. strike of 38 mm)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1472" y="5143512"/>
            <a:ext cx="4429156" cy="1588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57356" y="4786322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&gt; 13 hours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Beam-loss variation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4429156" cy="264320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Beam-loss (in Sector 7) for the 13 hour run at 1V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Apparently two distinct peaks (although only fitted a single Gaussian).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Double structure due to ISIS beam wandering in cyclic pattern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Not due to variation in target depth!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6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Activation Study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Survey of target area after long 1V run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Slight activation (max. 500 µSieverts/hour) in 1 or 2 spots near target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ISIS suggests repeat at 5V beam-loss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 descr="1000mV_Beamloss_1209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00108"/>
            <a:ext cx="3886200" cy="2635250"/>
          </a:xfrm>
          <a:prstGeom prst="rect">
            <a:avLst/>
          </a:prstGeom>
          <a:noFill/>
        </p:spPr>
      </p:pic>
      <p:pic>
        <p:nvPicPr>
          <p:cNvPr id="6" name="Picture 7" descr="MICE_loss_info_300MeVpions_Oct01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596" y="3766463"/>
            <a:ext cx="4143404" cy="2162867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Upstream Beam-line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1" name="Picture 10" descr="ISIS_beamlin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1001715"/>
            <a:ext cx="6668439" cy="57848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29586" y="364331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Target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 flipV="1">
            <a:off x="6072198" y="3843368"/>
            <a:ext cx="1857388" cy="14430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29520" y="1000108"/>
            <a:ext cx="17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B050"/>
                </a:solidFill>
              </a:rPr>
              <a:t>ISIS </a:t>
            </a:r>
          </a:p>
          <a:p>
            <a:pPr algn="ctr"/>
            <a:r>
              <a:rPr lang="en-GB" sz="2000" b="1" dirty="0" smtClean="0">
                <a:solidFill>
                  <a:srgbClr val="00B050"/>
                </a:solidFill>
              </a:rPr>
              <a:t>synchrotron</a:t>
            </a:r>
            <a:endParaRPr lang="en-GB" sz="2000" b="1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5429256" y="1285860"/>
            <a:ext cx="2214578" cy="135732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2285992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Quads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Q1 - 3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1000132" y="2639935"/>
            <a:ext cx="2571736" cy="5033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28662" y="2500306"/>
            <a:ext cx="2357454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28662" y="2428868"/>
            <a:ext cx="2071702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32" y="114298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Dipole</a:t>
            </a:r>
          </a:p>
          <a:p>
            <a:pPr algn="ctr"/>
            <a:r>
              <a:rPr lang="en-GB" sz="2000" b="1" dirty="0" smtClean="0">
                <a:solidFill>
                  <a:srgbClr val="00B050"/>
                </a:solidFill>
              </a:rPr>
              <a:t>D1</a:t>
            </a:r>
            <a:endParaRPr lang="en-GB" sz="2000" b="1" dirty="0">
              <a:solidFill>
                <a:srgbClr val="00B05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57224" y="1500174"/>
            <a:ext cx="1428760" cy="50006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Chris Booth – 16</a:t>
            </a:r>
            <a:r>
              <a:rPr lang="en-US" baseline="30000" dirty="0" smtClean="0"/>
              <a:t>th</a:t>
            </a:r>
            <a:r>
              <a:rPr lang="en-US" dirty="0" smtClean="0"/>
              <a:t> October  2009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en-GB" sz="3600" dirty="0" smtClean="0">
                <a:solidFill>
                  <a:srgbClr val="333399"/>
                </a:solidFill>
              </a:rPr>
              <a:t>Optimisation of Upstream Beam-line</a:t>
            </a:r>
            <a:endParaRPr lang="en-GB" sz="36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7929618" cy="264320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Scan of upstream quadrupoles</a:t>
            </a:r>
          </a:p>
          <a:p>
            <a:r>
              <a:rPr lang="en-US" sz="2000" dirty="0" smtClean="0"/>
              <a:t>Simulation – triangles</a:t>
            </a:r>
          </a:p>
          <a:p>
            <a:r>
              <a:rPr lang="en-US" sz="2000" dirty="0" smtClean="0"/>
              <a:t>Data – circles</a:t>
            </a:r>
          </a:p>
          <a:p>
            <a:r>
              <a:rPr lang="en-GB" sz="2000" dirty="0" smtClean="0"/>
              <a:t>Behaviour</a:t>
            </a:r>
            <a:r>
              <a:rPr lang="en-US" sz="2000" dirty="0" smtClean="0"/>
              <a:t> qualitatively as expected; more work needed to understand details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0588-67C5-4E1E-9E9A-C075255A06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56644"/>
            <a:ext cx="6429388" cy="41013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57290" y="3071810"/>
            <a:ext cx="461665" cy="200026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GB" b="1" dirty="0" smtClean="0"/>
              <a:t>Counts in GVA1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 rot="20316202">
            <a:off x="2428860" y="4429132"/>
            <a:ext cx="4857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DDDDDD"/>
                </a:solidFill>
              </a:rPr>
              <a:t>Preliminary!</a:t>
            </a:r>
            <a:endParaRPr lang="en-GB" sz="6600" dirty="0">
              <a:solidFill>
                <a:srgbClr val="DDD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5930</TotalTime>
  <Words>932</Words>
  <Application>Microsoft Office PowerPoint</Application>
  <PresentationFormat>On-screen Show (4:3)</PresentationFormat>
  <Paragraphs>224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MICE Beam-line and Detectors Status Report</vt:lpstr>
      <vt:lpstr>Outline</vt:lpstr>
      <vt:lpstr>Slide 3</vt:lpstr>
      <vt:lpstr>Target</vt:lpstr>
      <vt:lpstr>Slide 5</vt:lpstr>
      <vt:lpstr>Slide 6</vt:lpstr>
      <vt:lpstr>Beam-loss variation</vt:lpstr>
      <vt:lpstr>Upstream Beam-line</vt:lpstr>
      <vt:lpstr>Optimisation of Upstream Beam-line</vt:lpstr>
      <vt:lpstr>Beam-line and detectors</vt:lpstr>
      <vt:lpstr>Time of Flight Counters</vt:lpstr>
      <vt:lpstr>333 MeV/c pion beam</vt:lpstr>
      <vt:lpstr>333 MeV/c proton beam</vt:lpstr>
      <vt:lpstr>444 Mev/c pi+ to mu+</vt:lpstr>
      <vt:lpstr>444 Mev/c pi– to mu–</vt:lpstr>
      <vt:lpstr>Preliminary muon rate survey</vt:lpstr>
      <vt:lpstr>Decay Solenoid</vt:lpstr>
      <vt:lpstr>Decay Solenoid Optimisation</vt:lpstr>
      <vt:lpstr>TOF Calibration</vt:lpstr>
      <vt:lpstr>Cherenkovs</vt:lpstr>
      <vt:lpstr>e/m Identifier</vt:lpstr>
      <vt:lpstr>Electron-Muon Ranger (EMR)</vt:lpstr>
      <vt:lpstr>Scintillating Fibre Tracker</vt:lpstr>
      <vt:lpstr>Summary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Installation Plan</dc:title>
  <dc:creator>Paul Hodgson</dc:creator>
  <cp:lastModifiedBy> Booth</cp:lastModifiedBy>
  <cp:revision>277</cp:revision>
  <dcterms:created xsi:type="dcterms:W3CDTF">2009-08-18T07:46:50Z</dcterms:created>
  <dcterms:modified xsi:type="dcterms:W3CDTF">2009-10-15T20:03:20Z</dcterms:modified>
</cp:coreProperties>
</file>