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0"/>
  </p:notesMasterIdLst>
  <p:sldIdLst>
    <p:sldId id="256" r:id="rId2"/>
    <p:sldId id="272" r:id="rId3"/>
    <p:sldId id="260" r:id="rId4"/>
    <p:sldId id="277" r:id="rId5"/>
    <p:sldId id="273" r:id="rId6"/>
    <p:sldId id="278" r:id="rId7"/>
    <p:sldId id="279" r:id="rId8"/>
    <p:sldId id="280" r:id="rId9"/>
    <p:sldId id="281" r:id="rId10"/>
    <p:sldId id="282" r:id="rId11"/>
    <p:sldId id="285" r:id="rId12"/>
    <p:sldId id="288" r:id="rId13"/>
    <p:sldId id="286" r:id="rId14"/>
    <p:sldId id="289" r:id="rId15"/>
    <p:sldId id="290" r:id="rId16"/>
    <p:sldId id="287" r:id="rId17"/>
    <p:sldId id="292" r:id="rId18"/>
    <p:sldId id="293" r:id="rId19"/>
    <p:sldId id="294" r:id="rId20"/>
    <p:sldId id="269" r:id="rId21"/>
    <p:sldId id="295" r:id="rId22"/>
    <p:sldId id="296" r:id="rId23"/>
    <p:sldId id="297" r:id="rId24"/>
    <p:sldId id="298" r:id="rId25"/>
    <p:sldId id="291" r:id="rId26"/>
    <p:sldId id="304" r:id="rId27"/>
    <p:sldId id="261" r:id="rId28"/>
    <p:sldId id="299" r:id="rId29"/>
    <p:sldId id="305" r:id="rId30"/>
    <p:sldId id="270" r:id="rId31"/>
    <p:sldId id="303" r:id="rId32"/>
    <p:sldId id="264" r:id="rId33"/>
    <p:sldId id="266" r:id="rId34"/>
    <p:sldId id="306" r:id="rId35"/>
    <p:sldId id="301" r:id="rId36"/>
    <p:sldId id="267" r:id="rId37"/>
    <p:sldId id="307" r:id="rId38"/>
    <p:sldId id="271"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80" autoAdjust="0"/>
    <p:restoredTop sz="99767" autoAdjust="0"/>
  </p:normalViewPr>
  <p:slideViewPr>
    <p:cSldViewPr snapToGrid="0">
      <p:cViewPr>
        <p:scale>
          <a:sx n="60" d="100"/>
          <a:sy n="60" d="100"/>
        </p:scale>
        <p:origin x="-516" y="12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669B53-2175-4BAB-B470-86CDD6BF101F}" type="datetimeFigureOut">
              <a:rPr lang="en-GB" smtClean="0"/>
              <a:pPr/>
              <a:t>14/07/2011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5784B6-A9A2-445B-B87F-1A8DEBD5D96B}"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A5784B6-A9A2-445B-B87F-1A8DEBD5D96B}" type="slidenum">
              <a:rPr lang="en-GB" smtClean="0"/>
              <a:pPr/>
              <a:t>2</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A5784B6-A9A2-445B-B87F-1A8DEBD5D96B}" type="slidenum">
              <a:rPr lang="en-GB" smtClean="0"/>
              <a:pPr/>
              <a:t>24</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1196975"/>
            <a:ext cx="7772400" cy="1470025"/>
          </a:xfrm>
        </p:spPr>
        <p:txBody>
          <a:bodyPr/>
          <a:lstStyle>
            <a:lvl1pPr>
              <a:defRPr/>
            </a:lvl1pPr>
          </a:lstStyle>
          <a:p>
            <a:r>
              <a:rPr lang="en-US" smtClean="0"/>
              <a:t>Click to edit Master title style</a:t>
            </a:r>
            <a:endParaRPr lang="en-US" dirty="0"/>
          </a:p>
        </p:txBody>
      </p:sp>
      <p:sp>
        <p:nvSpPr>
          <p:cNvPr id="3075" name="Rectangle 3"/>
          <p:cNvSpPr>
            <a:spLocks noGrp="1" noChangeArrowheads="1"/>
          </p:cNvSpPr>
          <p:nvPr>
            <p:ph type="subTitle" idx="1"/>
          </p:nvPr>
        </p:nvSpPr>
        <p:spPr>
          <a:xfrm>
            <a:off x="1371600" y="2952750"/>
            <a:ext cx="6400800" cy="1752600"/>
          </a:xfrm>
        </p:spPr>
        <p:txBody>
          <a:bodyPr/>
          <a:lstStyle>
            <a:lvl1pPr marL="0" indent="0" algn="ctr">
              <a:buFontTx/>
              <a:buNone/>
              <a:defRPr/>
            </a:lvl1pPr>
          </a:lstStyle>
          <a:p>
            <a:r>
              <a:rPr lang="en-US" smtClean="0"/>
              <a:t>Click to edit Master subtitle style</a:t>
            </a:r>
            <a:endParaRPr lang="en-US"/>
          </a:p>
        </p:txBody>
      </p:sp>
      <p:sp>
        <p:nvSpPr>
          <p:cNvPr id="3076" name="Rectangle 4"/>
          <p:cNvSpPr>
            <a:spLocks noGrp="1" noChangeArrowheads="1"/>
          </p:cNvSpPr>
          <p:nvPr>
            <p:ph type="dt" sz="half" idx="2"/>
          </p:nvPr>
        </p:nvSpPr>
        <p:spPr/>
        <p:txBody>
          <a:bodyPr/>
          <a:lstStyle>
            <a:lvl1pPr>
              <a:defRPr/>
            </a:lvl1pPr>
          </a:lstStyle>
          <a:p>
            <a:r>
              <a:rPr lang="en-GB" smtClean="0"/>
              <a:t>15/07/2011</a:t>
            </a:r>
            <a:endParaRPr lang="en-GB"/>
          </a:p>
        </p:txBody>
      </p:sp>
      <p:sp>
        <p:nvSpPr>
          <p:cNvPr id="3077" name="Rectangle 5"/>
          <p:cNvSpPr>
            <a:spLocks noGrp="1" noChangeArrowheads="1"/>
          </p:cNvSpPr>
          <p:nvPr>
            <p:ph type="ftr" sz="quarter" idx="3"/>
          </p:nvPr>
        </p:nvSpPr>
        <p:spPr/>
        <p:txBody>
          <a:bodyPr/>
          <a:lstStyle>
            <a:lvl1pPr>
              <a:defRPr/>
            </a:lvl1pPr>
          </a:lstStyle>
          <a:p>
            <a:r>
              <a:rPr lang="en-GB" smtClean="0"/>
              <a:t>P J Smith - University of Sheffield</a:t>
            </a:r>
            <a:endParaRPr lang="en-GB"/>
          </a:p>
        </p:txBody>
      </p:sp>
      <p:sp>
        <p:nvSpPr>
          <p:cNvPr id="3078" name="Rectangle 6"/>
          <p:cNvSpPr>
            <a:spLocks noGrp="1" noChangeArrowheads="1"/>
          </p:cNvSpPr>
          <p:nvPr>
            <p:ph type="sldNum" sz="quarter" idx="4"/>
          </p:nvPr>
        </p:nvSpPr>
        <p:spPr/>
        <p:txBody>
          <a:bodyPr/>
          <a:lstStyle>
            <a:lvl1pPr>
              <a:defRPr/>
            </a:lvl1pPr>
          </a:lstStyle>
          <a:p>
            <a:fld id="{DE4F0436-2DBD-477A-82DC-D2142A7DBC66}" type="slidenum">
              <a:rPr lang="en-GB" smtClean="0"/>
              <a:pPr/>
              <a:t>‹#›</a:t>
            </a:fld>
            <a:endParaRPr lang="en-GB"/>
          </a:p>
        </p:txBody>
      </p:sp>
      <p:sp>
        <p:nvSpPr>
          <p:cNvPr id="14" name="Rectangle 13"/>
          <p:cNvSpPr/>
          <p:nvPr/>
        </p:nvSpPr>
        <p:spPr>
          <a:xfrm>
            <a:off x="294454" y="309796"/>
            <a:ext cx="1413893" cy="612000"/>
          </a:xfrm>
          <a:prstGeom prst="rect">
            <a:avLst/>
          </a:prstGeom>
          <a:ln w="15875">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9" descr="micearoundthering"/>
          <p:cNvPicPr>
            <a:picLocks noChangeAspect="1" noChangeArrowheads="1"/>
          </p:cNvPicPr>
          <p:nvPr/>
        </p:nvPicPr>
        <p:blipFill>
          <a:blip r:embed="rId2" cstate="print"/>
          <a:srcRect/>
          <a:stretch>
            <a:fillRect/>
          </a:stretch>
        </p:blipFill>
        <p:spPr bwMode="auto">
          <a:xfrm>
            <a:off x="350387" y="356493"/>
            <a:ext cx="564018" cy="524308"/>
          </a:xfrm>
          <a:prstGeom prst="rect">
            <a:avLst/>
          </a:prstGeom>
          <a:solidFill>
            <a:schemeClr val="bg1"/>
          </a:solidFill>
          <a:ln w="9525">
            <a:noFill/>
            <a:miter lim="800000"/>
            <a:headEnd/>
            <a:tailEnd/>
          </a:ln>
          <a:scene3d>
            <a:camera prst="orthographicFront"/>
            <a:lightRig rig="threePt" dir="t"/>
          </a:scene3d>
          <a:sp3d extrusionH="76200" contourW="12700">
            <a:extrusionClr>
              <a:schemeClr val="bg1"/>
            </a:extrusionClr>
            <a:contourClr>
              <a:schemeClr val="bg1"/>
            </a:contourClr>
          </a:sp3d>
        </p:spPr>
      </p:pic>
      <p:sp>
        <p:nvSpPr>
          <p:cNvPr id="16" name="TextBox 15"/>
          <p:cNvSpPr txBox="1"/>
          <p:nvPr/>
        </p:nvSpPr>
        <p:spPr>
          <a:xfrm>
            <a:off x="848321" y="414163"/>
            <a:ext cx="986830" cy="400110"/>
          </a:xfrm>
          <a:prstGeom prst="rect">
            <a:avLst/>
          </a:prstGeom>
          <a:noFill/>
          <a:ln>
            <a:noFill/>
          </a:ln>
        </p:spPr>
        <p:txBody>
          <a:bodyPr wrap="square" rtlCol="0">
            <a:spAutoFit/>
          </a:bodyPr>
          <a:lstStyle/>
          <a:p>
            <a:r>
              <a:rPr lang="en-GB" sz="2000" b="1" i="1" dirty="0" smtClean="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MICE</a:t>
            </a:r>
            <a:endParaRPr lang="en-GB" sz="2000" b="1" i="1"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7" name="Picture 16" descr="crest-xl.gif"/>
          <p:cNvPicPr>
            <a:picLocks noChangeAspect="1"/>
          </p:cNvPicPr>
          <p:nvPr/>
        </p:nvPicPr>
        <p:blipFill>
          <a:blip r:embed="rId3" cstate="print"/>
          <a:stretch>
            <a:fillRect/>
          </a:stretch>
        </p:blipFill>
        <p:spPr>
          <a:xfrm>
            <a:off x="7503762" y="326971"/>
            <a:ext cx="1393200" cy="609881"/>
          </a:xfrm>
          <a:prstGeom prst="rect">
            <a:avLst/>
          </a:prstGeom>
          <a:ln>
            <a:solidFill>
              <a:srgbClr val="000000"/>
            </a:solidFill>
          </a:ln>
        </p:spPr>
      </p:pic>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r>
              <a:rPr lang="en-GB" smtClean="0"/>
              <a:t>15/07/2011</a:t>
            </a:r>
            <a:endParaRPr lang="en-GB"/>
          </a:p>
        </p:txBody>
      </p:sp>
      <p:sp>
        <p:nvSpPr>
          <p:cNvPr id="5" name="Footer Placeholder 4"/>
          <p:cNvSpPr>
            <a:spLocks noGrp="1"/>
          </p:cNvSpPr>
          <p:nvPr>
            <p:ph type="ftr" sz="quarter" idx="11"/>
          </p:nvPr>
        </p:nvSpPr>
        <p:spPr/>
        <p:txBody>
          <a:bodyPr/>
          <a:lstStyle>
            <a:lvl1pPr>
              <a:defRPr/>
            </a:lvl1pPr>
          </a:lstStyle>
          <a:p>
            <a:r>
              <a:rPr lang="en-GB" smtClean="0"/>
              <a:t>P J Smith - University of Sheffield</a:t>
            </a:r>
            <a:endParaRPr lang="en-GB"/>
          </a:p>
        </p:txBody>
      </p:sp>
      <p:sp>
        <p:nvSpPr>
          <p:cNvPr id="6" name="Slide Number Placeholder 5"/>
          <p:cNvSpPr>
            <a:spLocks noGrp="1"/>
          </p:cNvSpPr>
          <p:nvPr>
            <p:ph type="sldNum" sz="quarter" idx="12"/>
          </p:nvPr>
        </p:nvSpPr>
        <p:spPr/>
        <p:txBody>
          <a:bodyPr/>
          <a:lstStyle>
            <a:lvl1pPr>
              <a:defRPr/>
            </a:lvl1pPr>
          </a:lstStyle>
          <a:p>
            <a:fld id="{DE4F0436-2DBD-477A-82DC-D2142A7DBC66}" type="slidenum">
              <a:rPr lang="en-GB" smtClean="0"/>
              <a:pPr/>
              <a:t>‹#›</a:t>
            </a:fld>
            <a:endParaRPr lang="en-GB"/>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0260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0260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lvl1pPr>
              <a:defRPr/>
            </a:lvl1pPr>
          </a:lstStyle>
          <a:p>
            <a:r>
              <a:rPr lang="en-GB" smtClean="0"/>
              <a:t>15/07/2011</a:t>
            </a:r>
            <a:endParaRPr lang="en-GB"/>
          </a:p>
        </p:txBody>
      </p:sp>
      <p:sp>
        <p:nvSpPr>
          <p:cNvPr id="5" name="Footer Placeholder 4"/>
          <p:cNvSpPr>
            <a:spLocks noGrp="1"/>
          </p:cNvSpPr>
          <p:nvPr>
            <p:ph type="ftr" sz="quarter" idx="11"/>
          </p:nvPr>
        </p:nvSpPr>
        <p:spPr/>
        <p:txBody>
          <a:bodyPr/>
          <a:lstStyle>
            <a:lvl1pPr>
              <a:defRPr/>
            </a:lvl1pPr>
          </a:lstStyle>
          <a:p>
            <a:r>
              <a:rPr lang="en-GB" smtClean="0"/>
              <a:t>P J Smith - University of Sheffield</a:t>
            </a:r>
            <a:endParaRPr lang="en-GB"/>
          </a:p>
        </p:txBody>
      </p:sp>
      <p:sp>
        <p:nvSpPr>
          <p:cNvPr id="6" name="Slide Number Placeholder 5"/>
          <p:cNvSpPr>
            <a:spLocks noGrp="1"/>
          </p:cNvSpPr>
          <p:nvPr>
            <p:ph type="sldNum" sz="quarter" idx="12"/>
          </p:nvPr>
        </p:nvSpPr>
        <p:spPr/>
        <p:txBody>
          <a:bodyPr/>
          <a:lstStyle>
            <a:lvl1pPr>
              <a:defRPr/>
            </a:lvl1pPr>
          </a:lstStyle>
          <a:p>
            <a:fld id="{DE4F0436-2DBD-477A-82DC-D2142A7DBC66}" type="slidenum">
              <a:rPr lang="en-GB" smtClean="0"/>
              <a:pPr/>
              <a:t>‹#›</a:t>
            </a:fld>
            <a:endParaRPr lang="en-GB"/>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457200" y="1600200"/>
            <a:ext cx="8229600" cy="4092606"/>
          </a:xfrm>
        </p:spPr>
        <p:txBody>
          <a:bodyPr/>
          <a:lstStyle/>
          <a:p>
            <a:r>
              <a:rPr lang="en-US" smtClean="0"/>
              <a:t>Click icon to add chart</a:t>
            </a:r>
            <a:endParaRPr lang="en-GB"/>
          </a:p>
        </p:txBody>
      </p:sp>
      <p:sp>
        <p:nvSpPr>
          <p:cNvPr id="4" name="Date Placeholder 3"/>
          <p:cNvSpPr>
            <a:spLocks noGrp="1"/>
          </p:cNvSpPr>
          <p:nvPr>
            <p:ph type="dt" sz="half" idx="10"/>
          </p:nvPr>
        </p:nvSpPr>
        <p:spPr>
          <a:xfrm>
            <a:off x="457200" y="6245225"/>
            <a:ext cx="2133600" cy="476250"/>
          </a:xfrm>
        </p:spPr>
        <p:txBody>
          <a:bodyPr/>
          <a:lstStyle>
            <a:lvl1pPr>
              <a:defRPr/>
            </a:lvl1pPr>
          </a:lstStyle>
          <a:p>
            <a:r>
              <a:rPr lang="en-GB" smtClean="0"/>
              <a:t>15/07/2011</a:t>
            </a:r>
            <a:endParaRPr lang="en-GB"/>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r>
              <a:rPr lang="en-GB" smtClean="0"/>
              <a:t>P J Smith - University of Sheffield</a:t>
            </a:r>
            <a:endParaRPr lang="en-GB"/>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DE4F0436-2DBD-477A-82DC-D2142A7DBC66}" type="slidenum">
              <a:rPr lang="en-GB" smtClean="0"/>
              <a:pPr/>
              <a:t>‹#›</a:t>
            </a:fld>
            <a:endParaRPr lang="en-GB"/>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37004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37004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r>
              <a:rPr lang="en-GB" smtClean="0"/>
              <a:t>15/07/2011</a:t>
            </a:r>
            <a:endParaRPr lang="en-GB"/>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GB" smtClean="0"/>
              <a:t>P J Smith - University of Sheffield</a:t>
            </a:r>
            <a:endParaRPr lang="en-GB"/>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DE4F0436-2DBD-477A-82DC-D2142A7DBC66}" type="slidenum">
              <a:rPr lang="en-GB" smtClean="0"/>
              <a:pPr/>
              <a:t>‹#›</a:t>
            </a:fld>
            <a:endParaRPr lang="en-GB"/>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r>
              <a:rPr lang="en-GB" smtClean="0"/>
              <a:t>15/07/2011</a:t>
            </a:r>
            <a:endParaRPr lang="en-GB"/>
          </a:p>
        </p:txBody>
      </p:sp>
      <p:sp>
        <p:nvSpPr>
          <p:cNvPr id="5" name="Footer Placeholder 4"/>
          <p:cNvSpPr>
            <a:spLocks noGrp="1"/>
          </p:cNvSpPr>
          <p:nvPr>
            <p:ph type="ftr" sz="quarter" idx="11"/>
          </p:nvPr>
        </p:nvSpPr>
        <p:spPr/>
        <p:txBody>
          <a:bodyPr/>
          <a:lstStyle>
            <a:lvl1pPr>
              <a:defRPr/>
            </a:lvl1pPr>
          </a:lstStyle>
          <a:p>
            <a:r>
              <a:rPr lang="en-GB" smtClean="0"/>
              <a:t>P J Smith - University of Sheffield</a:t>
            </a:r>
            <a:endParaRPr lang="en-GB"/>
          </a:p>
        </p:txBody>
      </p:sp>
      <p:sp>
        <p:nvSpPr>
          <p:cNvPr id="6" name="Slide Number Placeholder 5"/>
          <p:cNvSpPr>
            <a:spLocks noGrp="1"/>
          </p:cNvSpPr>
          <p:nvPr>
            <p:ph type="sldNum" sz="quarter" idx="12"/>
          </p:nvPr>
        </p:nvSpPr>
        <p:spPr/>
        <p:txBody>
          <a:bodyPr/>
          <a:lstStyle>
            <a:lvl1pPr>
              <a:defRPr/>
            </a:lvl1pPr>
          </a:lstStyle>
          <a:p>
            <a:fld id="{DE4F0436-2DBD-477A-82DC-D2142A7DBC66}" type="slidenum">
              <a:rPr lang="en-GB" smtClean="0"/>
              <a:pPr/>
              <a:t>‹#›</a:t>
            </a:fld>
            <a:endParaRPr lang="en-GB"/>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GB" smtClean="0"/>
              <a:t>15/07/2011</a:t>
            </a:r>
            <a:endParaRPr lang="en-GB"/>
          </a:p>
        </p:txBody>
      </p:sp>
      <p:sp>
        <p:nvSpPr>
          <p:cNvPr id="5" name="Footer Placeholder 4"/>
          <p:cNvSpPr>
            <a:spLocks noGrp="1"/>
          </p:cNvSpPr>
          <p:nvPr>
            <p:ph type="ftr" sz="quarter" idx="11"/>
          </p:nvPr>
        </p:nvSpPr>
        <p:spPr/>
        <p:txBody>
          <a:bodyPr/>
          <a:lstStyle>
            <a:lvl1pPr>
              <a:defRPr/>
            </a:lvl1pPr>
          </a:lstStyle>
          <a:p>
            <a:r>
              <a:rPr lang="en-GB" smtClean="0"/>
              <a:t>P J Smith - University of Sheffield</a:t>
            </a:r>
            <a:endParaRPr lang="en-GB"/>
          </a:p>
        </p:txBody>
      </p:sp>
      <p:sp>
        <p:nvSpPr>
          <p:cNvPr id="6" name="Slide Number Placeholder 5"/>
          <p:cNvSpPr>
            <a:spLocks noGrp="1"/>
          </p:cNvSpPr>
          <p:nvPr>
            <p:ph type="sldNum" sz="quarter" idx="12"/>
          </p:nvPr>
        </p:nvSpPr>
        <p:spPr/>
        <p:txBody>
          <a:bodyPr/>
          <a:lstStyle>
            <a:lvl1pPr>
              <a:defRPr/>
            </a:lvl1pPr>
          </a:lstStyle>
          <a:p>
            <a:fld id="{DE4F0436-2DBD-477A-82DC-D2142A7DBC66}" type="slidenum">
              <a:rPr lang="en-GB" smtClean="0"/>
              <a:pPr/>
              <a:t>‹#›</a:t>
            </a:fld>
            <a:endParaRPr lang="en-GB"/>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3700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3700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r>
              <a:rPr lang="en-GB" smtClean="0"/>
              <a:t>15/07/2011</a:t>
            </a:r>
            <a:endParaRPr lang="en-GB"/>
          </a:p>
        </p:txBody>
      </p:sp>
      <p:sp>
        <p:nvSpPr>
          <p:cNvPr id="6" name="Footer Placeholder 5"/>
          <p:cNvSpPr>
            <a:spLocks noGrp="1"/>
          </p:cNvSpPr>
          <p:nvPr>
            <p:ph type="ftr" sz="quarter" idx="11"/>
          </p:nvPr>
        </p:nvSpPr>
        <p:spPr/>
        <p:txBody>
          <a:bodyPr/>
          <a:lstStyle>
            <a:lvl1pPr>
              <a:defRPr/>
            </a:lvl1pPr>
          </a:lstStyle>
          <a:p>
            <a:r>
              <a:rPr lang="en-GB" smtClean="0"/>
              <a:t>P J Smith - University of Sheffield</a:t>
            </a:r>
            <a:endParaRPr lang="en-GB"/>
          </a:p>
        </p:txBody>
      </p:sp>
      <p:sp>
        <p:nvSpPr>
          <p:cNvPr id="7" name="Slide Number Placeholder 6"/>
          <p:cNvSpPr>
            <a:spLocks noGrp="1"/>
          </p:cNvSpPr>
          <p:nvPr>
            <p:ph type="sldNum" sz="quarter" idx="12"/>
          </p:nvPr>
        </p:nvSpPr>
        <p:spPr/>
        <p:txBody>
          <a:bodyPr/>
          <a:lstStyle>
            <a:lvl1pPr>
              <a:defRPr/>
            </a:lvl1pPr>
          </a:lstStyle>
          <a:p>
            <a:fld id="{DE4F0436-2DBD-477A-82DC-D2142A7DBC66}" type="slidenum">
              <a:rPr lang="en-GB" smtClean="0"/>
              <a:pPr/>
              <a:t>‹#›</a:t>
            </a:fld>
            <a:endParaRPr lang="en-GB"/>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r>
              <a:rPr lang="en-GB" smtClean="0"/>
              <a:t>15/07/2011</a:t>
            </a:r>
            <a:endParaRPr lang="en-GB"/>
          </a:p>
        </p:txBody>
      </p:sp>
      <p:sp>
        <p:nvSpPr>
          <p:cNvPr id="8" name="Footer Placeholder 7"/>
          <p:cNvSpPr>
            <a:spLocks noGrp="1"/>
          </p:cNvSpPr>
          <p:nvPr>
            <p:ph type="ftr" sz="quarter" idx="11"/>
          </p:nvPr>
        </p:nvSpPr>
        <p:spPr/>
        <p:txBody>
          <a:bodyPr/>
          <a:lstStyle>
            <a:lvl1pPr>
              <a:defRPr/>
            </a:lvl1pPr>
          </a:lstStyle>
          <a:p>
            <a:r>
              <a:rPr lang="en-GB" smtClean="0"/>
              <a:t>P J Smith - University of Sheffield</a:t>
            </a:r>
            <a:endParaRPr lang="en-GB"/>
          </a:p>
        </p:txBody>
      </p:sp>
      <p:sp>
        <p:nvSpPr>
          <p:cNvPr id="9" name="Slide Number Placeholder 8"/>
          <p:cNvSpPr>
            <a:spLocks noGrp="1"/>
          </p:cNvSpPr>
          <p:nvPr>
            <p:ph type="sldNum" sz="quarter" idx="12"/>
          </p:nvPr>
        </p:nvSpPr>
        <p:spPr/>
        <p:txBody>
          <a:bodyPr/>
          <a:lstStyle>
            <a:lvl1pPr>
              <a:defRPr/>
            </a:lvl1pPr>
          </a:lstStyle>
          <a:p>
            <a:fld id="{DE4F0436-2DBD-477A-82DC-D2142A7DBC66}" type="slidenum">
              <a:rPr lang="en-GB" smtClean="0"/>
              <a:pPr/>
              <a:t>‹#›</a:t>
            </a:fld>
            <a:endParaRPr lang="en-GB"/>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r>
              <a:rPr lang="en-GB" smtClean="0"/>
              <a:t>15/07/2011</a:t>
            </a:r>
            <a:endParaRPr lang="en-GB"/>
          </a:p>
        </p:txBody>
      </p:sp>
      <p:sp>
        <p:nvSpPr>
          <p:cNvPr id="4" name="Footer Placeholder 3"/>
          <p:cNvSpPr>
            <a:spLocks noGrp="1"/>
          </p:cNvSpPr>
          <p:nvPr>
            <p:ph type="ftr" sz="quarter" idx="11"/>
          </p:nvPr>
        </p:nvSpPr>
        <p:spPr/>
        <p:txBody>
          <a:bodyPr/>
          <a:lstStyle>
            <a:lvl1pPr>
              <a:defRPr/>
            </a:lvl1pPr>
          </a:lstStyle>
          <a:p>
            <a:r>
              <a:rPr lang="en-GB" smtClean="0"/>
              <a:t>P J Smith - University of Sheffield</a:t>
            </a:r>
            <a:endParaRPr lang="en-GB"/>
          </a:p>
        </p:txBody>
      </p:sp>
      <p:sp>
        <p:nvSpPr>
          <p:cNvPr id="5" name="Slide Number Placeholder 4"/>
          <p:cNvSpPr>
            <a:spLocks noGrp="1"/>
          </p:cNvSpPr>
          <p:nvPr>
            <p:ph type="sldNum" sz="quarter" idx="12"/>
          </p:nvPr>
        </p:nvSpPr>
        <p:spPr/>
        <p:txBody>
          <a:bodyPr/>
          <a:lstStyle>
            <a:lvl1pPr>
              <a:defRPr/>
            </a:lvl1pPr>
          </a:lstStyle>
          <a:p>
            <a:fld id="{DE4F0436-2DBD-477A-82DC-D2142A7DBC66}" type="slidenum">
              <a:rPr lang="en-GB" smtClean="0"/>
              <a:pPr/>
              <a:t>‹#›</a:t>
            </a:fld>
            <a:endParaRPr lang="en-GB"/>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GB" smtClean="0"/>
              <a:t>15/07/2011</a:t>
            </a:r>
            <a:endParaRPr lang="en-GB"/>
          </a:p>
        </p:txBody>
      </p:sp>
      <p:sp>
        <p:nvSpPr>
          <p:cNvPr id="3" name="Footer Placeholder 2"/>
          <p:cNvSpPr>
            <a:spLocks noGrp="1"/>
          </p:cNvSpPr>
          <p:nvPr>
            <p:ph type="ftr" sz="quarter" idx="11"/>
          </p:nvPr>
        </p:nvSpPr>
        <p:spPr/>
        <p:txBody>
          <a:bodyPr/>
          <a:lstStyle>
            <a:lvl1pPr>
              <a:defRPr/>
            </a:lvl1pPr>
          </a:lstStyle>
          <a:p>
            <a:r>
              <a:rPr lang="en-GB" smtClean="0"/>
              <a:t>P J Smith - University of Sheffield</a:t>
            </a:r>
            <a:endParaRPr lang="en-GB"/>
          </a:p>
        </p:txBody>
      </p:sp>
      <p:sp>
        <p:nvSpPr>
          <p:cNvPr id="4" name="Slide Number Placeholder 3"/>
          <p:cNvSpPr>
            <a:spLocks noGrp="1"/>
          </p:cNvSpPr>
          <p:nvPr>
            <p:ph type="sldNum" sz="quarter" idx="12"/>
          </p:nvPr>
        </p:nvSpPr>
        <p:spPr/>
        <p:txBody>
          <a:bodyPr/>
          <a:lstStyle>
            <a:lvl1pPr>
              <a:defRPr/>
            </a:lvl1pPr>
          </a:lstStyle>
          <a:p>
            <a:fld id="{DE4F0436-2DBD-477A-82DC-D2142A7DBC66}" type="slidenum">
              <a:rPr lang="en-GB" smtClean="0"/>
              <a:pPr/>
              <a:t>‹#›</a:t>
            </a:fld>
            <a:endParaRPr lang="en-GB"/>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GB" smtClean="0"/>
              <a:t>15/07/2011</a:t>
            </a:r>
            <a:endParaRPr lang="en-GB"/>
          </a:p>
        </p:txBody>
      </p:sp>
      <p:sp>
        <p:nvSpPr>
          <p:cNvPr id="6" name="Footer Placeholder 5"/>
          <p:cNvSpPr>
            <a:spLocks noGrp="1"/>
          </p:cNvSpPr>
          <p:nvPr>
            <p:ph type="ftr" sz="quarter" idx="11"/>
          </p:nvPr>
        </p:nvSpPr>
        <p:spPr/>
        <p:txBody>
          <a:bodyPr/>
          <a:lstStyle>
            <a:lvl1pPr>
              <a:defRPr/>
            </a:lvl1pPr>
          </a:lstStyle>
          <a:p>
            <a:r>
              <a:rPr lang="en-GB" smtClean="0"/>
              <a:t>P J Smith - University of Sheffield</a:t>
            </a:r>
            <a:endParaRPr lang="en-GB"/>
          </a:p>
        </p:txBody>
      </p:sp>
      <p:sp>
        <p:nvSpPr>
          <p:cNvPr id="7" name="Slide Number Placeholder 6"/>
          <p:cNvSpPr>
            <a:spLocks noGrp="1"/>
          </p:cNvSpPr>
          <p:nvPr>
            <p:ph type="sldNum" sz="quarter" idx="12"/>
          </p:nvPr>
        </p:nvSpPr>
        <p:spPr/>
        <p:txBody>
          <a:bodyPr/>
          <a:lstStyle>
            <a:lvl1pPr>
              <a:defRPr/>
            </a:lvl1pPr>
          </a:lstStyle>
          <a:p>
            <a:fld id="{DE4F0436-2DBD-477A-82DC-D2142A7DBC66}" type="slidenum">
              <a:rPr lang="en-GB" smtClean="0"/>
              <a:pPr/>
              <a:t>‹#›</a:t>
            </a:fld>
            <a:endParaRPr lang="en-GB"/>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GB" smtClean="0"/>
              <a:t>15/07/2011</a:t>
            </a:r>
            <a:endParaRPr lang="en-GB"/>
          </a:p>
        </p:txBody>
      </p:sp>
      <p:sp>
        <p:nvSpPr>
          <p:cNvPr id="6" name="Footer Placeholder 5"/>
          <p:cNvSpPr>
            <a:spLocks noGrp="1"/>
          </p:cNvSpPr>
          <p:nvPr>
            <p:ph type="ftr" sz="quarter" idx="11"/>
          </p:nvPr>
        </p:nvSpPr>
        <p:spPr/>
        <p:txBody>
          <a:bodyPr/>
          <a:lstStyle>
            <a:lvl1pPr>
              <a:defRPr/>
            </a:lvl1pPr>
          </a:lstStyle>
          <a:p>
            <a:r>
              <a:rPr lang="en-GB" smtClean="0"/>
              <a:t>P J Smith - University of Sheffield</a:t>
            </a:r>
            <a:endParaRPr lang="en-GB"/>
          </a:p>
        </p:txBody>
      </p:sp>
      <p:sp>
        <p:nvSpPr>
          <p:cNvPr id="7" name="Slide Number Placeholder 6"/>
          <p:cNvSpPr>
            <a:spLocks noGrp="1"/>
          </p:cNvSpPr>
          <p:nvPr>
            <p:ph type="sldNum" sz="quarter" idx="12"/>
          </p:nvPr>
        </p:nvSpPr>
        <p:spPr/>
        <p:txBody>
          <a:bodyPr/>
          <a:lstStyle>
            <a:lvl1pPr>
              <a:defRPr/>
            </a:lvl1pPr>
          </a:lstStyle>
          <a:p>
            <a:fld id="{DE4F0436-2DBD-477A-82DC-D2142A7DBC66}" type="slidenum">
              <a:rPr lang="en-GB" smtClean="0"/>
              <a:pPr/>
              <a:t>‹#›</a:t>
            </a:fld>
            <a:endParaRPr lang="en-GB"/>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69423" y="327378"/>
            <a:ext cx="5687104" cy="598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457200" y="1174044"/>
            <a:ext cx="8229600" cy="483164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28" name="Rectangle 4"/>
          <p:cNvSpPr>
            <a:spLocks noGrp="1" noChangeArrowheads="1"/>
          </p:cNvSpPr>
          <p:nvPr>
            <p:ph type="dt" sz="half" idx="2"/>
          </p:nvPr>
        </p:nvSpPr>
        <p:spPr bwMode="auto">
          <a:xfrm>
            <a:off x="457200" y="6366933"/>
            <a:ext cx="1168400" cy="3545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r>
              <a:rPr lang="en-GB" smtClean="0"/>
              <a:t>15/07/2011</a:t>
            </a:r>
            <a:endParaRPr lang="en-GB"/>
          </a:p>
        </p:txBody>
      </p:sp>
      <p:sp>
        <p:nvSpPr>
          <p:cNvPr id="1029" name="Rectangle 5"/>
          <p:cNvSpPr>
            <a:spLocks noGrp="1" noChangeArrowheads="1"/>
          </p:cNvSpPr>
          <p:nvPr>
            <p:ph type="ftr" sz="quarter" idx="3"/>
          </p:nvPr>
        </p:nvSpPr>
        <p:spPr bwMode="auto">
          <a:xfrm>
            <a:off x="1794933" y="6366933"/>
            <a:ext cx="5723467" cy="35454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r>
              <a:rPr lang="en-GB" smtClean="0"/>
              <a:t>P J Smith - University of Sheffield</a:t>
            </a:r>
            <a:endParaRPr lang="en-GB"/>
          </a:p>
        </p:txBody>
      </p:sp>
      <p:sp>
        <p:nvSpPr>
          <p:cNvPr id="1030" name="Rectangle 6"/>
          <p:cNvSpPr>
            <a:spLocks noGrp="1" noChangeArrowheads="1"/>
          </p:cNvSpPr>
          <p:nvPr>
            <p:ph type="sldNum" sz="quarter" idx="4"/>
          </p:nvPr>
        </p:nvSpPr>
        <p:spPr bwMode="auto">
          <a:xfrm>
            <a:off x="7936088" y="6366933"/>
            <a:ext cx="750711" cy="3545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E4F0436-2DBD-477A-82DC-D2142A7DBC66}" type="slidenum">
              <a:rPr lang="en-GB" smtClean="0"/>
              <a:pPr/>
              <a:t>‹#›</a:t>
            </a:fld>
            <a:endParaRPr lang="en-GB"/>
          </a:p>
        </p:txBody>
      </p:sp>
      <p:pic>
        <p:nvPicPr>
          <p:cNvPr id="9" name="Picture 8" descr="crest-xl.gif"/>
          <p:cNvPicPr>
            <a:picLocks noChangeAspect="1"/>
          </p:cNvPicPr>
          <p:nvPr/>
        </p:nvPicPr>
        <p:blipFill>
          <a:blip r:embed="rId15" cstate="print"/>
          <a:stretch>
            <a:fillRect/>
          </a:stretch>
        </p:blipFill>
        <p:spPr>
          <a:xfrm>
            <a:off x="7503763" y="326971"/>
            <a:ext cx="1393487" cy="610007"/>
          </a:xfrm>
          <a:prstGeom prst="rect">
            <a:avLst/>
          </a:prstGeom>
          <a:ln>
            <a:solidFill>
              <a:srgbClr val="000000"/>
            </a:solidFill>
          </a:ln>
        </p:spPr>
      </p:pic>
      <p:sp>
        <p:nvSpPr>
          <p:cNvPr id="15" name="Rectangle 14"/>
          <p:cNvSpPr/>
          <p:nvPr/>
        </p:nvSpPr>
        <p:spPr>
          <a:xfrm>
            <a:off x="294454" y="313102"/>
            <a:ext cx="1413893" cy="607220"/>
          </a:xfrm>
          <a:prstGeom prst="rect">
            <a:avLst/>
          </a:prstGeom>
          <a:ln w="15875">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9" descr="micearoundthering"/>
          <p:cNvPicPr>
            <a:picLocks noChangeAspect="1" noChangeArrowheads="1"/>
          </p:cNvPicPr>
          <p:nvPr/>
        </p:nvPicPr>
        <p:blipFill>
          <a:blip r:embed="rId16" cstate="print"/>
          <a:srcRect/>
          <a:stretch>
            <a:fillRect/>
          </a:stretch>
        </p:blipFill>
        <p:spPr bwMode="auto">
          <a:xfrm>
            <a:off x="350387" y="356493"/>
            <a:ext cx="564018" cy="524308"/>
          </a:xfrm>
          <a:prstGeom prst="rect">
            <a:avLst/>
          </a:prstGeom>
          <a:solidFill>
            <a:schemeClr val="bg1"/>
          </a:solidFill>
          <a:ln w="9525">
            <a:noFill/>
            <a:miter lim="800000"/>
            <a:headEnd/>
            <a:tailEnd/>
          </a:ln>
          <a:scene3d>
            <a:camera prst="orthographicFront"/>
            <a:lightRig rig="threePt" dir="t"/>
          </a:scene3d>
          <a:sp3d extrusionH="76200" contourW="12700">
            <a:extrusionClr>
              <a:schemeClr val="bg1"/>
            </a:extrusionClr>
            <a:contourClr>
              <a:schemeClr val="bg1"/>
            </a:contourClr>
          </a:sp3d>
        </p:spPr>
      </p:pic>
      <p:sp>
        <p:nvSpPr>
          <p:cNvPr id="17" name="TextBox 16"/>
          <p:cNvSpPr txBox="1"/>
          <p:nvPr/>
        </p:nvSpPr>
        <p:spPr>
          <a:xfrm>
            <a:off x="848321" y="414163"/>
            <a:ext cx="986830" cy="400110"/>
          </a:xfrm>
          <a:prstGeom prst="rect">
            <a:avLst/>
          </a:prstGeom>
          <a:noFill/>
          <a:ln>
            <a:noFill/>
          </a:ln>
        </p:spPr>
        <p:txBody>
          <a:bodyPr wrap="square" rtlCol="0">
            <a:spAutoFit/>
          </a:bodyPr>
          <a:lstStyle/>
          <a:p>
            <a:r>
              <a:rPr lang="en-GB" sz="2000" b="1" i="1" dirty="0" smtClean="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MICE</a:t>
            </a:r>
            <a:endParaRPr lang="en-GB" sz="2000" b="1" i="1"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med">
    <p:fade/>
  </p:transition>
  <p:hf hdr="0"/>
  <p:txStyles>
    <p:title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emf"/><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jpeg"/><Relationship Id="rId9" Type="http://schemas.openxmlformats.org/officeDocument/2006/relationships/image" Target="../media/image6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10903"/>
            <a:ext cx="7772400" cy="1470025"/>
          </a:xfrm>
        </p:spPr>
        <p:txBody>
          <a:bodyPr/>
          <a:lstStyle/>
          <a:p>
            <a:r>
              <a:rPr lang="en-GB" b="1" dirty="0" smtClean="0"/>
              <a:t>The MICE Target </a:t>
            </a:r>
            <a:r>
              <a:rPr lang="en-GB" dirty="0" smtClean="0"/>
              <a:t/>
            </a:r>
            <a:br>
              <a:rPr lang="en-GB" dirty="0" smtClean="0"/>
            </a:br>
            <a:r>
              <a:rPr lang="en-GB" dirty="0" smtClean="0"/>
              <a:t> Hitting the ISIS Beam to a Hair's Breadth</a:t>
            </a:r>
            <a:endParaRPr lang="en-GB" dirty="0"/>
          </a:p>
        </p:txBody>
      </p:sp>
      <p:sp>
        <p:nvSpPr>
          <p:cNvPr id="3" name="Subtitle 2"/>
          <p:cNvSpPr>
            <a:spLocks noGrp="1"/>
          </p:cNvSpPr>
          <p:nvPr>
            <p:ph type="subTitle" idx="1"/>
          </p:nvPr>
        </p:nvSpPr>
        <p:spPr>
          <a:xfrm>
            <a:off x="1371600" y="3908648"/>
            <a:ext cx="6400800" cy="1752600"/>
          </a:xfrm>
        </p:spPr>
        <p:txBody>
          <a:bodyPr/>
          <a:lstStyle/>
          <a:p>
            <a:r>
              <a:rPr lang="en-GB" dirty="0" smtClean="0"/>
              <a:t>Paul J Smith</a:t>
            </a:r>
          </a:p>
          <a:p>
            <a:r>
              <a:rPr lang="en-GB" dirty="0" smtClean="0"/>
              <a:t>University of Sheffield</a:t>
            </a:r>
            <a:endParaRPr lang="en-GB" dirty="0"/>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31648" y="1011936"/>
            <a:ext cx="8631936" cy="5218176"/>
          </a:xfrm>
          <a:prstGeom prst="roundRect">
            <a:avLst/>
          </a:prstGeom>
          <a:solidFill>
            <a:schemeClr val="accent6"/>
          </a:solid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sz="2800" b="1" dirty="0" smtClean="0"/>
              <a:t>Timeline of Developments</a:t>
            </a:r>
            <a:endParaRPr lang="en-GB" sz="2800" b="1" dirty="0"/>
          </a:p>
        </p:txBody>
      </p:sp>
      <p:sp>
        <p:nvSpPr>
          <p:cNvPr id="5" name="Content Placeholder 2"/>
          <p:cNvSpPr txBox="1">
            <a:spLocks/>
          </p:cNvSpPr>
          <p:nvPr/>
        </p:nvSpPr>
        <p:spPr bwMode="auto">
          <a:xfrm>
            <a:off x="609600" y="1326444"/>
            <a:ext cx="8229600" cy="483164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kern="0" cap="none" spc="0" normalizeH="0" baseline="0" noProof="0" dirty="0" smtClean="0">
                <a:ln>
                  <a:noFill/>
                </a:ln>
                <a:solidFill>
                  <a:srgbClr val="FFFF00"/>
                </a:solidFill>
                <a:effectLst/>
                <a:uLnTx/>
                <a:uFillTx/>
                <a:latin typeface="+mn-lt"/>
                <a:ea typeface="+mn-ea"/>
                <a:cs typeface="+mn-cs"/>
              </a:rPr>
              <a:t>2003 </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kern="0" cap="none" spc="0" normalizeH="0" baseline="0" noProof="0" dirty="0" smtClean="0">
                <a:ln>
                  <a:noFill/>
                </a:ln>
                <a:solidFill>
                  <a:srgbClr val="FFFF00"/>
                </a:solidFill>
                <a:effectLst/>
                <a:uLnTx/>
                <a:uFillTx/>
                <a:latin typeface="+mn-lt"/>
                <a:ea typeface="+mn-ea"/>
                <a:cs typeface="+mn-cs"/>
              </a:rPr>
              <a:t>	Initial specification determined.</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kern="0" cap="none" spc="0" normalizeH="0" baseline="0" noProof="0" dirty="0" smtClean="0">
                <a:ln>
                  <a:noFill/>
                </a:ln>
                <a:solidFill>
                  <a:schemeClr val="bg1"/>
                </a:solidFill>
                <a:effectLst/>
                <a:uLnTx/>
                <a:uFillTx/>
                <a:latin typeface="+mn-lt"/>
                <a:ea typeface="+mn-ea"/>
                <a:cs typeface="+mn-cs"/>
              </a:rPr>
              <a:t>2004 </a:t>
            </a:r>
          </a:p>
          <a:p>
            <a:pPr marL="342900" lvl="0" indent="-342900" fontAlgn="base">
              <a:spcBef>
                <a:spcPct val="20000"/>
              </a:spcBef>
              <a:spcAft>
                <a:spcPct val="0"/>
              </a:spcAft>
            </a:pPr>
            <a:r>
              <a:rPr kumimoji="0" lang="en-GB" sz="1600" b="1" i="0" u="none" strike="noStrike" kern="0" cap="none" spc="0" normalizeH="0" baseline="0" noProof="0" dirty="0" smtClean="0">
                <a:ln>
                  <a:noFill/>
                </a:ln>
                <a:solidFill>
                  <a:schemeClr val="bg1"/>
                </a:solidFill>
                <a:effectLst/>
                <a:uLnTx/>
                <a:uFillTx/>
                <a:latin typeface="+mn-lt"/>
                <a:ea typeface="+mn-ea"/>
                <a:cs typeface="+mn-cs"/>
              </a:rPr>
              <a:t>	First stator </a:t>
            </a:r>
            <a:r>
              <a:rPr lang="en-GB" sz="1600" b="1" kern="0" dirty="0" smtClean="0">
                <a:solidFill>
                  <a:schemeClr val="bg1"/>
                </a:solidFill>
              </a:rPr>
              <a:t>b</a:t>
            </a:r>
            <a:r>
              <a:rPr kumimoji="0" lang="en-GB" sz="1600" b="1" i="0" u="none" strike="noStrike" kern="0" cap="none" spc="0" normalizeH="0" baseline="0" noProof="0" dirty="0" err="1" smtClean="0">
                <a:ln>
                  <a:noFill/>
                </a:ln>
                <a:solidFill>
                  <a:schemeClr val="bg1"/>
                </a:solidFill>
                <a:effectLst/>
                <a:uLnTx/>
                <a:uFillTx/>
                <a:latin typeface="+mn-lt"/>
                <a:ea typeface="+mn-ea"/>
                <a:cs typeface="+mn-cs"/>
              </a:rPr>
              <a:t>uilt</a:t>
            </a:r>
            <a:r>
              <a:rPr kumimoji="0" lang="en-GB" sz="1600" b="1" i="0" u="none" strike="noStrike" kern="0" cap="none" spc="0" normalizeH="0" baseline="0" noProof="0" dirty="0" smtClean="0">
                <a:ln>
                  <a:noFill/>
                </a:ln>
                <a:solidFill>
                  <a:schemeClr val="bg1"/>
                </a:solidFill>
                <a:effectLst/>
                <a:uLnTx/>
                <a:uFillTx/>
                <a:latin typeface="+mn-lt"/>
                <a:ea typeface="+mn-ea"/>
                <a:cs typeface="+mn-cs"/>
              </a:rPr>
              <a:t> - 6 coils – Heavy magnets</a:t>
            </a:r>
            <a:r>
              <a:rPr kumimoji="0" lang="en-GB" sz="1600" b="1" i="0" u="none" strike="noStrike" kern="0" cap="none" spc="0" normalizeH="0" noProof="0" dirty="0" smtClean="0">
                <a:ln>
                  <a:noFill/>
                </a:ln>
                <a:solidFill>
                  <a:schemeClr val="bg1"/>
                </a:solidFill>
                <a:effectLst/>
                <a:uLnTx/>
                <a:uFillTx/>
                <a:latin typeface="+mn-lt"/>
                <a:ea typeface="+mn-ea"/>
                <a:cs typeface="+mn-cs"/>
              </a:rPr>
              <a:t> </a:t>
            </a:r>
            <a:r>
              <a:rPr lang="en-GB" sz="1600" b="1" kern="0" dirty="0" smtClean="0">
                <a:solidFill>
                  <a:schemeClr val="bg1"/>
                </a:solidFill>
              </a:rPr>
              <a:t>~100g.</a:t>
            </a:r>
            <a:endParaRPr kumimoji="0" lang="en-GB" sz="1600" b="1" i="0" u="none" strike="noStrike" kern="0" cap="none" spc="0" normalizeH="0" baseline="0" noProof="0" dirty="0" smtClean="0">
              <a:ln>
                <a:noFill/>
              </a:ln>
              <a:solidFill>
                <a:schemeClr val="bg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kern="0" cap="none" spc="0" normalizeH="0" baseline="0" noProof="0" dirty="0" smtClean="0">
                <a:ln>
                  <a:noFill/>
                </a:ln>
                <a:solidFill>
                  <a:schemeClr val="bg1"/>
                </a:solidFill>
                <a:effectLst/>
                <a:uLnTx/>
                <a:uFillTx/>
                <a:latin typeface="+mn-lt"/>
                <a:ea typeface="+mn-ea"/>
                <a:cs typeface="+mn-cs"/>
              </a:rPr>
              <a:t>	Initial development of some basic control &amp; power circuits.</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kern="0" cap="none" spc="0" normalizeH="0" baseline="0" noProof="0" dirty="0" smtClean="0">
                <a:ln>
                  <a:noFill/>
                </a:ln>
                <a:solidFill>
                  <a:schemeClr val="bg1"/>
                </a:solidFill>
                <a:effectLst/>
                <a:uLnTx/>
                <a:uFillTx/>
                <a:latin typeface="+mn-lt"/>
                <a:ea typeface="+mn-ea"/>
                <a:cs typeface="+mn-cs"/>
              </a:rPr>
              <a:t>2005</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kern="0" cap="none" spc="0" normalizeH="0" baseline="0" noProof="0" dirty="0" smtClean="0">
                <a:ln>
                  <a:noFill/>
                </a:ln>
                <a:solidFill>
                  <a:schemeClr val="bg1"/>
                </a:solidFill>
                <a:effectLst/>
                <a:uLnTx/>
                <a:uFillTx/>
                <a:latin typeface="+mn-lt"/>
                <a:ea typeface="+mn-ea"/>
                <a:cs typeface="+mn-cs"/>
              </a:rPr>
              <a:t>	Diaphragm springs developed.</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kern="0" cap="none" spc="0" normalizeH="0" baseline="0" noProof="0" dirty="0" smtClean="0">
                <a:ln>
                  <a:noFill/>
                </a:ln>
                <a:solidFill>
                  <a:schemeClr val="bg1"/>
                </a:solidFill>
                <a:effectLst/>
                <a:uLnTx/>
                <a:uFillTx/>
                <a:latin typeface="+mn-lt"/>
                <a:ea typeface="+mn-ea"/>
                <a:cs typeface="+mn-cs"/>
              </a:rPr>
              <a:t>	Electronic quadrature encoder trialled. </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kern="0" cap="none" spc="0" normalizeH="0" baseline="0" noProof="0" dirty="0" smtClean="0">
                <a:ln>
                  <a:noFill/>
                </a:ln>
                <a:solidFill>
                  <a:schemeClr val="bg1"/>
                </a:solidFill>
                <a:effectLst/>
                <a:uLnTx/>
                <a:uFillTx/>
                <a:latin typeface="+mn-lt"/>
                <a:ea typeface="+mn-ea"/>
                <a:cs typeface="+mn-cs"/>
              </a:rPr>
              <a:t>	Magnetic Hall encoder trialled.</a:t>
            </a:r>
            <a:endParaRPr kumimoji="0" lang="en-GB" sz="1800" b="0" i="0" u="none" strike="noStrike" kern="0" cap="none" spc="0" normalizeH="0" baseline="0" noProof="0" dirty="0" smtClean="0">
              <a:ln>
                <a:noFill/>
              </a:ln>
              <a:solidFill>
                <a:srgbClr val="FFFF00"/>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GB" sz="2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GB" sz="3200" b="0" i="0" u="none" strike="noStrike" kern="0" cap="none" spc="0" normalizeH="0" baseline="0" noProof="0" dirty="0">
              <a:ln>
                <a:noFill/>
              </a:ln>
              <a:solidFill>
                <a:schemeClr val="tx1"/>
              </a:solidFill>
              <a:effectLst/>
              <a:uLnTx/>
              <a:uFillTx/>
              <a:latin typeface="+mn-lt"/>
              <a:ea typeface="+mn-ea"/>
              <a:cs typeface="+mn-cs"/>
            </a:endParaRPr>
          </a:p>
        </p:txBody>
      </p:sp>
      <p:sp>
        <p:nvSpPr>
          <p:cNvPr id="6" name="Date Placeholder 5"/>
          <p:cNvSpPr>
            <a:spLocks noGrp="1"/>
          </p:cNvSpPr>
          <p:nvPr>
            <p:ph type="dt" sz="half" idx="10"/>
          </p:nvPr>
        </p:nvSpPr>
        <p:spPr/>
        <p:txBody>
          <a:bodyPr/>
          <a:lstStyle/>
          <a:p>
            <a:r>
              <a:rPr lang="en-GB" smtClean="0"/>
              <a:t>15/07/2011</a:t>
            </a:r>
            <a:endParaRPr lang="en-GB"/>
          </a:p>
        </p:txBody>
      </p:sp>
      <p:sp>
        <p:nvSpPr>
          <p:cNvPr id="7" name="Slide Number Placeholder 6"/>
          <p:cNvSpPr>
            <a:spLocks noGrp="1"/>
          </p:cNvSpPr>
          <p:nvPr>
            <p:ph type="sldNum" sz="quarter" idx="12"/>
          </p:nvPr>
        </p:nvSpPr>
        <p:spPr/>
        <p:txBody>
          <a:bodyPr/>
          <a:lstStyle/>
          <a:p>
            <a:fld id="{DE4F0436-2DBD-477A-82DC-D2142A7DBC66}" type="slidenum">
              <a:rPr lang="en-GB" smtClean="0"/>
              <a:pPr/>
              <a:t>10</a:t>
            </a:fld>
            <a:endParaRPr lang="en-GB"/>
          </a:p>
        </p:txBody>
      </p:sp>
      <p:sp>
        <p:nvSpPr>
          <p:cNvPr id="8" name="Footer Placeholder 7"/>
          <p:cNvSpPr>
            <a:spLocks noGrp="1"/>
          </p:cNvSpPr>
          <p:nvPr>
            <p:ph type="ftr" sz="quarter" idx="11"/>
          </p:nvPr>
        </p:nvSpPr>
        <p:spPr/>
        <p:txBody>
          <a:bodyPr/>
          <a:lstStyle/>
          <a:p>
            <a:r>
              <a:rPr lang="en-GB" smtClean="0"/>
              <a:t>P J Smith - University of Sheffield</a:t>
            </a:r>
            <a:endParaRPr lang="en-GB"/>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231648" y="1011936"/>
            <a:ext cx="8631936" cy="5218176"/>
          </a:xfrm>
          <a:prstGeom prst="roundRect">
            <a:avLst/>
          </a:prstGeom>
          <a:solidFill>
            <a:schemeClr val="accent6"/>
          </a:solid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ontent Placeholder 2"/>
          <p:cNvSpPr txBox="1">
            <a:spLocks/>
          </p:cNvSpPr>
          <p:nvPr/>
        </p:nvSpPr>
        <p:spPr bwMode="auto">
          <a:xfrm>
            <a:off x="609600" y="1326444"/>
            <a:ext cx="8229600" cy="483164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kern="0" cap="none" spc="0" normalizeH="0" baseline="0" noProof="0" dirty="0" smtClean="0">
                <a:ln>
                  <a:noFill/>
                </a:ln>
                <a:solidFill>
                  <a:srgbClr val="FFFF00"/>
                </a:solidFill>
                <a:effectLst/>
                <a:uLnTx/>
                <a:uFillTx/>
                <a:latin typeface="+mn-lt"/>
                <a:ea typeface="+mn-ea"/>
                <a:cs typeface="+mn-cs"/>
              </a:rPr>
              <a:t>2003 </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kern="0" cap="none" spc="0" normalizeH="0" baseline="0" noProof="0" dirty="0" smtClean="0">
                <a:ln>
                  <a:noFill/>
                </a:ln>
                <a:solidFill>
                  <a:srgbClr val="FFFF00"/>
                </a:solidFill>
                <a:effectLst/>
                <a:uLnTx/>
                <a:uFillTx/>
                <a:latin typeface="+mn-lt"/>
                <a:ea typeface="+mn-ea"/>
                <a:cs typeface="+mn-cs"/>
              </a:rPr>
              <a:t>	Initial specification determined.</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kern="0" cap="none" spc="0" normalizeH="0" baseline="0" noProof="0" dirty="0" smtClean="0">
                <a:ln>
                  <a:noFill/>
                </a:ln>
                <a:solidFill>
                  <a:schemeClr val="bg1"/>
                </a:solidFill>
                <a:effectLst/>
                <a:uLnTx/>
                <a:uFillTx/>
                <a:latin typeface="+mn-lt"/>
                <a:ea typeface="+mn-ea"/>
                <a:cs typeface="+mn-cs"/>
              </a:rPr>
              <a:t>2004 </a:t>
            </a:r>
          </a:p>
          <a:p>
            <a:pPr marL="342900" lvl="0" indent="-342900" fontAlgn="base">
              <a:spcBef>
                <a:spcPct val="20000"/>
              </a:spcBef>
              <a:spcAft>
                <a:spcPct val="0"/>
              </a:spcAft>
            </a:pPr>
            <a:r>
              <a:rPr kumimoji="0" lang="en-GB" sz="1600" b="1" i="0" u="none" strike="noStrike" kern="0" cap="none" spc="0" normalizeH="0" baseline="0" noProof="0" dirty="0" smtClean="0">
                <a:ln>
                  <a:noFill/>
                </a:ln>
                <a:solidFill>
                  <a:schemeClr val="bg1"/>
                </a:solidFill>
                <a:effectLst/>
                <a:uLnTx/>
                <a:uFillTx/>
                <a:latin typeface="+mn-lt"/>
                <a:ea typeface="+mn-ea"/>
                <a:cs typeface="+mn-cs"/>
              </a:rPr>
              <a:t>	First stator </a:t>
            </a:r>
            <a:r>
              <a:rPr lang="en-GB" sz="1600" b="1" kern="0" dirty="0" smtClean="0">
                <a:solidFill>
                  <a:schemeClr val="bg1"/>
                </a:solidFill>
              </a:rPr>
              <a:t>b</a:t>
            </a:r>
            <a:r>
              <a:rPr kumimoji="0" lang="en-GB" sz="1600" b="1" i="0" u="none" strike="noStrike" kern="0" cap="none" spc="0" normalizeH="0" baseline="0" noProof="0" dirty="0" err="1" smtClean="0">
                <a:ln>
                  <a:noFill/>
                </a:ln>
                <a:solidFill>
                  <a:schemeClr val="bg1"/>
                </a:solidFill>
                <a:effectLst/>
                <a:uLnTx/>
                <a:uFillTx/>
                <a:latin typeface="+mn-lt"/>
                <a:ea typeface="+mn-ea"/>
                <a:cs typeface="+mn-cs"/>
              </a:rPr>
              <a:t>uilt</a:t>
            </a:r>
            <a:r>
              <a:rPr kumimoji="0" lang="en-GB" sz="1600" b="1" i="0" u="none" strike="noStrike" kern="0" cap="none" spc="0" normalizeH="0" baseline="0" noProof="0" dirty="0" smtClean="0">
                <a:ln>
                  <a:noFill/>
                </a:ln>
                <a:solidFill>
                  <a:schemeClr val="bg1"/>
                </a:solidFill>
                <a:effectLst/>
                <a:uLnTx/>
                <a:uFillTx/>
                <a:latin typeface="+mn-lt"/>
                <a:ea typeface="+mn-ea"/>
                <a:cs typeface="+mn-cs"/>
              </a:rPr>
              <a:t> - 6 coils – Heavy magnets</a:t>
            </a:r>
            <a:r>
              <a:rPr kumimoji="0" lang="en-GB" sz="1600" b="1" i="0" u="none" strike="noStrike" kern="0" cap="none" spc="0" normalizeH="0" noProof="0" dirty="0" smtClean="0">
                <a:ln>
                  <a:noFill/>
                </a:ln>
                <a:solidFill>
                  <a:schemeClr val="bg1"/>
                </a:solidFill>
                <a:effectLst/>
                <a:uLnTx/>
                <a:uFillTx/>
                <a:latin typeface="+mn-lt"/>
                <a:ea typeface="+mn-ea"/>
                <a:cs typeface="+mn-cs"/>
              </a:rPr>
              <a:t> </a:t>
            </a:r>
            <a:r>
              <a:rPr lang="en-GB" sz="1600" b="1" kern="0" dirty="0" smtClean="0">
                <a:solidFill>
                  <a:schemeClr val="bg1"/>
                </a:solidFill>
              </a:rPr>
              <a:t>~100g.</a:t>
            </a:r>
            <a:endParaRPr kumimoji="0" lang="en-GB" sz="1600" b="1" i="0" u="none" strike="noStrike" kern="0" cap="none" spc="0" normalizeH="0" baseline="0" noProof="0" dirty="0" smtClean="0">
              <a:ln>
                <a:noFill/>
              </a:ln>
              <a:solidFill>
                <a:schemeClr val="bg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kern="0" cap="none" spc="0" normalizeH="0" baseline="0" noProof="0" dirty="0" smtClean="0">
                <a:ln>
                  <a:noFill/>
                </a:ln>
                <a:solidFill>
                  <a:schemeClr val="bg1"/>
                </a:solidFill>
                <a:effectLst/>
                <a:uLnTx/>
                <a:uFillTx/>
                <a:latin typeface="+mn-lt"/>
                <a:ea typeface="+mn-ea"/>
                <a:cs typeface="+mn-cs"/>
              </a:rPr>
              <a:t>	Initial development of some basic control &amp; power circuits.</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kern="0" cap="none" spc="0" normalizeH="0" baseline="0" noProof="0" dirty="0" smtClean="0">
                <a:ln>
                  <a:noFill/>
                </a:ln>
                <a:solidFill>
                  <a:schemeClr val="bg1"/>
                </a:solidFill>
                <a:effectLst/>
                <a:uLnTx/>
                <a:uFillTx/>
                <a:latin typeface="+mn-lt"/>
                <a:ea typeface="+mn-ea"/>
                <a:cs typeface="+mn-cs"/>
              </a:rPr>
              <a:t>2005</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kern="0" cap="none" spc="0" normalizeH="0" baseline="0" noProof="0" dirty="0" smtClean="0">
                <a:ln>
                  <a:noFill/>
                </a:ln>
                <a:solidFill>
                  <a:schemeClr val="bg1"/>
                </a:solidFill>
                <a:effectLst/>
                <a:uLnTx/>
                <a:uFillTx/>
                <a:latin typeface="+mn-lt"/>
                <a:ea typeface="+mn-ea"/>
                <a:cs typeface="+mn-cs"/>
              </a:rPr>
              <a:t>	Diaphragm springs developed.</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kern="0" cap="none" spc="0" normalizeH="0" baseline="0" noProof="0" dirty="0" smtClean="0">
                <a:ln>
                  <a:noFill/>
                </a:ln>
                <a:solidFill>
                  <a:schemeClr val="bg1"/>
                </a:solidFill>
                <a:effectLst/>
                <a:uLnTx/>
                <a:uFillTx/>
                <a:latin typeface="+mn-lt"/>
                <a:ea typeface="+mn-ea"/>
                <a:cs typeface="+mn-cs"/>
              </a:rPr>
              <a:t>	Electronic quadrature encoder trialled. </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kern="0" cap="none" spc="0" normalizeH="0" baseline="0" noProof="0" dirty="0" smtClean="0">
                <a:ln>
                  <a:noFill/>
                </a:ln>
                <a:solidFill>
                  <a:schemeClr val="bg1"/>
                </a:solidFill>
                <a:effectLst/>
                <a:uLnTx/>
                <a:uFillTx/>
                <a:latin typeface="+mn-lt"/>
                <a:ea typeface="+mn-ea"/>
                <a:cs typeface="+mn-cs"/>
              </a:rPr>
              <a:t>	Magnetic Hall encoder trialled.</a:t>
            </a:r>
            <a:endParaRPr kumimoji="0" lang="en-GB" sz="1800" b="0" i="0" u="none" strike="noStrike" kern="0" cap="none" spc="0" normalizeH="0" baseline="0" noProof="0" dirty="0" smtClean="0">
              <a:ln>
                <a:noFill/>
              </a:ln>
              <a:solidFill>
                <a:srgbClr val="FFFF00"/>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GB" sz="2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GB" sz="3200" b="0" i="0" u="none" strike="noStrike" kern="0" cap="none" spc="0" normalizeH="0" baseline="0" noProof="0" dirty="0">
              <a:ln>
                <a:noFill/>
              </a:ln>
              <a:solidFill>
                <a:schemeClr val="tx1"/>
              </a:solidFill>
              <a:effectLst/>
              <a:uLnTx/>
              <a:uFillTx/>
              <a:latin typeface="+mn-lt"/>
              <a:ea typeface="+mn-ea"/>
              <a:cs typeface="+mn-cs"/>
            </a:endParaRPr>
          </a:p>
        </p:txBody>
      </p:sp>
      <p:sp>
        <p:nvSpPr>
          <p:cNvPr id="2" name="Title 1"/>
          <p:cNvSpPr>
            <a:spLocks noGrp="1"/>
          </p:cNvSpPr>
          <p:nvPr>
            <p:ph type="title"/>
          </p:nvPr>
        </p:nvSpPr>
        <p:spPr/>
        <p:txBody>
          <a:bodyPr/>
          <a:lstStyle/>
          <a:p>
            <a:r>
              <a:rPr lang="en-GB" sz="2800" b="1" dirty="0" smtClean="0"/>
              <a:t>Timeline of Developments</a:t>
            </a:r>
            <a:endParaRPr lang="en-GB" sz="2800" b="1" dirty="0"/>
          </a:p>
        </p:txBody>
      </p:sp>
      <p:pic>
        <p:nvPicPr>
          <p:cNvPr id="5" name="Picture 4" descr="stator.png"/>
          <p:cNvPicPr>
            <a:picLocks noChangeAspect="1"/>
          </p:cNvPicPr>
          <p:nvPr/>
        </p:nvPicPr>
        <p:blipFill>
          <a:blip r:embed="rId2" cstate="print"/>
          <a:stretch>
            <a:fillRect/>
          </a:stretch>
        </p:blipFill>
        <p:spPr>
          <a:xfrm>
            <a:off x="6744000" y="327261"/>
            <a:ext cx="2400000" cy="1800000"/>
          </a:xfrm>
          <a:prstGeom prst="rect">
            <a:avLst/>
          </a:prstGeom>
        </p:spPr>
      </p:pic>
      <p:pic>
        <p:nvPicPr>
          <p:cNvPr id="9" name="Picture 8" descr="DSCF0002.JPG"/>
          <p:cNvPicPr>
            <a:picLocks noChangeAspect="1"/>
          </p:cNvPicPr>
          <p:nvPr/>
        </p:nvPicPr>
        <p:blipFill>
          <a:blip r:embed="rId3" cstate="print"/>
          <a:stretch>
            <a:fillRect/>
          </a:stretch>
        </p:blipFill>
        <p:spPr>
          <a:xfrm>
            <a:off x="393855" y="4067797"/>
            <a:ext cx="2400000" cy="1800000"/>
          </a:xfrm>
          <a:prstGeom prst="rect">
            <a:avLst/>
          </a:prstGeom>
        </p:spPr>
      </p:pic>
      <p:pic>
        <p:nvPicPr>
          <p:cNvPr id="10" name="Picture 9" descr="Preprototype_Setup_3_04_02_05-r.jpg"/>
          <p:cNvPicPr>
            <a:picLocks noChangeAspect="1"/>
          </p:cNvPicPr>
          <p:nvPr/>
        </p:nvPicPr>
        <p:blipFill>
          <a:blip r:embed="rId4" cstate="print"/>
          <a:stretch>
            <a:fillRect/>
          </a:stretch>
        </p:blipFill>
        <p:spPr>
          <a:xfrm>
            <a:off x="6334011" y="2233308"/>
            <a:ext cx="2430000" cy="3240000"/>
          </a:xfrm>
          <a:prstGeom prst="rect">
            <a:avLst/>
          </a:prstGeom>
        </p:spPr>
      </p:pic>
      <p:pic>
        <p:nvPicPr>
          <p:cNvPr id="15" name="Picture 14" descr="daq_01.png"/>
          <p:cNvPicPr>
            <a:picLocks noChangeAspect="1"/>
          </p:cNvPicPr>
          <p:nvPr/>
        </p:nvPicPr>
        <p:blipFill>
          <a:blip r:embed="rId5" cstate="print"/>
          <a:stretch>
            <a:fillRect/>
          </a:stretch>
        </p:blipFill>
        <p:spPr>
          <a:xfrm>
            <a:off x="4644901" y="5581307"/>
            <a:ext cx="2084541" cy="720000"/>
          </a:xfrm>
          <a:prstGeom prst="rect">
            <a:avLst/>
          </a:prstGeom>
        </p:spPr>
      </p:pic>
      <p:pic>
        <p:nvPicPr>
          <p:cNvPr id="16" name="Picture 15" descr="daq_02.png"/>
          <p:cNvPicPr>
            <a:picLocks noChangeAspect="1"/>
          </p:cNvPicPr>
          <p:nvPr/>
        </p:nvPicPr>
        <p:blipFill>
          <a:blip r:embed="rId6" cstate="print"/>
          <a:stretch>
            <a:fillRect/>
          </a:stretch>
        </p:blipFill>
        <p:spPr>
          <a:xfrm>
            <a:off x="6812806" y="5980977"/>
            <a:ext cx="2039471" cy="720000"/>
          </a:xfrm>
          <a:prstGeom prst="rect">
            <a:avLst/>
          </a:prstGeom>
        </p:spPr>
      </p:pic>
      <p:sp>
        <p:nvSpPr>
          <p:cNvPr id="12" name="TextBox 11"/>
          <p:cNvSpPr txBox="1"/>
          <p:nvPr/>
        </p:nvSpPr>
        <p:spPr>
          <a:xfrm>
            <a:off x="251860" y="279290"/>
            <a:ext cx="5490572" cy="1569660"/>
          </a:xfrm>
          <a:prstGeom prst="rect">
            <a:avLst/>
          </a:prstGeom>
          <a:solidFill>
            <a:schemeClr val="accent1"/>
          </a:solidFill>
          <a:ln w="31750">
            <a:solidFill>
              <a:srgbClr val="FF0000"/>
            </a:solidFill>
          </a:ln>
        </p:spPr>
        <p:txBody>
          <a:bodyPr wrap="square" rtlCol="0">
            <a:spAutoFit/>
          </a:bodyPr>
          <a:lstStyle/>
          <a:p>
            <a:pPr>
              <a:buFont typeface="Arial" pitchFamily="34" charset="0"/>
              <a:buChar char="•"/>
            </a:pPr>
            <a:r>
              <a:rPr lang="en-GB" sz="1600" dirty="0" smtClean="0">
                <a:solidFill>
                  <a:schemeClr val="accent6">
                    <a:lumMod val="50000"/>
                  </a:schemeClr>
                </a:solidFill>
              </a:rPr>
              <a:t>This stator was known to be inadequate.</a:t>
            </a:r>
          </a:p>
          <a:p>
            <a:pPr>
              <a:buFont typeface="Arial" pitchFamily="34" charset="0"/>
              <a:buChar char="•"/>
            </a:pPr>
            <a:r>
              <a:rPr lang="en-GB" sz="1600" dirty="0" smtClean="0">
                <a:solidFill>
                  <a:schemeClr val="accent6">
                    <a:lumMod val="50000"/>
                  </a:schemeClr>
                </a:solidFill>
              </a:rPr>
              <a:t>The diaphragm springs were not stiff enough and added too much mass.</a:t>
            </a:r>
          </a:p>
          <a:p>
            <a:pPr>
              <a:buFont typeface="Arial" pitchFamily="34" charset="0"/>
              <a:buChar char="•"/>
            </a:pPr>
            <a:r>
              <a:rPr lang="en-GB" sz="1600" dirty="0" smtClean="0">
                <a:solidFill>
                  <a:schemeClr val="accent6">
                    <a:lumMod val="50000"/>
                  </a:schemeClr>
                </a:solidFill>
              </a:rPr>
              <a:t>Quadrature Encoder was good but we needed an optical, non-contact version.</a:t>
            </a:r>
          </a:p>
          <a:p>
            <a:pPr>
              <a:buFont typeface="Arial" pitchFamily="34" charset="0"/>
              <a:buChar char="•"/>
            </a:pPr>
            <a:r>
              <a:rPr lang="en-GB" sz="1600" dirty="0" smtClean="0">
                <a:solidFill>
                  <a:schemeClr val="accent6">
                    <a:lumMod val="50000"/>
                  </a:schemeClr>
                </a:solidFill>
              </a:rPr>
              <a:t>A Basic DAQ was built.</a:t>
            </a:r>
            <a:endParaRPr lang="en-GB" sz="1600" dirty="0">
              <a:solidFill>
                <a:schemeClr val="accent6">
                  <a:lumMod val="50000"/>
                </a:schemeClr>
              </a:solidFill>
            </a:endParaRPr>
          </a:p>
        </p:txBody>
      </p:sp>
      <p:sp>
        <p:nvSpPr>
          <p:cNvPr id="17" name="Date Placeholder 16"/>
          <p:cNvSpPr>
            <a:spLocks noGrp="1"/>
          </p:cNvSpPr>
          <p:nvPr>
            <p:ph type="dt" sz="half" idx="10"/>
          </p:nvPr>
        </p:nvSpPr>
        <p:spPr/>
        <p:txBody>
          <a:bodyPr/>
          <a:lstStyle/>
          <a:p>
            <a:r>
              <a:rPr lang="en-GB" smtClean="0"/>
              <a:t>15/07/2011</a:t>
            </a:r>
            <a:endParaRPr lang="en-GB"/>
          </a:p>
        </p:txBody>
      </p:sp>
      <p:sp>
        <p:nvSpPr>
          <p:cNvPr id="18" name="Slide Number Placeholder 17"/>
          <p:cNvSpPr>
            <a:spLocks noGrp="1"/>
          </p:cNvSpPr>
          <p:nvPr>
            <p:ph type="sldNum" sz="quarter" idx="12"/>
          </p:nvPr>
        </p:nvSpPr>
        <p:spPr/>
        <p:txBody>
          <a:bodyPr/>
          <a:lstStyle/>
          <a:p>
            <a:fld id="{DE4F0436-2DBD-477A-82DC-D2142A7DBC66}" type="slidenum">
              <a:rPr lang="en-GB" smtClean="0"/>
              <a:pPr/>
              <a:t>11</a:t>
            </a:fld>
            <a:endParaRPr lang="en-GB"/>
          </a:p>
        </p:txBody>
      </p:sp>
      <p:sp>
        <p:nvSpPr>
          <p:cNvPr id="19" name="Footer Placeholder 18"/>
          <p:cNvSpPr>
            <a:spLocks noGrp="1"/>
          </p:cNvSpPr>
          <p:nvPr>
            <p:ph type="ftr" sz="quarter" idx="11"/>
          </p:nvPr>
        </p:nvSpPr>
        <p:spPr/>
        <p:txBody>
          <a:bodyPr/>
          <a:lstStyle/>
          <a:p>
            <a:r>
              <a:rPr lang="en-GB" smtClean="0"/>
              <a:t>P J Smith - University of Sheffield</a:t>
            </a:r>
            <a:endParaRPr lang="en-GB"/>
          </a:p>
        </p:txBody>
      </p:sp>
      <p:pic>
        <p:nvPicPr>
          <p:cNvPr id="13" name="Picture 12" descr="quadrature_enc.png"/>
          <p:cNvPicPr>
            <a:picLocks noChangeAspect="1"/>
          </p:cNvPicPr>
          <p:nvPr/>
        </p:nvPicPr>
        <p:blipFill>
          <a:blip r:embed="rId7" cstate="print"/>
          <a:stretch>
            <a:fillRect/>
          </a:stretch>
        </p:blipFill>
        <p:spPr>
          <a:xfrm>
            <a:off x="5452191" y="2826621"/>
            <a:ext cx="1350000" cy="1800000"/>
          </a:xfrm>
          <a:prstGeom prst="rect">
            <a:avLst/>
          </a:prstGeom>
        </p:spPr>
      </p:pic>
      <p:pic>
        <p:nvPicPr>
          <p:cNvPr id="8" name="Picture 7" descr="Diaphragm_Spring_25_10_04-r.jpg"/>
          <p:cNvPicPr>
            <a:picLocks noChangeAspect="1"/>
          </p:cNvPicPr>
          <p:nvPr/>
        </p:nvPicPr>
        <p:blipFill>
          <a:blip r:embed="rId8" cstate="print"/>
          <a:stretch>
            <a:fillRect/>
          </a:stretch>
        </p:blipFill>
        <p:spPr>
          <a:xfrm>
            <a:off x="2146057" y="4954789"/>
            <a:ext cx="2400000" cy="1800000"/>
          </a:xfrm>
          <a:prstGeom prst="rect">
            <a:avLst/>
          </a:prstGeom>
        </p:spPr>
      </p:pic>
      <p:pic>
        <p:nvPicPr>
          <p:cNvPr id="4" name="Picture 3" descr="Old_Magnets_001.png"/>
          <p:cNvPicPr>
            <a:picLocks noChangeAspect="1"/>
          </p:cNvPicPr>
          <p:nvPr/>
        </p:nvPicPr>
        <p:blipFill>
          <a:blip r:embed="rId9" cstate="print"/>
          <a:srcRect l="22369" r="21326"/>
          <a:stretch>
            <a:fillRect/>
          </a:stretch>
        </p:blipFill>
        <p:spPr>
          <a:xfrm rot="16200000">
            <a:off x="3836701" y="3111897"/>
            <a:ext cx="900000" cy="2678572"/>
          </a:xfrm>
          <a:prstGeom prst="rect">
            <a:avLst/>
          </a:prstGeom>
        </p:spPr>
      </p:pic>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31648" y="1011936"/>
            <a:ext cx="8631936" cy="5218176"/>
          </a:xfrm>
          <a:prstGeom prst="roundRect">
            <a:avLst/>
          </a:prstGeom>
          <a:solidFill>
            <a:schemeClr val="accent6"/>
          </a:solid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ontent Placeholder 2"/>
          <p:cNvSpPr txBox="1">
            <a:spLocks/>
          </p:cNvSpPr>
          <p:nvPr/>
        </p:nvSpPr>
        <p:spPr bwMode="auto">
          <a:xfrm>
            <a:off x="609600" y="1326444"/>
            <a:ext cx="8229600" cy="483164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kern="0" cap="none" spc="0" normalizeH="0" baseline="0" noProof="0" dirty="0" smtClean="0">
                <a:ln>
                  <a:noFill/>
                </a:ln>
                <a:solidFill>
                  <a:srgbClr val="FFFF00"/>
                </a:solidFill>
                <a:effectLst/>
                <a:uLnTx/>
                <a:uFillTx/>
                <a:latin typeface="+mn-lt"/>
                <a:ea typeface="+mn-ea"/>
                <a:cs typeface="+mn-cs"/>
              </a:rPr>
              <a:t>2003 </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kern="0" cap="none" spc="0" normalizeH="0" baseline="0" noProof="0" dirty="0" smtClean="0">
                <a:ln>
                  <a:noFill/>
                </a:ln>
                <a:solidFill>
                  <a:srgbClr val="FFFF00"/>
                </a:solidFill>
                <a:effectLst/>
                <a:uLnTx/>
                <a:uFillTx/>
                <a:latin typeface="+mn-lt"/>
                <a:ea typeface="+mn-ea"/>
                <a:cs typeface="+mn-cs"/>
              </a:rPr>
              <a:t>	Initial specification </a:t>
            </a:r>
            <a:r>
              <a:rPr lang="en-GB" sz="1600" kern="0" dirty="0" smtClean="0">
                <a:solidFill>
                  <a:srgbClr val="FFFF00"/>
                </a:solidFill>
              </a:rPr>
              <a:t>d</a:t>
            </a:r>
            <a:r>
              <a:rPr kumimoji="0" lang="en-GB" sz="1600" b="0" i="0" u="none" strike="noStrike" kern="0" cap="none" spc="0" normalizeH="0" baseline="0" noProof="0" dirty="0" err="1" smtClean="0">
                <a:ln>
                  <a:noFill/>
                </a:ln>
                <a:solidFill>
                  <a:srgbClr val="FFFF00"/>
                </a:solidFill>
                <a:effectLst/>
                <a:uLnTx/>
                <a:uFillTx/>
                <a:latin typeface="+mn-lt"/>
                <a:ea typeface="+mn-ea"/>
                <a:cs typeface="+mn-cs"/>
              </a:rPr>
              <a:t>etermined</a:t>
            </a:r>
            <a:r>
              <a:rPr kumimoji="0" lang="en-GB" sz="1600" b="0" i="0" u="none" strike="noStrike" kern="0" cap="none" spc="0" normalizeH="0" baseline="0" noProof="0" dirty="0" smtClean="0">
                <a:ln>
                  <a:noFill/>
                </a:ln>
                <a:solidFill>
                  <a:srgbClr val="FFFF00"/>
                </a:solidFill>
                <a:effectLst/>
                <a:uLnTx/>
                <a:uFillTx/>
                <a:latin typeface="+mn-lt"/>
                <a:ea typeface="+mn-ea"/>
                <a:cs typeface="+mn-cs"/>
              </a:rPr>
              <a:t>.</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kern="0" cap="none" spc="0" normalizeH="0" baseline="0" noProof="0" dirty="0" smtClean="0">
                <a:ln>
                  <a:noFill/>
                </a:ln>
                <a:solidFill>
                  <a:srgbClr val="FFFF00"/>
                </a:solidFill>
                <a:effectLst/>
                <a:uLnTx/>
                <a:uFillTx/>
                <a:latin typeface="+mn-lt"/>
                <a:ea typeface="+mn-ea"/>
                <a:cs typeface="+mn-cs"/>
              </a:rPr>
              <a:t>2004 </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kern="0" cap="none" spc="0" normalizeH="0" baseline="0" noProof="0" dirty="0" smtClean="0">
                <a:ln>
                  <a:noFill/>
                </a:ln>
                <a:solidFill>
                  <a:srgbClr val="FFFF00"/>
                </a:solidFill>
                <a:effectLst/>
                <a:uLnTx/>
                <a:uFillTx/>
                <a:latin typeface="+mn-lt"/>
                <a:ea typeface="+mn-ea"/>
                <a:cs typeface="+mn-cs"/>
              </a:rPr>
              <a:t>	First stator </a:t>
            </a:r>
            <a:r>
              <a:rPr lang="en-GB" sz="1600" kern="0" dirty="0" smtClean="0">
                <a:solidFill>
                  <a:srgbClr val="FFFF00"/>
                </a:solidFill>
              </a:rPr>
              <a:t>b</a:t>
            </a:r>
            <a:r>
              <a:rPr kumimoji="0" lang="en-GB" sz="1600" b="0" i="0" u="none" strike="noStrike" kern="0" cap="none" spc="0" normalizeH="0" baseline="0" noProof="0" dirty="0" err="1" smtClean="0">
                <a:ln>
                  <a:noFill/>
                </a:ln>
                <a:solidFill>
                  <a:srgbClr val="FFFF00"/>
                </a:solidFill>
                <a:effectLst/>
                <a:uLnTx/>
                <a:uFillTx/>
                <a:latin typeface="+mn-lt"/>
                <a:ea typeface="+mn-ea"/>
                <a:cs typeface="+mn-cs"/>
              </a:rPr>
              <a:t>uilt</a:t>
            </a:r>
            <a:r>
              <a:rPr kumimoji="0" lang="en-GB" sz="1600" b="0" i="0" u="none" strike="noStrike" kern="0" cap="none" spc="0" normalizeH="0" baseline="0" noProof="0" dirty="0" smtClean="0">
                <a:ln>
                  <a:noFill/>
                </a:ln>
                <a:solidFill>
                  <a:srgbClr val="FFFF00"/>
                </a:solidFill>
                <a:effectLst/>
                <a:uLnTx/>
                <a:uFillTx/>
                <a:latin typeface="+mn-lt"/>
                <a:ea typeface="+mn-ea"/>
                <a:cs typeface="+mn-cs"/>
              </a:rPr>
              <a:t> - 6 Coils – Heavy magnets.</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kern="0" cap="none" spc="0" normalizeH="0" baseline="0" noProof="0" dirty="0" smtClean="0">
                <a:ln>
                  <a:noFill/>
                </a:ln>
                <a:solidFill>
                  <a:srgbClr val="FFFF00"/>
                </a:solidFill>
                <a:effectLst/>
                <a:uLnTx/>
                <a:uFillTx/>
                <a:latin typeface="+mn-lt"/>
                <a:ea typeface="+mn-ea"/>
                <a:cs typeface="+mn-cs"/>
              </a:rPr>
              <a:t>	Initial development of some basic control &amp; power circuits.</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kern="0" cap="none" spc="0" normalizeH="0" baseline="0" noProof="0" dirty="0" smtClean="0">
                <a:ln>
                  <a:noFill/>
                </a:ln>
                <a:solidFill>
                  <a:srgbClr val="FFFF00"/>
                </a:solidFill>
                <a:effectLst/>
                <a:uLnTx/>
                <a:uFillTx/>
                <a:latin typeface="+mn-lt"/>
                <a:ea typeface="+mn-ea"/>
                <a:cs typeface="+mn-cs"/>
              </a:rPr>
              <a:t>2005</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kern="0" cap="none" spc="0" normalizeH="0" baseline="0" noProof="0" dirty="0" smtClean="0">
                <a:ln>
                  <a:noFill/>
                </a:ln>
                <a:solidFill>
                  <a:srgbClr val="FFFF00"/>
                </a:solidFill>
                <a:effectLst/>
                <a:uLnTx/>
                <a:uFillTx/>
                <a:latin typeface="+mn-lt"/>
                <a:ea typeface="+mn-ea"/>
                <a:cs typeface="+mn-cs"/>
              </a:rPr>
              <a:t>	Diaphragm springs developed.</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kern="0" cap="none" spc="0" normalizeH="0" baseline="0" noProof="0" dirty="0" smtClean="0">
                <a:ln>
                  <a:noFill/>
                </a:ln>
                <a:solidFill>
                  <a:srgbClr val="FFFF00"/>
                </a:solidFill>
                <a:effectLst/>
                <a:uLnTx/>
                <a:uFillTx/>
                <a:latin typeface="+mn-lt"/>
                <a:ea typeface="+mn-ea"/>
                <a:cs typeface="+mn-cs"/>
              </a:rPr>
              <a:t>	Electronic quadrature encoder trialled. </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kern="0" cap="none" spc="0" normalizeH="0" baseline="0" noProof="0" dirty="0" smtClean="0">
                <a:ln>
                  <a:noFill/>
                </a:ln>
                <a:solidFill>
                  <a:schemeClr val="bg1"/>
                </a:solidFill>
                <a:effectLst/>
                <a:uLnTx/>
                <a:uFillTx/>
                <a:latin typeface="+mn-lt"/>
                <a:ea typeface="+mn-ea"/>
                <a:cs typeface="+mn-cs"/>
              </a:rPr>
              <a:t>	</a:t>
            </a:r>
            <a:r>
              <a:rPr kumimoji="0" lang="en-GB" sz="1600" b="0" i="0" u="none" strike="noStrike" kern="0" cap="none" spc="0" normalizeH="0" baseline="0" noProof="0" dirty="0" smtClean="0">
                <a:ln>
                  <a:noFill/>
                </a:ln>
                <a:solidFill>
                  <a:srgbClr val="FFFF00"/>
                </a:solidFill>
                <a:effectLst/>
                <a:uLnTx/>
                <a:uFillTx/>
                <a:latin typeface="+mn-lt"/>
                <a:ea typeface="+mn-ea"/>
                <a:cs typeface="+mn-cs"/>
              </a:rPr>
              <a:t>Magnetic Hall encoder trialled.</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lang="en-GB" sz="1600" kern="0" dirty="0" smtClean="0">
                <a:solidFill>
                  <a:schemeClr val="bg1"/>
                </a:solidFill>
              </a:rPr>
              <a:t>	</a:t>
            </a:r>
            <a:r>
              <a:rPr kumimoji="0" lang="en-GB" sz="1600" b="1" i="0" u="none" strike="noStrike" kern="0" cap="none" spc="0" normalizeH="0" baseline="0" noProof="0" dirty="0" smtClean="0">
                <a:ln>
                  <a:noFill/>
                </a:ln>
                <a:solidFill>
                  <a:schemeClr val="bg1"/>
                </a:solidFill>
                <a:effectLst/>
                <a:uLnTx/>
                <a:uFillTx/>
                <a:latin typeface="+mn-lt"/>
                <a:ea typeface="+mn-ea"/>
                <a:cs typeface="+mn-cs"/>
              </a:rPr>
              <a:t>New stator</a:t>
            </a:r>
            <a:r>
              <a:rPr kumimoji="0" lang="en-GB" sz="1600" b="1" i="0" u="none" strike="noStrike" kern="0" cap="none" spc="0" normalizeH="0" noProof="0" dirty="0" smtClean="0">
                <a:ln>
                  <a:noFill/>
                </a:ln>
                <a:solidFill>
                  <a:schemeClr val="bg1"/>
                </a:solidFill>
                <a:effectLst/>
                <a:uLnTx/>
                <a:uFillTx/>
                <a:latin typeface="+mn-lt"/>
                <a:ea typeface="+mn-ea"/>
                <a:cs typeface="+mn-cs"/>
              </a:rPr>
              <a:t> </a:t>
            </a:r>
            <a:r>
              <a:rPr kumimoji="0" lang="en-GB" sz="1600" b="1" i="0" u="none" strike="noStrike" kern="0" cap="none" spc="0" normalizeH="0" baseline="0" noProof="0" dirty="0" smtClean="0">
                <a:ln>
                  <a:noFill/>
                </a:ln>
                <a:solidFill>
                  <a:schemeClr val="bg1"/>
                </a:solidFill>
                <a:effectLst/>
                <a:uLnTx/>
                <a:uFillTx/>
                <a:latin typeface="+mn-lt"/>
                <a:ea typeface="+mn-ea"/>
                <a:cs typeface="+mn-cs"/>
              </a:rPr>
              <a:t>(24 coil design).</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lang="en-GB" sz="1600" b="1" kern="0" dirty="0" smtClean="0">
                <a:solidFill>
                  <a:schemeClr val="bg1"/>
                </a:solidFill>
              </a:rPr>
              <a:t>	</a:t>
            </a:r>
            <a:r>
              <a:rPr kumimoji="0" lang="en-GB" sz="1600" b="1" i="0" u="none" strike="noStrike" kern="0" cap="none" spc="0" normalizeH="0" baseline="0" noProof="0" dirty="0" smtClean="0">
                <a:ln>
                  <a:noFill/>
                </a:ln>
                <a:solidFill>
                  <a:schemeClr val="bg1"/>
                </a:solidFill>
                <a:effectLst/>
                <a:uLnTx/>
                <a:uFillTx/>
                <a:latin typeface="+mn-lt"/>
                <a:ea typeface="+mn-ea"/>
                <a:cs typeface="+mn-cs"/>
              </a:rPr>
              <a:t>10A power supply.</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lang="en-GB" sz="1600" b="1" kern="0" noProof="0" dirty="0" smtClean="0">
                <a:solidFill>
                  <a:schemeClr val="bg1"/>
                </a:solidFill>
              </a:rPr>
              <a:t>2006</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kern="0" cap="none" spc="0" normalizeH="0" baseline="0" dirty="0" smtClean="0">
                <a:ln>
                  <a:noFill/>
                </a:ln>
                <a:solidFill>
                  <a:schemeClr val="bg1"/>
                </a:solidFill>
                <a:effectLst/>
                <a:uLnTx/>
                <a:uFillTx/>
                <a:latin typeface="+mn-lt"/>
                <a:ea typeface="+mn-ea"/>
                <a:cs typeface="+mn-cs"/>
              </a:rPr>
              <a:t>	Quadrature</a:t>
            </a:r>
            <a:r>
              <a:rPr kumimoji="0" lang="en-GB" sz="1600" b="1" i="0" u="none" strike="noStrike" kern="0" cap="none" spc="0" normalizeH="0" dirty="0" smtClean="0">
                <a:ln>
                  <a:noFill/>
                </a:ln>
                <a:solidFill>
                  <a:schemeClr val="bg1"/>
                </a:solidFill>
                <a:effectLst/>
                <a:uLnTx/>
                <a:uFillTx/>
                <a:latin typeface="+mn-lt"/>
                <a:ea typeface="+mn-ea"/>
                <a:cs typeface="+mn-cs"/>
              </a:rPr>
              <a:t> encoder turned into an optical system – 150µm resolution</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lang="en-GB" sz="1600" b="1" kern="0" baseline="0" noProof="0" dirty="0" smtClean="0">
                <a:solidFill>
                  <a:schemeClr val="bg1"/>
                </a:solidFill>
              </a:rPr>
              <a:t>	</a:t>
            </a:r>
            <a:r>
              <a:rPr lang="en-GB" sz="1600" b="1" kern="0" dirty="0" smtClean="0">
                <a:solidFill>
                  <a:schemeClr val="bg1"/>
                </a:solidFill>
              </a:rPr>
              <a:t>Control electronics developed – PIC based.</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kern="0" cap="none" spc="0" normalizeH="0" baseline="0" noProof="0" dirty="0" smtClean="0">
                <a:ln>
                  <a:noFill/>
                </a:ln>
                <a:solidFill>
                  <a:schemeClr val="bg1"/>
                </a:solidFill>
                <a:effectLst/>
                <a:uLnTx/>
                <a:uFillTx/>
                <a:latin typeface="+mn-lt"/>
                <a:ea typeface="+mn-ea"/>
                <a:cs typeface="+mn-cs"/>
              </a:rPr>
              <a:t>	</a:t>
            </a:r>
            <a:r>
              <a:rPr kumimoji="0" lang="en-GB" sz="1600" i="0" u="none" strike="noStrike" kern="0" cap="none" spc="0" normalizeH="0" baseline="0" noProof="0" dirty="0" smtClean="0">
                <a:ln>
                  <a:noFill/>
                </a:ln>
                <a:solidFill>
                  <a:srgbClr val="FFFF00"/>
                </a:solidFill>
                <a:effectLst/>
                <a:uLnTx/>
                <a:uFillTx/>
                <a:latin typeface="+mn-lt"/>
                <a:ea typeface="+mn-ea"/>
                <a:cs typeface="+mn-cs"/>
              </a:rPr>
              <a:t>Cruciform shaft</a:t>
            </a:r>
            <a:r>
              <a:rPr kumimoji="0" lang="en-GB" sz="1600" i="0" u="none" strike="noStrike" kern="0" cap="none" spc="0" normalizeH="0" noProof="0" dirty="0" smtClean="0">
                <a:ln>
                  <a:noFill/>
                </a:ln>
                <a:solidFill>
                  <a:srgbClr val="FFFF00"/>
                </a:solidFill>
                <a:effectLst/>
                <a:uLnTx/>
                <a:uFillTx/>
                <a:latin typeface="+mn-lt"/>
                <a:ea typeface="+mn-ea"/>
                <a:cs typeface="+mn-cs"/>
              </a:rPr>
              <a:t> &amp; </a:t>
            </a:r>
            <a:r>
              <a:rPr lang="en-GB" sz="1600" kern="0" noProof="0" dirty="0" smtClean="0">
                <a:solidFill>
                  <a:srgbClr val="FFFF00"/>
                </a:solidFill>
              </a:rPr>
              <a:t>f</a:t>
            </a:r>
            <a:r>
              <a:rPr lang="en-GB" sz="1600" kern="0" dirty="0" err="1" smtClean="0">
                <a:solidFill>
                  <a:srgbClr val="FFFF00"/>
                </a:solidFill>
              </a:rPr>
              <a:t>ull</a:t>
            </a:r>
            <a:r>
              <a:rPr lang="en-GB" sz="1600" kern="0" dirty="0" smtClean="0">
                <a:solidFill>
                  <a:srgbClr val="FFFF00"/>
                </a:solidFill>
              </a:rPr>
              <a:t> optics block</a:t>
            </a:r>
            <a:endParaRPr kumimoji="0" lang="en-GB" sz="1600" i="0" u="none" strike="noStrike" kern="0" cap="none" spc="0" normalizeH="0" baseline="0" noProof="0" dirty="0" smtClean="0">
              <a:ln>
                <a:noFill/>
              </a:ln>
              <a:solidFill>
                <a:srgbClr val="FFFF00"/>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kern="0" cap="none" spc="0" normalizeH="0" baseline="0" noProof="0" dirty="0" smtClean="0">
                <a:ln>
                  <a:noFill/>
                </a:ln>
                <a:solidFill>
                  <a:schemeClr val="bg1"/>
                </a:solidFill>
                <a:effectLst/>
                <a:uLnTx/>
                <a:uFillTx/>
                <a:latin typeface="+mn-lt"/>
                <a:ea typeface="+mn-ea"/>
                <a:cs typeface="+mn-cs"/>
              </a:rPr>
              <a:t>	</a:t>
            </a:r>
            <a:r>
              <a:rPr kumimoji="0" lang="en-GB" sz="1600" b="0" i="0" u="none" strike="noStrike" kern="0" cap="none" spc="0" normalizeH="0" baseline="0" noProof="0" dirty="0" smtClean="0">
                <a:ln>
                  <a:noFill/>
                </a:ln>
                <a:solidFill>
                  <a:srgbClr val="FFFF00"/>
                </a:solidFill>
                <a:effectLst/>
                <a:uLnTx/>
                <a:uFillTx/>
                <a:latin typeface="+mn-lt"/>
                <a:ea typeface="+mn-ea"/>
                <a:cs typeface="+mn-cs"/>
              </a:rPr>
              <a:t>RAL R78 assembly</a:t>
            </a:r>
            <a:r>
              <a:rPr kumimoji="0" lang="en-GB" sz="1600" b="0" i="0" u="none" strike="noStrike" kern="0" cap="none" spc="0" normalizeH="0" noProof="0" dirty="0" smtClean="0">
                <a:ln>
                  <a:noFill/>
                </a:ln>
                <a:solidFill>
                  <a:srgbClr val="FFFF00"/>
                </a:solidFill>
                <a:effectLst/>
                <a:uLnTx/>
                <a:uFillTx/>
                <a:latin typeface="+mn-lt"/>
                <a:ea typeface="+mn-ea"/>
                <a:cs typeface="+mn-cs"/>
              </a:rPr>
              <a:t> </a:t>
            </a:r>
            <a:r>
              <a:rPr lang="en-GB" sz="1600" kern="0" dirty="0" smtClean="0">
                <a:solidFill>
                  <a:srgbClr val="FFFF00"/>
                </a:solidFill>
              </a:rPr>
              <a:t>t</a:t>
            </a:r>
            <a:r>
              <a:rPr kumimoji="0" lang="en-GB" sz="1600" b="0" i="0" u="none" strike="noStrike" kern="0" cap="none" spc="0" normalizeH="0" noProof="0" dirty="0" err="1" smtClean="0">
                <a:ln>
                  <a:noFill/>
                </a:ln>
                <a:solidFill>
                  <a:srgbClr val="FFFF00"/>
                </a:solidFill>
                <a:effectLst/>
                <a:uLnTx/>
                <a:uFillTx/>
                <a:latin typeface="+mn-lt"/>
                <a:ea typeface="+mn-ea"/>
                <a:cs typeface="+mn-cs"/>
              </a:rPr>
              <a:t>ests</a:t>
            </a:r>
            <a:r>
              <a:rPr kumimoji="0" lang="en-GB" sz="1600" b="0" i="0" u="none" strike="noStrike" kern="0" cap="none" spc="0" normalizeH="0" noProof="0" dirty="0" smtClean="0">
                <a:ln>
                  <a:noFill/>
                </a:ln>
                <a:solidFill>
                  <a:srgbClr val="FFFF00"/>
                </a:solidFill>
                <a:effectLst/>
                <a:uLnTx/>
                <a:uFillTx/>
                <a:latin typeface="+mn-lt"/>
                <a:ea typeface="+mn-ea"/>
                <a:cs typeface="+mn-cs"/>
              </a:rPr>
              <a:t> &amp; </a:t>
            </a:r>
            <a:r>
              <a:rPr lang="en-GB" sz="1600" kern="0" dirty="0" smtClean="0">
                <a:solidFill>
                  <a:srgbClr val="FFFF00"/>
                </a:solidFill>
              </a:rPr>
              <a:t>f</a:t>
            </a:r>
            <a:r>
              <a:rPr kumimoji="0" lang="en-GB" sz="1600" b="0" i="0" u="none" strike="noStrike" kern="0" cap="none" spc="0" normalizeH="0" baseline="0" noProof="0" dirty="0" err="1" smtClean="0">
                <a:ln>
                  <a:noFill/>
                </a:ln>
                <a:solidFill>
                  <a:srgbClr val="FFFF00"/>
                </a:solidFill>
                <a:effectLst/>
                <a:uLnTx/>
                <a:uFillTx/>
                <a:latin typeface="+mn-lt"/>
                <a:ea typeface="+mn-ea"/>
                <a:cs typeface="+mn-cs"/>
              </a:rPr>
              <a:t>irst</a:t>
            </a:r>
            <a:r>
              <a:rPr kumimoji="0" lang="en-GB" sz="1600" b="0" i="0" u="none" strike="noStrike" kern="0" cap="none" spc="0" normalizeH="0" noProof="0" dirty="0" smtClean="0">
                <a:ln>
                  <a:noFill/>
                </a:ln>
                <a:solidFill>
                  <a:srgbClr val="FFFF00"/>
                </a:solidFill>
                <a:effectLst/>
                <a:uLnTx/>
                <a:uFillTx/>
                <a:latin typeface="+mn-lt"/>
                <a:ea typeface="+mn-ea"/>
                <a:cs typeface="+mn-cs"/>
              </a:rPr>
              <a:t> </a:t>
            </a:r>
            <a:r>
              <a:rPr lang="en-GB" sz="1600" kern="0" dirty="0" smtClean="0">
                <a:solidFill>
                  <a:srgbClr val="FFFF00"/>
                </a:solidFill>
              </a:rPr>
              <a:t>t</a:t>
            </a:r>
            <a:r>
              <a:rPr kumimoji="0" lang="en-GB" sz="1600" b="0" i="0" u="none" strike="noStrike" kern="0" cap="none" spc="0" normalizeH="0" noProof="0" dirty="0" err="1" smtClean="0">
                <a:ln>
                  <a:noFill/>
                </a:ln>
                <a:solidFill>
                  <a:srgbClr val="FFFF00"/>
                </a:solidFill>
                <a:effectLst/>
                <a:uLnTx/>
                <a:uFillTx/>
                <a:latin typeface="+mn-lt"/>
                <a:ea typeface="+mn-ea"/>
                <a:cs typeface="+mn-cs"/>
              </a:rPr>
              <a:t>arget</a:t>
            </a:r>
            <a:r>
              <a:rPr kumimoji="0" lang="en-GB" sz="1600" b="0" i="0" u="none" strike="noStrike" kern="0" cap="none" spc="0" normalizeH="0" noProof="0" dirty="0" smtClean="0">
                <a:ln>
                  <a:noFill/>
                </a:ln>
                <a:solidFill>
                  <a:srgbClr val="FFFF00"/>
                </a:solidFill>
                <a:effectLst/>
                <a:uLnTx/>
                <a:uFillTx/>
                <a:latin typeface="+mn-lt"/>
                <a:ea typeface="+mn-ea"/>
                <a:cs typeface="+mn-cs"/>
              </a:rPr>
              <a:t> </a:t>
            </a:r>
            <a:r>
              <a:rPr lang="en-GB" sz="1600" kern="0" dirty="0" smtClean="0">
                <a:solidFill>
                  <a:srgbClr val="FFFF00"/>
                </a:solidFill>
              </a:rPr>
              <a:t>t</a:t>
            </a:r>
            <a:r>
              <a:rPr kumimoji="0" lang="en-GB" sz="1600" b="0" i="0" u="none" strike="noStrike" kern="0" cap="none" spc="0" normalizeH="0" noProof="0" dirty="0" err="1" smtClean="0">
                <a:ln>
                  <a:noFill/>
                </a:ln>
                <a:solidFill>
                  <a:srgbClr val="FFFF00"/>
                </a:solidFill>
                <a:effectLst/>
                <a:uLnTx/>
                <a:uFillTx/>
                <a:latin typeface="+mn-lt"/>
                <a:ea typeface="+mn-ea"/>
                <a:cs typeface="+mn-cs"/>
              </a:rPr>
              <a:t>ests</a:t>
            </a:r>
            <a:r>
              <a:rPr kumimoji="0" lang="en-GB" sz="1600" b="0" i="0" u="none" strike="noStrike" kern="0" cap="none" spc="0" normalizeH="0" noProof="0" dirty="0" smtClean="0">
                <a:ln>
                  <a:noFill/>
                </a:ln>
                <a:solidFill>
                  <a:srgbClr val="FFFF00"/>
                </a:solidFill>
                <a:effectLst/>
                <a:uLnTx/>
                <a:uFillTx/>
                <a:latin typeface="+mn-lt"/>
                <a:ea typeface="+mn-ea"/>
                <a:cs typeface="+mn-cs"/>
              </a:rPr>
              <a:t> on ISIS</a:t>
            </a:r>
            <a:endParaRPr kumimoji="0" lang="en-GB" sz="1600" b="0" i="0" u="none" strike="noStrike" kern="0" cap="none" spc="0" normalizeH="0" baseline="0" noProof="0" dirty="0" smtClean="0">
              <a:ln>
                <a:noFill/>
              </a:ln>
              <a:solidFill>
                <a:srgbClr val="FFFF00"/>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GB" sz="1800" b="0" i="0" u="none" strike="noStrike" kern="0" cap="none" spc="0" normalizeH="0" baseline="0" noProof="0" dirty="0" smtClean="0">
              <a:ln>
                <a:noFill/>
              </a:ln>
              <a:solidFill>
                <a:srgbClr val="FFFF00"/>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GB" sz="2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GB" sz="3200" b="0" i="0" u="none" strike="noStrike" kern="0" cap="none" spc="0" normalizeH="0" baseline="0" noProof="0" dirty="0">
              <a:ln>
                <a:noFill/>
              </a:ln>
              <a:solidFill>
                <a:schemeClr val="tx1"/>
              </a:solidFill>
              <a:effectLst/>
              <a:uLnTx/>
              <a:uFillTx/>
              <a:latin typeface="+mn-lt"/>
              <a:ea typeface="+mn-ea"/>
              <a:cs typeface="+mn-cs"/>
            </a:endParaRPr>
          </a:p>
        </p:txBody>
      </p:sp>
      <p:sp>
        <p:nvSpPr>
          <p:cNvPr id="2" name="Title 1"/>
          <p:cNvSpPr>
            <a:spLocks noGrp="1"/>
          </p:cNvSpPr>
          <p:nvPr>
            <p:ph type="title"/>
          </p:nvPr>
        </p:nvSpPr>
        <p:spPr/>
        <p:txBody>
          <a:bodyPr/>
          <a:lstStyle/>
          <a:p>
            <a:r>
              <a:rPr lang="en-GB" sz="2800" b="1" dirty="0" smtClean="0"/>
              <a:t>Timeline of Developments</a:t>
            </a:r>
            <a:endParaRPr lang="en-GB" sz="2800" b="1" dirty="0"/>
          </a:p>
        </p:txBody>
      </p:sp>
      <p:sp>
        <p:nvSpPr>
          <p:cNvPr id="4" name="Date Placeholder 3"/>
          <p:cNvSpPr>
            <a:spLocks noGrp="1"/>
          </p:cNvSpPr>
          <p:nvPr>
            <p:ph type="dt" sz="half" idx="10"/>
          </p:nvPr>
        </p:nvSpPr>
        <p:spPr/>
        <p:txBody>
          <a:bodyPr/>
          <a:lstStyle/>
          <a:p>
            <a:r>
              <a:rPr lang="en-GB" smtClean="0"/>
              <a:t>15/07/2011</a:t>
            </a:r>
            <a:endParaRPr lang="en-GB"/>
          </a:p>
        </p:txBody>
      </p:sp>
      <p:sp>
        <p:nvSpPr>
          <p:cNvPr id="5" name="Slide Number Placeholder 4"/>
          <p:cNvSpPr>
            <a:spLocks noGrp="1"/>
          </p:cNvSpPr>
          <p:nvPr>
            <p:ph type="sldNum" sz="quarter" idx="12"/>
          </p:nvPr>
        </p:nvSpPr>
        <p:spPr/>
        <p:txBody>
          <a:bodyPr/>
          <a:lstStyle/>
          <a:p>
            <a:fld id="{DE4F0436-2DBD-477A-82DC-D2142A7DBC66}" type="slidenum">
              <a:rPr lang="en-GB" smtClean="0"/>
              <a:pPr/>
              <a:t>12</a:t>
            </a:fld>
            <a:endParaRPr lang="en-GB"/>
          </a:p>
        </p:txBody>
      </p:sp>
      <p:sp>
        <p:nvSpPr>
          <p:cNvPr id="6" name="Footer Placeholder 5"/>
          <p:cNvSpPr>
            <a:spLocks noGrp="1"/>
          </p:cNvSpPr>
          <p:nvPr>
            <p:ph type="ftr" sz="quarter" idx="11"/>
          </p:nvPr>
        </p:nvSpPr>
        <p:spPr/>
        <p:txBody>
          <a:bodyPr/>
          <a:lstStyle/>
          <a:p>
            <a:r>
              <a:rPr lang="en-GB" dirty="0" smtClean="0"/>
              <a:t>P J Smith - University of Sheffield</a:t>
            </a:r>
            <a:endParaRPr lang="en-GB" dirty="0"/>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231648" y="1011936"/>
            <a:ext cx="8631936" cy="5218176"/>
          </a:xfrm>
          <a:prstGeom prst="roundRect">
            <a:avLst/>
          </a:prstGeom>
          <a:solidFill>
            <a:schemeClr val="accent6"/>
          </a:solid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ontent Placeholder 2"/>
          <p:cNvSpPr txBox="1">
            <a:spLocks/>
          </p:cNvSpPr>
          <p:nvPr/>
        </p:nvSpPr>
        <p:spPr bwMode="auto">
          <a:xfrm>
            <a:off x="609600" y="1326444"/>
            <a:ext cx="8229600" cy="483164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kern="0" cap="none" spc="0" normalizeH="0" baseline="0" noProof="0" dirty="0" smtClean="0">
                <a:ln>
                  <a:noFill/>
                </a:ln>
                <a:solidFill>
                  <a:srgbClr val="FFFF00"/>
                </a:solidFill>
                <a:effectLst/>
                <a:uLnTx/>
                <a:uFillTx/>
                <a:latin typeface="+mn-lt"/>
                <a:ea typeface="+mn-ea"/>
                <a:cs typeface="+mn-cs"/>
              </a:rPr>
              <a:t>2003 </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kern="0" cap="none" spc="0" normalizeH="0" baseline="0" noProof="0" dirty="0" smtClean="0">
                <a:ln>
                  <a:noFill/>
                </a:ln>
                <a:solidFill>
                  <a:srgbClr val="FFFF00"/>
                </a:solidFill>
                <a:effectLst/>
                <a:uLnTx/>
                <a:uFillTx/>
                <a:latin typeface="+mn-lt"/>
                <a:ea typeface="+mn-ea"/>
                <a:cs typeface="+mn-cs"/>
              </a:rPr>
              <a:t>	Initial specification </a:t>
            </a:r>
            <a:r>
              <a:rPr lang="en-GB" sz="1600" kern="0" dirty="0" smtClean="0">
                <a:solidFill>
                  <a:srgbClr val="FFFF00"/>
                </a:solidFill>
              </a:rPr>
              <a:t>d</a:t>
            </a:r>
            <a:r>
              <a:rPr kumimoji="0" lang="en-GB" sz="1600" b="0" i="0" u="none" strike="noStrike" kern="0" cap="none" spc="0" normalizeH="0" baseline="0" noProof="0" dirty="0" err="1" smtClean="0">
                <a:ln>
                  <a:noFill/>
                </a:ln>
                <a:solidFill>
                  <a:srgbClr val="FFFF00"/>
                </a:solidFill>
                <a:effectLst/>
                <a:uLnTx/>
                <a:uFillTx/>
                <a:latin typeface="+mn-lt"/>
                <a:ea typeface="+mn-ea"/>
                <a:cs typeface="+mn-cs"/>
              </a:rPr>
              <a:t>etermined</a:t>
            </a:r>
            <a:r>
              <a:rPr kumimoji="0" lang="en-GB" sz="1600" b="0" i="0" u="none" strike="noStrike" kern="0" cap="none" spc="0" normalizeH="0" baseline="0" noProof="0" dirty="0" smtClean="0">
                <a:ln>
                  <a:noFill/>
                </a:ln>
                <a:solidFill>
                  <a:srgbClr val="FFFF00"/>
                </a:solidFill>
                <a:effectLst/>
                <a:uLnTx/>
                <a:uFillTx/>
                <a:latin typeface="+mn-lt"/>
                <a:ea typeface="+mn-ea"/>
                <a:cs typeface="+mn-cs"/>
              </a:rPr>
              <a:t>.</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kern="0" cap="none" spc="0" normalizeH="0" baseline="0" noProof="0" dirty="0" smtClean="0">
                <a:ln>
                  <a:noFill/>
                </a:ln>
                <a:solidFill>
                  <a:srgbClr val="FFFF00"/>
                </a:solidFill>
                <a:effectLst/>
                <a:uLnTx/>
                <a:uFillTx/>
                <a:latin typeface="+mn-lt"/>
                <a:ea typeface="+mn-ea"/>
                <a:cs typeface="+mn-cs"/>
              </a:rPr>
              <a:t>2004 </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kern="0" cap="none" spc="0" normalizeH="0" baseline="0" noProof="0" dirty="0" smtClean="0">
                <a:ln>
                  <a:noFill/>
                </a:ln>
                <a:solidFill>
                  <a:srgbClr val="FFFF00"/>
                </a:solidFill>
                <a:effectLst/>
                <a:uLnTx/>
                <a:uFillTx/>
                <a:latin typeface="+mn-lt"/>
                <a:ea typeface="+mn-ea"/>
                <a:cs typeface="+mn-cs"/>
              </a:rPr>
              <a:t>	First stator </a:t>
            </a:r>
            <a:r>
              <a:rPr lang="en-GB" sz="1600" kern="0" dirty="0" smtClean="0">
                <a:solidFill>
                  <a:srgbClr val="FFFF00"/>
                </a:solidFill>
              </a:rPr>
              <a:t>b</a:t>
            </a:r>
            <a:r>
              <a:rPr kumimoji="0" lang="en-GB" sz="1600" b="0" i="0" u="none" strike="noStrike" kern="0" cap="none" spc="0" normalizeH="0" baseline="0" noProof="0" dirty="0" err="1" smtClean="0">
                <a:ln>
                  <a:noFill/>
                </a:ln>
                <a:solidFill>
                  <a:srgbClr val="FFFF00"/>
                </a:solidFill>
                <a:effectLst/>
                <a:uLnTx/>
                <a:uFillTx/>
                <a:latin typeface="+mn-lt"/>
                <a:ea typeface="+mn-ea"/>
                <a:cs typeface="+mn-cs"/>
              </a:rPr>
              <a:t>uilt</a:t>
            </a:r>
            <a:r>
              <a:rPr kumimoji="0" lang="en-GB" sz="1600" b="0" i="0" u="none" strike="noStrike" kern="0" cap="none" spc="0" normalizeH="0" baseline="0" noProof="0" dirty="0" smtClean="0">
                <a:ln>
                  <a:noFill/>
                </a:ln>
                <a:solidFill>
                  <a:srgbClr val="FFFF00"/>
                </a:solidFill>
                <a:effectLst/>
                <a:uLnTx/>
                <a:uFillTx/>
                <a:latin typeface="+mn-lt"/>
                <a:ea typeface="+mn-ea"/>
                <a:cs typeface="+mn-cs"/>
              </a:rPr>
              <a:t> - 6 Coils – Heavy magnets.</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kern="0" cap="none" spc="0" normalizeH="0" baseline="0" noProof="0" dirty="0" smtClean="0">
                <a:ln>
                  <a:noFill/>
                </a:ln>
                <a:solidFill>
                  <a:srgbClr val="FFFF00"/>
                </a:solidFill>
                <a:effectLst/>
                <a:uLnTx/>
                <a:uFillTx/>
                <a:latin typeface="+mn-lt"/>
                <a:ea typeface="+mn-ea"/>
                <a:cs typeface="+mn-cs"/>
              </a:rPr>
              <a:t>	Initial development of some basic control &amp; power circuits.</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kern="0" cap="none" spc="0" normalizeH="0" baseline="0" noProof="0" dirty="0" smtClean="0">
                <a:ln>
                  <a:noFill/>
                </a:ln>
                <a:solidFill>
                  <a:srgbClr val="FFFF00"/>
                </a:solidFill>
                <a:effectLst/>
                <a:uLnTx/>
                <a:uFillTx/>
                <a:latin typeface="+mn-lt"/>
                <a:ea typeface="+mn-ea"/>
                <a:cs typeface="+mn-cs"/>
              </a:rPr>
              <a:t>2005</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kern="0" cap="none" spc="0" normalizeH="0" baseline="0" noProof="0" dirty="0" smtClean="0">
                <a:ln>
                  <a:noFill/>
                </a:ln>
                <a:solidFill>
                  <a:srgbClr val="FFFF00"/>
                </a:solidFill>
                <a:effectLst/>
                <a:uLnTx/>
                <a:uFillTx/>
                <a:latin typeface="+mn-lt"/>
                <a:ea typeface="+mn-ea"/>
                <a:cs typeface="+mn-cs"/>
              </a:rPr>
              <a:t>	Diaphragm springs developed.</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kern="0" cap="none" spc="0" normalizeH="0" baseline="0" noProof="0" dirty="0" smtClean="0">
                <a:ln>
                  <a:noFill/>
                </a:ln>
                <a:solidFill>
                  <a:srgbClr val="FFFF00"/>
                </a:solidFill>
                <a:effectLst/>
                <a:uLnTx/>
                <a:uFillTx/>
                <a:latin typeface="+mn-lt"/>
                <a:ea typeface="+mn-ea"/>
                <a:cs typeface="+mn-cs"/>
              </a:rPr>
              <a:t>	Electronic quadrature encoder trialled. </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kern="0" cap="none" spc="0" normalizeH="0" baseline="0" noProof="0" dirty="0" smtClean="0">
                <a:ln>
                  <a:noFill/>
                </a:ln>
                <a:solidFill>
                  <a:schemeClr val="bg1"/>
                </a:solidFill>
                <a:effectLst/>
                <a:uLnTx/>
                <a:uFillTx/>
                <a:latin typeface="+mn-lt"/>
                <a:ea typeface="+mn-ea"/>
                <a:cs typeface="+mn-cs"/>
              </a:rPr>
              <a:t>	</a:t>
            </a:r>
            <a:r>
              <a:rPr kumimoji="0" lang="en-GB" sz="1600" b="0" i="0" u="none" strike="noStrike" kern="0" cap="none" spc="0" normalizeH="0" baseline="0" noProof="0" dirty="0" smtClean="0">
                <a:ln>
                  <a:noFill/>
                </a:ln>
                <a:solidFill>
                  <a:srgbClr val="FFFF00"/>
                </a:solidFill>
                <a:effectLst/>
                <a:uLnTx/>
                <a:uFillTx/>
                <a:latin typeface="+mn-lt"/>
                <a:ea typeface="+mn-ea"/>
                <a:cs typeface="+mn-cs"/>
              </a:rPr>
              <a:t>Magnetic Hall encoder trialled.</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lang="en-GB" sz="1600" kern="0" dirty="0" smtClean="0">
                <a:solidFill>
                  <a:schemeClr val="bg1"/>
                </a:solidFill>
              </a:rPr>
              <a:t>	</a:t>
            </a:r>
            <a:r>
              <a:rPr kumimoji="0" lang="en-GB" sz="1600" b="1" i="0" u="none" strike="noStrike" kern="0" cap="none" spc="0" normalizeH="0" baseline="0" noProof="0" dirty="0" smtClean="0">
                <a:ln>
                  <a:noFill/>
                </a:ln>
                <a:solidFill>
                  <a:schemeClr val="bg1"/>
                </a:solidFill>
                <a:effectLst/>
                <a:uLnTx/>
                <a:uFillTx/>
                <a:latin typeface="+mn-lt"/>
                <a:ea typeface="+mn-ea"/>
                <a:cs typeface="+mn-cs"/>
              </a:rPr>
              <a:t>New stator</a:t>
            </a:r>
            <a:r>
              <a:rPr kumimoji="0" lang="en-GB" sz="1600" b="1" i="0" u="none" strike="noStrike" kern="0" cap="none" spc="0" normalizeH="0" noProof="0" dirty="0" smtClean="0">
                <a:ln>
                  <a:noFill/>
                </a:ln>
                <a:solidFill>
                  <a:schemeClr val="bg1"/>
                </a:solidFill>
                <a:effectLst/>
                <a:uLnTx/>
                <a:uFillTx/>
                <a:latin typeface="+mn-lt"/>
                <a:ea typeface="+mn-ea"/>
                <a:cs typeface="+mn-cs"/>
              </a:rPr>
              <a:t> </a:t>
            </a:r>
            <a:r>
              <a:rPr kumimoji="0" lang="en-GB" sz="1600" b="1" i="0" u="none" strike="noStrike" kern="0" cap="none" spc="0" normalizeH="0" baseline="0" noProof="0" dirty="0" smtClean="0">
                <a:ln>
                  <a:noFill/>
                </a:ln>
                <a:solidFill>
                  <a:schemeClr val="bg1"/>
                </a:solidFill>
                <a:effectLst/>
                <a:uLnTx/>
                <a:uFillTx/>
                <a:latin typeface="+mn-lt"/>
                <a:ea typeface="+mn-ea"/>
                <a:cs typeface="+mn-cs"/>
              </a:rPr>
              <a:t>(24 coil design).</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lang="en-GB" sz="1600" b="1" kern="0" dirty="0" smtClean="0">
                <a:solidFill>
                  <a:schemeClr val="bg1"/>
                </a:solidFill>
              </a:rPr>
              <a:t>	</a:t>
            </a:r>
            <a:r>
              <a:rPr kumimoji="0" lang="en-GB" sz="1600" b="1" i="0" u="none" strike="noStrike" kern="0" cap="none" spc="0" normalizeH="0" baseline="0" noProof="0" dirty="0" smtClean="0">
                <a:ln>
                  <a:noFill/>
                </a:ln>
                <a:solidFill>
                  <a:schemeClr val="bg1"/>
                </a:solidFill>
                <a:effectLst/>
                <a:uLnTx/>
                <a:uFillTx/>
                <a:latin typeface="+mn-lt"/>
                <a:ea typeface="+mn-ea"/>
                <a:cs typeface="+mn-cs"/>
              </a:rPr>
              <a:t>10A power supply.</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lang="en-GB" sz="1600" b="1" kern="0" noProof="0" dirty="0" smtClean="0">
                <a:solidFill>
                  <a:schemeClr val="bg1"/>
                </a:solidFill>
              </a:rPr>
              <a:t>2006</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kern="0" cap="none" spc="0" normalizeH="0" baseline="0" dirty="0" smtClean="0">
                <a:ln>
                  <a:noFill/>
                </a:ln>
                <a:solidFill>
                  <a:schemeClr val="bg1"/>
                </a:solidFill>
                <a:effectLst/>
                <a:uLnTx/>
                <a:uFillTx/>
                <a:latin typeface="+mn-lt"/>
                <a:ea typeface="+mn-ea"/>
                <a:cs typeface="+mn-cs"/>
              </a:rPr>
              <a:t>	Quadrature</a:t>
            </a:r>
            <a:r>
              <a:rPr kumimoji="0" lang="en-GB" sz="1600" b="1" i="0" u="none" strike="noStrike" kern="0" cap="none" spc="0" normalizeH="0" dirty="0" smtClean="0">
                <a:ln>
                  <a:noFill/>
                </a:ln>
                <a:solidFill>
                  <a:schemeClr val="bg1"/>
                </a:solidFill>
                <a:effectLst/>
                <a:uLnTx/>
                <a:uFillTx/>
                <a:latin typeface="+mn-lt"/>
                <a:ea typeface="+mn-ea"/>
                <a:cs typeface="+mn-cs"/>
              </a:rPr>
              <a:t> encoder turned into an optical system – 150µm resolution</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lang="en-GB" sz="1600" b="1" kern="0" baseline="0" noProof="0" dirty="0" smtClean="0">
                <a:solidFill>
                  <a:schemeClr val="bg1"/>
                </a:solidFill>
              </a:rPr>
              <a:t>	</a:t>
            </a:r>
            <a:r>
              <a:rPr lang="en-GB" sz="1600" b="1" kern="0" dirty="0" smtClean="0">
                <a:solidFill>
                  <a:schemeClr val="bg1"/>
                </a:solidFill>
              </a:rPr>
              <a:t>Control electronics developed – PIC based.</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kern="0" cap="none" spc="0" normalizeH="0" baseline="0" noProof="0" dirty="0" smtClean="0">
                <a:ln>
                  <a:noFill/>
                </a:ln>
                <a:solidFill>
                  <a:schemeClr val="bg1"/>
                </a:solidFill>
                <a:effectLst/>
                <a:uLnTx/>
                <a:uFillTx/>
                <a:latin typeface="+mn-lt"/>
                <a:ea typeface="+mn-ea"/>
                <a:cs typeface="+mn-cs"/>
              </a:rPr>
              <a:t>	</a:t>
            </a:r>
            <a:r>
              <a:rPr kumimoji="0" lang="en-GB" sz="1600" i="0" u="none" strike="noStrike" kern="0" cap="none" spc="0" normalizeH="0" baseline="0" noProof="0" dirty="0" smtClean="0">
                <a:ln>
                  <a:noFill/>
                </a:ln>
                <a:solidFill>
                  <a:srgbClr val="FFFF00"/>
                </a:solidFill>
                <a:effectLst/>
                <a:uLnTx/>
                <a:uFillTx/>
                <a:latin typeface="+mn-lt"/>
                <a:ea typeface="+mn-ea"/>
                <a:cs typeface="+mn-cs"/>
              </a:rPr>
              <a:t>Cruciform shaft</a:t>
            </a:r>
            <a:r>
              <a:rPr kumimoji="0" lang="en-GB" sz="1600" i="0" u="none" strike="noStrike" kern="0" cap="none" spc="0" normalizeH="0" noProof="0" dirty="0" smtClean="0">
                <a:ln>
                  <a:noFill/>
                </a:ln>
                <a:solidFill>
                  <a:srgbClr val="FFFF00"/>
                </a:solidFill>
                <a:effectLst/>
                <a:uLnTx/>
                <a:uFillTx/>
                <a:latin typeface="+mn-lt"/>
                <a:ea typeface="+mn-ea"/>
                <a:cs typeface="+mn-cs"/>
              </a:rPr>
              <a:t> &amp; </a:t>
            </a:r>
            <a:r>
              <a:rPr lang="en-GB" sz="1600" kern="0" noProof="0" dirty="0" smtClean="0">
                <a:solidFill>
                  <a:srgbClr val="FFFF00"/>
                </a:solidFill>
              </a:rPr>
              <a:t>f</a:t>
            </a:r>
            <a:r>
              <a:rPr lang="en-GB" sz="1600" kern="0" dirty="0" err="1" smtClean="0">
                <a:solidFill>
                  <a:srgbClr val="FFFF00"/>
                </a:solidFill>
              </a:rPr>
              <a:t>ull</a:t>
            </a:r>
            <a:r>
              <a:rPr lang="en-GB" sz="1600" kern="0" dirty="0" smtClean="0">
                <a:solidFill>
                  <a:srgbClr val="FFFF00"/>
                </a:solidFill>
              </a:rPr>
              <a:t> optics block</a:t>
            </a:r>
            <a:endParaRPr kumimoji="0" lang="en-GB" sz="1600" i="0" u="none" strike="noStrike" kern="0" cap="none" spc="0" normalizeH="0" baseline="0" noProof="0" dirty="0" smtClean="0">
              <a:ln>
                <a:noFill/>
              </a:ln>
              <a:solidFill>
                <a:srgbClr val="FFFF00"/>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kern="0" cap="none" spc="0" normalizeH="0" baseline="0" noProof="0" dirty="0" smtClean="0">
                <a:ln>
                  <a:noFill/>
                </a:ln>
                <a:solidFill>
                  <a:schemeClr val="bg1"/>
                </a:solidFill>
                <a:effectLst/>
                <a:uLnTx/>
                <a:uFillTx/>
                <a:latin typeface="+mn-lt"/>
                <a:ea typeface="+mn-ea"/>
                <a:cs typeface="+mn-cs"/>
              </a:rPr>
              <a:t>	</a:t>
            </a:r>
            <a:r>
              <a:rPr kumimoji="0" lang="en-GB" sz="1600" b="0" i="0" u="none" strike="noStrike" kern="0" cap="none" spc="0" normalizeH="0" baseline="0" noProof="0" dirty="0" smtClean="0">
                <a:ln>
                  <a:noFill/>
                </a:ln>
                <a:solidFill>
                  <a:srgbClr val="FFFF00"/>
                </a:solidFill>
                <a:effectLst/>
                <a:uLnTx/>
                <a:uFillTx/>
                <a:latin typeface="+mn-lt"/>
                <a:ea typeface="+mn-ea"/>
                <a:cs typeface="+mn-cs"/>
              </a:rPr>
              <a:t>RAL R78 assembly</a:t>
            </a:r>
            <a:r>
              <a:rPr kumimoji="0" lang="en-GB" sz="1600" b="0" i="0" u="none" strike="noStrike" kern="0" cap="none" spc="0" normalizeH="0" noProof="0" dirty="0" smtClean="0">
                <a:ln>
                  <a:noFill/>
                </a:ln>
                <a:solidFill>
                  <a:srgbClr val="FFFF00"/>
                </a:solidFill>
                <a:effectLst/>
                <a:uLnTx/>
                <a:uFillTx/>
                <a:latin typeface="+mn-lt"/>
                <a:ea typeface="+mn-ea"/>
                <a:cs typeface="+mn-cs"/>
              </a:rPr>
              <a:t> </a:t>
            </a:r>
            <a:r>
              <a:rPr lang="en-GB" sz="1600" kern="0" dirty="0" smtClean="0">
                <a:solidFill>
                  <a:srgbClr val="FFFF00"/>
                </a:solidFill>
              </a:rPr>
              <a:t>t</a:t>
            </a:r>
            <a:r>
              <a:rPr kumimoji="0" lang="en-GB" sz="1600" b="0" i="0" u="none" strike="noStrike" kern="0" cap="none" spc="0" normalizeH="0" noProof="0" dirty="0" err="1" smtClean="0">
                <a:ln>
                  <a:noFill/>
                </a:ln>
                <a:solidFill>
                  <a:srgbClr val="FFFF00"/>
                </a:solidFill>
                <a:effectLst/>
                <a:uLnTx/>
                <a:uFillTx/>
                <a:latin typeface="+mn-lt"/>
                <a:ea typeface="+mn-ea"/>
                <a:cs typeface="+mn-cs"/>
              </a:rPr>
              <a:t>ests</a:t>
            </a:r>
            <a:r>
              <a:rPr kumimoji="0" lang="en-GB" sz="1600" b="0" i="0" u="none" strike="noStrike" kern="0" cap="none" spc="0" normalizeH="0" noProof="0" dirty="0" smtClean="0">
                <a:ln>
                  <a:noFill/>
                </a:ln>
                <a:solidFill>
                  <a:srgbClr val="FFFF00"/>
                </a:solidFill>
                <a:effectLst/>
                <a:uLnTx/>
                <a:uFillTx/>
                <a:latin typeface="+mn-lt"/>
                <a:ea typeface="+mn-ea"/>
                <a:cs typeface="+mn-cs"/>
              </a:rPr>
              <a:t> &amp; </a:t>
            </a:r>
            <a:r>
              <a:rPr lang="en-GB" sz="1600" kern="0" dirty="0" smtClean="0">
                <a:solidFill>
                  <a:srgbClr val="FFFF00"/>
                </a:solidFill>
              </a:rPr>
              <a:t>f</a:t>
            </a:r>
            <a:r>
              <a:rPr kumimoji="0" lang="en-GB" sz="1600" b="0" i="0" u="none" strike="noStrike" kern="0" cap="none" spc="0" normalizeH="0" baseline="0" noProof="0" dirty="0" err="1" smtClean="0">
                <a:ln>
                  <a:noFill/>
                </a:ln>
                <a:solidFill>
                  <a:srgbClr val="FFFF00"/>
                </a:solidFill>
                <a:effectLst/>
                <a:uLnTx/>
                <a:uFillTx/>
                <a:latin typeface="+mn-lt"/>
                <a:ea typeface="+mn-ea"/>
                <a:cs typeface="+mn-cs"/>
              </a:rPr>
              <a:t>irst</a:t>
            </a:r>
            <a:r>
              <a:rPr kumimoji="0" lang="en-GB" sz="1600" b="0" i="0" u="none" strike="noStrike" kern="0" cap="none" spc="0" normalizeH="0" noProof="0" dirty="0" smtClean="0">
                <a:ln>
                  <a:noFill/>
                </a:ln>
                <a:solidFill>
                  <a:srgbClr val="FFFF00"/>
                </a:solidFill>
                <a:effectLst/>
                <a:uLnTx/>
                <a:uFillTx/>
                <a:latin typeface="+mn-lt"/>
                <a:ea typeface="+mn-ea"/>
                <a:cs typeface="+mn-cs"/>
              </a:rPr>
              <a:t> </a:t>
            </a:r>
            <a:r>
              <a:rPr lang="en-GB" sz="1600" kern="0" dirty="0" smtClean="0">
                <a:solidFill>
                  <a:srgbClr val="FFFF00"/>
                </a:solidFill>
              </a:rPr>
              <a:t>t</a:t>
            </a:r>
            <a:r>
              <a:rPr kumimoji="0" lang="en-GB" sz="1600" b="0" i="0" u="none" strike="noStrike" kern="0" cap="none" spc="0" normalizeH="0" noProof="0" dirty="0" err="1" smtClean="0">
                <a:ln>
                  <a:noFill/>
                </a:ln>
                <a:solidFill>
                  <a:srgbClr val="FFFF00"/>
                </a:solidFill>
                <a:effectLst/>
                <a:uLnTx/>
                <a:uFillTx/>
                <a:latin typeface="+mn-lt"/>
                <a:ea typeface="+mn-ea"/>
                <a:cs typeface="+mn-cs"/>
              </a:rPr>
              <a:t>arget</a:t>
            </a:r>
            <a:r>
              <a:rPr kumimoji="0" lang="en-GB" sz="1600" b="0" i="0" u="none" strike="noStrike" kern="0" cap="none" spc="0" normalizeH="0" noProof="0" dirty="0" smtClean="0">
                <a:ln>
                  <a:noFill/>
                </a:ln>
                <a:solidFill>
                  <a:srgbClr val="FFFF00"/>
                </a:solidFill>
                <a:effectLst/>
                <a:uLnTx/>
                <a:uFillTx/>
                <a:latin typeface="+mn-lt"/>
                <a:ea typeface="+mn-ea"/>
                <a:cs typeface="+mn-cs"/>
              </a:rPr>
              <a:t> </a:t>
            </a:r>
            <a:r>
              <a:rPr lang="en-GB" sz="1600" kern="0" dirty="0" smtClean="0">
                <a:solidFill>
                  <a:srgbClr val="FFFF00"/>
                </a:solidFill>
              </a:rPr>
              <a:t>t</a:t>
            </a:r>
            <a:r>
              <a:rPr kumimoji="0" lang="en-GB" sz="1600" b="0" i="0" u="none" strike="noStrike" kern="0" cap="none" spc="0" normalizeH="0" noProof="0" dirty="0" err="1" smtClean="0">
                <a:ln>
                  <a:noFill/>
                </a:ln>
                <a:solidFill>
                  <a:srgbClr val="FFFF00"/>
                </a:solidFill>
                <a:effectLst/>
                <a:uLnTx/>
                <a:uFillTx/>
                <a:latin typeface="+mn-lt"/>
                <a:ea typeface="+mn-ea"/>
                <a:cs typeface="+mn-cs"/>
              </a:rPr>
              <a:t>ests</a:t>
            </a:r>
            <a:r>
              <a:rPr kumimoji="0" lang="en-GB" sz="1600" b="0" i="0" u="none" strike="noStrike" kern="0" cap="none" spc="0" normalizeH="0" noProof="0" dirty="0" smtClean="0">
                <a:ln>
                  <a:noFill/>
                </a:ln>
                <a:solidFill>
                  <a:srgbClr val="FFFF00"/>
                </a:solidFill>
                <a:effectLst/>
                <a:uLnTx/>
                <a:uFillTx/>
                <a:latin typeface="+mn-lt"/>
                <a:ea typeface="+mn-ea"/>
                <a:cs typeface="+mn-cs"/>
              </a:rPr>
              <a:t> on ISIS</a:t>
            </a:r>
            <a:endParaRPr kumimoji="0" lang="en-GB" sz="1600" b="0" i="0" u="none" strike="noStrike" kern="0" cap="none" spc="0" normalizeH="0" baseline="0" noProof="0" dirty="0" smtClean="0">
              <a:ln>
                <a:noFill/>
              </a:ln>
              <a:solidFill>
                <a:srgbClr val="FFFF00"/>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GB" sz="1800" b="0" i="0" u="none" strike="noStrike" kern="0" cap="none" spc="0" normalizeH="0" baseline="0" noProof="0" dirty="0" smtClean="0">
              <a:ln>
                <a:noFill/>
              </a:ln>
              <a:solidFill>
                <a:srgbClr val="FFFF00"/>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GB" sz="2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GB" sz="3200" b="0" i="0" u="none" strike="noStrike" kern="0" cap="none" spc="0" normalizeH="0" baseline="0" noProof="0" dirty="0">
              <a:ln>
                <a:noFill/>
              </a:ln>
              <a:solidFill>
                <a:schemeClr val="tx1"/>
              </a:solidFill>
              <a:effectLst/>
              <a:uLnTx/>
              <a:uFillTx/>
              <a:latin typeface="+mn-lt"/>
              <a:ea typeface="+mn-ea"/>
              <a:cs typeface="+mn-cs"/>
            </a:endParaRPr>
          </a:p>
        </p:txBody>
      </p:sp>
      <p:sp>
        <p:nvSpPr>
          <p:cNvPr id="2" name="Title 1"/>
          <p:cNvSpPr>
            <a:spLocks noGrp="1"/>
          </p:cNvSpPr>
          <p:nvPr>
            <p:ph type="title"/>
          </p:nvPr>
        </p:nvSpPr>
        <p:spPr/>
        <p:txBody>
          <a:bodyPr/>
          <a:lstStyle/>
          <a:p>
            <a:r>
              <a:rPr lang="en-GB" sz="2800" b="1" dirty="0" smtClean="0"/>
              <a:t>Timeline of Developments</a:t>
            </a:r>
            <a:endParaRPr lang="en-GB" sz="2800" b="1" dirty="0"/>
          </a:p>
        </p:txBody>
      </p:sp>
      <p:sp>
        <p:nvSpPr>
          <p:cNvPr id="4" name="Date Placeholder 3"/>
          <p:cNvSpPr>
            <a:spLocks noGrp="1"/>
          </p:cNvSpPr>
          <p:nvPr>
            <p:ph type="dt" sz="half" idx="10"/>
          </p:nvPr>
        </p:nvSpPr>
        <p:spPr/>
        <p:txBody>
          <a:bodyPr/>
          <a:lstStyle/>
          <a:p>
            <a:r>
              <a:rPr lang="en-GB" smtClean="0"/>
              <a:t>15/07/2011</a:t>
            </a:r>
            <a:endParaRPr lang="en-GB"/>
          </a:p>
        </p:txBody>
      </p:sp>
      <p:sp>
        <p:nvSpPr>
          <p:cNvPr id="5" name="Slide Number Placeholder 4"/>
          <p:cNvSpPr>
            <a:spLocks noGrp="1"/>
          </p:cNvSpPr>
          <p:nvPr>
            <p:ph type="sldNum" sz="quarter" idx="12"/>
          </p:nvPr>
        </p:nvSpPr>
        <p:spPr/>
        <p:txBody>
          <a:bodyPr/>
          <a:lstStyle/>
          <a:p>
            <a:fld id="{DE4F0436-2DBD-477A-82DC-D2142A7DBC66}" type="slidenum">
              <a:rPr lang="en-GB" smtClean="0"/>
              <a:pPr/>
              <a:t>13</a:t>
            </a:fld>
            <a:endParaRPr lang="en-GB"/>
          </a:p>
        </p:txBody>
      </p:sp>
      <p:sp>
        <p:nvSpPr>
          <p:cNvPr id="6" name="Footer Placeholder 5"/>
          <p:cNvSpPr>
            <a:spLocks noGrp="1"/>
          </p:cNvSpPr>
          <p:nvPr>
            <p:ph type="ftr" sz="quarter" idx="11"/>
          </p:nvPr>
        </p:nvSpPr>
        <p:spPr/>
        <p:txBody>
          <a:bodyPr/>
          <a:lstStyle/>
          <a:p>
            <a:r>
              <a:rPr lang="en-GB" smtClean="0"/>
              <a:t>P J Smith - University of Sheffield</a:t>
            </a:r>
            <a:endParaRPr lang="en-GB"/>
          </a:p>
        </p:txBody>
      </p:sp>
      <p:pic>
        <p:nvPicPr>
          <p:cNvPr id="8" name="Picture 7" descr="stator_002.png"/>
          <p:cNvPicPr>
            <a:picLocks noChangeAspect="1"/>
          </p:cNvPicPr>
          <p:nvPr/>
        </p:nvPicPr>
        <p:blipFill>
          <a:blip r:embed="rId2" cstate="print"/>
          <a:stretch>
            <a:fillRect/>
          </a:stretch>
        </p:blipFill>
        <p:spPr>
          <a:xfrm>
            <a:off x="304422" y="1431752"/>
            <a:ext cx="3356075" cy="2520000"/>
          </a:xfrm>
          <a:prstGeom prst="rect">
            <a:avLst/>
          </a:prstGeom>
        </p:spPr>
      </p:pic>
      <p:pic>
        <p:nvPicPr>
          <p:cNvPr id="2050" name="Picture 2" descr="C:\Docs\Thesis_Minor_Corrections_July_10\OpticalCartoon1.PNG"/>
          <p:cNvPicPr>
            <a:picLocks noChangeAspect="1" noChangeArrowheads="1"/>
          </p:cNvPicPr>
          <p:nvPr/>
        </p:nvPicPr>
        <p:blipFill>
          <a:blip r:embed="rId3" cstate="print"/>
          <a:srcRect/>
          <a:stretch>
            <a:fillRect/>
          </a:stretch>
        </p:blipFill>
        <p:spPr bwMode="auto">
          <a:xfrm>
            <a:off x="3587496" y="347663"/>
            <a:ext cx="5400000" cy="2659337"/>
          </a:xfrm>
          <a:prstGeom prst="rect">
            <a:avLst/>
          </a:prstGeom>
          <a:noFill/>
        </p:spPr>
      </p:pic>
      <p:pic>
        <p:nvPicPr>
          <p:cNvPr id="10" name="Picture 8" descr="Target 035"/>
          <p:cNvPicPr>
            <a:picLocks noGrp="1" noChangeAspect="1" noChangeArrowheads="1"/>
          </p:cNvPicPr>
          <p:nvPr>
            <p:ph sz="quarter" idx="1"/>
          </p:nvPr>
        </p:nvPicPr>
        <p:blipFill>
          <a:blip r:embed="rId4" cstate="print"/>
          <a:srcRect t="34470" b="20574"/>
          <a:stretch>
            <a:fillRect/>
          </a:stretch>
        </p:blipFill>
        <p:spPr>
          <a:xfrm>
            <a:off x="3524758" y="5547360"/>
            <a:ext cx="2160000" cy="728416"/>
          </a:xfrm>
          <a:noFill/>
          <a:ln/>
        </p:spPr>
      </p:pic>
      <p:pic>
        <p:nvPicPr>
          <p:cNvPr id="11" name="Picture 10" descr="electronics_001.png"/>
          <p:cNvPicPr>
            <a:picLocks noChangeAspect="1"/>
          </p:cNvPicPr>
          <p:nvPr/>
        </p:nvPicPr>
        <p:blipFill>
          <a:blip r:embed="rId5" cstate="print"/>
          <a:stretch>
            <a:fillRect/>
          </a:stretch>
        </p:blipFill>
        <p:spPr>
          <a:xfrm>
            <a:off x="3635148" y="2721173"/>
            <a:ext cx="2465923" cy="2160000"/>
          </a:xfrm>
          <a:prstGeom prst="rect">
            <a:avLst/>
          </a:prstGeom>
        </p:spPr>
      </p:pic>
      <p:pic>
        <p:nvPicPr>
          <p:cNvPr id="9" name="Picture 8" descr="stator_003.png"/>
          <p:cNvPicPr>
            <a:picLocks noChangeAspect="1"/>
          </p:cNvPicPr>
          <p:nvPr/>
        </p:nvPicPr>
        <p:blipFill>
          <a:blip r:embed="rId6" cstate="print"/>
          <a:stretch>
            <a:fillRect/>
          </a:stretch>
        </p:blipFill>
        <p:spPr>
          <a:xfrm>
            <a:off x="6082724" y="3104721"/>
            <a:ext cx="2705590" cy="3600000"/>
          </a:xfrm>
          <a:prstGeom prst="rect">
            <a:avLst/>
          </a:prstGeom>
        </p:spPr>
      </p:pic>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31648" y="1011936"/>
            <a:ext cx="8631936" cy="5218176"/>
          </a:xfrm>
          <a:prstGeom prst="roundRect">
            <a:avLst/>
          </a:prstGeom>
          <a:solidFill>
            <a:schemeClr val="accent6"/>
          </a:solid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ontent Placeholder 2"/>
          <p:cNvSpPr txBox="1">
            <a:spLocks/>
          </p:cNvSpPr>
          <p:nvPr/>
        </p:nvSpPr>
        <p:spPr bwMode="auto">
          <a:xfrm>
            <a:off x="609600" y="1326444"/>
            <a:ext cx="8229600" cy="483164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kern="0" cap="none" spc="0" normalizeH="0" baseline="0" noProof="0" dirty="0" smtClean="0">
                <a:ln>
                  <a:noFill/>
                </a:ln>
                <a:solidFill>
                  <a:srgbClr val="FFFF00"/>
                </a:solidFill>
                <a:effectLst/>
                <a:uLnTx/>
                <a:uFillTx/>
                <a:latin typeface="+mn-lt"/>
                <a:ea typeface="+mn-ea"/>
                <a:cs typeface="+mn-cs"/>
              </a:rPr>
              <a:t>2003 </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kern="0" cap="none" spc="0" normalizeH="0" baseline="0" noProof="0" dirty="0" smtClean="0">
                <a:ln>
                  <a:noFill/>
                </a:ln>
                <a:solidFill>
                  <a:srgbClr val="FFFF00"/>
                </a:solidFill>
                <a:effectLst/>
                <a:uLnTx/>
                <a:uFillTx/>
                <a:latin typeface="+mn-lt"/>
                <a:ea typeface="+mn-ea"/>
                <a:cs typeface="+mn-cs"/>
              </a:rPr>
              <a:t>	Initial Specification Determined.</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kern="0" cap="none" spc="0" normalizeH="0" baseline="0" noProof="0" dirty="0" smtClean="0">
                <a:ln>
                  <a:noFill/>
                </a:ln>
                <a:solidFill>
                  <a:srgbClr val="FFFF00"/>
                </a:solidFill>
                <a:effectLst/>
                <a:uLnTx/>
                <a:uFillTx/>
                <a:latin typeface="+mn-lt"/>
                <a:ea typeface="+mn-ea"/>
                <a:cs typeface="+mn-cs"/>
              </a:rPr>
              <a:t>2004 </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kern="0" cap="none" spc="0" normalizeH="0" baseline="0" noProof="0" dirty="0" smtClean="0">
                <a:ln>
                  <a:noFill/>
                </a:ln>
                <a:solidFill>
                  <a:srgbClr val="FFFF00"/>
                </a:solidFill>
                <a:effectLst/>
                <a:uLnTx/>
                <a:uFillTx/>
                <a:latin typeface="+mn-lt"/>
                <a:ea typeface="+mn-ea"/>
                <a:cs typeface="+mn-cs"/>
              </a:rPr>
              <a:t>	First Stator Built - 6 Coils – Heavy magnets.</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kern="0" cap="none" spc="0" normalizeH="0" baseline="0" noProof="0" dirty="0" smtClean="0">
                <a:ln>
                  <a:noFill/>
                </a:ln>
                <a:solidFill>
                  <a:srgbClr val="FFFF00"/>
                </a:solidFill>
                <a:effectLst/>
                <a:uLnTx/>
                <a:uFillTx/>
                <a:latin typeface="+mn-lt"/>
                <a:ea typeface="+mn-ea"/>
                <a:cs typeface="+mn-cs"/>
              </a:rPr>
              <a:t>	Initial development of some basic control &amp; power circuits.</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kern="0" cap="none" spc="0" normalizeH="0" baseline="0" noProof="0" dirty="0" smtClean="0">
                <a:ln>
                  <a:noFill/>
                </a:ln>
                <a:solidFill>
                  <a:srgbClr val="FFFF00"/>
                </a:solidFill>
                <a:effectLst/>
                <a:uLnTx/>
                <a:uFillTx/>
                <a:latin typeface="+mn-lt"/>
                <a:ea typeface="+mn-ea"/>
                <a:cs typeface="+mn-cs"/>
              </a:rPr>
              <a:t>2005</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kern="0" cap="none" spc="0" normalizeH="0" baseline="0" noProof="0" dirty="0" smtClean="0">
                <a:ln>
                  <a:noFill/>
                </a:ln>
                <a:solidFill>
                  <a:srgbClr val="FFFF00"/>
                </a:solidFill>
                <a:effectLst/>
                <a:uLnTx/>
                <a:uFillTx/>
                <a:latin typeface="+mn-lt"/>
                <a:ea typeface="+mn-ea"/>
                <a:cs typeface="+mn-cs"/>
              </a:rPr>
              <a:t>	Diaphragm springs Developed.</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kern="0" cap="none" spc="0" normalizeH="0" baseline="0" noProof="0" dirty="0" smtClean="0">
                <a:ln>
                  <a:noFill/>
                </a:ln>
                <a:solidFill>
                  <a:srgbClr val="FFFF00"/>
                </a:solidFill>
                <a:effectLst/>
                <a:uLnTx/>
                <a:uFillTx/>
                <a:latin typeface="+mn-lt"/>
                <a:ea typeface="+mn-ea"/>
                <a:cs typeface="+mn-cs"/>
              </a:rPr>
              <a:t>	Electronic Quadrature encoder trialled. </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kern="0" cap="none" spc="0" normalizeH="0" baseline="0" noProof="0" dirty="0" smtClean="0">
                <a:ln>
                  <a:noFill/>
                </a:ln>
                <a:solidFill>
                  <a:schemeClr val="bg1"/>
                </a:solidFill>
                <a:effectLst/>
                <a:uLnTx/>
                <a:uFillTx/>
                <a:latin typeface="+mn-lt"/>
                <a:ea typeface="+mn-ea"/>
                <a:cs typeface="+mn-cs"/>
              </a:rPr>
              <a:t>	</a:t>
            </a:r>
            <a:r>
              <a:rPr kumimoji="0" lang="en-GB" sz="1600" b="0" i="0" u="none" strike="noStrike" kern="0" cap="none" spc="0" normalizeH="0" baseline="0" noProof="0" dirty="0" smtClean="0">
                <a:ln>
                  <a:noFill/>
                </a:ln>
                <a:solidFill>
                  <a:srgbClr val="FFFF00"/>
                </a:solidFill>
                <a:effectLst/>
                <a:uLnTx/>
                <a:uFillTx/>
                <a:latin typeface="+mn-lt"/>
                <a:ea typeface="+mn-ea"/>
                <a:cs typeface="+mn-cs"/>
              </a:rPr>
              <a:t>Magnetic Hall encoder trialled.</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lang="en-GB" sz="1600" kern="0" dirty="0" smtClean="0">
                <a:solidFill>
                  <a:schemeClr val="bg1"/>
                </a:solidFill>
              </a:rPr>
              <a:t>	</a:t>
            </a:r>
            <a:r>
              <a:rPr kumimoji="0" lang="en-GB" sz="1600" i="0" u="none" strike="noStrike" kern="0" cap="none" spc="0" normalizeH="0" baseline="0" noProof="0" dirty="0" smtClean="0">
                <a:ln>
                  <a:noFill/>
                </a:ln>
                <a:solidFill>
                  <a:srgbClr val="FFFF00"/>
                </a:solidFill>
                <a:effectLst/>
                <a:uLnTx/>
                <a:uFillTx/>
                <a:latin typeface="+mn-lt"/>
                <a:ea typeface="+mn-ea"/>
                <a:cs typeface="+mn-cs"/>
              </a:rPr>
              <a:t>New stator</a:t>
            </a:r>
            <a:r>
              <a:rPr kumimoji="0" lang="en-GB" sz="1600" i="0" u="none" strike="noStrike" kern="0" cap="none" spc="0" normalizeH="0" noProof="0" dirty="0" smtClean="0">
                <a:ln>
                  <a:noFill/>
                </a:ln>
                <a:solidFill>
                  <a:srgbClr val="FFFF00"/>
                </a:solidFill>
                <a:effectLst/>
                <a:uLnTx/>
                <a:uFillTx/>
                <a:latin typeface="+mn-lt"/>
                <a:ea typeface="+mn-ea"/>
                <a:cs typeface="+mn-cs"/>
              </a:rPr>
              <a:t> </a:t>
            </a:r>
            <a:r>
              <a:rPr kumimoji="0" lang="en-GB" sz="1600" i="0" u="none" strike="noStrike" kern="0" cap="none" spc="0" normalizeH="0" baseline="0" noProof="0" dirty="0" smtClean="0">
                <a:ln>
                  <a:noFill/>
                </a:ln>
                <a:solidFill>
                  <a:srgbClr val="FFFF00"/>
                </a:solidFill>
                <a:effectLst/>
                <a:uLnTx/>
                <a:uFillTx/>
                <a:latin typeface="+mn-lt"/>
                <a:ea typeface="+mn-ea"/>
                <a:cs typeface="+mn-cs"/>
              </a:rPr>
              <a:t>(24 coil design).</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lang="en-GB" sz="1600" kern="0" dirty="0" smtClean="0">
                <a:solidFill>
                  <a:srgbClr val="FFFF00"/>
                </a:solidFill>
              </a:rPr>
              <a:t>	</a:t>
            </a:r>
            <a:r>
              <a:rPr kumimoji="0" lang="en-GB" sz="1600" i="0" u="none" strike="noStrike" kern="0" cap="none" spc="0" normalizeH="0" baseline="0" noProof="0" dirty="0" smtClean="0">
                <a:ln>
                  <a:noFill/>
                </a:ln>
                <a:solidFill>
                  <a:srgbClr val="FFFF00"/>
                </a:solidFill>
                <a:effectLst/>
                <a:uLnTx/>
                <a:uFillTx/>
                <a:latin typeface="+mn-lt"/>
                <a:ea typeface="+mn-ea"/>
                <a:cs typeface="+mn-cs"/>
              </a:rPr>
              <a:t>10A power supply.</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lang="en-GB" sz="1600" kern="0" noProof="0" dirty="0" smtClean="0">
                <a:solidFill>
                  <a:srgbClr val="FFFF00"/>
                </a:solidFill>
              </a:rPr>
              <a:t>2006</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i="0" u="none" strike="noStrike" kern="0" cap="none" spc="0" normalizeH="0" baseline="0" dirty="0" smtClean="0">
                <a:ln>
                  <a:noFill/>
                </a:ln>
                <a:solidFill>
                  <a:srgbClr val="FFFF00"/>
                </a:solidFill>
                <a:effectLst/>
                <a:uLnTx/>
                <a:uFillTx/>
                <a:latin typeface="+mn-lt"/>
                <a:ea typeface="+mn-ea"/>
                <a:cs typeface="+mn-cs"/>
              </a:rPr>
              <a:t>	Quadrature</a:t>
            </a:r>
            <a:r>
              <a:rPr kumimoji="0" lang="en-GB" sz="1600" i="0" u="none" strike="noStrike" kern="0" cap="none" spc="0" normalizeH="0" dirty="0" smtClean="0">
                <a:ln>
                  <a:noFill/>
                </a:ln>
                <a:solidFill>
                  <a:srgbClr val="FFFF00"/>
                </a:solidFill>
                <a:effectLst/>
                <a:uLnTx/>
                <a:uFillTx/>
                <a:latin typeface="+mn-lt"/>
                <a:ea typeface="+mn-ea"/>
                <a:cs typeface="+mn-cs"/>
              </a:rPr>
              <a:t> encoder turned into an optical system.</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lang="en-GB" sz="1600" kern="0" baseline="0" noProof="0" dirty="0" smtClean="0">
                <a:solidFill>
                  <a:srgbClr val="FFFF00"/>
                </a:solidFill>
              </a:rPr>
              <a:t>	</a:t>
            </a:r>
            <a:r>
              <a:rPr lang="en-GB" sz="1600" kern="0" dirty="0" smtClean="0">
                <a:solidFill>
                  <a:srgbClr val="FFFF00"/>
                </a:solidFill>
              </a:rPr>
              <a:t>Control Electronics Developed </a:t>
            </a:r>
          </a:p>
          <a:p>
            <a:pPr marL="342900" lvl="0" indent="-342900" fontAlgn="base">
              <a:spcBef>
                <a:spcPct val="20000"/>
              </a:spcBef>
              <a:spcAft>
                <a:spcPct val="0"/>
              </a:spcAft>
              <a:defRPr/>
            </a:pPr>
            <a:r>
              <a:rPr kumimoji="0" lang="en-GB" sz="1600" b="1" i="0" u="none" strike="noStrike" kern="0" cap="none" spc="0" normalizeH="0" baseline="0" noProof="0" dirty="0" smtClean="0">
                <a:ln>
                  <a:noFill/>
                </a:ln>
                <a:solidFill>
                  <a:schemeClr val="bg1"/>
                </a:solidFill>
                <a:effectLst/>
                <a:uLnTx/>
                <a:uFillTx/>
                <a:latin typeface="+mn-lt"/>
                <a:ea typeface="+mn-ea"/>
                <a:cs typeface="+mn-cs"/>
              </a:rPr>
              <a:t>	</a:t>
            </a:r>
            <a:r>
              <a:rPr lang="en-GB" sz="1600" b="1" kern="0" dirty="0" smtClean="0">
                <a:solidFill>
                  <a:schemeClr val="bg1"/>
                </a:solidFill>
              </a:rPr>
              <a:t>Cruciform shaft &amp; full optics block</a:t>
            </a:r>
          </a:p>
          <a:p>
            <a:pPr marL="342900" lvl="0" indent="-342900" fontAlgn="base">
              <a:spcBef>
                <a:spcPct val="20000"/>
              </a:spcBef>
              <a:spcAft>
                <a:spcPct val="0"/>
              </a:spcAft>
              <a:defRPr/>
            </a:pPr>
            <a:r>
              <a:rPr lang="en-GB" sz="1600" b="1" kern="0" dirty="0" smtClean="0">
                <a:solidFill>
                  <a:schemeClr val="bg1"/>
                </a:solidFill>
              </a:rPr>
              <a:t>	RAL R78 assembly tests &amp; first target tests on ISIS</a:t>
            </a: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GB" sz="1600" b="0" i="0" u="none" strike="noStrike" kern="0" cap="none" spc="0" normalizeH="0" baseline="0" noProof="0" dirty="0" smtClean="0">
              <a:ln>
                <a:noFill/>
              </a:ln>
              <a:solidFill>
                <a:schemeClr val="bg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GB" sz="1800" b="0" i="0" u="none" strike="noStrike" kern="0" cap="none" spc="0" normalizeH="0" baseline="0" noProof="0" dirty="0" smtClean="0">
              <a:ln>
                <a:noFill/>
              </a:ln>
              <a:solidFill>
                <a:srgbClr val="FFFF00"/>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GB" sz="2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GB" sz="3200" b="0" i="0" u="none" strike="noStrike" kern="0" cap="none" spc="0" normalizeH="0" baseline="0" noProof="0" dirty="0">
              <a:ln>
                <a:noFill/>
              </a:ln>
              <a:solidFill>
                <a:schemeClr val="tx1"/>
              </a:solidFill>
              <a:effectLst/>
              <a:uLnTx/>
              <a:uFillTx/>
              <a:latin typeface="+mn-lt"/>
              <a:ea typeface="+mn-ea"/>
              <a:cs typeface="+mn-cs"/>
            </a:endParaRPr>
          </a:p>
        </p:txBody>
      </p:sp>
      <p:sp>
        <p:nvSpPr>
          <p:cNvPr id="2" name="Title 1"/>
          <p:cNvSpPr>
            <a:spLocks noGrp="1"/>
          </p:cNvSpPr>
          <p:nvPr>
            <p:ph type="title"/>
          </p:nvPr>
        </p:nvSpPr>
        <p:spPr/>
        <p:txBody>
          <a:bodyPr/>
          <a:lstStyle/>
          <a:p>
            <a:r>
              <a:rPr lang="en-GB" sz="2800" b="1" dirty="0" smtClean="0"/>
              <a:t>Timeline of Developments</a:t>
            </a:r>
            <a:endParaRPr lang="en-GB" sz="2800" b="1" dirty="0"/>
          </a:p>
        </p:txBody>
      </p:sp>
      <p:sp>
        <p:nvSpPr>
          <p:cNvPr id="4" name="Date Placeholder 3"/>
          <p:cNvSpPr>
            <a:spLocks noGrp="1"/>
          </p:cNvSpPr>
          <p:nvPr>
            <p:ph type="dt" sz="half" idx="10"/>
          </p:nvPr>
        </p:nvSpPr>
        <p:spPr/>
        <p:txBody>
          <a:bodyPr/>
          <a:lstStyle/>
          <a:p>
            <a:r>
              <a:rPr lang="en-GB" smtClean="0"/>
              <a:t>15/07/2011</a:t>
            </a:r>
            <a:endParaRPr lang="en-GB"/>
          </a:p>
        </p:txBody>
      </p:sp>
      <p:sp>
        <p:nvSpPr>
          <p:cNvPr id="5" name="Slide Number Placeholder 4"/>
          <p:cNvSpPr>
            <a:spLocks noGrp="1"/>
          </p:cNvSpPr>
          <p:nvPr>
            <p:ph type="sldNum" sz="quarter" idx="12"/>
          </p:nvPr>
        </p:nvSpPr>
        <p:spPr/>
        <p:txBody>
          <a:bodyPr/>
          <a:lstStyle/>
          <a:p>
            <a:fld id="{DE4F0436-2DBD-477A-82DC-D2142A7DBC66}" type="slidenum">
              <a:rPr lang="en-GB" smtClean="0"/>
              <a:pPr/>
              <a:t>14</a:t>
            </a:fld>
            <a:endParaRPr lang="en-GB"/>
          </a:p>
        </p:txBody>
      </p:sp>
      <p:sp>
        <p:nvSpPr>
          <p:cNvPr id="6" name="Footer Placeholder 5"/>
          <p:cNvSpPr>
            <a:spLocks noGrp="1"/>
          </p:cNvSpPr>
          <p:nvPr>
            <p:ph type="ftr" sz="quarter" idx="11"/>
          </p:nvPr>
        </p:nvSpPr>
        <p:spPr/>
        <p:txBody>
          <a:bodyPr/>
          <a:lstStyle/>
          <a:p>
            <a:r>
              <a:rPr lang="en-GB" smtClean="0"/>
              <a:t>P J Smith - University of Sheffield</a:t>
            </a:r>
            <a:endParaRPr lang="en-GB"/>
          </a:p>
        </p:txBody>
      </p:sp>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231648" y="1024128"/>
            <a:ext cx="8631936" cy="5218176"/>
          </a:xfrm>
          <a:prstGeom prst="roundRect">
            <a:avLst/>
          </a:prstGeom>
          <a:solidFill>
            <a:schemeClr val="accent6"/>
          </a:solid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ontent Placeholder 2"/>
          <p:cNvSpPr txBox="1">
            <a:spLocks/>
          </p:cNvSpPr>
          <p:nvPr/>
        </p:nvSpPr>
        <p:spPr bwMode="auto">
          <a:xfrm>
            <a:off x="609600" y="1326444"/>
            <a:ext cx="8229600" cy="483164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kern="0" cap="none" spc="0" normalizeH="0" baseline="0" noProof="0" dirty="0" smtClean="0">
                <a:ln>
                  <a:noFill/>
                </a:ln>
                <a:solidFill>
                  <a:srgbClr val="FFFF00"/>
                </a:solidFill>
                <a:effectLst/>
                <a:uLnTx/>
                <a:uFillTx/>
                <a:latin typeface="+mn-lt"/>
                <a:ea typeface="+mn-ea"/>
                <a:cs typeface="+mn-cs"/>
              </a:rPr>
              <a:t>2003 </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kern="0" cap="none" spc="0" normalizeH="0" baseline="0" noProof="0" dirty="0" smtClean="0">
                <a:ln>
                  <a:noFill/>
                </a:ln>
                <a:solidFill>
                  <a:srgbClr val="FFFF00"/>
                </a:solidFill>
                <a:effectLst/>
                <a:uLnTx/>
                <a:uFillTx/>
                <a:latin typeface="+mn-lt"/>
                <a:ea typeface="+mn-ea"/>
                <a:cs typeface="+mn-cs"/>
              </a:rPr>
              <a:t>	Initial Specification Determined.</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kern="0" cap="none" spc="0" normalizeH="0" baseline="0" noProof="0" dirty="0" smtClean="0">
                <a:ln>
                  <a:noFill/>
                </a:ln>
                <a:solidFill>
                  <a:srgbClr val="FFFF00"/>
                </a:solidFill>
                <a:effectLst/>
                <a:uLnTx/>
                <a:uFillTx/>
                <a:latin typeface="+mn-lt"/>
                <a:ea typeface="+mn-ea"/>
                <a:cs typeface="+mn-cs"/>
              </a:rPr>
              <a:t>2004 </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kern="0" cap="none" spc="0" normalizeH="0" baseline="0" noProof="0" dirty="0" smtClean="0">
                <a:ln>
                  <a:noFill/>
                </a:ln>
                <a:solidFill>
                  <a:srgbClr val="FFFF00"/>
                </a:solidFill>
                <a:effectLst/>
                <a:uLnTx/>
                <a:uFillTx/>
                <a:latin typeface="+mn-lt"/>
                <a:ea typeface="+mn-ea"/>
                <a:cs typeface="+mn-cs"/>
              </a:rPr>
              <a:t>	First Stator Built - 6 Coils – Heavy magnets.</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kern="0" cap="none" spc="0" normalizeH="0" baseline="0" noProof="0" dirty="0" smtClean="0">
                <a:ln>
                  <a:noFill/>
                </a:ln>
                <a:solidFill>
                  <a:srgbClr val="FFFF00"/>
                </a:solidFill>
                <a:effectLst/>
                <a:uLnTx/>
                <a:uFillTx/>
                <a:latin typeface="+mn-lt"/>
                <a:ea typeface="+mn-ea"/>
                <a:cs typeface="+mn-cs"/>
              </a:rPr>
              <a:t>	Initial development of some basic control &amp; power circuits.</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kern="0" cap="none" spc="0" normalizeH="0" baseline="0" noProof="0" dirty="0" smtClean="0">
                <a:ln>
                  <a:noFill/>
                </a:ln>
                <a:solidFill>
                  <a:srgbClr val="FFFF00"/>
                </a:solidFill>
                <a:effectLst/>
                <a:uLnTx/>
                <a:uFillTx/>
                <a:latin typeface="+mn-lt"/>
                <a:ea typeface="+mn-ea"/>
                <a:cs typeface="+mn-cs"/>
              </a:rPr>
              <a:t>2005</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kern="0" cap="none" spc="0" normalizeH="0" baseline="0" noProof="0" dirty="0" smtClean="0">
                <a:ln>
                  <a:noFill/>
                </a:ln>
                <a:solidFill>
                  <a:srgbClr val="FFFF00"/>
                </a:solidFill>
                <a:effectLst/>
                <a:uLnTx/>
                <a:uFillTx/>
                <a:latin typeface="+mn-lt"/>
                <a:ea typeface="+mn-ea"/>
                <a:cs typeface="+mn-cs"/>
              </a:rPr>
              <a:t>	Diaphragm springs Developed.</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kern="0" cap="none" spc="0" normalizeH="0" baseline="0" noProof="0" dirty="0" smtClean="0">
                <a:ln>
                  <a:noFill/>
                </a:ln>
                <a:solidFill>
                  <a:srgbClr val="FFFF00"/>
                </a:solidFill>
                <a:effectLst/>
                <a:uLnTx/>
                <a:uFillTx/>
                <a:latin typeface="+mn-lt"/>
                <a:ea typeface="+mn-ea"/>
                <a:cs typeface="+mn-cs"/>
              </a:rPr>
              <a:t>	Electronic Quadrature encoder trialled. </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kern="0" cap="none" spc="0" normalizeH="0" baseline="0" noProof="0" dirty="0" smtClean="0">
                <a:ln>
                  <a:noFill/>
                </a:ln>
                <a:solidFill>
                  <a:schemeClr val="bg1"/>
                </a:solidFill>
                <a:effectLst/>
                <a:uLnTx/>
                <a:uFillTx/>
                <a:latin typeface="+mn-lt"/>
                <a:ea typeface="+mn-ea"/>
                <a:cs typeface="+mn-cs"/>
              </a:rPr>
              <a:t>	</a:t>
            </a:r>
            <a:r>
              <a:rPr kumimoji="0" lang="en-GB" sz="1600" b="0" i="0" u="none" strike="noStrike" kern="0" cap="none" spc="0" normalizeH="0" baseline="0" noProof="0" dirty="0" smtClean="0">
                <a:ln>
                  <a:noFill/>
                </a:ln>
                <a:solidFill>
                  <a:srgbClr val="FFFF00"/>
                </a:solidFill>
                <a:effectLst/>
                <a:uLnTx/>
                <a:uFillTx/>
                <a:latin typeface="+mn-lt"/>
                <a:ea typeface="+mn-ea"/>
                <a:cs typeface="+mn-cs"/>
              </a:rPr>
              <a:t>Magnetic Hall encoder trialled.</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lang="en-GB" sz="1600" kern="0" dirty="0" smtClean="0">
                <a:solidFill>
                  <a:schemeClr val="bg1"/>
                </a:solidFill>
              </a:rPr>
              <a:t>	</a:t>
            </a:r>
            <a:r>
              <a:rPr kumimoji="0" lang="en-GB" sz="1600" i="0" u="none" strike="noStrike" kern="0" cap="none" spc="0" normalizeH="0" baseline="0" noProof="0" dirty="0" smtClean="0">
                <a:ln>
                  <a:noFill/>
                </a:ln>
                <a:solidFill>
                  <a:srgbClr val="FFFF00"/>
                </a:solidFill>
                <a:effectLst/>
                <a:uLnTx/>
                <a:uFillTx/>
                <a:latin typeface="+mn-lt"/>
                <a:ea typeface="+mn-ea"/>
                <a:cs typeface="+mn-cs"/>
              </a:rPr>
              <a:t>New stator</a:t>
            </a:r>
            <a:r>
              <a:rPr kumimoji="0" lang="en-GB" sz="1600" i="0" u="none" strike="noStrike" kern="0" cap="none" spc="0" normalizeH="0" noProof="0" dirty="0" smtClean="0">
                <a:ln>
                  <a:noFill/>
                </a:ln>
                <a:solidFill>
                  <a:srgbClr val="FFFF00"/>
                </a:solidFill>
                <a:effectLst/>
                <a:uLnTx/>
                <a:uFillTx/>
                <a:latin typeface="+mn-lt"/>
                <a:ea typeface="+mn-ea"/>
                <a:cs typeface="+mn-cs"/>
              </a:rPr>
              <a:t> </a:t>
            </a:r>
            <a:r>
              <a:rPr kumimoji="0" lang="en-GB" sz="1600" i="0" u="none" strike="noStrike" kern="0" cap="none" spc="0" normalizeH="0" baseline="0" noProof="0" dirty="0" smtClean="0">
                <a:ln>
                  <a:noFill/>
                </a:ln>
                <a:solidFill>
                  <a:srgbClr val="FFFF00"/>
                </a:solidFill>
                <a:effectLst/>
                <a:uLnTx/>
                <a:uFillTx/>
                <a:latin typeface="+mn-lt"/>
                <a:ea typeface="+mn-ea"/>
                <a:cs typeface="+mn-cs"/>
              </a:rPr>
              <a:t>(24 coil design).</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lang="en-GB" sz="1600" kern="0" dirty="0" smtClean="0">
                <a:solidFill>
                  <a:srgbClr val="FFFF00"/>
                </a:solidFill>
              </a:rPr>
              <a:t>	</a:t>
            </a:r>
            <a:r>
              <a:rPr kumimoji="0" lang="en-GB" sz="1600" i="0" u="none" strike="noStrike" kern="0" cap="none" spc="0" normalizeH="0" baseline="0" noProof="0" dirty="0" smtClean="0">
                <a:ln>
                  <a:noFill/>
                </a:ln>
                <a:solidFill>
                  <a:srgbClr val="FFFF00"/>
                </a:solidFill>
                <a:effectLst/>
                <a:uLnTx/>
                <a:uFillTx/>
                <a:latin typeface="+mn-lt"/>
                <a:ea typeface="+mn-ea"/>
                <a:cs typeface="+mn-cs"/>
              </a:rPr>
              <a:t>10A power supply.</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lang="en-GB" sz="1600" kern="0" noProof="0" dirty="0" smtClean="0">
                <a:solidFill>
                  <a:srgbClr val="FFFF00"/>
                </a:solidFill>
              </a:rPr>
              <a:t>2006</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i="0" u="none" strike="noStrike" kern="0" cap="none" spc="0" normalizeH="0" baseline="0" dirty="0" smtClean="0">
                <a:ln>
                  <a:noFill/>
                </a:ln>
                <a:solidFill>
                  <a:srgbClr val="FFFF00"/>
                </a:solidFill>
                <a:effectLst/>
                <a:uLnTx/>
                <a:uFillTx/>
                <a:latin typeface="+mn-lt"/>
                <a:ea typeface="+mn-ea"/>
                <a:cs typeface="+mn-cs"/>
              </a:rPr>
              <a:t>	Quadrature</a:t>
            </a:r>
            <a:r>
              <a:rPr kumimoji="0" lang="en-GB" sz="1600" i="0" u="none" strike="noStrike" kern="0" cap="none" spc="0" normalizeH="0" dirty="0" smtClean="0">
                <a:ln>
                  <a:noFill/>
                </a:ln>
                <a:solidFill>
                  <a:srgbClr val="FFFF00"/>
                </a:solidFill>
                <a:effectLst/>
                <a:uLnTx/>
                <a:uFillTx/>
                <a:latin typeface="+mn-lt"/>
                <a:ea typeface="+mn-ea"/>
                <a:cs typeface="+mn-cs"/>
              </a:rPr>
              <a:t> encoder turned into an optical system.</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lang="en-GB" sz="1600" kern="0" baseline="0" noProof="0" dirty="0" smtClean="0">
                <a:solidFill>
                  <a:srgbClr val="FFFF00"/>
                </a:solidFill>
              </a:rPr>
              <a:t>	</a:t>
            </a:r>
            <a:r>
              <a:rPr lang="en-GB" sz="1600" kern="0" dirty="0" smtClean="0">
                <a:solidFill>
                  <a:srgbClr val="FFFF00"/>
                </a:solidFill>
              </a:rPr>
              <a:t>Control Electronics Developed </a:t>
            </a:r>
          </a:p>
          <a:p>
            <a:pPr marL="342900" lvl="0" indent="-342900" fontAlgn="base">
              <a:spcBef>
                <a:spcPct val="20000"/>
              </a:spcBef>
              <a:spcAft>
                <a:spcPct val="0"/>
              </a:spcAft>
              <a:defRPr/>
            </a:pPr>
            <a:r>
              <a:rPr kumimoji="0" lang="en-GB" sz="1600" b="1" i="0" u="none" strike="noStrike" kern="0" cap="none" spc="0" normalizeH="0" baseline="0" noProof="0" dirty="0" smtClean="0">
                <a:ln>
                  <a:noFill/>
                </a:ln>
                <a:solidFill>
                  <a:schemeClr val="bg1"/>
                </a:solidFill>
                <a:effectLst/>
                <a:uLnTx/>
                <a:uFillTx/>
                <a:latin typeface="+mn-lt"/>
                <a:ea typeface="+mn-ea"/>
                <a:cs typeface="+mn-cs"/>
              </a:rPr>
              <a:t>	</a:t>
            </a:r>
            <a:r>
              <a:rPr lang="en-GB" sz="1600" b="1" kern="0" dirty="0" smtClean="0">
                <a:solidFill>
                  <a:schemeClr val="bg1"/>
                </a:solidFill>
              </a:rPr>
              <a:t>Cruciform shaft &amp; full optics block</a:t>
            </a:r>
          </a:p>
          <a:p>
            <a:pPr marL="342900" lvl="0" indent="-342900" fontAlgn="base">
              <a:spcBef>
                <a:spcPct val="20000"/>
              </a:spcBef>
              <a:spcAft>
                <a:spcPct val="0"/>
              </a:spcAft>
              <a:defRPr/>
            </a:pPr>
            <a:r>
              <a:rPr lang="en-GB" sz="1600" b="1" kern="0" dirty="0" smtClean="0">
                <a:solidFill>
                  <a:schemeClr val="bg1"/>
                </a:solidFill>
              </a:rPr>
              <a:t>	RAL R78 assembly tests &amp; first target tests on ISIS</a:t>
            </a: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GB" sz="1600" b="0" i="0" u="none" strike="noStrike" kern="0" cap="none" spc="0" normalizeH="0" baseline="0" noProof="0" dirty="0" smtClean="0">
              <a:ln>
                <a:noFill/>
              </a:ln>
              <a:solidFill>
                <a:schemeClr val="bg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GB" sz="1800" b="0" i="0" u="none" strike="noStrike" kern="0" cap="none" spc="0" normalizeH="0" baseline="0" noProof="0" dirty="0" smtClean="0">
              <a:ln>
                <a:noFill/>
              </a:ln>
              <a:solidFill>
                <a:srgbClr val="FFFF00"/>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GB" sz="2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GB" sz="3200" b="0" i="0" u="none" strike="noStrike" kern="0" cap="none" spc="0" normalizeH="0" baseline="0" noProof="0" dirty="0">
              <a:ln>
                <a:noFill/>
              </a:ln>
              <a:solidFill>
                <a:schemeClr val="tx1"/>
              </a:solidFill>
              <a:effectLst/>
              <a:uLnTx/>
              <a:uFillTx/>
              <a:latin typeface="+mn-lt"/>
              <a:ea typeface="+mn-ea"/>
              <a:cs typeface="+mn-cs"/>
            </a:endParaRPr>
          </a:p>
        </p:txBody>
      </p:sp>
      <p:sp>
        <p:nvSpPr>
          <p:cNvPr id="2" name="Title 1"/>
          <p:cNvSpPr>
            <a:spLocks noGrp="1"/>
          </p:cNvSpPr>
          <p:nvPr>
            <p:ph type="title"/>
          </p:nvPr>
        </p:nvSpPr>
        <p:spPr/>
        <p:txBody>
          <a:bodyPr/>
          <a:lstStyle/>
          <a:p>
            <a:r>
              <a:rPr lang="en-GB" sz="2800" b="1" dirty="0" smtClean="0"/>
              <a:t>Timeline of Developments</a:t>
            </a:r>
            <a:endParaRPr lang="en-GB" sz="2800" b="1" dirty="0"/>
          </a:p>
        </p:txBody>
      </p:sp>
      <p:sp>
        <p:nvSpPr>
          <p:cNvPr id="4" name="Date Placeholder 3"/>
          <p:cNvSpPr>
            <a:spLocks noGrp="1"/>
          </p:cNvSpPr>
          <p:nvPr>
            <p:ph type="dt" sz="half" idx="10"/>
          </p:nvPr>
        </p:nvSpPr>
        <p:spPr/>
        <p:txBody>
          <a:bodyPr/>
          <a:lstStyle/>
          <a:p>
            <a:r>
              <a:rPr lang="en-GB" smtClean="0"/>
              <a:t>15/07/2011</a:t>
            </a:r>
            <a:endParaRPr lang="en-GB"/>
          </a:p>
        </p:txBody>
      </p:sp>
      <p:sp>
        <p:nvSpPr>
          <p:cNvPr id="5" name="Slide Number Placeholder 4"/>
          <p:cNvSpPr>
            <a:spLocks noGrp="1"/>
          </p:cNvSpPr>
          <p:nvPr>
            <p:ph type="sldNum" sz="quarter" idx="12"/>
          </p:nvPr>
        </p:nvSpPr>
        <p:spPr/>
        <p:txBody>
          <a:bodyPr/>
          <a:lstStyle/>
          <a:p>
            <a:fld id="{DE4F0436-2DBD-477A-82DC-D2142A7DBC66}" type="slidenum">
              <a:rPr lang="en-GB" smtClean="0"/>
              <a:pPr/>
              <a:t>15</a:t>
            </a:fld>
            <a:endParaRPr lang="en-GB"/>
          </a:p>
        </p:txBody>
      </p:sp>
      <p:sp>
        <p:nvSpPr>
          <p:cNvPr id="6" name="Footer Placeholder 5"/>
          <p:cNvSpPr>
            <a:spLocks noGrp="1"/>
          </p:cNvSpPr>
          <p:nvPr>
            <p:ph type="ftr" sz="quarter" idx="11"/>
          </p:nvPr>
        </p:nvSpPr>
        <p:spPr/>
        <p:txBody>
          <a:bodyPr/>
          <a:lstStyle/>
          <a:p>
            <a:r>
              <a:rPr lang="en-GB" smtClean="0"/>
              <a:t>P J Smith - University of Sheffield</a:t>
            </a:r>
            <a:endParaRPr lang="en-GB"/>
          </a:p>
        </p:txBody>
      </p:sp>
      <p:pic>
        <p:nvPicPr>
          <p:cNvPr id="10" name="Picture 6" descr="xshaft"/>
          <p:cNvPicPr>
            <a:picLocks noGrp="1" noChangeAspect="1" noChangeArrowheads="1"/>
          </p:cNvPicPr>
          <p:nvPr>
            <p:ph sz="half" idx="4294967295"/>
          </p:nvPr>
        </p:nvPicPr>
        <p:blipFill>
          <a:blip r:embed="rId2" cstate="print"/>
          <a:srcRect/>
          <a:stretch>
            <a:fillRect/>
          </a:stretch>
        </p:blipFill>
        <p:spPr>
          <a:xfrm flipV="1">
            <a:off x="368809" y="680848"/>
            <a:ext cx="5040000" cy="3825567"/>
          </a:xfrm>
          <a:prstGeom prst="rect">
            <a:avLst/>
          </a:prstGeom>
          <a:ln w="50800">
            <a:solidFill>
              <a:srgbClr val="FFFF00"/>
            </a:solidFill>
          </a:ln>
        </p:spPr>
      </p:pic>
      <p:pic>
        <p:nvPicPr>
          <p:cNvPr id="5123" name="Picture 3" descr="C:\Docs\Target\Target_Photos\Misc_Target_Photos\DSCF0401.JPG"/>
          <p:cNvPicPr>
            <a:picLocks noChangeAspect="1" noChangeArrowheads="1"/>
          </p:cNvPicPr>
          <p:nvPr/>
        </p:nvPicPr>
        <p:blipFill>
          <a:blip r:embed="rId3" cstate="print"/>
          <a:srcRect/>
          <a:stretch>
            <a:fillRect/>
          </a:stretch>
        </p:blipFill>
        <p:spPr bwMode="auto">
          <a:xfrm>
            <a:off x="5394208" y="3810627"/>
            <a:ext cx="3360000" cy="2520000"/>
          </a:xfrm>
          <a:prstGeom prst="rect">
            <a:avLst/>
          </a:prstGeom>
          <a:noFill/>
          <a:ln w="50800">
            <a:solidFill>
              <a:srgbClr val="FF0000"/>
            </a:solidFill>
          </a:ln>
        </p:spPr>
      </p:pic>
      <p:pic>
        <p:nvPicPr>
          <p:cNvPr id="5125" name="Picture 5" descr="C:\Docs\Thesis_Minor_Corrections_July_10\OpticalMount1.PNG"/>
          <p:cNvPicPr>
            <a:picLocks noChangeAspect="1" noChangeArrowheads="1"/>
          </p:cNvPicPr>
          <p:nvPr/>
        </p:nvPicPr>
        <p:blipFill>
          <a:blip r:embed="rId4" cstate="print"/>
          <a:srcRect/>
          <a:stretch>
            <a:fillRect/>
          </a:stretch>
        </p:blipFill>
        <p:spPr bwMode="auto">
          <a:xfrm>
            <a:off x="5394208" y="1629537"/>
            <a:ext cx="3358800" cy="2135951"/>
          </a:xfrm>
          <a:prstGeom prst="rect">
            <a:avLst/>
          </a:prstGeom>
          <a:noFill/>
          <a:ln w="50800">
            <a:solidFill>
              <a:srgbClr val="FF0000"/>
            </a:solidFill>
          </a:ln>
        </p:spPr>
      </p:pic>
      <p:pic>
        <p:nvPicPr>
          <p:cNvPr id="5126" name="Picture 6" descr="C:\Docs\Target\Target_Photos\Misc_Target_Photos\Shaft_&amp;_Bearings_001.jpg"/>
          <p:cNvPicPr>
            <a:picLocks noChangeAspect="1" noChangeArrowheads="1"/>
          </p:cNvPicPr>
          <p:nvPr/>
        </p:nvPicPr>
        <p:blipFill>
          <a:blip r:embed="rId5" cstate="print"/>
          <a:srcRect/>
          <a:stretch>
            <a:fillRect/>
          </a:stretch>
        </p:blipFill>
        <p:spPr bwMode="auto">
          <a:xfrm rot="16200000" flipV="1">
            <a:off x="82505" y="2408546"/>
            <a:ext cx="2400000" cy="1800000"/>
          </a:xfrm>
          <a:prstGeom prst="rect">
            <a:avLst/>
          </a:prstGeom>
          <a:noFill/>
        </p:spPr>
      </p:pic>
      <p:pic>
        <p:nvPicPr>
          <p:cNvPr id="16" name="Picture 6" descr="107_0744_r1"/>
          <p:cNvPicPr>
            <a:picLocks noChangeAspect="1" noChangeArrowheads="1"/>
          </p:cNvPicPr>
          <p:nvPr/>
        </p:nvPicPr>
        <p:blipFill>
          <a:blip r:embed="rId6" cstate="print"/>
          <a:srcRect l="15164" t="27386" r="12669" b="12463"/>
          <a:stretch>
            <a:fillRect/>
          </a:stretch>
        </p:blipFill>
        <p:spPr bwMode="auto">
          <a:xfrm>
            <a:off x="2965070" y="462979"/>
            <a:ext cx="1295737" cy="1440000"/>
          </a:xfrm>
          <a:prstGeom prst="rect">
            <a:avLst/>
          </a:prstGeom>
          <a:noFill/>
          <a:ln w="50800">
            <a:solidFill>
              <a:schemeClr val="accent6">
                <a:lumMod val="75000"/>
              </a:schemeClr>
            </a:solidFill>
          </a:ln>
        </p:spPr>
      </p:pic>
      <p:pic>
        <p:nvPicPr>
          <p:cNvPr id="17" name="Picture 3" descr="DSCF1356"/>
          <p:cNvPicPr>
            <a:picLocks noChangeAspect="1" noChangeArrowheads="1"/>
          </p:cNvPicPr>
          <p:nvPr/>
        </p:nvPicPr>
        <p:blipFill>
          <a:blip r:embed="rId7" cstate="print"/>
          <a:srcRect/>
          <a:stretch>
            <a:fillRect/>
          </a:stretch>
        </p:blipFill>
        <p:spPr bwMode="auto">
          <a:xfrm>
            <a:off x="4280282" y="462979"/>
            <a:ext cx="1919875" cy="1440000"/>
          </a:xfrm>
          <a:prstGeom prst="rect">
            <a:avLst/>
          </a:prstGeom>
          <a:noFill/>
          <a:ln w="50800">
            <a:solidFill>
              <a:schemeClr val="accent6">
                <a:lumMod val="75000"/>
              </a:schemeClr>
            </a:solidFill>
          </a:ln>
        </p:spPr>
      </p:pic>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31648" y="1011936"/>
            <a:ext cx="8631936" cy="5218176"/>
          </a:xfrm>
          <a:prstGeom prst="roundRect">
            <a:avLst/>
          </a:prstGeom>
          <a:solidFill>
            <a:schemeClr val="accent6"/>
          </a:solid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ontent Placeholder 2"/>
          <p:cNvSpPr txBox="1">
            <a:spLocks/>
          </p:cNvSpPr>
          <p:nvPr/>
        </p:nvSpPr>
        <p:spPr bwMode="auto">
          <a:xfrm>
            <a:off x="609600" y="1131372"/>
            <a:ext cx="8375904" cy="483164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lang="en-GB" sz="1600" b="1" kern="0" noProof="0" dirty="0" smtClean="0">
                <a:solidFill>
                  <a:schemeClr val="bg1"/>
                </a:solidFill>
              </a:rPr>
              <a:t>2006 Target Tests performed in the MICE Hall.</a:t>
            </a:r>
            <a:endParaRPr lang="en-GB" sz="1600" b="1" kern="0" dirty="0" smtClean="0">
              <a:solidFill>
                <a:schemeClr val="bg1"/>
              </a:solidFill>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lang="en-GB" sz="1600" b="1" kern="0" dirty="0" smtClean="0">
              <a:solidFill>
                <a:schemeClr val="bg1"/>
              </a:solidFill>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lang="en-GB" sz="1600" b="1" kern="0" dirty="0" smtClean="0">
                <a:solidFill>
                  <a:schemeClr val="bg1"/>
                </a:solidFill>
              </a:rPr>
              <a:t>Aimed to Understand</a:t>
            </a:r>
          </a:p>
          <a:p>
            <a:r>
              <a:rPr lang="en-GB" sz="1600" dirty="0" smtClean="0"/>
              <a:t>– ISIS beam profile (</a:t>
            </a:r>
            <a:r>
              <a:rPr lang="en-GB" sz="1600" dirty="0" err="1" smtClean="0"/>
              <a:t>r,t</a:t>
            </a:r>
            <a:r>
              <a:rPr lang="en-GB" sz="1600" dirty="0" smtClean="0"/>
              <a:t>)</a:t>
            </a:r>
          </a:p>
          <a:p>
            <a:r>
              <a:rPr lang="en-GB" sz="1600" dirty="0" smtClean="0"/>
              <a:t>– Beam loss caused by the new target</a:t>
            </a:r>
          </a:p>
          <a:p>
            <a:endParaRPr lang="en-GB" sz="1600" dirty="0" smtClean="0"/>
          </a:p>
          <a:p>
            <a:r>
              <a:rPr lang="en-GB" sz="1600" b="1" dirty="0" smtClean="0">
                <a:solidFill>
                  <a:schemeClr val="bg1"/>
                </a:solidFill>
              </a:rPr>
              <a:t>What we were not trying to do:</a:t>
            </a:r>
          </a:p>
          <a:p>
            <a:r>
              <a:rPr lang="en-GB" sz="1600" dirty="0" smtClean="0"/>
              <a:t>– It was not the aim to test the final target (as this didn’t exist!) but to learn how well the current prototype matched the assumed ISIS parameters.</a:t>
            </a:r>
            <a:endParaRPr lang="en-GB" sz="1600" b="1" kern="0" noProof="0" dirty="0" smtClean="0">
              <a:solidFill>
                <a:schemeClr val="bg1"/>
              </a:solidFill>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kern="0" cap="none" spc="0" normalizeH="0" baseline="0" dirty="0" smtClean="0">
                <a:ln>
                  <a:noFill/>
                </a:ln>
                <a:solidFill>
                  <a:schemeClr val="bg1"/>
                </a:solidFill>
                <a:effectLst/>
                <a:uLnTx/>
                <a:uFillTx/>
                <a:latin typeface="+mn-lt"/>
                <a:ea typeface="+mn-ea"/>
                <a:cs typeface="+mn-cs"/>
              </a:rPr>
              <a:t>	</a:t>
            </a:r>
            <a:endParaRPr kumimoji="0" lang="en-GB" sz="1600" b="0" i="0" u="none" strike="noStrike" kern="0" cap="none" spc="0" normalizeH="0" baseline="0" noProof="0" dirty="0" smtClean="0">
              <a:ln>
                <a:noFill/>
              </a:ln>
              <a:solidFill>
                <a:schemeClr val="bg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GB" sz="1800" b="0" i="0" u="none" strike="noStrike" kern="0" cap="none" spc="0" normalizeH="0" baseline="0" noProof="0" dirty="0" smtClean="0">
              <a:ln>
                <a:noFill/>
              </a:ln>
              <a:solidFill>
                <a:srgbClr val="FFFF00"/>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GB" sz="2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GB" sz="3200" b="0" i="0" u="none" strike="noStrike" kern="0" cap="none" spc="0" normalizeH="0" baseline="0" noProof="0" dirty="0">
              <a:ln>
                <a:noFill/>
              </a:ln>
              <a:solidFill>
                <a:schemeClr val="tx1"/>
              </a:solidFill>
              <a:effectLst/>
              <a:uLnTx/>
              <a:uFillTx/>
              <a:latin typeface="+mn-lt"/>
              <a:ea typeface="+mn-ea"/>
              <a:cs typeface="+mn-cs"/>
            </a:endParaRPr>
          </a:p>
        </p:txBody>
      </p:sp>
      <p:sp>
        <p:nvSpPr>
          <p:cNvPr id="2" name="Title 1"/>
          <p:cNvSpPr>
            <a:spLocks noGrp="1"/>
          </p:cNvSpPr>
          <p:nvPr>
            <p:ph type="title"/>
          </p:nvPr>
        </p:nvSpPr>
        <p:spPr/>
        <p:txBody>
          <a:bodyPr/>
          <a:lstStyle/>
          <a:p>
            <a:r>
              <a:rPr lang="en-GB" sz="2800" b="1" dirty="0" smtClean="0"/>
              <a:t>Timeline of Developments</a:t>
            </a:r>
            <a:endParaRPr lang="en-GB" sz="2800" b="1" dirty="0"/>
          </a:p>
        </p:txBody>
      </p:sp>
      <p:sp>
        <p:nvSpPr>
          <p:cNvPr id="4" name="Date Placeholder 3"/>
          <p:cNvSpPr>
            <a:spLocks noGrp="1"/>
          </p:cNvSpPr>
          <p:nvPr>
            <p:ph type="dt" sz="half" idx="10"/>
          </p:nvPr>
        </p:nvSpPr>
        <p:spPr/>
        <p:txBody>
          <a:bodyPr/>
          <a:lstStyle/>
          <a:p>
            <a:r>
              <a:rPr lang="en-GB" smtClean="0"/>
              <a:t>15/07/2011</a:t>
            </a:r>
            <a:endParaRPr lang="en-GB"/>
          </a:p>
        </p:txBody>
      </p:sp>
      <p:sp>
        <p:nvSpPr>
          <p:cNvPr id="5" name="Slide Number Placeholder 4"/>
          <p:cNvSpPr>
            <a:spLocks noGrp="1"/>
          </p:cNvSpPr>
          <p:nvPr>
            <p:ph type="sldNum" sz="quarter" idx="12"/>
          </p:nvPr>
        </p:nvSpPr>
        <p:spPr/>
        <p:txBody>
          <a:bodyPr/>
          <a:lstStyle/>
          <a:p>
            <a:fld id="{DE4F0436-2DBD-477A-82DC-D2142A7DBC66}" type="slidenum">
              <a:rPr lang="en-GB" smtClean="0"/>
              <a:pPr/>
              <a:t>16</a:t>
            </a:fld>
            <a:endParaRPr lang="en-GB"/>
          </a:p>
        </p:txBody>
      </p:sp>
      <p:sp>
        <p:nvSpPr>
          <p:cNvPr id="6" name="Footer Placeholder 5"/>
          <p:cNvSpPr>
            <a:spLocks noGrp="1"/>
          </p:cNvSpPr>
          <p:nvPr>
            <p:ph type="ftr" sz="quarter" idx="11"/>
          </p:nvPr>
        </p:nvSpPr>
        <p:spPr/>
        <p:txBody>
          <a:bodyPr/>
          <a:lstStyle/>
          <a:p>
            <a:r>
              <a:rPr lang="en-GB" smtClean="0"/>
              <a:t>P J Smith - University of Sheffield</a:t>
            </a:r>
            <a:endParaRPr lang="en-GB"/>
          </a:p>
        </p:txBody>
      </p:sp>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eamloss_001.png"/>
          <p:cNvPicPr>
            <a:picLocks noChangeAspect="1"/>
          </p:cNvPicPr>
          <p:nvPr/>
        </p:nvPicPr>
        <p:blipFill>
          <a:blip r:embed="rId2" cstate="print"/>
          <a:stretch>
            <a:fillRect/>
          </a:stretch>
        </p:blipFill>
        <p:spPr>
          <a:xfrm>
            <a:off x="400562" y="1166629"/>
            <a:ext cx="6085409" cy="3600000"/>
          </a:xfrm>
          <a:prstGeom prst="rect">
            <a:avLst/>
          </a:prstGeom>
        </p:spPr>
      </p:pic>
      <p:sp>
        <p:nvSpPr>
          <p:cNvPr id="2" name="Title 1"/>
          <p:cNvSpPr>
            <a:spLocks noGrp="1"/>
          </p:cNvSpPr>
          <p:nvPr>
            <p:ph type="title"/>
          </p:nvPr>
        </p:nvSpPr>
        <p:spPr/>
        <p:txBody>
          <a:bodyPr/>
          <a:lstStyle/>
          <a:p>
            <a:r>
              <a:rPr lang="en-GB" sz="2800" b="1" dirty="0" smtClean="0"/>
              <a:t>2006 Target Tests</a:t>
            </a:r>
            <a:endParaRPr lang="en-GB" sz="2800" b="1" dirty="0"/>
          </a:p>
        </p:txBody>
      </p:sp>
      <p:sp>
        <p:nvSpPr>
          <p:cNvPr id="4" name="Date Placeholder 3"/>
          <p:cNvSpPr>
            <a:spLocks noGrp="1"/>
          </p:cNvSpPr>
          <p:nvPr>
            <p:ph type="dt" sz="half" idx="10"/>
          </p:nvPr>
        </p:nvSpPr>
        <p:spPr/>
        <p:txBody>
          <a:bodyPr/>
          <a:lstStyle/>
          <a:p>
            <a:r>
              <a:rPr lang="en-GB" smtClean="0"/>
              <a:t>15/07/2011</a:t>
            </a:r>
            <a:endParaRPr lang="en-GB"/>
          </a:p>
        </p:txBody>
      </p:sp>
      <p:sp>
        <p:nvSpPr>
          <p:cNvPr id="5" name="Slide Number Placeholder 4"/>
          <p:cNvSpPr>
            <a:spLocks noGrp="1"/>
          </p:cNvSpPr>
          <p:nvPr>
            <p:ph type="sldNum" sz="quarter" idx="12"/>
          </p:nvPr>
        </p:nvSpPr>
        <p:spPr/>
        <p:txBody>
          <a:bodyPr/>
          <a:lstStyle/>
          <a:p>
            <a:fld id="{DE4F0436-2DBD-477A-82DC-D2142A7DBC66}" type="slidenum">
              <a:rPr lang="en-GB" smtClean="0"/>
              <a:pPr/>
              <a:t>17</a:t>
            </a:fld>
            <a:endParaRPr lang="en-GB"/>
          </a:p>
        </p:txBody>
      </p:sp>
      <p:sp>
        <p:nvSpPr>
          <p:cNvPr id="6" name="Footer Placeholder 5"/>
          <p:cNvSpPr>
            <a:spLocks noGrp="1"/>
          </p:cNvSpPr>
          <p:nvPr>
            <p:ph type="ftr" sz="quarter" idx="11"/>
          </p:nvPr>
        </p:nvSpPr>
        <p:spPr/>
        <p:txBody>
          <a:bodyPr/>
          <a:lstStyle/>
          <a:p>
            <a:r>
              <a:rPr lang="en-GB" smtClean="0"/>
              <a:t>P J Smith - University of Sheffield</a:t>
            </a:r>
            <a:endParaRPr lang="en-GB"/>
          </a:p>
        </p:txBody>
      </p:sp>
      <p:sp>
        <p:nvSpPr>
          <p:cNvPr id="10" name="TextBox 9"/>
          <p:cNvSpPr txBox="1"/>
          <p:nvPr/>
        </p:nvSpPr>
        <p:spPr>
          <a:xfrm>
            <a:off x="3060192" y="4498848"/>
            <a:ext cx="524256" cy="276999"/>
          </a:xfrm>
          <a:prstGeom prst="rect">
            <a:avLst/>
          </a:prstGeom>
          <a:noFill/>
        </p:spPr>
        <p:txBody>
          <a:bodyPr wrap="square" rtlCol="0">
            <a:spAutoFit/>
          </a:bodyPr>
          <a:lstStyle/>
          <a:p>
            <a:r>
              <a:rPr lang="en-GB" sz="1200" b="1" dirty="0" smtClean="0">
                <a:solidFill>
                  <a:schemeClr val="accent6">
                    <a:lumMod val="50000"/>
                  </a:schemeClr>
                </a:solidFill>
                <a:latin typeface="Arial" pitchFamily="34" charset="0"/>
                <a:cs typeface="Arial" pitchFamily="34" charset="0"/>
              </a:rPr>
              <a:t>(s)</a:t>
            </a:r>
            <a:endParaRPr lang="en-GB" sz="1200" b="1" dirty="0">
              <a:solidFill>
                <a:schemeClr val="accent6">
                  <a:lumMod val="50000"/>
                </a:schemeClr>
              </a:solidFill>
              <a:latin typeface="Arial" pitchFamily="34" charset="0"/>
              <a:cs typeface="Arial" pitchFamily="34" charset="0"/>
            </a:endParaRPr>
          </a:p>
        </p:txBody>
      </p:sp>
      <p:sp>
        <p:nvSpPr>
          <p:cNvPr id="12" name="TextBox 11"/>
          <p:cNvSpPr txBox="1"/>
          <p:nvPr/>
        </p:nvSpPr>
        <p:spPr>
          <a:xfrm rot="16200000">
            <a:off x="5339203" y="2626780"/>
            <a:ext cx="1854970" cy="307777"/>
          </a:xfrm>
          <a:prstGeom prst="rect">
            <a:avLst/>
          </a:prstGeom>
          <a:noFill/>
        </p:spPr>
        <p:txBody>
          <a:bodyPr wrap="square" rtlCol="0">
            <a:spAutoFit/>
          </a:bodyPr>
          <a:lstStyle/>
          <a:p>
            <a:r>
              <a:rPr lang="en-GB" sz="1400" b="1" dirty="0" err="1" smtClean="0">
                <a:solidFill>
                  <a:schemeClr val="accent6">
                    <a:lumMod val="50000"/>
                  </a:schemeClr>
                </a:solidFill>
                <a:latin typeface="Arial" pitchFamily="34" charset="0"/>
                <a:cs typeface="Arial" pitchFamily="34" charset="0"/>
              </a:rPr>
              <a:t>Beamloss</a:t>
            </a:r>
            <a:r>
              <a:rPr lang="en-GB" sz="1400" b="1" dirty="0" smtClean="0">
                <a:solidFill>
                  <a:schemeClr val="accent6">
                    <a:lumMod val="50000"/>
                  </a:schemeClr>
                </a:solidFill>
                <a:latin typeface="Arial" pitchFamily="34" charset="0"/>
                <a:cs typeface="Arial" pitchFamily="34" charset="0"/>
              </a:rPr>
              <a:t> (</a:t>
            </a:r>
            <a:r>
              <a:rPr lang="en-GB" sz="1400" b="1" dirty="0" err="1" smtClean="0">
                <a:solidFill>
                  <a:schemeClr val="accent6">
                    <a:lumMod val="50000"/>
                  </a:schemeClr>
                </a:solidFill>
                <a:latin typeface="Arial" pitchFamily="34" charset="0"/>
                <a:cs typeface="Arial" pitchFamily="34" charset="0"/>
              </a:rPr>
              <a:t>Vms</a:t>
            </a:r>
            <a:r>
              <a:rPr lang="en-GB" sz="1400" b="1" dirty="0" smtClean="0">
                <a:solidFill>
                  <a:schemeClr val="accent6">
                    <a:lumMod val="50000"/>
                  </a:schemeClr>
                </a:solidFill>
                <a:latin typeface="Arial" pitchFamily="34" charset="0"/>
                <a:cs typeface="Arial" pitchFamily="34" charset="0"/>
              </a:rPr>
              <a:t>)</a:t>
            </a:r>
            <a:endParaRPr lang="en-GB" sz="1400" b="1" dirty="0">
              <a:solidFill>
                <a:schemeClr val="accent6">
                  <a:lumMod val="50000"/>
                </a:schemeClr>
              </a:solidFill>
              <a:latin typeface="Arial" pitchFamily="34" charset="0"/>
              <a:cs typeface="Arial" pitchFamily="34" charset="0"/>
            </a:endParaRPr>
          </a:p>
        </p:txBody>
      </p:sp>
      <p:sp>
        <p:nvSpPr>
          <p:cNvPr id="14" name="TextBox 13"/>
          <p:cNvSpPr txBox="1"/>
          <p:nvPr/>
        </p:nvSpPr>
        <p:spPr>
          <a:xfrm>
            <a:off x="499872" y="5803392"/>
            <a:ext cx="5669280" cy="600164"/>
          </a:xfrm>
          <a:prstGeom prst="rect">
            <a:avLst/>
          </a:prstGeom>
          <a:noFill/>
        </p:spPr>
        <p:txBody>
          <a:bodyPr wrap="square" rtlCol="0">
            <a:spAutoFit/>
          </a:bodyPr>
          <a:lstStyle/>
          <a:p>
            <a:r>
              <a:rPr lang="en-GB" sz="1100" b="1" dirty="0" smtClean="0"/>
              <a:t>MICE Note 165:</a:t>
            </a:r>
          </a:p>
          <a:p>
            <a:r>
              <a:rPr lang="en-GB" sz="1100" b="1" dirty="0" smtClean="0"/>
              <a:t>Analysis of Target Beam Test Data</a:t>
            </a:r>
          </a:p>
          <a:p>
            <a:r>
              <a:rPr lang="en-GB" sz="1100" b="1" dirty="0" smtClean="0"/>
              <a:t>http://mice.iit.edu/micenotes/public/pdf/MICE0165/MICE0165.pdf</a:t>
            </a:r>
            <a:endParaRPr lang="en-GB" sz="1100" b="1" dirty="0"/>
          </a:p>
        </p:txBody>
      </p:sp>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499872" y="5803392"/>
            <a:ext cx="5669280" cy="600164"/>
          </a:xfrm>
          <a:prstGeom prst="rect">
            <a:avLst/>
          </a:prstGeom>
          <a:noFill/>
        </p:spPr>
        <p:txBody>
          <a:bodyPr wrap="square" rtlCol="0">
            <a:spAutoFit/>
          </a:bodyPr>
          <a:lstStyle/>
          <a:p>
            <a:r>
              <a:rPr lang="en-GB" sz="1100" b="1" dirty="0" smtClean="0"/>
              <a:t>MICE Note 165:</a:t>
            </a:r>
          </a:p>
          <a:p>
            <a:r>
              <a:rPr lang="en-GB" sz="1100" b="1" dirty="0" smtClean="0"/>
              <a:t>Analysis of Target Beam Test Data</a:t>
            </a:r>
          </a:p>
          <a:p>
            <a:r>
              <a:rPr lang="en-GB" sz="1100" b="1" dirty="0" smtClean="0"/>
              <a:t>http://mice.iit.edu/micenotes/public/pdf/MICE0165/MICE0165.pdf</a:t>
            </a:r>
            <a:endParaRPr lang="en-GB" sz="1100" b="1" dirty="0"/>
          </a:p>
        </p:txBody>
      </p:sp>
      <p:pic>
        <p:nvPicPr>
          <p:cNvPr id="13" name="Picture 12" descr="Beamloss_001.png"/>
          <p:cNvPicPr>
            <a:picLocks noChangeAspect="1"/>
          </p:cNvPicPr>
          <p:nvPr/>
        </p:nvPicPr>
        <p:blipFill>
          <a:blip r:embed="rId2" cstate="print"/>
          <a:stretch>
            <a:fillRect/>
          </a:stretch>
        </p:blipFill>
        <p:spPr>
          <a:xfrm>
            <a:off x="400562" y="1166629"/>
            <a:ext cx="6085409" cy="3600000"/>
          </a:xfrm>
          <a:prstGeom prst="rect">
            <a:avLst/>
          </a:prstGeom>
        </p:spPr>
      </p:pic>
      <p:sp>
        <p:nvSpPr>
          <p:cNvPr id="4" name="Date Placeholder 3"/>
          <p:cNvSpPr>
            <a:spLocks noGrp="1"/>
          </p:cNvSpPr>
          <p:nvPr>
            <p:ph type="dt" sz="half" idx="10"/>
          </p:nvPr>
        </p:nvSpPr>
        <p:spPr/>
        <p:txBody>
          <a:bodyPr/>
          <a:lstStyle/>
          <a:p>
            <a:r>
              <a:rPr lang="en-GB" smtClean="0"/>
              <a:t>15/07/2011</a:t>
            </a:r>
            <a:endParaRPr lang="en-GB"/>
          </a:p>
        </p:txBody>
      </p:sp>
      <p:sp>
        <p:nvSpPr>
          <p:cNvPr id="5" name="Slide Number Placeholder 4"/>
          <p:cNvSpPr>
            <a:spLocks noGrp="1"/>
          </p:cNvSpPr>
          <p:nvPr>
            <p:ph type="sldNum" sz="quarter" idx="12"/>
          </p:nvPr>
        </p:nvSpPr>
        <p:spPr/>
        <p:txBody>
          <a:bodyPr/>
          <a:lstStyle/>
          <a:p>
            <a:fld id="{DE4F0436-2DBD-477A-82DC-D2142A7DBC66}" type="slidenum">
              <a:rPr lang="en-GB" smtClean="0"/>
              <a:pPr/>
              <a:t>18</a:t>
            </a:fld>
            <a:endParaRPr lang="en-GB"/>
          </a:p>
        </p:txBody>
      </p:sp>
      <p:sp>
        <p:nvSpPr>
          <p:cNvPr id="6" name="Footer Placeholder 5"/>
          <p:cNvSpPr>
            <a:spLocks noGrp="1"/>
          </p:cNvSpPr>
          <p:nvPr>
            <p:ph type="ftr" sz="quarter" idx="11"/>
          </p:nvPr>
        </p:nvSpPr>
        <p:spPr/>
        <p:txBody>
          <a:bodyPr/>
          <a:lstStyle/>
          <a:p>
            <a:r>
              <a:rPr lang="en-GB" smtClean="0"/>
              <a:t>P J Smith - University of Sheffield</a:t>
            </a:r>
            <a:endParaRPr lang="en-GB"/>
          </a:p>
        </p:txBody>
      </p:sp>
      <p:sp>
        <p:nvSpPr>
          <p:cNvPr id="12" name="TextBox 11"/>
          <p:cNvSpPr txBox="1"/>
          <p:nvPr/>
        </p:nvSpPr>
        <p:spPr>
          <a:xfrm rot="16200000">
            <a:off x="5339203" y="2626780"/>
            <a:ext cx="1854970" cy="307777"/>
          </a:xfrm>
          <a:prstGeom prst="rect">
            <a:avLst/>
          </a:prstGeom>
          <a:noFill/>
        </p:spPr>
        <p:txBody>
          <a:bodyPr wrap="square" rtlCol="0">
            <a:spAutoFit/>
          </a:bodyPr>
          <a:lstStyle/>
          <a:p>
            <a:r>
              <a:rPr lang="en-GB" sz="1400" b="1" dirty="0" err="1" smtClean="0">
                <a:solidFill>
                  <a:schemeClr val="accent6">
                    <a:lumMod val="50000"/>
                  </a:schemeClr>
                </a:solidFill>
                <a:latin typeface="Arial" pitchFamily="34" charset="0"/>
                <a:cs typeface="Arial" pitchFamily="34" charset="0"/>
              </a:rPr>
              <a:t>Beamloss</a:t>
            </a:r>
            <a:r>
              <a:rPr lang="en-GB" sz="1400" b="1" dirty="0" smtClean="0">
                <a:solidFill>
                  <a:schemeClr val="accent6">
                    <a:lumMod val="50000"/>
                  </a:schemeClr>
                </a:solidFill>
                <a:latin typeface="Arial" pitchFamily="34" charset="0"/>
                <a:cs typeface="Arial" pitchFamily="34" charset="0"/>
              </a:rPr>
              <a:t> (</a:t>
            </a:r>
            <a:r>
              <a:rPr lang="en-GB" sz="1400" b="1" dirty="0" err="1" smtClean="0">
                <a:solidFill>
                  <a:schemeClr val="accent6">
                    <a:lumMod val="50000"/>
                  </a:schemeClr>
                </a:solidFill>
                <a:latin typeface="Arial" pitchFamily="34" charset="0"/>
                <a:cs typeface="Arial" pitchFamily="34" charset="0"/>
              </a:rPr>
              <a:t>Vms</a:t>
            </a:r>
            <a:r>
              <a:rPr lang="en-GB" sz="1400" b="1" dirty="0" smtClean="0">
                <a:solidFill>
                  <a:schemeClr val="accent6">
                    <a:lumMod val="50000"/>
                  </a:schemeClr>
                </a:solidFill>
                <a:latin typeface="Arial" pitchFamily="34" charset="0"/>
                <a:cs typeface="Arial" pitchFamily="34" charset="0"/>
              </a:rPr>
              <a:t>)</a:t>
            </a:r>
            <a:endParaRPr lang="en-GB" sz="1400" b="1" dirty="0">
              <a:solidFill>
                <a:schemeClr val="accent6">
                  <a:lumMod val="50000"/>
                </a:schemeClr>
              </a:solidFill>
              <a:latin typeface="Arial" pitchFamily="34" charset="0"/>
              <a:cs typeface="Arial" pitchFamily="34" charset="0"/>
            </a:endParaRPr>
          </a:p>
        </p:txBody>
      </p:sp>
      <p:sp>
        <p:nvSpPr>
          <p:cNvPr id="10" name="TextBox 9"/>
          <p:cNvSpPr txBox="1"/>
          <p:nvPr/>
        </p:nvSpPr>
        <p:spPr>
          <a:xfrm>
            <a:off x="3060192" y="4498848"/>
            <a:ext cx="524256" cy="276999"/>
          </a:xfrm>
          <a:prstGeom prst="rect">
            <a:avLst/>
          </a:prstGeom>
          <a:noFill/>
        </p:spPr>
        <p:txBody>
          <a:bodyPr wrap="square" rtlCol="0">
            <a:spAutoFit/>
          </a:bodyPr>
          <a:lstStyle/>
          <a:p>
            <a:r>
              <a:rPr lang="en-GB" sz="1200" b="1" dirty="0" smtClean="0">
                <a:solidFill>
                  <a:schemeClr val="accent6">
                    <a:lumMod val="50000"/>
                  </a:schemeClr>
                </a:solidFill>
                <a:latin typeface="Arial" pitchFamily="34" charset="0"/>
                <a:cs typeface="Arial" pitchFamily="34" charset="0"/>
              </a:rPr>
              <a:t>(s)</a:t>
            </a:r>
            <a:endParaRPr lang="en-GB" sz="1200" b="1" dirty="0">
              <a:solidFill>
                <a:schemeClr val="accent6">
                  <a:lumMod val="50000"/>
                </a:schemeClr>
              </a:solidFill>
              <a:latin typeface="Arial" pitchFamily="34" charset="0"/>
              <a:cs typeface="Arial" pitchFamily="34" charset="0"/>
            </a:endParaRPr>
          </a:p>
        </p:txBody>
      </p:sp>
      <p:pic>
        <p:nvPicPr>
          <p:cNvPr id="14" name="Picture 13" descr="Beamloss_002.png"/>
          <p:cNvPicPr>
            <a:picLocks noChangeAspect="1"/>
          </p:cNvPicPr>
          <p:nvPr/>
        </p:nvPicPr>
        <p:blipFill>
          <a:blip r:embed="rId3" cstate="print"/>
          <a:stretch>
            <a:fillRect/>
          </a:stretch>
        </p:blipFill>
        <p:spPr>
          <a:xfrm>
            <a:off x="3484395" y="3384437"/>
            <a:ext cx="5411739" cy="3240000"/>
          </a:xfrm>
          <a:prstGeom prst="rect">
            <a:avLst/>
          </a:prstGeom>
        </p:spPr>
      </p:pic>
      <p:sp>
        <p:nvSpPr>
          <p:cNvPr id="11" name="TextBox 10"/>
          <p:cNvSpPr txBox="1"/>
          <p:nvPr/>
        </p:nvSpPr>
        <p:spPr>
          <a:xfrm rot="16200000">
            <a:off x="7808084" y="4778670"/>
            <a:ext cx="1854970" cy="307777"/>
          </a:xfrm>
          <a:prstGeom prst="rect">
            <a:avLst/>
          </a:prstGeom>
          <a:noFill/>
        </p:spPr>
        <p:txBody>
          <a:bodyPr wrap="square" rtlCol="0">
            <a:spAutoFit/>
          </a:bodyPr>
          <a:lstStyle/>
          <a:p>
            <a:r>
              <a:rPr lang="en-GB" sz="1400" b="1" dirty="0" err="1" smtClean="0">
                <a:solidFill>
                  <a:schemeClr val="accent6">
                    <a:lumMod val="50000"/>
                  </a:schemeClr>
                </a:solidFill>
                <a:latin typeface="Arial" pitchFamily="34" charset="0"/>
                <a:cs typeface="Arial" pitchFamily="34" charset="0"/>
              </a:rPr>
              <a:t>Beamloss</a:t>
            </a:r>
            <a:r>
              <a:rPr lang="en-GB" sz="1400" b="1" dirty="0" smtClean="0">
                <a:solidFill>
                  <a:schemeClr val="accent6">
                    <a:lumMod val="50000"/>
                  </a:schemeClr>
                </a:solidFill>
                <a:latin typeface="Arial" pitchFamily="34" charset="0"/>
                <a:cs typeface="Arial" pitchFamily="34" charset="0"/>
              </a:rPr>
              <a:t> (</a:t>
            </a:r>
            <a:r>
              <a:rPr lang="en-GB" sz="1400" b="1" dirty="0" err="1" smtClean="0">
                <a:solidFill>
                  <a:schemeClr val="accent6">
                    <a:lumMod val="50000"/>
                  </a:schemeClr>
                </a:solidFill>
                <a:latin typeface="Arial" pitchFamily="34" charset="0"/>
                <a:cs typeface="Arial" pitchFamily="34" charset="0"/>
              </a:rPr>
              <a:t>Vms</a:t>
            </a:r>
            <a:r>
              <a:rPr lang="en-GB" sz="1400" b="1" dirty="0" smtClean="0">
                <a:solidFill>
                  <a:schemeClr val="accent6">
                    <a:lumMod val="50000"/>
                  </a:schemeClr>
                </a:solidFill>
                <a:latin typeface="Arial" pitchFamily="34" charset="0"/>
                <a:cs typeface="Arial" pitchFamily="34" charset="0"/>
              </a:rPr>
              <a:t>)</a:t>
            </a:r>
            <a:endParaRPr lang="en-GB" sz="1400" b="1" dirty="0">
              <a:solidFill>
                <a:schemeClr val="accent6">
                  <a:lumMod val="50000"/>
                </a:schemeClr>
              </a:solidFill>
              <a:latin typeface="Arial" pitchFamily="34" charset="0"/>
              <a:cs typeface="Arial" pitchFamily="34" charset="0"/>
            </a:endParaRPr>
          </a:p>
        </p:txBody>
      </p:sp>
      <p:sp>
        <p:nvSpPr>
          <p:cNvPr id="16" name="Title 1"/>
          <p:cNvSpPr>
            <a:spLocks noGrp="1"/>
          </p:cNvSpPr>
          <p:nvPr>
            <p:ph type="title"/>
          </p:nvPr>
        </p:nvSpPr>
        <p:spPr>
          <a:xfrm>
            <a:off x="1769423" y="327378"/>
            <a:ext cx="5687104" cy="598311"/>
          </a:xfrm>
        </p:spPr>
        <p:txBody>
          <a:bodyPr/>
          <a:lstStyle/>
          <a:p>
            <a:r>
              <a:rPr lang="en-GB" sz="2800" b="1" dirty="0" smtClean="0"/>
              <a:t>2006 Target Tests</a:t>
            </a:r>
            <a:endParaRPr lang="en-GB" sz="2800" b="1" dirty="0"/>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499872" y="5803392"/>
            <a:ext cx="5669280" cy="600164"/>
          </a:xfrm>
          <a:prstGeom prst="rect">
            <a:avLst/>
          </a:prstGeom>
          <a:noFill/>
        </p:spPr>
        <p:txBody>
          <a:bodyPr wrap="square" rtlCol="0">
            <a:spAutoFit/>
          </a:bodyPr>
          <a:lstStyle/>
          <a:p>
            <a:r>
              <a:rPr lang="en-GB" sz="1100" b="1" dirty="0" smtClean="0"/>
              <a:t>MICE Note 165:</a:t>
            </a:r>
          </a:p>
          <a:p>
            <a:r>
              <a:rPr lang="en-GB" sz="1100" b="1" dirty="0" smtClean="0"/>
              <a:t>Analysis of Target Beam Test Data</a:t>
            </a:r>
          </a:p>
          <a:p>
            <a:r>
              <a:rPr lang="en-GB" sz="1100" b="1" dirty="0" smtClean="0"/>
              <a:t>http://mice.iit.edu/micenotes/public/pdf/MICE0165/MICE0165.pdf</a:t>
            </a:r>
            <a:endParaRPr lang="en-GB" sz="1100" b="1" dirty="0"/>
          </a:p>
        </p:txBody>
      </p:sp>
      <p:pic>
        <p:nvPicPr>
          <p:cNvPr id="13" name="Picture 12" descr="Beamloss_001.png"/>
          <p:cNvPicPr>
            <a:picLocks noChangeAspect="1"/>
          </p:cNvPicPr>
          <p:nvPr/>
        </p:nvPicPr>
        <p:blipFill>
          <a:blip r:embed="rId2" cstate="print"/>
          <a:stretch>
            <a:fillRect/>
          </a:stretch>
        </p:blipFill>
        <p:spPr>
          <a:xfrm>
            <a:off x="400562" y="1166629"/>
            <a:ext cx="6085409" cy="3600000"/>
          </a:xfrm>
          <a:prstGeom prst="rect">
            <a:avLst/>
          </a:prstGeom>
        </p:spPr>
      </p:pic>
      <p:sp>
        <p:nvSpPr>
          <p:cNvPr id="4" name="Date Placeholder 3"/>
          <p:cNvSpPr>
            <a:spLocks noGrp="1"/>
          </p:cNvSpPr>
          <p:nvPr>
            <p:ph type="dt" sz="half" idx="10"/>
          </p:nvPr>
        </p:nvSpPr>
        <p:spPr/>
        <p:txBody>
          <a:bodyPr/>
          <a:lstStyle/>
          <a:p>
            <a:r>
              <a:rPr lang="en-GB" smtClean="0"/>
              <a:t>15/07/2011</a:t>
            </a:r>
            <a:endParaRPr lang="en-GB"/>
          </a:p>
        </p:txBody>
      </p:sp>
      <p:sp>
        <p:nvSpPr>
          <p:cNvPr id="5" name="Slide Number Placeholder 4"/>
          <p:cNvSpPr>
            <a:spLocks noGrp="1"/>
          </p:cNvSpPr>
          <p:nvPr>
            <p:ph type="sldNum" sz="quarter" idx="12"/>
          </p:nvPr>
        </p:nvSpPr>
        <p:spPr/>
        <p:txBody>
          <a:bodyPr/>
          <a:lstStyle/>
          <a:p>
            <a:fld id="{DE4F0436-2DBD-477A-82DC-D2142A7DBC66}" type="slidenum">
              <a:rPr lang="en-GB" smtClean="0"/>
              <a:pPr/>
              <a:t>19</a:t>
            </a:fld>
            <a:endParaRPr lang="en-GB"/>
          </a:p>
        </p:txBody>
      </p:sp>
      <p:sp>
        <p:nvSpPr>
          <p:cNvPr id="6" name="Footer Placeholder 5"/>
          <p:cNvSpPr>
            <a:spLocks noGrp="1"/>
          </p:cNvSpPr>
          <p:nvPr>
            <p:ph type="ftr" sz="quarter" idx="11"/>
          </p:nvPr>
        </p:nvSpPr>
        <p:spPr/>
        <p:txBody>
          <a:bodyPr/>
          <a:lstStyle/>
          <a:p>
            <a:r>
              <a:rPr lang="en-GB" smtClean="0"/>
              <a:t>P J Smith - University of Sheffield</a:t>
            </a:r>
            <a:endParaRPr lang="en-GB"/>
          </a:p>
        </p:txBody>
      </p:sp>
      <p:sp>
        <p:nvSpPr>
          <p:cNvPr id="12" name="TextBox 11"/>
          <p:cNvSpPr txBox="1"/>
          <p:nvPr/>
        </p:nvSpPr>
        <p:spPr>
          <a:xfrm rot="16200000">
            <a:off x="5339203" y="2626780"/>
            <a:ext cx="1854970" cy="307777"/>
          </a:xfrm>
          <a:prstGeom prst="rect">
            <a:avLst/>
          </a:prstGeom>
          <a:noFill/>
        </p:spPr>
        <p:txBody>
          <a:bodyPr wrap="square" rtlCol="0">
            <a:spAutoFit/>
          </a:bodyPr>
          <a:lstStyle/>
          <a:p>
            <a:r>
              <a:rPr lang="en-GB" sz="1400" b="1" dirty="0" err="1" smtClean="0">
                <a:solidFill>
                  <a:schemeClr val="accent6">
                    <a:lumMod val="50000"/>
                  </a:schemeClr>
                </a:solidFill>
                <a:latin typeface="Arial" pitchFamily="34" charset="0"/>
                <a:cs typeface="Arial" pitchFamily="34" charset="0"/>
              </a:rPr>
              <a:t>Beamloss</a:t>
            </a:r>
            <a:r>
              <a:rPr lang="en-GB" sz="1400" b="1" dirty="0" smtClean="0">
                <a:solidFill>
                  <a:schemeClr val="accent6">
                    <a:lumMod val="50000"/>
                  </a:schemeClr>
                </a:solidFill>
                <a:latin typeface="Arial" pitchFamily="34" charset="0"/>
                <a:cs typeface="Arial" pitchFamily="34" charset="0"/>
              </a:rPr>
              <a:t> (</a:t>
            </a:r>
            <a:r>
              <a:rPr lang="en-GB" sz="1400" b="1" dirty="0" err="1" smtClean="0">
                <a:solidFill>
                  <a:schemeClr val="accent6">
                    <a:lumMod val="50000"/>
                  </a:schemeClr>
                </a:solidFill>
                <a:latin typeface="Arial" pitchFamily="34" charset="0"/>
                <a:cs typeface="Arial" pitchFamily="34" charset="0"/>
              </a:rPr>
              <a:t>Vms</a:t>
            </a:r>
            <a:r>
              <a:rPr lang="en-GB" sz="1400" b="1" dirty="0" smtClean="0">
                <a:solidFill>
                  <a:schemeClr val="accent6">
                    <a:lumMod val="50000"/>
                  </a:schemeClr>
                </a:solidFill>
                <a:latin typeface="Arial" pitchFamily="34" charset="0"/>
                <a:cs typeface="Arial" pitchFamily="34" charset="0"/>
              </a:rPr>
              <a:t>)</a:t>
            </a:r>
            <a:endParaRPr lang="en-GB" sz="1400" b="1" dirty="0">
              <a:solidFill>
                <a:schemeClr val="accent6">
                  <a:lumMod val="50000"/>
                </a:schemeClr>
              </a:solidFill>
              <a:latin typeface="Arial" pitchFamily="34" charset="0"/>
              <a:cs typeface="Arial" pitchFamily="34" charset="0"/>
            </a:endParaRPr>
          </a:p>
        </p:txBody>
      </p:sp>
      <p:sp>
        <p:nvSpPr>
          <p:cNvPr id="10" name="TextBox 9"/>
          <p:cNvSpPr txBox="1"/>
          <p:nvPr/>
        </p:nvSpPr>
        <p:spPr>
          <a:xfrm>
            <a:off x="3060192" y="4498848"/>
            <a:ext cx="524256" cy="276999"/>
          </a:xfrm>
          <a:prstGeom prst="rect">
            <a:avLst/>
          </a:prstGeom>
          <a:noFill/>
        </p:spPr>
        <p:txBody>
          <a:bodyPr wrap="square" rtlCol="0">
            <a:spAutoFit/>
          </a:bodyPr>
          <a:lstStyle/>
          <a:p>
            <a:r>
              <a:rPr lang="en-GB" sz="1200" b="1" dirty="0" smtClean="0">
                <a:solidFill>
                  <a:schemeClr val="accent6">
                    <a:lumMod val="50000"/>
                  </a:schemeClr>
                </a:solidFill>
                <a:latin typeface="Arial" pitchFamily="34" charset="0"/>
                <a:cs typeface="Arial" pitchFamily="34" charset="0"/>
              </a:rPr>
              <a:t>(s)</a:t>
            </a:r>
            <a:endParaRPr lang="en-GB" sz="1200" b="1" dirty="0">
              <a:solidFill>
                <a:schemeClr val="accent6">
                  <a:lumMod val="50000"/>
                </a:schemeClr>
              </a:solidFill>
              <a:latin typeface="Arial" pitchFamily="34" charset="0"/>
              <a:cs typeface="Arial" pitchFamily="34" charset="0"/>
            </a:endParaRPr>
          </a:p>
        </p:txBody>
      </p:sp>
      <p:sp>
        <p:nvSpPr>
          <p:cNvPr id="19" name="Title 1"/>
          <p:cNvSpPr>
            <a:spLocks noGrp="1"/>
          </p:cNvSpPr>
          <p:nvPr>
            <p:ph type="title"/>
          </p:nvPr>
        </p:nvSpPr>
        <p:spPr>
          <a:xfrm>
            <a:off x="1769423" y="327378"/>
            <a:ext cx="5687104" cy="598311"/>
          </a:xfrm>
        </p:spPr>
        <p:txBody>
          <a:bodyPr/>
          <a:lstStyle/>
          <a:p>
            <a:r>
              <a:rPr lang="en-GB" sz="2800" b="1" dirty="0" smtClean="0"/>
              <a:t>2006 Target Tests</a:t>
            </a:r>
            <a:endParaRPr lang="en-GB" sz="2800" b="1" dirty="0"/>
          </a:p>
        </p:txBody>
      </p:sp>
      <p:pic>
        <p:nvPicPr>
          <p:cNvPr id="21" name="Picture 20" descr="Beamloss_002.png"/>
          <p:cNvPicPr>
            <a:picLocks noChangeAspect="1"/>
          </p:cNvPicPr>
          <p:nvPr/>
        </p:nvPicPr>
        <p:blipFill>
          <a:blip r:embed="rId3" cstate="print"/>
          <a:stretch>
            <a:fillRect/>
          </a:stretch>
        </p:blipFill>
        <p:spPr>
          <a:xfrm>
            <a:off x="3484395" y="3384437"/>
            <a:ext cx="5411739" cy="3240000"/>
          </a:xfrm>
          <a:prstGeom prst="rect">
            <a:avLst/>
          </a:prstGeom>
        </p:spPr>
      </p:pic>
      <p:sp>
        <p:nvSpPr>
          <p:cNvPr id="22" name="TextBox 21"/>
          <p:cNvSpPr txBox="1"/>
          <p:nvPr/>
        </p:nvSpPr>
        <p:spPr>
          <a:xfrm rot="16200000">
            <a:off x="7808084" y="4778670"/>
            <a:ext cx="1854970" cy="307777"/>
          </a:xfrm>
          <a:prstGeom prst="rect">
            <a:avLst/>
          </a:prstGeom>
          <a:noFill/>
        </p:spPr>
        <p:txBody>
          <a:bodyPr wrap="square" rtlCol="0">
            <a:spAutoFit/>
          </a:bodyPr>
          <a:lstStyle/>
          <a:p>
            <a:r>
              <a:rPr lang="en-GB" sz="1400" b="1" dirty="0" err="1" smtClean="0">
                <a:solidFill>
                  <a:schemeClr val="accent6">
                    <a:lumMod val="50000"/>
                  </a:schemeClr>
                </a:solidFill>
                <a:latin typeface="Arial" pitchFamily="34" charset="0"/>
                <a:cs typeface="Arial" pitchFamily="34" charset="0"/>
              </a:rPr>
              <a:t>Beamloss</a:t>
            </a:r>
            <a:r>
              <a:rPr lang="en-GB" sz="1400" b="1" dirty="0" smtClean="0">
                <a:solidFill>
                  <a:schemeClr val="accent6">
                    <a:lumMod val="50000"/>
                  </a:schemeClr>
                </a:solidFill>
                <a:latin typeface="Arial" pitchFamily="34" charset="0"/>
                <a:cs typeface="Arial" pitchFamily="34" charset="0"/>
              </a:rPr>
              <a:t> (</a:t>
            </a:r>
            <a:r>
              <a:rPr lang="en-GB" sz="1400" b="1" dirty="0" err="1" smtClean="0">
                <a:solidFill>
                  <a:schemeClr val="accent6">
                    <a:lumMod val="50000"/>
                  </a:schemeClr>
                </a:solidFill>
                <a:latin typeface="Arial" pitchFamily="34" charset="0"/>
                <a:cs typeface="Arial" pitchFamily="34" charset="0"/>
              </a:rPr>
              <a:t>Vms</a:t>
            </a:r>
            <a:r>
              <a:rPr lang="en-GB" sz="1400" b="1" dirty="0" smtClean="0">
                <a:solidFill>
                  <a:schemeClr val="accent6">
                    <a:lumMod val="50000"/>
                  </a:schemeClr>
                </a:solidFill>
                <a:latin typeface="Arial" pitchFamily="34" charset="0"/>
                <a:cs typeface="Arial" pitchFamily="34" charset="0"/>
              </a:rPr>
              <a:t>)</a:t>
            </a:r>
            <a:endParaRPr lang="en-GB" sz="1400" b="1" dirty="0">
              <a:solidFill>
                <a:schemeClr val="accent6">
                  <a:lumMod val="50000"/>
                </a:schemeClr>
              </a:solidFill>
              <a:latin typeface="Arial" pitchFamily="34" charset="0"/>
              <a:cs typeface="Arial" pitchFamily="34" charset="0"/>
            </a:endParaRPr>
          </a:p>
        </p:txBody>
      </p:sp>
      <p:pic>
        <p:nvPicPr>
          <p:cNvPr id="15" name="Content Placeholder 3" descr="LinearAcc_002.PNG"/>
          <p:cNvPicPr>
            <a:picLocks noGrp="1" noChangeAspect="1"/>
          </p:cNvPicPr>
          <p:nvPr>
            <p:ph idx="1"/>
          </p:nvPr>
        </p:nvPicPr>
        <p:blipFill>
          <a:blip r:embed="rId4" cstate="print"/>
          <a:stretch>
            <a:fillRect/>
          </a:stretch>
        </p:blipFill>
        <p:spPr>
          <a:xfrm>
            <a:off x="304800" y="300686"/>
            <a:ext cx="5427000" cy="2907322"/>
          </a:xfrm>
          <a:ln w="50800">
            <a:solidFill>
              <a:srgbClr val="FFFF00"/>
            </a:solidFill>
          </a:ln>
        </p:spPr>
      </p:pic>
      <p:sp>
        <p:nvSpPr>
          <p:cNvPr id="16" name="Down Arrow 15"/>
          <p:cNvSpPr/>
          <p:nvPr/>
        </p:nvSpPr>
        <p:spPr>
          <a:xfrm>
            <a:off x="3655172" y="1112806"/>
            <a:ext cx="288032"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3713636" y="1851560"/>
            <a:ext cx="180000" cy="180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b="1" dirty="0" smtClean="0"/>
              <a:t>What is the Target Mechanism?</a:t>
            </a:r>
            <a:endParaRPr lang="en-GB" sz="2800" b="1" dirty="0"/>
          </a:p>
        </p:txBody>
      </p:sp>
      <p:sp>
        <p:nvSpPr>
          <p:cNvPr id="4" name="TextBox 3"/>
          <p:cNvSpPr txBox="1"/>
          <p:nvPr/>
        </p:nvSpPr>
        <p:spPr>
          <a:xfrm>
            <a:off x="4932040" y="1182272"/>
            <a:ext cx="3816424" cy="1569660"/>
          </a:xfrm>
          <a:prstGeom prst="rect">
            <a:avLst/>
          </a:prstGeom>
          <a:noFill/>
        </p:spPr>
        <p:txBody>
          <a:bodyPr wrap="square" rtlCol="0">
            <a:spAutoFit/>
          </a:bodyPr>
          <a:lstStyle/>
          <a:p>
            <a:r>
              <a:rPr lang="en-GB" sz="1600" dirty="0" smtClean="0"/>
              <a:t>The target mechanism is an electromechanical device that rapidly inserts a small titanium target into the circulating proton beam of ISIS immediately prior to extraction without unduly disturbing the primary proton beam.</a:t>
            </a:r>
            <a:endParaRPr lang="en-GB" sz="1600" dirty="0"/>
          </a:p>
        </p:txBody>
      </p:sp>
      <p:sp>
        <p:nvSpPr>
          <p:cNvPr id="5" name="TextBox 4"/>
          <p:cNvSpPr txBox="1"/>
          <p:nvPr/>
        </p:nvSpPr>
        <p:spPr>
          <a:xfrm>
            <a:off x="4932040" y="2838456"/>
            <a:ext cx="3672408" cy="1077218"/>
          </a:xfrm>
          <a:prstGeom prst="rect">
            <a:avLst/>
          </a:prstGeom>
          <a:noFill/>
        </p:spPr>
        <p:txBody>
          <a:bodyPr wrap="square" rtlCol="0">
            <a:spAutoFit/>
          </a:bodyPr>
          <a:lstStyle/>
          <a:p>
            <a:r>
              <a:rPr lang="en-GB" sz="1600" dirty="0" smtClean="0"/>
              <a:t>Pions created from the interaction with the target are collected by the MICE beamline where they undergo decay to muons for use in the MICE experiment. </a:t>
            </a:r>
            <a:endParaRPr lang="en-GB" sz="1600" dirty="0"/>
          </a:p>
        </p:txBody>
      </p:sp>
      <p:pic>
        <p:nvPicPr>
          <p:cNvPr id="7" name="Picture 6" descr="TargetCutAway_QualityCrop.png"/>
          <p:cNvPicPr>
            <a:picLocks noChangeAspect="1"/>
          </p:cNvPicPr>
          <p:nvPr/>
        </p:nvPicPr>
        <p:blipFill>
          <a:blip r:embed="rId3" cstate="print"/>
          <a:stretch>
            <a:fillRect/>
          </a:stretch>
        </p:blipFill>
        <p:spPr>
          <a:xfrm>
            <a:off x="-972616" y="128824"/>
            <a:ext cx="5800068" cy="6858000"/>
          </a:xfrm>
          <a:prstGeom prst="rect">
            <a:avLst/>
          </a:prstGeom>
        </p:spPr>
      </p:pic>
      <p:sp>
        <p:nvSpPr>
          <p:cNvPr id="8" name="TextBox 7"/>
          <p:cNvSpPr txBox="1"/>
          <p:nvPr/>
        </p:nvSpPr>
        <p:spPr>
          <a:xfrm>
            <a:off x="3059832" y="1124744"/>
            <a:ext cx="1800200" cy="307777"/>
          </a:xfrm>
          <a:prstGeom prst="rect">
            <a:avLst/>
          </a:prstGeom>
          <a:noFill/>
        </p:spPr>
        <p:txBody>
          <a:bodyPr wrap="square" rtlCol="0">
            <a:spAutoFit/>
          </a:bodyPr>
          <a:lstStyle/>
          <a:p>
            <a:r>
              <a:rPr lang="en-GB" sz="1400" dirty="0" smtClean="0"/>
              <a:t>Optics Block</a:t>
            </a:r>
            <a:endParaRPr lang="en-GB" sz="1400" dirty="0"/>
          </a:p>
        </p:txBody>
      </p:sp>
      <p:sp>
        <p:nvSpPr>
          <p:cNvPr id="9" name="TextBox 8"/>
          <p:cNvSpPr txBox="1"/>
          <p:nvPr/>
        </p:nvSpPr>
        <p:spPr>
          <a:xfrm>
            <a:off x="3059832" y="2924944"/>
            <a:ext cx="1800200" cy="307777"/>
          </a:xfrm>
          <a:prstGeom prst="rect">
            <a:avLst/>
          </a:prstGeom>
          <a:noFill/>
        </p:spPr>
        <p:txBody>
          <a:bodyPr wrap="square" rtlCol="0">
            <a:spAutoFit/>
          </a:bodyPr>
          <a:lstStyle/>
          <a:p>
            <a:r>
              <a:rPr lang="en-GB" sz="1400" dirty="0" smtClean="0"/>
              <a:t>Stator</a:t>
            </a:r>
            <a:endParaRPr lang="en-GB" sz="1400" dirty="0"/>
          </a:p>
        </p:txBody>
      </p:sp>
      <p:sp>
        <p:nvSpPr>
          <p:cNvPr id="10" name="TextBox 9"/>
          <p:cNvSpPr txBox="1"/>
          <p:nvPr/>
        </p:nvSpPr>
        <p:spPr>
          <a:xfrm>
            <a:off x="3059832" y="3284984"/>
            <a:ext cx="2160240" cy="307777"/>
          </a:xfrm>
          <a:prstGeom prst="rect">
            <a:avLst/>
          </a:prstGeom>
          <a:noFill/>
        </p:spPr>
        <p:txBody>
          <a:bodyPr wrap="square" rtlCol="0">
            <a:spAutoFit/>
          </a:bodyPr>
          <a:lstStyle/>
          <a:p>
            <a:r>
              <a:rPr lang="en-GB" sz="1400" dirty="0" smtClean="0"/>
              <a:t>Permanent Magnets</a:t>
            </a:r>
            <a:endParaRPr lang="en-GB" sz="1400" dirty="0"/>
          </a:p>
        </p:txBody>
      </p:sp>
      <p:sp>
        <p:nvSpPr>
          <p:cNvPr id="11" name="TextBox 10"/>
          <p:cNvSpPr txBox="1"/>
          <p:nvPr/>
        </p:nvSpPr>
        <p:spPr>
          <a:xfrm>
            <a:off x="3059832" y="4201343"/>
            <a:ext cx="2160240" cy="307777"/>
          </a:xfrm>
          <a:prstGeom prst="rect">
            <a:avLst/>
          </a:prstGeom>
          <a:noFill/>
        </p:spPr>
        <p:txBody>
          <a:bodyPr wrap="square" rtlCol="0">
            <a:spAutoFit/>
          </a:bodyPr>
          <a:lstStyle/>
          <a:p>
            <a:r>
              <a:rPr lang="en-GB" sz="1400" dirty="0" smtClean="0"/>
              <a:t>Dust Trap</a:t>
            </a:r>
            <a:endParaRPr lang="en-GB" sz="1400" dirty="0"/>
          </a:p>
        </p:txBody>
      </p:sp>
      <p:sp>
        <p:nvSpPr>
          <p:cNvPr id="12" name="TextBox 11"/>
          <p:cNvSpPr txBox="1"/>
          <p:nvPr/>
        </p:nvSpPr>
        <p:spPr>
          <a:xfrm>
            <a:off x="3059832" y="6065480"/>
            <a:ext cx="2160240" cy="307777"/>
          </a:xfrm>
          <a:prstGeom prst="rect">
            <a:avLst/>
          </a:prstGeom>
          <a:noFill/>
        </p:spPr>
        <p:txBody>
          <a:bodyPr wrap="square" rtlCol="0">
            <a:spAutoFit/>
          </a:bodyPr>
          <a:lstStyle/>
          <a:p>
            <a:r>
              <a:rPr lang="en-GB" sz="1400" dirty="0" smtClean="0"/>
              <a:t>Target</a:t>
            </a:r>
            <a:endParaRPr lang="en-GB" sz="1400" dirty="0"/>
          </a:p>
        </p:txBody>
      </p:sp>
      <p:cxnSp>
        <p:nvCxnSpPr>
          <p:cNvPr id="14" name="Straight Arrow Connector 13"/>
          <p:cNvCxnSpPr/>
          <p:nvPr/>
        </p:nvCxnSpPr>
        <p:spPr>
          <a:xfrm rot="10800000" flipV="1">
            <a:off x="2051720" y="1268760"/>
            <a:ext cx="100811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0800000" flipV="1">
            <a:off x="2051720" y="3068960"/>
            <a:ext cx="100811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0800000" flipV="1">
            <a:off x="2051720" y="4365104"/>
            <a:ext cx="100811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a:off x="1979712" y="6209496"/>
            <a:ext cx="108012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0" idx="1"/>
          </p:cNvCxnSpPr>
          <p:nvPr/>
        </p:nvCxnSpPr>
        <p:spPr>
          <a:xfrm rot="10800000">
            <a:off x="1979712" y="3438873"/>
            <a:ext cx="108012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059833" y="2420888"/>
            <a:ext cx="1800200" cy="307777"/>
          </a:xfrm>
          <a:prstGeom prst="rect">
            <a:avLst/>
          </a:prstGeom>
          <a:noFill/>
        </p:spPr>
        <p:txBody>
          <a:bodyPr wrap="square" rtlCol="0">
            <a:spAutoFit/>
          </a:bodyPr>
          <a:lstStyle/>
          <a:p>
            <a:r>
              <a:rPr lang="en-GB" sz="1400" dirty="0" smtClean="0"/>
              <a:t>Top Bearing</a:t>
            </a:r>
            <a:endParaRPr lang="en-GB" sz="1400" dirty="0"/>
          </a:p>
        </p:txBody>
      </p:sp>
      <p:cxnSp>
        <p:nvCxnSpPr>
          <p:cNvPr id="27" name="Straight Arrow Connector 26"/>
          <p:cNvCxnSpPr/>
          <p:nvPr/>
        </p:nvCxnSpPr>
        <p:spPr>
          <a:xfrm rot="10800000" flipV="1">
            <a:off x="2051721" y="2564904"/>
            <a:ext cx="100811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059833" y="3861048"/>
            <a:ext cx="1800200" cy="307777"/>
          </a:xfrm>
          <a:prstGeom prst="rect">
            <a:avLst/>
          </a:prstGeom>
          <a:noFill/>
        </p:spPr>
        <p:txBody>
          <a:bodyPr wrap="square" rtlCol="0">
            <a:spAutoFit/>
          </a:bodyPr>
          <a:lstStyle/>
          <a:p>
            <a:r>
              <a:rPr lang="en-GB" sz="1400" dirty="0" smtClean="0"/>
              <a:t>Bottom Bearing</a:t>
            </a:r>
            <a:endParaRPr lang="en-GB" sz="1400" dirty="0"/>
          </a:p>
        </p:txBody>
      </p:sp>
      <p:cxnSp>
        <p:nvCxnSpPr>
          <p:cNvPr id="29" name="Straight Arrow Connector 28"/>
          <p:cNvCxnSpPr/>
          <p:nvPr/>
        </p:nvCxnSpPr>
        <p:spPr>
          <a:xfrm rot="10800000" flipV="1">
            <a:off x="2051721" y="4005064"/>
            <a:ext cx="100811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4860032" y="1182272"/>
            <a:ext cx="3960440" cy="2808312"/>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Date Placeholder 33"/>
          <p:cNvSpPr>
            <a:spLocks noGrp="1"/>
          </p:cNvSpPr>
          <p:nvPr>
            <p:ph type="dt" sz="half" idx="10"/>
          </p:nvPr>
        </p:nvSpPr>
        <p:spPr/>
        <p:txBody>
          <a:bodyPr/>
          <a:lstStyle/>
          <a:p>
            <a:r>
              <a:rPr lang="en-GB" smtClean="0"/>
              <a:t>15/07/2011</a:t>
            </a:r>
            <a:endParaRPr lang="en-GB"/>
          </a:p>
        </p:txBody>
      </p:sp>
      <p:sp>
        <p:nvSpPr>
          <p:cNvPr id="35" name="Slide Number Placeholder 34"/>
          <p:cNvSpPr>
            <a:spLocks noGrp="1"/>
          </p:cNvSpPr>
          <p:nvPr>
            <p:ph type="sldNum" sz="quarter" idx="12"/>
          </p:nvPr>
        </p:nvSpPr>
        <p:spPr/>
        <p:txBody>
          <a:bodyPr/>
          <a:lstStyle/>
          <a:p>
            <a:fld id="{DE4F0436-2DBD-477A-82DC-D2142A7DBC66}" type="slidenum">
              <a:rPr lang="en-GB" smtClean="0"/>
              <a:pPr/>
              <a:t>2</a:t>
            </a:fld>
            <a:endParaRPr lang="en-GB"/>
          </a:p>
        </p:txBody>
      </p:sp>
      <p:sp>
        <p:nvSpPr>
          <p:cNvPr id="36" name="Footer Placeholder 35"/>
          <p:cNvSpPr>
            <a:spLocks noGrp="1"/>
          </p:cNvSpPr>
          <p:nvPr>
            <p:ph type="ftr" sz="quarter" idx="11"/>
          </p:nvPr>
        </p:nvSpPr>
        <p:spPr/>
        <p:txBody>
          <a:bodyPr/>
          <a:lstStyle/>
          <a:p>
            <a:r>
              <a:rPr lang="en-GB" smtClean="0"/>
              <a:t>P J Smith - University of Sheffield</a:t>
            </a:r>
            <a:endParaRPr lang="en-GB"/>
          </a:p>
        </p:txBody>
      </p:sp>
      <p:pic>
        <p:nvPicPr>
          <p:cNvPr id="38" name="Picture 37" descr="Target_Installed_New.png"/>
          <p:cNvPicPr>
            <a:picLocks noChangeAspect="1"/>
          </p:cNvPicPr>
          <p:nvPr/>
        </p:nvPicPr>
        <p:blipFill>
          <a:blip r:embed="rId4" cstate="print"/>
          <a:srcRect t="25545"/>
          <a:stretch>
            <a:fillRect/>
          </a:stretch>
        </p:blipFill>
        <p:spPr>
          <a:xfrm>
            <a:off x="4884416" y="4014576"/>
            <a:ext cx="3906000" cy="2693738"/>
          </a:xfrm>
          <a:prstGeom prst="rect">
            <a:avLst/>
          </a:prstGeom>
          <a:ln w="50800">
            <a:solidFill>
              <a:schemeClr val="bg1"/>
            </a:solidFill>
          </a:ln>
        </p:spPr>
      </p:pic>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31648" y="1011936"/>
            <a:ext cx="8631936" cy="5218176"/>
          </a:xfrm>
          <a:prstGeom prst="roundRect">
            <a:avLst/>
          </a:prstGeom>
          <a:solidFill>
            <a:schemeClr val="accent6"/>
          </a:solid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sz="2800" b="1" dirty="0" smtClean="0"/>
              <a:t>Timeline of Developments</a:t>
            </a:r>
            <a:endParaRPr lang="en-GB" sz="2800" b="1" dirty="0"/>
          </a:p>
        </p:txBody>
      </p:sp>
      <p:sp>
        <p:nvSpPr>
          <p:cNvPr id="3" name="Content Placeholder 2"/>
          <p:cNvSpPr>
            <a:spLocks noGrp="1"/>
          </p:cNvSpPr>
          <p:nvPr>
            <p:ph idx="1"/>
          </p:nvPr>
        </p:nvSpPr>
        <p:spPr>
          <a:xfrm>
            <a:off x="457200" y="1174044"/>
            <a:ext cx="8229600" cy="5423308"/>
          </a:xfrm>
        </p:spPr>
        <p:txBody>
          <a:bodyPr/>
          <a:lstStyle/>
          <a:p>
            <a:pPr>
              <a:buNone/>
            </a:pPr>
            <a:r>
              <a:rPr lang="en-GB" sz="1600" b="1" dirty="0" smtClean="0">
                <a:solidFill>
                  <a:schemeClr val="bg1"/>
                </a:solidFill>
              </a:rPr>
              <a:t>2007 </a:t>
            </a:r>
          </a:p>
          <a:p>
            <a:pPr>
              <a:buNone/>
            </a:pPr>
            <a:r>
              <a:rPr lang="en-GB" sz="1600" b="1" dirty="0" smtClean="0">
                <a:solidFill>
                  <a:schemeClr val="bg1"/>
                </a:solidFill>
              </a:rPr>
              <a:t>	New Power supply designed to supply currents of 60A to stator via capacitor banks. </a:t>
            </a:r>
          </a:p>
          <a:p>
            <a:pPr>
              <a:buNone/>
            </a:pPr>
            <a:r>
              <a:rPr lang="en-GB" sz="1600" b="1" dirty="0" smtClean="0">
                <a:solidFill>
                  <a:schemeClr val="bg1"/>
                </a:solidFill>
              </a:rPr>
              <a:t>	Control algorithms adopted to deal with higher accelerations. </a:t>
            </a:r>
          </a:p>
          <a:p>
            <a:pPr>
              <a:buNone/>
            </a:pPr>
            <a:r>
              <a:rPr lang="en-GB" sz="1600" b="1" dirty="0" smtClean="0">
                <a:solidFill>
                  <a:schemeClr val="bg1"/>
                </a:solidFill>
              </a:rPr>
              <a:t>	Bearing tests performed at Sheffield Revealed Ceramic bearings to be inadequate</a:t>
            </a:r>
          </a:p>
          <a:p>
            <a:pPr>
              <a:buNone/>
            </a:pPr>
            <a:r>
              <a:rPr lang="en-GB" sz="1600" b="1" dirty="0" smtClean="0">
                <a:solidFill>
                  <a:schemeClr val="bg1"/>
                </a:solidFill>
              </a:rPr>
              <a:t>	Bearing Trials – Found Diamond Like Carbon (DLC) on DLC gave the best results.</a:t>
            </a:r>
          </a:p>
          <a:p>
            <a:pPr>
              <a:buNone/>
            </a:pPr>
            <a:r>
              <a:rPr lang="en-GB" sz="1600" b="1" dirty="0" smtClean="0">
                <a:solidFill>
                  <a:schemeClr val="bg1"/>
                </a:solidFill>
              </a:rPr>
              <a:t>	First ‘Installation Ready’ target control system completed.</a:t>
            </a:r>
          </a:p>
          <a:p>
            <a:pPr>
              <a:buNone/>
            </a:pPr>
            <a:endParaRPr lang="en-GB" sz="1600" dirty="0" smtClean="0">
              <a:solidFill>
                <a:schemeClr val="bg1"/>
              </a:solidFill>
            </a:endParaRPr>
          </a:p>
          <a:p>
            <a:pPr>
              <a:buNone/>
            </a:pPr>
            <a:endParaRPr lang="en-GB" sz="1600" dirty="0" smtClean="0"/>
          </a:p>
          <a:p>
            <a:pPr>
              <a:buNone/>
            </a:pPr>
            <a:endParaRPr lang="en-GB" sz="1600" dirty="0" smtClean="0"/>
          </a:p>
          <a:p>
            <a:pPr>
              <a:buNone/>
            </a:pPr>
            <a:endParaRPr lang="en-GB" sz="1600" dirty="0" smtClean="0"/>
          </a:p>
          <a:p>
            <a:pPr>
              <a:buNone/>
            </a:pPr>
            <a:endParaRPr lang="en-GB" sz="1600" dirty="0" smtClean="0"/>
          </a:p>
          <a:p>
            <a:pPr>
              <a:buNone/>
            </a:pPr>
            <a:r>
              <a:rPr lang="en-GB" sz="1600" dirty="0" smtClean="0"/>
              <a:t>	</a:t>
            </a:r>
            <a:endParaRPr lang="en-GB" sz="1800" dirty="0" smtClean="0"/>
          </a:p>
          <a:p>
            <a:pPr>
              <a:buNone/>
            </a:pPr>
            <a:endParaRPr lang="en-GB" sz="1800" dirty="0" smtClean="0"/>
          </a:p>
          <a:p>
            <a:pPr>
              <a:buNone/>
            </a:pPr>
            <a:endParaRPr lang="en-GB" sz="2400" dirty="0" smtClean="0"/>
          </a:p>
          <a:p>
            <a:pPr>
              <a:buNone/>
            </a:pPr>
            <a:endParaRPr lang="en-GB" dirty="0"/>
          </a:p>
        </p:txBody>
      </p:sp>
      <p:sp>
        <p:nvSpPr>
          <p:cNvPr id="4" name="Date Placeholder 3"/>
          <p:cNvSpPr>
            <a:spLocks noGrp="1"/>
          </p:cNvSpPr>
          <p:nvPr>
            <p:ph type="dt" sz="half" idx="10"/>
          </p:nvPr>
        </p:nvSpPr>
        <p:spPr/>
        <p:txBody>
          <a:bodyPr/>
          <a:lstStyle/>
          <a:p>
            <a:r>
              <a:rPr lang="en-GB" smtClean="0"/>
              <a:t>15/07/2011</a:t>
            </a:r>
            <a:endParaRPr lang="en-GB"/>
          </a:p>
        </p:txBody>
      </p:sp>
      <p:sp>
        <p:nvSpPr>
          <p:cNvPr id="5" name="Slide Number Placeholder 4"/>
          <p:cNvSpPr>
            <a:spLocks noGrp="1"/>
          </p:cNvSpPr>
          <p:nvPr>
            <p:ph type="sldNum" sz="quarter" idx="12"/>
          </p:nvPr>
        </p:nvSpPr>
        <p:spPr/>
        <p:txBody>
          <a:bodyPr/>
          <a:lstStyle/>
          <a:p>
            <a:fld id="{DE4F0436-2DBD-477A-82DC-D2142A7DBC66}" type="slidenum">
              <a:rPr lang="en-GB" smtClean="0"/>
              <a:pPr/>
              <a:t>20</a:t>
            </a:fld>
            <a:endParaRPr lang="en-GB"/>
          </a:p>
        </p:txBody>
      </p:sp>
      <p:sp>
        <p:nvSpPr>
          <p:cNvPr id="6" name="Footer Placeholder 5"/>
          <p:cNvSpPr>
            <a:spLocks noGrp="1"/>
          </p:cNvSpPr>
          <p:nvPr>
            <p:ph type="ftr" sz="quarter" idx="11"/>
          </p:nvPr>
        </p:nvSpPr>
        <p:spPr/>
        <p:txBody>
          <a:bodyPr/>
          <a:lstStyle/>
          <a:p>
            <a:r>
              <a:rPr lang="en-GB" smtClean="0"/>
              <a:t>P J Smith - University of Sheffield</a:t>
            </a:r>
            <a:endParaRPr lang="en-GB"/>
          </a:p>
        </p:txBody>
      </p:sp>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231648" y="1011936"/>
            <a:ext cx="8631936" cy="5218176"/>
          </a:xfrm>
          <a:prstGeom prst="roundRect">
            <a:avLst/>
          </a:prstGeom>
          <a:solidFill>
            <a:schemeClr val="accent6"/>
          </a:solid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sz="2800" b="1" dirty="0" smtClean="0"/>
              <a:t>Timeline of Developments</a:t>
            </a:r>
            <a:endParaRPr lang="en-GB" sz="2800" b="1" dirty="0"/>
          </a:p>
        </p:txBody>
      </p:sp>
      <p:sp>
        <p:nvSpPr>
          <p:cNvPr id="4" name="Date Placeholder 3"/>
          <p:cNvSpPr>
            <a:spLocks noGrp="1"/>
          </p:cNvSpPr>
          <p:nvPr>
            <p:ph type="dt" sz="half" idx="10"/>
          </p:nvPr>
        </p:nvSpPr>
        <p:spPr/>
        <p:txBody>
          <a:bodyPr/>
          <a:lstStyle/>
          <a:p>
            <a:r>
              <a:rPr lang="en-GB" smtClean="0"/>
              <a:t>15/07/2011</a:t>
            </a:r>
            <a:endParaRPr lang="en-GB"/>
          </a:p>
        </p:txBody>
      </p:sp>
      <p:sp>
        <p:nvSpPr>
          <p:cNvPr id="5" name="Slide Number Placeholder 4"/>
          <p:cNvSpPr>
            <a:spLocks noGrp="1"/>
          </p:cNvSpPr>
          <p:nvPr>
            <p:ph type="sldNum" sz="quarter" idx="12"/>
          </p:nvPr>
        </p:nvSpPr>
        <p:spPr/>
        <p:txBody>
          <a:bodyPr/>
          <a:lstStyle/>
          <a:p>
            <a:fld id="{DE4F0436-2DBD-477A-82DC-D2142A7DBC66}" type="slidenum">
              <a:rPr lang="en-GB" smtClean="0"/>
              <a:pPr/>
              <a:t>21</a:t>
            </a:fld>
            <a:endParaRPr lang="en-GB"/>
          </a:p>
        </p:txBody>
      </p:sp>
      <p:sp>
        <p:nvSpPr>
          <p:cNvPr id="6" name="Footer Placeholder 5"/>
          <p:cNvSpPr>
            <a:spLocks noGrp="1"/>
          </p:cNvSpPr>
          <p:nvPr>
            <p:ph type="ftr" sz="quarter" idx="11"/>
          </p:nvPr>
        </p:nvSpPr>
        <p:spPr/>
        <p:txBody>
          <a:bodyPr/>
          <a:lstStyle/>
          <a:p>
            <a:r>
              <a:rPr lang="en-GB" smtClean="0"/>
              <a:t>P J Smith - University of Sheffield</a:t>
            </a:r>
            <a:endParaRPr lang="en-GB"/>
          </a:p>
        </p:txBody>
      </p:sp>
      <p:pic>
        <p:nvPicPr>
          <p:cNvPr id="7" name="Picture 6" descr="PSU_plot_001.png"/>
          <p:cNvPicPr>
            <a:picLocks noChangeAspect="1"/>
          </p:cNvPicPr>
          <p:nvPr/>
        </p:nvPicPr>
        <p:blipFill>
          <a:blip r:embed="rId2" cstate="print"/>
          <a:stretch>
            <a:fillRect/>
          </a:stretch>
        </p:blipFill>
        <p:spPr>
          <a:xfrm>
            <a:off x="292968" y="3264131"/>
            <a:ext cx="4181539" cy="2880000"/>
          </a:xfrm>
          <a:prstGeom prst="rect">
            <a:avLst/>
          </a:prstGeom>
        </p:spPr>
      </p:pic>
      <p:pic>
        <p:nvPicPr>
          <p:cNvPr id="3075" name="Picture 3" descr="C:\Docs\Target\Target_Photos\Dust_Photos_3\DSCF0164.JPG"/>
          <p:cNvPicPr>
            <a:picLocks noChangeAspect="1" noChangeArrowheads="1"/>
          </p:cNvPicPr>
          <p:nvPr/>
        </p:nvPicPr>
        <p:blipFill>
          <a:blip r:embed="rId3" cstate="print"/>
          <a:srcRect/>
          <a:stretch>
            <a:fillRect/>
          </a:stretch>
        </p:blipFill>
        <p:spPr bwMode="auto">
          <a:xfrm>
            <a:off x="5563743" y="4224179"/>
            <a:ext cx="1440000" cy="1080000"/>
          </a:xfrm>
          <a:prstGeom prst="rect">
            <a:avLst/>
          </a:prstGeom>
          <a:noFill/>
        </p:spPr>
      </p:pic>
      <p:pic>
        <p:nvPicPr>
          <p:cNvPr id="14" name="Picture 10" descr="DSCF0130"/>
          <p:cNvPicPr>
            <a:picLocks noChangeAspect="1" noChangeArrowheads="1"/>
          </p:cNvPicPr>
          <p:nvPr/>
        </p:nvPicPr>
        <p:blipFill>
          <a:blip r:embed="rId4" cstate="print"/>
          <a:srcRect/>
          <a:stretch>
            <a:fillRect/>
          </a:stretch>
        </p:blipFill>
        <p:spPr>
          <a:xfrm>
            <a:off x="5563743" y="3148584"/>
            <a:ext cx="1440000" cy="1080000"/>
          </a:xfrm>
          <a:prstGeom prst="rect">
            <a:avLst/>
          </a:prstGeom>
          <a:noFill/>
          <a:ln/>
        </p:spPr>
      </p:pic>
      <p:pic>
        <p:nvPicPr>
          <p:cNvPr id="15" name="Picture 7" descr="DSCF0186"/>
          <p:cNvPicPr>
            <a:picLocks noChangeAspect="1" noChangeArrowheads="1"/>
          </p:cNvPicPr>
          <p:nvPr/>
        </p:nvPicPr>
        <p:blipFill>
          <a:blip r:embed="rId5" cstate="print"/>
          <a:srcRect/>
          <a:stretch>
            <a:fillRect/>
          </a:stretch>
        </p:blipFill>
        <p:spPr>
          <a:xfrm>
            <a:off x="5563743" y="5310886"/>
            <a:ext cx="1440000" cy="1080000"/>
          </a:xfrm>
          <a:prstGeom prst="rect">
            <a:avLst/>
          </a:prstGeom>
          <a:noFill/>
          <a:ln/>
        </p:spPr>
      </p:pic>
      <p:pic>
        <p:nvPicPr>
          <p:cNvPr id="16" name="Picture 2" descr="C:\Docs\MICE\Dust Photos 2\DSCF0006.JPG"/>
          <p:cNvPicPr>
            <a:picLocks noChangeAspect="1" noChangeArrowheads="1"/>
          </p:cNvPicPr>
          <p:nvPr/>
        </p:nvPicPr>
        <p:blipFill>
          <a:blip r:embed="rId6" cstate="print"/>
          <a:srcRect/>
          <a:stretch>
            <a:fillRect/>
          </a:stretch>
        </p:blipFill>
        <p:spPr bwMode="auto">
          <a:xfrm>
            <a:off x="4135501" y="3148584"/>
            <a:ext cx="1440000" cy="1080000"/>
          </a:xfrm>
          <a:prstGeom prst="rect">
            <a:avLst/>
          </a:prstGeom>
          <a:noFill/>
          <a:ln w="9525">
            <a:noFill/>
            <a:miter lim="800000"/>
            <a:headEnd/>
            <a:tailEnd/>
          </a:ln>
          <a:effectLst/>
        </p:spPr>
      </p:pic>
      <p:pic>
        <p:nvPicPr>
          <p:cNvPr id="17" name="Picture 4" descr="DSCF0086"/>
          <p:cNvPicPr>
            <a:picLocks noChangeAspect="1" noChangeArrowheads="1"/>
          </p:cNvPicPr>
          <p:nvPr/>
        </p:nvPicPr>
        <p:blipFill>
          <a:blip r:embed="rId7" cstate="print"/>
          <a:srcRect/>
          <a:stretch>
            <a:fillRect/>
          </a:stretch>
        </p:blipFill>
        <p:spPr bwMode="auto">
          <a:xfrm>
            <a:off x="4135501" y="4229735"/>
            <a:ext cx="1440000" cy="1080000"/>
          </a:xfrm>
          <a:prstGeom prst="rect">
            <a:avLst/>
          </a:prstGeom>
          <a:noFill/>
        </p:spPr>
      </p:pic>
      <p:pic>
        <p:nvPicPr>
          <p:cNvPr id="18" name="Picture 7" descr="DSCF0041"/>
          <p:cNvPicPr>
            <a:picLocks noChangeAspect="1" noChangeArrowheads="1"/>
          </p:cNvPicPr>
          <p:nvPr/>
        </p:nvPicPr>
        <p:blipFill>
          <a:blip r:embed="rId8" cstate="print"/>
          <a:srcRect/>
          <a:stretch>
            <a:fillRect/>
          </a:stretch>
        </p:blipFill>
        <p:spPr bwMode="auto">
          <a:xfrm>
            <a:off x="4135501" y="5310886"/>
            <a:ext cx="1439900" cy="1080000"/>
          </a:xfrm>
          <a:prstGeom prst="rect">
            <a:avLst/>
          </a:prstGeom>
          <a:noFill/>
        </p:spPr>
      </p:pic>
      <p:pic>
        <p:nvPicPr>
          <p:cNvPr id="19" name="Picture 8" descr="DSCF0193"/>
          <p:cNvPicPr>
            <a:picLocks noChangeAspect="1" noChangeArrowheads="1"/>
          </p:cNvPicPr>
          <p:nvPr/>
        </p:nvPicPr>
        <p:blipFill>
          <a:blip r:embed="rId9" cstate="print"/>
          <a:srcRect l="7658" r="26606"/>
          <a:stretch>
            <a:fillRect/>
          </a:stretch>
        </p:blipFill>
        <p:spPr>
          <a:xfrm>
            <a:off x="6864096" y="2392680"/>
            <a:ext cx="2129604" cy="4320000"/>
          </a:xfrm>
          <a:prstGeom prst="rect">
            <a:avLst/>
          </a:prstGeom>
          <a:noFill/>
          <a:ln/>
        </p:spPr>
      </p:pic>
      <p:pic>
        <p:nvPicPr>
          <p:cNvPr id="3076" name="Picture 4" descr="C:\Docs\Target\Target_Photos\PSU_photos\DSCF0072.JPG"/>
          <p:cNvPicPr>
            <a:picLocks noChangeAspect="1" noChangeArrowheads="1"/>
          </p:cNvPicPr>
          <p:nvPr/>
        </p:nvPicPr>
        <p:blipFill>
          <a:blip r:embed="rId10" cstate="print"/>
          <a:srcRect/>
          <a:stretch>
            <a:fillRect/>
          </a:stretch>
        </p:blipFill>
        <p:spPr bwMode="auto">
          <a:xfrm>
            <a:off x="6864096" y="149185"/>
            <a:ext cx="2131200" cy="1598400"/>
          </a:xfrm>
          <a:prstGeom prst="rect">
            <a:avLst/>
          </a:prstGeom>
          <a:noFill/>
        </p:spPr>
      </p:pic>
      <p:sp>
        <p:nvSpPr>
          <p:cNvPr id="22" name="Content Placeholder 2"/>
          <p:cNvSpPr>
            <a:spLocks noGrp="1"/>
          </p:cNvSpPr>
          <p:nvPr>
            <p:ph idx="1"/>
          </p:nvPr>
        </p:nvSpPr>
        <p:spPr>
          <a:xfrm>
            <a:off x="457200" y="1174044"/>
            <a:ext cx="8229600" cy="5423308"/>
          </a:xfrm>
        </p:spPr>
        <p:txBody>
          <a:bodyPr/>
          <a:lstStyle/>
          <a:p>
            <a:pPr>
              <a:buNone/>
            </a:pPr>
            <a:r>
              <a:rPr lang="en-GB" sz="1600" b="1" dirty="0" smtClean="0">
                <a:solidFill>
                  <a:schemeClr val="bg1"/>
                </a:solidFill>
              </a:rPr>
              <a:t>2007 </a:t>
            </a:r>
          </a:p>
          <a:p>
            <a:pPr>
              <a:buNone/>
            </a:pPr>
            <a:r>
              <a:rPr lang="en-GB" sz="1600" b="1" dirty="0" smtClean="0">
                <a:solidFill>
                  <a:schemeClr val="bg1"/>
                </a:solidFill>
              </a:rPr>
              <a:t>	New Power supply designed to supply currents of 60A to stator via capacitor banks. </a:t>
            </a:r>
          </a:p>
          <a:p>
            <a:pPr>
              <a:buNone/>
            </a:pPr>
            <a:r>
              <a:rPr lang="en-GB" sz="1600" b="1" dirty="0" smtClean="0">
                <a:solidFill>
                  <a:schemeClr val="bg1"/>
                </a:solidFill>
              </a:rPr>
              <a:t>	Control algorithms adopted to deal with higher accelerations. </a:t>
            </a:r>
          </a:p>
          <a:p>
            <a:pPr>
              <a:buNone/>
            </a:pPr>
            <a:r>
              <a:rPr lang="en-GB" sz="1600" b="1" dirty="0" smtClean="0">
                <a:solidFill>
                  <a:schemeClr val="bg1"/>
                </a:solidFill>
              </a:rPr>
              <a:t>	Bearing tests performed at Sheffield Revealed Ceramic bearings to be inadequate</a:t>
            </a:r>
          </a:p>
          <a:p>
            <a:pPr>
              <a:buNone/>
            </a:pPr>
            <a:r>
              <a:rPr lang="en-GB" sz="1600" b="1" dirty="0" smtClean="0">
                <a:solidFill>
                  <a:schemeClr val="bg1"/>
                </a:solidFill>
              </a:rPr>
              <a:t>	Bearing Trials – Found Diamond Like Carbon (DLC) on DLC gave the best results.</a:t>
            </a:r>
          </a:p>
          <a:p>
            <a:pPr>
              <a:buNone/>
            </a:pPr>
            <a:r>
              <a:rPr lang="en-GB" sz="1600" b="1" dirty="0" smtClean="0">
                <a:solidFill>
                  <a:schemeClr val="bg1"/>
                </a:solidFill>
              </a:rPr>
              <a:t>	First ‘Installation Ready’ target control system completed.</a:t>
            </a:r>
          </a:p>
          <a:p>
            <a:pPr>
              <a:buNone/>
            </a:pPr>
            <a:endParaRPr lang="en-GB" sz="1600" dirty="0" smtClean="0">
              <a:solidFill>
                <a:schemeClr val="bg1"/>
              </a:solidFill>
            </a:endParaRPr>
          </a:p>
          <a:p>
            <a:pPr>
              <a:buNone/>
            </a:pPr>
            <a:endParaRPr lang="en-GB" sz="1600" dirty="0" smtClean="0"/>
          </a:p>
          <a:p>
            <a:pPr>
              <a:buNone/>
            </a:pPr>
            <a:endParaRPr lang="en-GB" sz="1600" dirty="0" smtClean="0"/>
          </a:p>
          <a:p>
            <a:pPr>
              <a:buNone/>
            </a:pPr>
            <a:endParaRPr lang="en-GB" sz="1600" dirty="0" smtClean="0"/>
          </a:p>
          <a:p>
            <a:pPr>
              <a:buNone/>
            </a:pPr>
            <a:endParaRPr lang="en-GB" sz="1600" dirty="0" smtClean="0"/>
          </a:p>
          <a:p>
            <a:pPr>
              <a:buNone/>
            </a:pPr>
            <a:r>
              <a:rPr lang="en-GB" sz="1600" dirty="0" smtClean="0"/>
              <a:t>	</a:t>
            </a:r>
            <a:endParaRPr lang="en-GB" sz="1800" dirty="0" smtClean="0"/>
          </a:p>
          <a:p>
            <a:pPr>
              <a:buNone/>
            </a:pPr>
            <a:endParaRPr lang="en-GB" sz="1800" dirty="0" smtClean="0"/>
          </a:p>
          <a:p>
            <a:pPr>
              <a:buNone/>
            </a:pPr>
            <a:endParaRPr lang="en-GB" sz="2400" dirty="0" smtClean="0"/>
          </a:p>
          <a:p>
            <a:pPr>
              <a:buNone/>
            </a:pPr>
            <a:endParaRPr lang="en-GB" dirty="0"/>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31648" y="1011936"/>
            <a:ext cx="8631936" cy="5218176"/>
          </a:xfrm>
          <a:prstGeom prst="roundRect">
            <a:avLst/>
          </a:prstGeom>
          <a:solidFill>
            <a:schemeClr val="accent6"/>
          </a:solid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sz="2800" b="1" dirty="0" smtClean="0"/>
              <a:t>Timeline of Developments</a:t>
            </a:r>
            <a:endParaRPr lang="en-GB" sz="2800" b="1" dirty="0"/>
          </a:p>
        </p:txBody>
      </p:sp>
      <p:sp>
        <p:nvSpPr>
          <p:cNvPr id="3" name="Content Placeholder 2"/>
          <p:cNvSpPr>
            <a:spLocks noGrp="1"/>
          </p:cNvSpPr>
          <p:nvPr>
            <p:ph idx="1"/>
          </p:nvPr>
        </p:nvSpPr>
        <p:spPr>
          <a:xfrm>
            <a:off x="457200" y="1174044"/>
            <a:ext cx="8229600" cy="5423308"/>
          </a:xfrm>
        </p:spPr>
        <p:txBody>
          <a:bodyPr/>
          <a:lstStyle/>
          <a:p>
            <a:pPr>
              <a:buNone/>
            </a:pPr>
            <a:r>
              <a:rPr lang="en-GB" sz="1600" dirty="0" smtClean="0">
                <a:solidFill>
                  <a:srgbClr val="FFFF00"/>
                </a:solidFill>
              </a:rPr>
              <a:t>2007 </a:t>
            </a:r>
          </a:p>
          <a:p>
            <a:pPr>
              <a:buNone/>
            </a:pPr>
            <a:r>
              <a:rPr lang="en-GB" sz="1600" dirty="0" smtClean="0">
                <a:solidFill>
                  <a:srgbClr val="FFFF00"/>
                </a:solidFill>
              </a:rPr>
              <a:t>	New Power supply designed to supply currents of 60A to stator via capacitor banks. </a:t>
            </a:r>
          </a:p>
          <a:p>
            <a:pPr>
              <a:buNone/>
            </a:pPr>
            <a:r>
              <a:rPr lang="en-GB" sz="1600" dirty="0" smtClean="0">
                <a:solidFill>
                  <a:srgbClr val="FFFF00"/>
                </a:solidFill>
              </a:rPr>
              <a:t>	Control algorithms adopted to deal with higher accelerations. </a:t>
            </a:r>
          </a:p>
          <a:p>
            <a:pPr>
              <a:buNone/>
            </a:pPr>
            <a:r>
              <a:rPr lang="en-GB" sz="1600" dirty="0" smtClean="0">
                <a:solidFill>
                  <a:srgbClr val="FFFF00"/>
                </a:solidFill>
              </a:rPr>
              <a:t>	Bearing tests performed at Sheffield, Revealed Ceramic bearings to be inadequate?</a:t>
            </a:r>
          </a:p>
          <a:p>
            <a:pPr>
              <a:buNone/>
            </a:pPr>
            <a:r>
              <a:rPr lang="en-GB" sz="1600" dirty="0" smtClean="0">
                <a:solidFill>
                  <a:srgbClr val="FFFF00"/>
                </a:solidFill>
              </a:rPr>
              <a:t>	Bearing Trials – Found DLC on DLC to give best results.</a:t>
            </a:r>
          </a:p>
          <a:p>
            <a:pPr>
              <a:buNone/>
            </a:pPr>
            <a:r>
              <a:rPr lang="en-GB" sz="1600" dirty="0" smtClean="0">
                <a:solidFill>
                  <a:srgbClr val="FFFF00"/>
                </a:solidFill>
              </a:rPr>
              <a:t>	First Installation ready target control system completed.</a:t>
            </a:r>
          </a:p>
          <a:p>
            <a:pPr>
              <a:buNone/>
            </a:pPr>
            <a:endParaRPr lang="en-GB" sz="1600" dirty="0" smtClean="0">
              <a:solidFill>
                <a:schemeClr val="bg1"/>
              </a:solidFill>
            </a:endParaRPr>
          </a:p>
          <a:p>
            <a:pPr>
              <a:buNone/>
            </a:pPr>
            <a:endParaRPr lang="en-GB" sz="1600" dirty="0" smtClean="0">
              <a:solidFill>
                <a:schemeClr val="bg1"/>
              </a:solidFill>
            </a:endParaRPr>
          </a:p>
          <a:p>
            <a:pPr>
              <a:buNone/>
            </a:pPr>
            <a:endParaRPr lang="en-GB" sz="1600" dirty="0" smtClean="0">
              <a:solidFill>
                <a:schemeClr val="bg1"/>
              </a:solidFill>
            </a:endParaRPr>
          </a:p>
          <a:p>
            <a:pPr>
              <a:buNone/>
            </a:pPr>
            <a:endParaRPr lang="en-GB" sz="1600" dirty="0" smtClean="0">
              <a:solidFill>
                <a:schemeClr val="bg1"/>
              </a:solidFill>
            </a:endParaRPr>
          </a:p>
          <a:p>
            <a:pPr>
              <a:buNone/>
            </a:pPr>
            <a:r>
              <a:rPr lang="en-GB" sz="1600" b="1" dirty="0" smtClean="0">
                <a:solidFill>
                  <a:schemeClr val="bg1"/>
                </a:solidFill>
              </a:rPr>
              <a:t>2008 </a:t>
            </a:r>
          </a:p>
          <a:p>
            <a:pPr>
              <a:buNone/>
            </a:pPr>
            <a:r>
              <a:rPr lang="en-GB" sz="1600" b="1" dirty="0" smtClean="0">
                <a:solidFill>
                  <a:schemeClr val="bg1"/>
                </a:solidFill>
              </a:rPr>
              <a:t>	First Target (T0) Installed on ISIS in January – Target ran until Dec 2008 (190K pulses).</a:t>
            </a:r>
          </a:p>
          <a:p>
            <a:pPr>
              <a:buNone/>
            </a:pPr>
            <a:r>
              <a:rPr lang="en-GB" sz="1600" b="1" dirty="0" smtClean="0">
                <a:solidFill>
                  <a:schemeClr val="bg1"/>
                </a:solidFill>
              </a:rPr>
              <a:t>	Running Tests with Demonstrator Targets R78 revealed electrical problems with design.</a:t>
            </a:r>
          </a:p>
          <a:p>
            <a:pPr>
              <a:buNone/>
            </a:pPr>
            <a:r>
              <a:rPr lang="en-GB" sz="1600" b="1" dirty="0" smtClean="0">
                <a:solidFill>
                  <a:schemeClr val="bg1"/>
                </a:solidFill>
              </a:rPr>
              <a:t>	Split Power Supplies Designed to reduce voltage stress – Improved QA on coil testing. </a:t>
            </a:r>
          </a:p>
          <a:p>
            <a:pPr>
              <a:buNone/>
            </a:pPr>
            <a:r>
              <a:rPr lang="en-GB" sz="1600" b="1" dirty="0" smtClean="0">
                <a:solidFill>
                  <a:schemeClr val="bg1"/>
                </a:solidFill>
              </a:rPr>
              <a:t>	New Target produced and Run in R78 – performs 340K actuations before bearing failure.</a:t>
            </a:r>
          </a:p>
          <a:p>
            <a:pPr>
              <a:buNone/>
            </a:pPr>
            <a:r>
              <a:rPr lang="en-GB" sz="1600" b="1" dirty="0" smtClean="0">
                <a:solidFill>
                  <a:schemeClr val="bg1"/>
                </a:solidFill>
              </a:rPr>
              <a:t>	Jason Tarrant Joined the Target team to improve the mechanical design.</a:t>
            </a:r>
          </a:p>
          <a:p>
            <a:pPr>
              <a:buNone/>
            </a:pPr>
            <a:endParaRPr lang="en-GB" sz="1600" dirty="0" smtClean="0"/>
          </a:p>
          <a:p>
            <a:pPr>
              <a:buNone/>
            </a:pPr>
            <a:endParaRPr lang="en-GB" sz="1600" dirty="0" smtClean="0"/>
          </a:p>
          <a:p>
            <a:pPr>
              <a:buNone/>
            </a:pPr>
            <a:endParaRPr lang="en-GB" sz="1600" dirty="0" smtClean="0"/>
          </a:p>
          <a:p>
            <a:pPr>
              <a:buNone/>
            </a:pPr>
            <a:endParaRPr lang="en-GB" sz="1600" dirty="0" smtClean="0"/>
          </a:p>
          <a:p>
            <a:pPr>
              <a:buNone/>
            </a:pPr>
            <a:r>
              <a:rPr lang="en-GB" sz="1600" dirty="0" smtClean="0"/>
              <a:t>	</a:t>
            </a:r>
            <a:endParaRPr lang="en-GB" sz="1800" dirty="0" smtClean="0"/>
          </a:p>
          <a:p>
            <a:pPr>
              <a:buNone/>
            </a:pPr>
            <a:endParaRPr lang="en-GB" sz="1800" dirty="0" smtClean="0"/>
          </a:p>
          <a:p>
            <a:pPr>
              <a:buNone/>
            </a:pPr>
            <a:endParaRPr lang="en-GB" sz="2400" dirty="0" smtClean="0"/>
          </a:p>
          <a:p>
            <a:pPr>
              <a:buNone/>
            </a:pPr>
            <a:endParaRPr lang="en-GB" dirty="0"/>
          </a:p>
        </p:txBody>
      </p:sp>
      <p:sp>
        <p:nvSpPr>
          <p:cNvPr id="4" name="Date Placeholder 3"/>
          <p:cNvSpPr>
            <a:spLocks noGrp="1"/>
          </p:cNvSpPr>
          <p:nvPr>
            <p:ph type="dt" sz="half" idx="10"/>
          </p:nvPr>
        </p:nvSpPr>
        <p:spPr/>
        <p:txBody>
          <a:bodyPr/>
          <a:lstStyle/>
          <a:p>
            <a:r>
              <a:rPr lang="en-GB" smtClean="0"/>
              <a:t>15/07/2011</a:t>
            </a:r>
            <a:endParaRPr lang="en-GB"/>
          </a:p>
        </p:txBody>
      </p:sp>
      <p:sp>
        <p:nvSpPr>
          <p:cNvPr id="5" name="Slide Number Placeholder 4"/>
          <p:cNvSpPr>
            <a:spLocks noGrp="1"/>
          </p:cNvSpPr>
          <p:nvPr>
            <p:ph type="sldNum" sz="quarter" idx="12"/>
          </p:nvPr>
        </p:nvSpPr>
        <p:spPr/>
        <p:txBody>
          <a:bodyPr/>
          <a:lstStyle/>
          <a:p>
            <a:fld id="{DE4F0436-2DBD-477A-82DC-D2142A7DBC66}" type="slidenum">
              <a:rPr lang="en-GB" smtClean="0"/>
              <a:pPr/>
              <a:t>22</a:t>
            </a:fld>
            <a:endParaRPr lang="en-GB"/>
          </a:p>
        </p:txBody>
      </p:sp>
      <p:sp>
        <p:nvSpPr>
          <p:cNvPr id="6" name="Footer Placeholder 5"/>
          <p:cNvSpPr>
            <a:spLocks noGrp="1"/>
          </p:cNvSpPr>
          <p:nvPr>
            <p:ph type="ftr" sz="quarter" idx="11"/>
          </p:nvPr>
        </p:nvSpPr>
        <p:spPr/>
        <p:txBody>
          <a:bodyPr/>
          <a:lstStyle/>
          <a:p>
            <a:r>
              <a:rPr lang="en-GB" smtClean="0"/>
              <a:t>P J Smith - University of Sheffield</a:t>
            </a:r>
            <a:endParaRPr lang="en-GB"/>
          </a:p>
        </p:txBody>
      </p:sp>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231648" y="1011936"/>
            <a:ext cx="8631936" cy="5218176"/>
          </a:xfrm>
          <a:prstGeom prst="roundRect">
            <a:avLst/>
          </a:prstGeom>
          <a:solidFill>
            <a:schemeClr val="accent6"/>
          </a:solid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sz="2800" b="1" dirty="0" smtClean="0"/>
              <a:t>Timeline of Developments</a:t>
            </a:r>
            <a:endParaRPr lang="en-GB" sz="2800" b="1" dirty="0"/>
          </a:p>
        </p:txBody>
      </p:sp>
      <p:sp>
        <p:nvSpPr>
          <p:cNvPr id="3" name="Content Placeholder 2"/>
          <p:cNvSpPr>
            <a:spLocks noGrp="1"/>
          </p:cNvSpPr>
          <p:nvPr>
            <p:ph idx="1"/>
          </p:nvPr>
        </p:nvSpPr>
        <p:spPr>
          <a:xfrm>
            <a:off x="457200" y="1174044"/>
            <a:ext cx="8229600" cy="5423308"/>
          </a:xfrm>
        </p:spPr>
        <p:txBody>
          <a:bodyPr/>
          <a:lstStyle/>
          <a:p>
            <a:pPr>
              <a:buNone/>
            </a:pPr>
            <a:r>
              <a:rPr lang="en-GB" sz="1600" dirty="0" smtClean="0">
                <a:solidFill>
                  <a:srgbClr val="FFFF00"/>
                </a:solidFill>
              </a:rPr>
              <a:t>2007 </a:t>
            </a:r>
          </a:p>
          <a:p>
            <a:pPr>
              <a:buNone/>
            </a:pPr>
            <a:r>
              <a:rPr lang="en-GB" sz="1600" dirty="0" smtClean="0">
                <a:solidFill>
                  <a:srgbClr val="FFFF00"/>
                </a:solidFill>
              </a:rPr>
              <a:t>	New Power supply designed to supply currents of 60A to stator via capacitor banks. </a:t>
            </a:r>
          </a:p>
          <a:p>
            <a:pPr>
              <a:buNone/>
            </a:pPr>
            <a:r>
              <a:rPr lang="en-GB" sz="1600" dirty="0" smtClean="0">
                <a:solidFill>
                  <a:srgbClr val="FFFF00"/>
                </a:solidFill>
              </a:rPr>
              <a:t>	Control algorithms adopted to deal with higher accelerations. </a:t>
            </a:r>
          </a:p>
          <a:p>
            <a:pPr>
              <a:buNone/>
            </a:pPr>
            <a:r>
              <a:rPr lang="en-GB" sz="1600" dirty="0" smtClean="0">
                <a:solidFill>
                  <a:srgbClr val="FFFF00"/>
                </a:solidFill>
              </a:rPr>
              <a:t>	Bearing tests performed at Sheffield, Revealed Ceramic bearings to be inadequate?</a:t>
            </a:r>
          </a:p>
          <a:p>
            <a:pPr>
              <a:buNone/>
            </a:pPr>
            <a:r>
              <a:rPr lang="en-GB" sz="1600" dirty="0" smtClean="0">
                <a:solidFill>
                  <a:srgbClr val="FFFF00"/>
                </a:solidFill>
              </a:rPr>
              <a:t>	Bearing Trials – Found DLC on DLC to give best results.</a:t>
            </a:r>
          </a:p>
          <a:p>
            <a:pPr>
              <a:buNone/>
            </a:pPr>
            <a:r>
              <a:rPr lang="en-GB" sz="1600" dirty="0" smtClean="0">
                <a:solidFill>
                  <a:srgbClr val="FFFF00"/>
                </a:solidFill>
              </a:rPr>
              <a:t>	First Installation Ready target control system completed.</a:t>
            </a:r>
          </a:p>
          <a:p>
            <a:pPr>
              <a:buNone/>
            </a:pPr>
            <a:endParaRPr lang="en-GB" sz="1600" dirty="0" smtClean="0">
              <a:solidFill>
                <a:schemeClr val="bg1"/>
              </a:solidFill>
            </a:endParaRPr>
          </a:p>
          <a:p>
            <a:pPr>
              <a:buNone/>
            </a:pPr>
            <a:endParaRPr lang="en-GB" sz="1600" b="1" dirty="0" smtClean="0">
              <a:solidFill>
                <a:schemeClr val="bg1"/>
              </a:solidFill>
            </a:endParaRPr>
          </a:p>
          <a:p>
            <a:pPr>
              <a:buNone/>
            </a:pPr>
            <a:endParaRPr lang="en-GB" sz="1600" b="1" dirty="0" smtClean="0">
              <a:solidFill>
                <a:schemeClr val="bg1"/>
              </a:solidFill>
            </a:endParaRPr>
          </a:p>
          <a:p>
            <a:pPr>
              <a:buNone/>
            </a:pPr>
            <a:endParaRPr lang="en-GB" sz="1600" b="1" dirty="0" smtClean="0">
              <a:solidFill>
                <a:schemeClr val="bg1"/>
              </a:solidFill>
            </a:endParaRPr>
          </a:p>
          <a:p>
            <a:pPr>
              <a:buNone/>
            </a:pPr>
            <a:r>
              <a:rPr lang="en-GB" sz="1600" b="1" dirty="0" smtClean="0">
                <a:solidFill>
                  <a:schemeClr val="bg1"/>
                </a:solidFill>
              </a:rPr>
              <a:t>2008 </a:t>
            </a:r>
          </a:p>
          <a:p>
            <a:pPr>
              <a:buNone/>
            </a:pPr>
            <a:r>
              <a:rPr lang="en-GB" sz="1600" b="1" dirty="0" smtClean="0">
                <a:solidFill>
                  <a:schemeClr val="bg1"/>
                </a:solidFill>
              </a:rPr>
              <a:t>	First Target (T0) Installed on ISIS in January – Target ran until Dec 2008 (190K pulses).</a:t>
            </a:r>
          </a:p>
          <a:p>
            <a:pPr>
              <a:buNone/>
            </a:pPr>
            <a:r>
              <a:rPr lang="en-GB" sz="1600" b="1" dirty="0" smtClean="0">
                <a:solidFill>
                  <a:schemeClr val="bg1"/>
                </a:solidFill>
              </a:rPr>
              <a:t>	Running Tests with Demonstrator Targets R78 revealed electrical problems with design.</a:t>
            </a:r>
          </a:p>
          <a:p>
            <a:pPr>
              <a:buNone/>
            </a:pPr>
            <a:r>
              <a:rPr lang="en-GB" sz="1600" b="1" dirty="0" smtClean="0">
                <a:solidFill>
                  <a:schemeClr val="bg1"/>
                </a:solidFill>
              </a:rPr>
              <a:t>	Split Power Supplies Designed to reduce voltage stress – Improved QA on coil testing.</a:t>
            </a:r>
          </a:p>
          <a:p>
            <a:pPr>
              <a:buNone/>
            </a:pPr>
            <a:r>
              <a:rPr lang="en-GB" sz="1600" b="1" dirty="0" smtClean="0">
                <a:solidFill>
                  <a:schemeClr val="bg1"/>
                </a:solidFill>
              </a:rPr>
              <a:t>	New Target produced and Run in R78 – performs 340K actuations before bearing failure.</a:t>
            </a:r>
          </a:p>
          <a:p>
            <a:pPr>
              <a:buNone/>
            </a:pPr>
            <a:r>
              <a:rPr lang="en-GB" sz="1600" b="1" dirty="0" smtClean="0">
                <a:solidFill>
                  <a:schemeClr val="bg1"/>
                </a:solidFill>
              </a:rPr>
              <a:t>	Jason Tarrant Joined the Target team to improve the mechanical design.</a:t>
            </a:r>
          </a:p>
          <a:p>
            <a:pPr>
              <a:buNone/>
            </a:pPr>
            <a:endParaRPr lang="en-GB" sz="1600" dirty="0" smtClean="0"/>
          </a:p>
          <a:p>
            <a:pPr>
              <a:buNone/>
            </a:pPr>
            <a:endParaRPr lang="en-GB" sz="1600" dirty="0" smtClean="0"/>
          </a:p>
          <a:p>
            <a:pPr>
              <a:buNone/>
            </a:pPr>
            <a:endParaRPr lang="en-GB" sz="1600" dirty="0" smtClean="0"/>
          </a:p>
          <a:p>
            <a:pPr>
              <a:buNone/>
            </a:pPr>
            <a:endParaRPr lang="en-GB" sz="1600" dirty="0" smtClean="0"/>
          </a:p>
          <a:p>
            <a:pPr>
              <a:buNone/>
            </a:pPr>
            <a:r>
              <a:rPr lang="en-GB" sz="1600" dirty="0" smtClean="0"/>
              <a:t>	</a:t>
            </a:r>
            <a:endParaRPr lang="en-GB" sz="1800" dirty="0" smtClean="0"/>
          </a:p>
          <a:p>
            <a:pPr>
              <a:buNone/>
            </a:pPr>
            <a:endParaRPr lang="en-GB" sz="1800" dirty="0" smtClean="0"/>
          </a:p>
          <a:p>
            <a:pPr>
              <a:buNone/>
            </a:pPr>
            <a:endParaRPr lang="en-GB" sz="2400" dirty="0" smtClean="0"/>
          </a:p>
          <a:p>
            <a:pPr>
              <a:buNone/>
            </a:pPr>
            <a:endParaRPr lang="en-GB" dirty="0"/>
          </a:p>
        </p:txBody>
      </p:sp>
      <p:sp>
        <p:nvSpPr>
          <p:cNvPr id="4" name="Date Placeholder 3"/>
          <p:cNvSpPr>
            <a:spLocks noGrp="1"/>
          </p:cNvSpPr>
          <p:nvPr>
            <p:ph type="dt" sz="half" idx="10"/>
          </p:nvPr>
        </p:nvSpPr>
        <p:spPr/>
        <p:txBody>
          <a:bodyPr/>
          <a:lstStyle/>
          <a:p>
            <a:r>
              <a:rPr lang="en-GB" smtClean="0"/>
              <a:t>15/07/2011</a:t>
            </a:r>
            <a:endParaRPr lang="en-GB"/>
          </a:p>
        </p:txBody>
      </p:sp>
      <p:sp>
        <p:nvSpPr>
          <p:cNvPr id="5" name="Slide Number Placeholder 4"/>
          <p:cNvSpPr>
            <a:spLocks noGrp="1"/>
          </p:cNvSpPr>
          <p:nvPr>
            <p:ph type="sldNum" sz="quarter" idx="12"/>
          </p:nvPr>
        </p:nvSpPr>
        <p:spPr/>
        <p:txBody>
          <a:bodyPr/>
          <a:lstStyle/>
          <a:p>
            <a:fld id="{DE4F0436-2DBD-477A-82DC-D2142A7DBC66}" type="slidenum">
              <a:rPr lang="en-GB" smtClean="0"/>
              <a:pPr/>
              <a:t>23</a:t>
            </a:fld>
            <a:endParaRPr lang="en-GB"/>
          </a:p>
        </p:txBody>
      </p:sp>
      <p:sp>
        <p:nvSpPr>
          <p:cNvPr id="6" name="Footer Placeholder 5"/>
          <p:cNvSpPr>
            <a:spLocks noGrp="1"/>
          </p:cNvSpPr>
          <p:nvPr>
            <p:ph type="ftr" sz="quarter" idx="11"/>
          </p:nvPr>
        </p:nvSpPr>
        <p:spPr/>
        <p:txBody>
          <a:bodyPr/>
          <a:lstStyle/>
          <a:p>
            <a:r>
              <a:rPr lang="en-GB" smtClean="0"/>
              <a:t>P J Smith - University of Sheffield</a:t>
            </a:r>
            <a:endParaRPr lang="en-GB"/>
          </a:p>
        </p:txBody>
      </p:sp>
      <p:pic>
        <p:nvPicPr>
          <p:cNvPr id="4099" name="Picture 3" descr="C:\Docs\Physics\RTP_Latex Files\Old_Thesis\TargetSmallFrame.jpg"/>
          <p:cNvPicPr>
            <a:picLocks noChangeAspect="1" noChangeArrowheads="1"/>
          </p:cNvPicPr>
          <p:nvPr/>
        </p:nvPicPr>
        <p:blipFill>
          <a:blip r:embed="rId2" cstate="print"/>
          <a:srcRect/>
          <a:stretch>
            <a:fillRect/>
          </a:stretch>
        </p:blipFill>
        <p:spPr bwMode="auto">
          <a:xfrm>
            <a:off x="453390" y="1116139"/>
            <a:ext cx="1321747" cy="2880000"/>
          </a:xfrm>
          <a:prstGeom prst="rect">
            <a:avLst/>
          </a:prstGeom>
          <a:noFill/>
        </p:spPr>
      </p:pic>
      <p:pic>
        <p:nvPicPr>
          <p:cNvPr id="4100" name="Picture 4" descr="C:\Docs\Target\Target_Photos\Target_Photos_blade_&amp;_Damage\First_Stator_Damage_13th_Feb\DSCF0319.JPG"/>
          <p:cNvPicPr>
            <a:picLocks noChangeAspect="1" noChangeArrowheads="1"/>
          </p:cNvPicPr>
          <p:nvPr/>
        </p:nvPicPr>
        <p:blipFill>
          <a:blip r:embed="rId3" cstate="print"/>
          <a:srcRect/>
          <a:stretch>
            <a:fillRect/>
          </a:stretch>
        </p:blipFill>
        <p:spPr bwMode="auto">
          <a:xfrm>
            <a:off x="1938528" y="1136904"/>
            <a:ext cx="2160000" cy="2880000"/>
          </a:xfrm>
          <a:prstGeom prst="rect">
            <a:avLst/>
          </a:prstGeom>
          <a:noFill/>
        </p:spPr>
      </p:pic>
      <p:pic>
        <p:nvPicPr>
          <p:cNvPr id="4102" name="Picture 6" descr="C:\Docs\Target\Target_Photos\Stator Coils Feb 2008\Second Stator Damage 20th Feb\DSCF0346.JPG"/>
          <p:cNvPicPr>
            <a:picLocks noChangeAspect="1" noChangeArrowheads="1"/>
          </p:cNvPicPr>
          <p:nvPr/>
        </p:nvPicPr>
        <p:blipFill>
          <a:blip r:embed="rId4" cstate="print"/>
          <a:srcRect/>
          <a:stretch>
            <a:fillRect/>
          </a:stretch>
        </p:blipFill>
        <p:spPr bwMode="auto">
          <a:xfrm>
            <a:off x="4218432" y="1124712"/>
            <a:ext cx="2160000" cy="2880000"/>
          </a:xfrm>
          <a:prstGeom prst="rect">
            <a:avLst/>
          </a:prstGeom>
          <a:noFill/>
        </p:spPr>
      </p:pic>
      <p:pic>
        <p:nvPicPr>
          <p:cNvPr id="4103" name="Picture 7" descr="C:\Docs\Thesis_Minor_Corrections_July_10\NewPSU.PNG"/>
          <p:cNvPicPr>
            <a:picLocks noChangeAspect="1" noChangeArrowheads="1"/>
          </p:cNvPicPr>
          <p:nvPr/>
        </p:nvPicPr>
        <p:blipFill>
          <a:blip r:embed="rId5" cstate="print"/>
          <a:srcRect/>
          <a:stretch>
            <a:fillRect/>
          </a:stretch>
        </p:blipFill>
        <p:spPr bwMode="auto">
          <a:xfrm>
            <a:off x="5816346" y="1237869"/>
            <a:ext cx="2978866" cy="2160000"/>
          </a:xfrm>
          <a:prstGeom prst="rect">
            <a:avLst/>
          </a:prstGeom>
          <a:noFill/>
        </p:spPr>
      </p:pic>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b="1" dirty="0" smtClean="0"/>
              <a:t>T(0) Operations</a:t>
            </a:r>
            <a:endParaRPr lang="en-GB" sz="2800" b="1" dirty="0"/>
          </a:p>
        </p:txBody>
      </p:sp>
      <p:sp>
        <p:nvSpPr>
          <p:cNvPr id="4" name="Date Placeholder 3"/>
          <p:cNvSpPr>
            <a:spLocks noGrp="1"/>
          </p:cNvSpPr>
          <p:nvPr>
            <p:ph type="dt" sz="half" idx="10"/>
          </p:nvPr>
        </p:nvSpPr>
        <p:spPr/>
        <p:txBody>
          <a:bodyPr/>
          <a:lstStyle/>
          <a:p>
            <a:r>
              <a:rPr lang="en-GB" smtClean="0"/>
              <a:t>15/07/2011</a:t>
            </a:r>
            <a:endParaRPr lang="en-GB"/>
          </a:p>
        </p:txBody>
      </p:sp>
      <p:sp>
        <p:nvSpPr>
          <p:cNvPr id="5" name="Footer Placeholder 4"/>
          <p:cNvSpPr>
            <a:spLocks noGrp="1"/>
          </p:cNvSpPr>
          <p:nvPr>
            <p:ph type="ftr" sz="quarter" idx="11"/>
          </p:nvPr>
        </p:nvSpPr>
        <p:spPr/>
        <p:txBody>
          <a:bodyPr/>
          <a:lstStyle/>
          <a:p>
            <a:r>
              <a:rPr lang="en-GB" smtClean="0"/>
              <a:t>P J Smith - University of Sheffield</a:t>
            </a:r>
            <a:endParaRPr lang="en-GB"/>
          </a:p>
        </p:txBody>
      </p:sp>
      <p:sp>
        <p:nvSpPr>
          <p:cNvPr id="6" name="Slide Number Placeholder 5"/>
          <p:cNvSpPr>
            <a:spLocks noGrp="1"/>
          </p:cNvSpPr>
          <p:nvPr>
            <p:ph type="sldNum" sz="quarter" idx="12"/>
          </p:nvPr>
        </p:nvSpPr>
        <p:spPr/>
        <p:txBody>
          <a:bodyPr/>
          <a:lstStyle/>
          <a:p>
            <a:fld id="{DE4F0436-2DBD-477A-82DC-D2142A7DBC66}" type="slidenum">
              <a:rPr lang="en-GB" smtClean="0"/>
              <a:pPr/>
              <a:t>24</a:t>
            </a:fld>
            <a:endParaRPr lang="en-GB"/>
          </a:p>
        </p:txBody>
      </p:sp>
      <p:sp>
        <p:nvSpPr>
          <p:cNvPr id="8" name="TextBox 7"/>
          <p:cNvSpPr txBox="1"/>
          <p:nvPr/>
        </p:nvSpPr>
        <p:spPr>
          <a:xfrm>
            <a:off x="694610" y="1228386"/>
            <a:ext cx="7823089" cy="861774"/>
          </a:xfrm>
          <a:prstGeom prst="rect">
            <a:avLst/>
          </a:prstGeom>
          <a:noFill/>
        </p:spPr>
        <p:txBody>
          <a:bodyPr wrap="square" rtlCol="0">
            <a:spAutoFit/>
          </a:bodyPr>
          <a:lstStyle/>
          <a:p>
            <a:r>
              <a:rPr lang="en-GB" sz="1600" b="1" dirty="0" smtClean="0"/>
              <a:t>T(0) Mapped </a:t>
            </a:r>
            <a:r>
              <a:rPr lang="en-GB" sz="1600" b="1" dirty="0" err="1" smtClean="0"/>
              <a:t>Beamloss</a:t>
            </a:r>
            <a:r>
              <a:rPr lang="en-GB" sz="1600" b="1" dirty="0" smtClean="0"/>
              <a:t> </a:t>
            </a:r>
            <a:r>
              <a:rPr lang="en-GB" sz="1600" b="1" dirty="0" err="1" smtClean="0"/>
              <a:t>vs</a:t>
            </a:r>
            <a:r>
              <a:rPr lang="en-GB" sz="1600" b="1" dirty="0" smtClean="0"/>
              <a:t> Target Operation.</a:t>
            </a:r>
          </a:p>
          <a:p>
            <a:r>
              <a:rPr lang="en-GB" sz="1600" b="1" dirty="0" smtClean="0"/>
              <a:t>Permitted commissioning of the MICE beamline (190K Actuations).</a:t>
            </a:r>
          </a:p>
          <a:p>
            <a:r>
              <a:rPr lang="en-GB" sz="1600" b="1" dirty="0" smtClean="0"/>
              <a:t>More in the next presentation on what MICE has done with the targets!</a:t>
            </a:r>
            <a:endParaRPr lang="en-GB" sz="1600" b="1" dirty="0"/>
          </a:p>
        </p:txBody>
      </p:sp>
      <p:pic>
        <p:nvPicPr>
          <p:cNvPr id="9" name="Picture 2" descr="pulse_400"/>
          <p:cNvPicPr>
            <a:picLocks noGrp="1" noChangeAspect="1" noChangeArrowheads="1"/>
          </p:cNvPicPr>
          <p:nvPr>
            <p:ph idx="1"/>
          </p:nvPr>
        </p:nvPicPr>
        <p:blipFill>
          <a:blip r:embed="rId3" cstate="print"/>
          <a:srcRect/>
          <a:stretch>
            <a:fillRect/>
          </a:stretch>
        </p:blipFill>
        <p:spPr>
          <a:xfrm>
            <a:off x="153290" y="2216785"/>
            <a:ext cx="4191895" cy="3240000"/>
          </a:xfrm>
          <a:noFill/>
        </p:spPr>
      </p:pic>
      <p:pic>
        <p:nvPicPr>
          <p:cNvPr id="11" name="Picture 10" descr="Beamloss_003.png"/>
          <p:cNvPicPr>
            <a:picLocks noChangeAspect="1"/>
          </p:cNvPicPr>
          <p:nvPr/>
        </p:nvPicPr>
        <p:blipFill>
          <a:blip r:embed="rId4" cstate="print"/>
          <a:stretch>
            <a:fillRect/>
          </a:stretch>
        </p:blipFill>
        <p:spPr>
          <a:xfrm>
            <a:off x="4347488" y="2216785"/>
            <a:ext cx="4772128" cy="3240000"/>
          </a:xfrm>
          <a:prstGeom prst="rect">
            <a:avLst/>
          </a:prstGeom>
        </p:spPr>
      </p:pic>
      <p:pic>
        <p:nvPicPr>
          <p:cNvPr id="12" name="Picture 8" descr="Scope pix 002.jpg"/>
          <p:cNvPicPr>
            <a:picLocks noChangeAspect="1"/>
          </p:cNvPicPr>
          <p:nvPr/>
        </p:nvPicPr>
        <p:blipFill>
          <a:blip r:embed="rId5" cstate="print"/>
          <a:srcRect/>
          <a:stretch>
            <a:fillRect/>
          </a:stretch>
        </p:blipFill>
        <p:spPr bwMode="auto">
          <a:xfrm>
            <a:off x="1950720" y="5279136"/>
            <a:ext cx="1920000" cy="1440000"/>
          </a:xfrm>
          <a:prstGeom prst="rect">
            <a:avLst/>
          </a:prstGeom>
          <a:noFill/>
          <a:ln w="9525">
            <a:noFill/>
            <a:miter lim="800000"/>
            <a:headEnd/>
            <a:tailEnd/>
          </a:ln>
        </p:spPr>
      </p:pic>
      <p:sp>
        <p:nvSpPr>
          <p:cNvPr id="14" name="TextBox 13"/>
          <p:cNvSpPr txBox="1"/>
          <p:nvPr/>
        </p:nvSpPr>
        <p:spPr>
          <a:xfrm>
            <a:off x="5449824" y="5754624"/>
            <a:ext cx="1901952" cy="584775"/>
          </a:xfrm>
          <a:prstGeom prst="rect">
            <a:avLst/>
          </a:prstGeom>
          <a:noFill/>
        </p:spPr>
        <p:txBody>
          <a:bodyPr wrap="square" rtlCol="0">
            <a:spAutoFit/>
          </a:bodyPr>
          <a:lstStyle/>
          <a:p>
            <a:r>
              <a:rPr lang="en-GB" sz="1600" b="1" dirty="0" smtClean="0"/>
              <a:t>Target was broken in Dec 2008</a:t>
            </a:r>
            <a:endParaRPr lang="en-GB" sz="1600" b="1" dirty="0"/>
          </a:p>
        </p:txBody>
      </p:sp>
      <p:pic>
        <p:nvPicPr>
          <p:cNvPr id="13" name="Picture 12" descr="Target-First-Examination-10-01-09-14.jpg"/>
          <p:cNvPicPr>
            <a:picLocks noChangeAspect="1"/>
          </p:cNvPicPr>
          <p:nvPr/>
        </p:nvPicPr>
        <p:blipFill>
          <a:blip r:embed="rId6" cstate="print"/>
          <a:srcRect r="13521" b="16432"/>
          <a:stretch>
            <a:fillRect/>
          </a:stretch>
        </p:blipFill>
        <p:spPr bwMode="auto">
          <a:xfrm>
            <a:off x="7422769" y="5279136"/>
            <a:ext cx="993241" cy="1440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31648" y="1011936"/>
            <a:ext cx="8631936" cy="5218176"/>
          </a:xfrm>
          <a:prstGeom prst="roundRect">
            <a:avLst/>
          </a:prstGeom>
          <a:solidFill>
            <a:schemeClr val="accent6"/>
          </a:solid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sz="2800" b="1" dirty="0" smtClean="0"/>
              <a:t>Timeline of Developments</a:t>
            </a:r>
            <a:endParaRPr lang="en-GB" sz="2800" b="1" dirty="0"/>
          </a:p>
        </p:txBody>
      </p:sp>
      <p:sp>
        <p:nvSpPr>
          <p:cNvPr id="4" name="Date Placeholder 3"/>
          <p:cNvSpPr>
            <a:spLocks noGrp="1"/>
          </p:cNvSpPr>
          <p:nvPr>
            <p:ph type="dt" sz="half" idx="10"/>
          </p:nvPr>
        </p:nvSpPr>
        <p:spPr/>
        <p:txBody>
          <a:bodyPr/>
          <a:lstStyle/>
          <a:p>
            <a:r>
              <a:rPr lang="en-GB" smtClean="0"/>
              <a:t>15/07/2011</a:t>
            </a:r>
            <a:endParaRPr lang="en-GB"/>
          </a:p>
        </p:txBody>
      </p:sp>
      <p:sp>
        <p:nvSpPr>
          <p:cNvPr id="5" name="Slide Number Placeholder 4"/>
          <p:cNvSpPr>
            <a:spLocks noGrp="1"/>
          </p:cNvSpPr>
          <p:nvPr>
            <p:ph type="sldNum" sz="quarter" idx="12"/>
          </p:nvPr>
        </p:nvSpPr>
        <p:spPr/>
        <p:txBody>
          <a:bodyPr/>
          <a:lstStyle/>
          <a:p>
            <a:fld id="{DE4F0436-2DBD-477A-82DC-D2142A7DBC66}" type="slidenum">
              <a:rPr lang="en-GB" smtClean="0"/>
              <a:pPr/>
              <a:t>25</a:t>
            </a:fld>
            <a:endParaRPr lang="en-GB"/>
          </a:p>
        </p:txBody>
      </p:sp>
      <p:sp>
        <p:nvSpPr>
          <p:cNvPr id="6" name="Footer Placeholder 5"/>
          <p:cNvSpPr>
            <a:spLocks noGrp="1"/>
          </p:cNvSpPr>
          <p:nvPr>
            <p:ph type="ftr" sz="quarter" idx="11"/>
          </p:nvPr>
        </p:nvSpPr>
        <p:spPr/>
        <p:txBody>
          <a:bodyPr/>
          <a:lstStyle/>
          <a:p>
            <a:r>
              <a:rPr lang="en-GB" smtClean="0"/>
              <a:t>P J Smith - University of Sheffield</a:t>
            </a:r>
            <a:endParaRPr lang="en-GB"/>
          </a:p>
        </p:txBody>
      </p:sp>
      <p:sp>
        <p:nvSpPr>
          <p:cNvPr id="8" name="Content Placeholder 2"/>
          <p:cNvSpPr>
            <a:spLocks noGrp="1"/>
          </p:cNvSpPr>
          <p:nvPr>
            <p:ph idx="1"/>
          </p:nvPr>
        </p:nvSpPr>
        <p:spPr>
          <a:xfrm>
            <a:off x="457200" y="1174044"/>
            <a:ext cx="8229600" cy="2386020"/>
          </a:xfrm>
        </p:spPr>
        <p:txBody>
          <a:bodyPr/>
          <a:lstStyle/>
          <a:p>
            <a:pPr>
              <a:buNone/>
            </a:pPr>
            <a:endParaRPr lang="en-GB" sz="1600" dirty="0" smtClean="0"/>
          </a:p>
          <a:p>
            <a:pPr>
              <a:buNone/>
            </a:pPr>
            <a:r>
              <a:rPr lang="en-GB" sz="1600" b="1" dirty="0" smtClean="0">
                <a:solidFill>
                  <a:schemeClr val="bg1"/>
                </a:solidFill>
              </a:rPr>
              <a:t>2009 </a:t>
            </a:r>
          </a:p>
          <a:p>
            <a:pPr>
              <a:buNone/>
            </a:pPr>
            <a:r>
              <a:rPr lang="en-GB" sz="1600" b="1" dirty="0" smtClean="0">
                <a:solidFill>
                  <a:schemeClr val="bg1"/>
                </a:solidFill>
              </a:rPr>
              <a:t>	Cruciform shaft design changed to a cylindrical design.</a:t>
            </a:r>
          </a:p>
          <a:p>
            <a:pPr>
              <a:buNone/>
            </a:pPr>
            <a:r>
              <a:rPr lang="en-GB" sz="1600" b="1" dirty="0" smtClean="0">
                <a:solidFill>
                  <a:schemeClr val="bg1"/>
                </a:solidFill>
              </a:rPr>
              <a:t>	Bearing design changed.</a:t>
            </a:r>
          </a:p>
          <a:p>
            <a:pPr>
              <a:buNone/>
            </a:pPr>
            <a:r>
              <a:rPr lang="en-GB" sz="1600" b="1" dirty="0" smtClean="0">
                <a:solidFill>
                  <a:schemeClr val="bg1"/>
                </a:solidFill>
              </a:rPr>
              <a:t>	Second stator (T1) tested and installed on ISIS  (August 2009)– DLC on DLC . </a:t>
            </a:r>
          </a:p>
          <a:p>
            <a:pPr>
              <a:buNone/>
            </a:pPr>
            <a:r>
              <a:rPr lang="en-GB" sz="1600" b="1" dirty="0" smtClean="0">
                <a:solidFill>
                  <a:schemeClr val="bg1"/>
                </a:solidFill>
              </a:rPr>
              <a:t>	Controller upgrade - Phase 1 started.</a:t>
            </a:r>
          </a:p>
          <a:p>
            <a:pPr>
              <a:buNone/>
            </a:pPr>
            <a:r>
              <a:rPr lang="en-GB" sz="1600" b="1" dirty="0" smtClean="0">
                <a:solidFill>
                  <a:schemeClr val="bg1"/>
                </a:solidFill>
              </a:rPr>
              <a:t>	Stator tests T2.1 and T2.2 in R78.</a:t>
            </a:r>
          </a:p>
          <a:p>
            <a:pPr>
              <a:buNone/>
            </a:pPr>
            <a:endParaRPr lang="en-GB" sz="1600" dirty="0" smtClean="0"/>
          </a:p>
          <a:p>
            <a:pPr>
              <a:buNone/>
            </a:pPr>
            <a:endParaRPr lang="en-GB" sz="1600" dirty="0" smtClean="0"/>
          </a:p>
          <a:p>
            <a:pPr>
              <a:buNone/>
            </a:pPr>
            <a:endParaRPr lang="en-GB" sz="1600" dirty="0" smtClean="0"/>
          </a:p>
          <a:p>
            <a:pPr>
              <a:buNone/>
            </a:pPr>
            <a:r>
              <a:rPr lang="en-GB" sz="1600" dirty="0" smtClean="0"/>
              <a:t>	</a:t>
            </a:r>
            <a:endParaRPr lang="en-GB" sz="1800" dirty="0" smtClean="0"/>
          </a:p>
          <a:p>
            <a:pPr>
              <a:buNone/>
            </a:pPr>
            <a:endParaRPr lang="en-GB" sz="1800" dirty="0" smtClean="0"/>
          </a:p>
          <a:p>
            <a:pPr>
              <a:buNone/>
            </a:pPr>
            <a:endParaRPr lang="en-GB" sz="2400" dirty="0" smtClean="0"/>
          </a:p>
          <a:p>
            <a:pPr>
              <a:buNone/>
            </a:pPr>
            <a:endParaRPr lang="en-GB" dirty="0"/>
          </a:p>
        </p:txBody>
      </p:sp>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31648" y="1011936"/>
            <a:ext cx="8631936" cy="5218176"/>
          </a:xfrm>
          <a:prstGeom prst="roundRect">
            <a:avLst/>
          </a:prstGeom>
          <a:solidFill>
            <a:schemeClr val="accent6"/>
          </a:solid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sz="2800" b="1" dirty="0" smtClean="0"/>
              <a:t>Timeline of Developments</a:t>
            </a:r>
            <a:endParaRPr lang="en-GB" sz="2800" b="1" dirty="0"/>
          </a:p>
        </p:txBody>
      </p:sp>
      <p:sp>
        <p:nvSpPr>
          <p:cNvPr id="3" name="Content Placeholder 2"/>
          <p:cNvSpPr>
            <a:spLocks noGrp="1"/>
          </p:cNvSpPr>
          <p:nvPr>
            <p:ph idx="1"/>
          </p:nvPr>
        </p:nvSpPr>
        <p:spPr>
          <a:xfrm>
            <a:off x="457200" y="1174044"/>
            <a:ext cx="8229600" cy="2386020"/>
          </a:xfrm>
        </p:spPr>
        <p:txBody>
          <a:bodyPr/>
          <a:lstStyle/>
          <a:p>
            <a:pPr>
              <a:buNone/>
            </a:pPr>
            <a:endParaRPr lang="en-GB" sz="1600" dirty="0" smtClean="0"/>
          </a:p>
          <a:p>
            <a:pPr>
              <a:buNone/>
            </a:pPr>
            <a:r>
              <a:rPr lang="en-GB" sz="1600" b="1" dirty="0" smtClean="0">
                <a:solidFill>
                  <a:schemeClr val="bg1"/>
                </a:solidFill>
              </a:rPr>
              <a:t>2009 </a:t>
            </a:r>
          </a:p>
          <a:p>
            <a:pPr>
              <a:buNone/>
            </a:pPr>
            <a:r>
              <a:rPr lang="en-GB" sz="1600" b="1" dirty="0" smtClean="0">
                <a:solidFill>
                  <a:schemeClr val="bg1"/>
                </a:solidFill>
              </a:rPr>
              <a:t>	Cruciform shaft design changed to a cylindrical design.</a:t>
            </a:r>
          </a:p>
          <a:p>
            <a:pPr>
              <a:buNone/>
            </a:pPr>
            <a:r>
              <a:rPr lang="en-GB" sz="1600" b="1" dirty="0" smtClean="0">
                <a:solidFill>
                  <a:schemeClr val="bg1"/>
                </a:solidFill>
              </a:rPr>
              <a:t>	Bearing design changed.</a:t>
            </a:r>
          </a:p>
          <a:p>
            <a:pPr>
              <a:buNone/>
            </a:pPr>
            <a:r>
              <a:rPr lang="en-GB" sz="1600" b="1" dirty="0" smtClean="0">
                <a:solidFill>
                  <a:schemeClr val="bg1"/>
                </a:solidFill>
              </a:rPr>
              <a:t>	Second stator (T1) tested and installed on ISIS  (August 2009)– DLC on DLC .</a:t>
            </a:r>
          </a:p>
          <a:p>
            <a:pPr>
              <a:buNone/>
            </a:pPr>
            <a:r>
              <a:rPr lang="en-GB" sz="1600" b="1" dirty="0" smtClean="0">
                <a:solidFill>
                  <a:schemeClr val="bg1"/>
                </a:solidFill>
              </a:rPr>
              <a:t>	Controller upgrade - Phase 1 started.</a:t>
            </a:r>
          </a:p>
          <a:p>
            <a:pPr>
              <a:buNone/>
            </a:pPr>
            <a:r>
              <a:rPr lang="en-GB" sz="1600" b="1" dirty="0" smtClean="0">
                <a:solidFill>
                  <a:schemeClr val="bg1"/>
                </a:solidFill>
              </a:rPr>
              <a:t>	Stator tests T2.1 and T2.2 in R78.</a:t>
            </a:r>
          </a:p>
          <a:p>
            <a:pPr>
              <a:buNone/>
            </a:pPr>
            <a:endParaRPr lang="en-GB" sz="1600" dirty="0" smtClean="0"/>
          </a:p>
          <a:p>
            <a:pPr>
              <a:buNone/>
            </a:pPr>
            <a:endParaRPr lang="en-GB" sz="1600" dirty="0" smtClean="0"/>
          </a:p>
          <a:p>
            <a:pPr>
              <a:buNone/>
            </a:pPr>
            <a:endParaRPr lang="en-GB" sz="1600" dirty="0" smtClean="0"/>
          </a:p>
          <a:p>
            <a:pPr>
              <a:buNone/>
            </a:pPr>
            <a:r>
              <a:rPr lang="en-GB" sz="1600" dirty="0" smtClean="0"/>
              <a:t>	</a:t>
            </a:r>
            <a:endParaRPr lang="en-GB" sz="1800" dirty="0" smtClean="0"/>
          </a:p>
          <a:p>
            <a:pPr>
              <a:buNone/>
            </a:pPr>
            <a:endParaRPr lang="en-GB" sz="1800" dirty="0" smtClean="0"/>
          </a:p>
          <a:p>
            <a:pPr>
              <a:buNone/>
            </a:pPr>
            <a:endParaRPr lang="en-GB" sz="2400" dirty="0" smtClean="0"/>
          </a:p>
          <a:p>
            <a:pPr>
              <a:buNone/>
            </a:pPr>
            <a:endParaRPr lang="en-GB" dirty="0"/>
          </a:p>
        </p:txBody>
      </p:sp>
      <p:sp>
        <p:nvSpPr>
          <p:cNvPr id="4" name="Date Placeholder 3"/>
          <p:cNvSpPr>
            <a:spLocks noGrp="1"/>
          </p:cNvSpPr>
          <p:nvPr>
            <p:ph type="dt" sz="half" idx="10"/>
          </p:nvPr>
        </p:nvSpPr>
        <p:spPr/>
        <p:txBody>
          <a:bodyPr/>
          <a:lstStyle/>
          <a:p>
            <a:r>
              <a:rPr lang="en-GB" smtClean="0"/>
              <a:t>15/07/2011</a:t>
            </a:r>
            <a:endParaRPr lang="en-GB"/>
          </a:p>
        </p:txBody>
      </p:sp>
      <p:sp>
        <p:nvSpPr>
          <p:cNvPr id="5" name="Slide Number Placeholder 4"/>
          <p:cNvSpPr>
            <a:spLocks noGrp="1"/>
          </p:cNvSpPr>
          <p:nvPr>
            <p:ph type="sldNum" sz="quarter" idx="12"/>
          </p:nvPr>
        </p:nvSpPr>
        <p:spPr/>
        <p:txBody>
          <a:bodyPr/>
          <a:lstStyle/>
          <a:p>
            <a:fld id="{DE4F0436-2DBD-477A-82DC-D2142A7DBC66}" type="slidenum">
              <a:rPr lang="en-GB" smtClean="0"/>
              <a:pPr/>
              <a:t>26</a:t>
            </a:fld>
            <a:endParaRPr lang="en-GB"/>
          </a:p>
        </p:txBody>
      </p:sp>
      <p:sp>
        <p:nvSpPr>
          <p:cNvPr id="6" name="Footer Placeholder 5"/>
          <p:cNvSpPr>
            <a:spLocks noGrp="1"/>
          </p:cNvSpPr>
          <p:nvPr>
            <p:ph type="ftr" sz="quarter" idx="11"/>
          </p:nvPr>
        </p:nvSpPr>
        <p:spPr/>
        <p:txBody>
          <a:bodyPr/>
          <a:lstStyle/>
          <a:p>
            <a:r>
              <a:rPr lang="en-GB" smtClean="0"/>
              <a:t>P J Smith - University of Sheffield</a:t>
            </a:r>
            <a:endParaRPr lang="en-GB"/>
          </a:p>
        </p:txBody>
      </p:sp>
      <p:pic>
        <p:nvPicPr>
          <p:cNvPr id="7" name="Picture 5"/>
          <p:cNvPicPr>
            <a:picLocks noChangeAspect="1" noChangeArrowheads="1"/>
          </p:cNvPicPr>
          <p:nvPr/>
        </p:nvPicPr>
        <p:blipFill>
          <a:blip r:embed="rId2" cstate="print"/>
          <a:srcRect/>
          <a:stretch>
            <a:fillRect/>
          </a:stretch>
        </p:blipFill>
        <p:spPr bwMode="auto">
          <a:xfrm>
            <a:off x="149034" y="3424971"/>
            <a:ext cx="8885238" cy="1071563"/>
          </a:xfrm>
          <a:prstGeom prst="rect">
            <a:avLst/>
          </a:prstGeom>
          <a:noFill/>
          <a:ln w="12700">
            <a:noFill/>
            <a:miter lim="800000"/>
            <a:headEnd type="none" w="sm" len="sm"/>
            <a:tailEnd type="none" w="sm" len="sm"/>
          </a:ln>
        </p:spPr>
      </p:pic>
      <p:pic>
        <p:nvPicPr>
          <p:cNvPr id="8" name="Picture 6"/>
          <p:cNvPicPr>
            <a:picLocks noChangeAspect="1" noChangeArrowheads="1"/>
          </p:cNvPicPr>
          <p:nvPr/>
        </p:nvPicPr>
        <p:blipFill>
          <a:blip r:embed="rId3" cstate="print"/>
          <a:srcRect/>
          <a:stretch>
            <a:fillRect/>
          </a:stretch>
        </p:blipFill>
        <p:spPr bwMode="auto">
          <a:xfrm>
            <a:off x="6586538" y="4562094"/>
            <a:ext cx="2235050" cy="1598400"/>
          </a:xfrm>
          <a:prstGeom prst="rect">
            <a:avLst/>
          </a:prstGeom>
          <a:noFill/>
          <a:ln w="12700">
            <a:noFill/>
            <a:miter lim="800000"/>
            <a:headEnd type="none" w="sm" len="sm"/>
            <a:tailEnd type="none" w="sm" len="sm"/>
          </a:ln>
        </p:spPr>
      </p:pic>
      <p:pic>
        <p:nvPicPr>
          <p:cNvPr id="9" name="Picture 7"/>
          <p:cNvPicPr>
            <a:picLocks noChangeAspect="1" noChangeArrowheads="1"/>
          </p:cNvPicPr>
          <p:nvPr/>
        </p:nvPicPr>
        <p:blipFill>
          <a:blip r:embed="rId4" cstate="print"/>
          <a:srcRect/>
          <a:stretch>
            <a:fillRect/>
          </a:stretch>
        </p:blipFill>
        <p:spPr bwMode="auto">
          <a:xfrm>
            <a:off x="5086350" y="4562094"/>
            <a:ext cx="1643063" cy="1597025"/>
          </a:xfrm>
          <a:prstGeom prst="rect">
            <a:avLst/>
          </a:prstGeom>
          <a:noFill/>
          <a:ln w="12700">
            <a:noFill/>
            <a:miter lim="800000"/>
            <a:headEnd type="none" w="sm" len="sm"/>
            <a:tailEnd type="none" w="sm" len="sm"/>
          </a:ln>
        </p:spPr>
      </p:pic>
      <p:pic>
        <p:nvPicPr>
          <p:cNvPr id="10" name="Picture 4"/>
          <p:cNvPicPr>
            <a:picLocks noChangeAspect="1" noChangeArrowheads="1"/>
          </p:cNvPicPr>
          <p:nvPr/>
        </p:nvPicPr>
        <p:blipFill>
          <a:blip r:embed="rId5" cstate="print"/>
          <a:srcRect/>
          <a:stretch>
            <a:fillRect/>
          </a:stretch>
        </p:blipFill>
        <p:spPr bwMode="auto">
          <a:xfrm>
            <a:off x="1068324" y="4562094"/>
            <a:ext cx="1732432" cy="1598400"/>
          </a:xfrm>
          <a:prstGeom prst="rect">
            <a:avLst/>
          </a:prstGeom>
          <a:noFill/>
          <a:ln w="12700">
            <a:noFill/>
            <a:miter lim="800000"/>
            <a:headEnd type="none" w="sm" len="sm"/>
            <a:tailEnd type="none" w="sm" len="sm"/>
          </a:ln>
        </p:spPr>
      </p:pic>
      <p:sp>
        <p:nvSpPr>
          <p:cNvPr id="12" name="TextBox 5"/>
          <p:cNvSpPr txBox="1">
            <a:spLocks noChangeArrowheads="1"/>
          </p:cNvSpPr>
          <p:nvPr/>
        </p:nvSpPr>
        <p:spPr bwMode="auto">
          <a:xfrm>
            <a:off x="827913" y="6165152"/>
            <a:ext cx="1081088" cy="461962"/>
          </a:xfrm>
          <a:prstGeom prst="rect">
            <a:avLst/>
          </a:prstGeom>
          <a:noFill/>
          <a:ln w="9525">
            <a:noFill/>
            <a:miter lim="800000"/>
            <a:headEnd/>
            <a:tailEnd/>
          </a:ln>
        </p:spPr>
        <p:txBody>
          <a:bodyPr>
            <a:spAutoFit/>
          </a:bodyPr>
          <a:lstStyle/>
          <a:p>
            <a:pPr algn="ctr"/>
            <a:r>
              <a:rPr lang="en-GB" sz="1200"/>
              <a:t>Bearing hole</a:t>
            </a:r>
          </a:p>
        </p:txBody>
      </p:sp>
      <p:cxnSp>
        <p:nvCxnSpPr>
          <p:cNvPr id="13" name="Straight Arrow Connector 6"/>
          <p:cNvCxnSpPr>
            <a:cxnSpLocks noChangeShapeType="1"/>
          </p:cNvCxnSpPr>
          <p:nvPr/>
        </p:nvCxnSpPr>
        <p:spPr bwMode="auto">
          <a:xfrm rot="5400000" flipH="1" flipV="1">
            <a:off x="1117091" y="5390770"/>
            <a:ext cx="1140334" cy="478155"/>
          </a:xfrm>
          <a:prstGeom prst="straightConnector1">
            <a:avLst/>
          </a:prstGeom>
          <a:noFill/>
          <a:ln w="12700" algn="ctr">
            <a:solidFill>
              <a:schemeClr val="tx1"/>
            </a:solidFill>
            <a:round/>
            <a:headEnd type="none" w="sm" len="sm"/>
            <a:tailEnd type="arrow" w="med" len="med"/>
          </a:ln>
        </p:spPr>
      </p:cxnSp>
      <p:sp>
        <p:nvSpPr>
          <p:cNvPr id="14" name="TextBox 7"/>
          <p:cNvSpPr txBox="1">
            <a:spLocks noChangeArrowheads="1"/>
          </p:cNvSpPr>
          <p:nvPr/>
        </p:nvSpPr>
        <p:spPr bwMode="auto">
          <a:xfrm>
            <a:off x="2747201" y="4093464"/>
            <a:ext cx="1081087" cy="461963"/>
          </a:xfrm>
          <a:prstGeom prst="rect">
            <a:avLst/>
          </a:prstGeom>
          <a:noFill/>
          <a:ln w="9525">
            <a:noFill/>
            <a:miter lim="800000"/>
            <a:headEnd/>
            <a:tailEnd/>
          </a:ln>
        </p:spPr>
        <p:txBody>
          <a:bodyPr>
            <a:spAutoFit/>
          </a:bodyPr>
          <a:lstStyle/>
          <a:p>
            <a:pPr algn="ctr"/>
            <a:r>
              <a:rPr lang="en-GB" sz="1200" dirty="0">
                <a:solidFill>
                  <a:schemeClr val="accent6">
                    <a:lumMod val="50000"/>
                  </a:schemeClr>
                </a:solidFill>
              </a:rPr>
              <a:t>Removable wedge</a:t>
            </a:r>
          </a:p>
        </p:txBody>
      </p:sp>
      <p:cxnSp>
        <p:nvCxnSpPr>
          <p:cNvPr id="15" name="Straight Arrow Connector 8"/>
          <p:cNvCxnSpPr>
            <a:cxnSpLocks noChangeShapeType="1"/>
            <a:stCxn id="14" idx="1"/>
          </p:cNvCxnSpPr>
          <p:nvPr/>
        </p:nvCxnSpPr>
        <p:spPr bwMode="auto">
          <a:xfrm rot="10800000" flipV="1">
            <a:off x="2060449" y="4324446"/>
            <a:ext cx="686753" cy="515778"/>
          </a:xfrm>
          <a:prstGeom prst="straightConnector1">
            <a:avLst/>
          </a:prstGeom>
          <a:noFill/>
          <a:ln w="12700" algn="ctr">
            <a:solidFill>
              <a:schemeClr val="tx1"/>
            </a:solidFill>
            <a:round/>
            <a:headEnd type="none" w="sm" len="sm"/>
            <a:tailEnd type="arrow" w="med" len="med"/>
          </a:ln>
        </p:spPr>
      </p:cxnSp>
      <p:sp>
        <p:nvSpPr>
          <p:cNvPr id="16" name="TextBox 9"/>
          <p:cNvSpPr txBox="1">
            <a:spLocks noChangeArrowheads="1"/>
          </p:cNvSpPr>
          <p:nvPr/>
        </p:nvSpPr>
        <p:spPr bwMode="auto">
          <a:xfrm>
            <a:off x="2613851" y="6165152"/>
            <a:ext cx="1081087" cy="461962"/>
          </a:xfrm>
          <a:prstGeom prst="rect">
            <a:avLst/>
          </a:prstGeom>
          <a:noFill/>
          <a:ln w="9525">
            <a:noFill/>
            <a:miter lim="800000"/>
            <a:headEnd/>
            <a:tailEnd/>
          </a:ln>
        </p:spPr>
        <p:txBody>
          <a:bodyPr>
            <a:spAutoFit/>
          </a:bodyPr>
          <a:lstStyle/>
          <a:p>
            <a:pPr algn="ctr"/>
            <a:r>
              <a:rPr lang="en-GB" sz="1200"/>
              <a:t>Rotation stop</a:t>
            </a:r>
          </a:p>
        </p:txBody>
      </p:sp>
      <p:cxnSp>
        <p:nvCxnSpPr>
          <p:cNvPr id="17" name="Straight Arrow Connector 10"/>
          <p:cNvCxnSpPr>
            <a:cxnSpLocks noChangeShapeType="1"/>
            <a:stCxn id="16" idx="0"/>
          </p:cNvCxnSpPr>
          <p:nvPr/>
        </p:nvCxnSpPr>
        <p:spPr bwMode="auto">
          <a:xfrm rot="16200000" flipV="1">
            <a:off x="2109550" y="5120306"/>
            <a:ext cx="1105472" cy="984219"/>
          </a:xfrm>
          <a:prstGeom prst="straightConnector1">
            <a:avLst/>
          </a:prstGeom>
          <a:noFill/>
          <a:ln w="12700" algn="ctr">
            <a:solidFill>
              <a:schemeClr val="tx1"/>
            </a:solidFill>
            <a:round/>
            <a:headEnd type="none" w="sm" len="sm"/>
            <a:tailEnd type="arrow" w="med" len="med"/>
          </a:ln>
        </p:spPr>
      </p:cxnSp>
      <p:sp>
        <p:nvSpPr>
          <p:cNvPr id="18" name="TextBox 11"/>
          <p:cNvSpPr txBox="1">
            <a:spLocks noChangeArrowheads="1"/>
          </p:cNvSpPr>
          <p:nvPr/>
        </p:nvSpPr>
        <p:spPr bwMode="auto">
          <a:xfrm>
            <a:off x="470726" y="3950589"/>
            <a:ext cx="1500187" cy="461963"/>
          </a:xfrm>
          <a:prstGeom prst="rect">
            <a:avLst/>
          </a:prstGeom>
          <a:noFill/>
          <a:ln w="9525">
            <a:noFill/>
            <a:miter lim="800000"/>
            <a:headEnd/>
            <a:tailEnd/>
          </a:ln>
        </p:spPr>
        <p:txBody>
          <a:bodyPr>
            <a:spAutoFit/>
          </a:bodyPr>
          <a:lstStyle/>
          <a:p>
            <a:pPr algn="ctr"/>
            <a:r>
              <a:rPr lang="en-GB" sz="1200" dirty="0">
                <a:solidFill>
                  <a:schemeClr val="accent6">
                    <a:lumMod val="50000"/>
                  </a:schemeClr>
                </a:solidFill>
              </a:rPr>
              <a:t>Dowel &amp; angle faces for location</a:t>
            </a:r>
          </a:p>
        </p:txBody>
      </p:sp>
      <p:cxnSp>
        <p:nvCxnSpPr>
          <p:cNvPr id="19" name="Straight Arrow Connector 12"/>
          <p:cNvCxnSpPr>
            <a:cxnSpLocks noChangeShapeType="1"/>
            <a:stCxn id="18" idx="2"/>
          </p:cNvCxnSpPr>
          <p:nvPr/>
        </p:nvCxnSpPr>
        <p:spPr bwMode="auto">
          <a:xfrm rot="16200000" flipH="1">
            <a:off x="713566" y="4919806"/>
            <a:ext cx="1122616" cy="108108"/>
          </a:xfrm>
          <a:prstGeom prst="straightConnector1">
            <a:avLst/>
          </a:prstGeom>
          <a:noFill/>
          <a:ln w="12700" algn="ctr">
            <a:solidFill>
              <a:schemeClr val="tx1"/>
            </a:solidFill>
            <a:round/>
            <a:headEnd type="none" w="sm" len="sm"/>
            <a:tailEnd type="arrow" w="med" len="med"/>
          </a:ln>
        </p:spPr>
      </p:cxnSp>
      <p:cxnSp>
        <p:nvCxnSpPr>
          <p:cNvPr id="20" name="Straight Arrow Connector 13"/>
          <p:cNvCxnSpPr>
            <a:cxnSpLocks noChangeShapeType="1"/>
            <a:stCxn id="18" idx="2"/>
          </p:cNvCxnSpPr>
          <p:nvPr/>
        </p:nvCxnSpPr>
        <p:spPr bwMode="auto">
          <a:xfrm rot="16200000" flipH="1">
            <a:off x="914734" y="4718638"/>
            <a:ext cx="890968" cy="278796"/>
          </a:xfrm>
          <a:prstGeom prst="straightConnector1">
            <a:avLst/>
          </a:prstGeom>
          <a:noFill/>
          <a:ln w="12700" algn="ctr">
            <a:solidFill>
              <a:schemeClr val="tx1"/>
            </a:solidFill>
            <a:round/>
            <a:headEnd type="none" w="sm" len="sm"/>
            <a:tailEnd type="arrow" w="med" len="med"/>
          </a:ln>
        </p:spPr>
      </p:cxnSp>
      <p:pic>
        <p:nvPicPr>
          <p:cNvPr id="21" name="Picture 18" descr="Target-Other-1.jpg"/>
          <p:cNvPicPr>
            <a:picLocks noChangeAspect="1"/>
          </p:cNvPicPr>
          <p:nvPr/>
        </p:nvPicPr>
        <p:blipFill>
          <a:blip r:embed="rId6" cstate="print"/>
          <a:srcRect/>
          <a:stretch>
            <a:fillRect/>
          </a:stretch>
        </p:blipFill>
        <p:spPr bwMode="auto">
          <a:xfrm>
            <a:off x="4035580" y="2650578"/>
            <a:ext cx="4982292" cy="1080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b="1" dirty="0" smtClean="0"/>
              <a:t>T(1) Operations</a:t>
            </a:r>
            <a:endParaRPr lang="en-GB" sz="2800" b="1" dirty="0"/>
          </a:p>
        </p:txBody>
      </p:sp>
      <p:sp>
        <p:nvSpPr>
          <p:cNvPr id="4" name="Date Placeholder 3"/>
          <p:cNvSpPr>
            <a:spLocks noGrp="1"/>
          </p:cNvSpPr>
          <p:nvPr>
            <p:ph type="dt" sz="half" idx="10"/>
          </p:nvPr>
        </p:nvSpPr>
        <p:spPr/>
        <p:txBody>
          <a:bodyPr/>
          <a:lstStyle/>
          <a:p>
            <a:r>
              <a:rPr lang="en-GB" dirty="0" smtClean="0"/>
              <a:t>15/07/2011</a:t>
            </a:r>
            <a:endParaRPr lang="en-GB" dirty="0"/>
          </a:p>
        </p:txBody>
      </p:sp>
      <p:sp>
        <p:nvSpPr>
          <p:cNvPr id="5" name="Slide Number Placeholder 4"/>
          <p:cNvSpPr>
            <a:spLocks noGrp="1"/>
          </p:cNvSpPr>
          <p:nvPr>
            <p:ph type="sldNum" sz="quarter" idx="12"/>
          </p:nvPr>
        </p:nvSpPr>
        <p:spPr/>
        <p:txBody>
          <a:bodyPr/>
          <a:lstStyle/>
          <a:p>
            <a:fld id="{DE4F0436-2DBD-477A-82DC-D2142A7DBC66}" type="slidenum">
              <a:rPr lang="en-GB" smtClean="0"/>
              <a:pPr/>
              <a:t>27</a:t>
            </a:fld>
            <a:endParaRPr lang="en-GB"/>
          </a:p>
        </p:txBody>
      </p:sp>
      <p:pic>
        <p:nvPicPr>
          <p:cNvPr id="9" name="Picture 2"/>
          <p:cNvPicPr>
            <a:picLocks noGrp="1" noChangeAspect="1" noChangeArrowheads="1"/>
          </p:cNvPicPr>
          <p:nvPr>
            <p:ph idx="1"/>
          </p:nvPr>
        </p:nvPicPr>
        <p:blipFill>
          <a:blip r:embed="rId2" cstate="print"/>
          <a:srcRect/>
          <a:stretch>
            <a:fillRect/>
          </a:stretch>
        </p:blipFill>
        <p:spPr bwMode="auto">
          <a:xfrm>
            <a:off x="4951053" y="768096"/>
            <a:ext cx="4192947" cy="3240000"/>
          </a:xfrm>
          <a:prstGeom prst="rect">
            <a:avLst/>
          </a:prstGeom>
          <a:noFill/>
          <a:ln w="9525">
            <a:noFill/>
            <a:miter lim="800000"/>
            <a:headEnd/>
            <a:tailEnd/>
          </a:ln>
        </p:spPr>
      </p:pic>
      <p:pic>
        <p:nvPicPr>
          <p:cNvPr id="10" name="Picture 3"/>
          <p:cNvPicPr>
            <a:picLocks noChangeAspect="1" noChangeArrowheads="1"/>
          </p:cNvPicPr>
          <p:nvPr/>
        </p:nvPicPr>
        <p:blipFill>
          <a:blip r:embed="rId3" cstate="print"/>
          <a:srcRect/>
          <a:stretch>
            <a:fillRect/>
          </a:stretch>
        </p:blipFill>
        <p:spPr bwMode="auto">
          <a:xfrm>
            <a:off x="336864" y="1183808"/>
            <a:ext cx="3301499" cy="2160000"/>
          </a:xfrm>
          <a:prstGeom prst="rect">
            <a:avLst/>
          </a:prstGeom>
          <a:noFill/>
          <a:ln w="9525">
            <a:noFill/>
            <a:miter lim="800000"/>
            <a:headEnd/>
            <a:tailEnd/>
          </a:ln>
        </p:spPr>
      </p:pic>
      <p:pic>
        <p:nvPicPr>
          <p:cNvPr id="11" name="Picture 4"/>
          <p:cNvPicPr>
            <a:picLocks noChangeAspect="1" noChangeArrowheads="1"/>
          </p:cNvPicPr>
          <p:nvPr/>
        </p:nvPicPr>
        <p:blipFill>
          <a:blip r:embed="rId4" cstate="print"/>
          <a:srcRect/>
          <a:stretch>
            <a:fillRect/>
          </a:stretch>
        </p:blipFill>
        <p:spPr bwMode="auto">
          <a:xfrm>
            <a:off x="336864" y="3704088"/>
            <a:ext cx="3314445" cy="2160000"/>
          </a:xfrm>
          <a:prstGeom prst="rect">
            <a:avLst/>
          </a:prstGeom>
          <a:noFill/>
          <a:ln w="9525">
            <a:noFill/>
            <a:miter lim="800000"/>
            <a:headEnd/>
            <a:tailEnd/>
          </a:ln>
        </p:spPr>
      </p:pic>
      <p:pic>
        <p:nvPicPr>
          <p:cNvPr id="12" name="Picture 7"/>
          <p:cNvPicPr>
            <a:picLocks noChangeAspect="1" noChangeArrowheads="1"/>
          </p:cNvPicPr>
          <p:nvPr/>
        </p:nvPicPr>
        <p:blipFill>
          <a:blip r:embed="rId5" cstate="print"/>
          <a:srcRect/>
          <a:stretch>
            <a:fillRect/>
          </a:stretch>
        </p:blipFill>
        <p:spPr bwMode="auto">
          <a:xfrm>
            <a:off x="5724128" y="4581128"/>
            <a:ext cx="3240000" cy="2160000"/>
          </a:xfrm>
          <a:prstGeom prst="rect">
            <a:avLst/>
          </a:prstGeom>
          <a:noFill/>
          <a:ln w="9525">
            <a:noFill/>
            <a:miter lim="800000"/>
            <a:headEnd/>
            <a:tailEnd/>
          </a:ln>
        </p:spPr>
      </p:pic>
      <p:sp>
        <p:nvSpPr>
          <p:cNvPr id="13" name="TextBox 12"/>
          <p:cNvSpPr txBox="1"/>
          <p:nvPr/>
        </p:nvSpPr>
        <p:spPr>
          <a:xfrm>
            <a:off x="6516216" y="4125088"/>
            <a:ext cx="1425968" cy="369332"/>
          </a:xfrm>
          <a:prstGeom prst="rect">
            <a:avLst/>
          </a:prstGeom>
          <a:noFill/>
        </p:spPr>
        <p:txBody>
          <a:bodyPr wrap="none" rtlCol="0">
            <a:spAutoFit/>
          </a:bodyPr>
          <a:lstStyle/>
          <a:p>
            <a:r>
              <a:rPr lang="en-GB" dirty="0" smtClean="0">
                <a:solidFill>
                  <a:schemeClr val="bg1"/>
                </a:solidFill>
              </a:rPr>
              <a:t>7</a:t>
            </a:r>
            <a:r>
              <a:rPr lang="en-GB" baseline="30000" dirty="0" smtClean="0">
                <a:solidFill>
                  <a:schemeClr val="bg1"/>
                </a:solidFill>
              </a:rPr>
              <a:t>th</a:t>
            </a:r>
            <a:r>
              <a:rPr lang="en-GB" dirty="0" smtClean="0">
                <a:solidFill>
                  <a:schemeClr val="bg1"/>
                </a:solidFill>
              </a:rPr>
              <a:t> Sept 2009</a:t>
            </a:r>
            <a:endParaRPr lang="en-GB" dirty="0">
              <a:solidFill>
                <a:schemeClr val="bg1"/>
              </a:solidFill>
            </a:endParaRPr>
          </a:p>
        </p:txBody>
      </p:sp>
      <p:sp>
        <p:nvSpPr>
          <p:cNvPr id="14" name="TextBox 13"/>
          <p:cNvSpPr txBox="1"/>
          <p:nvPr/>
        </p:nvSpPr>
        <p:spPr>
          <a:xfrm>
            <a:off x="4139952" y="6165304"/>
            <a:ext cx="1487908" cy="369332"/>
          </a:xfrm>
          <a:prstGeom prst="rect">
            <a:avLst/>
          </a:prstGeom>
          <a:noFill/>
        </p:spPr>
        <p:txBody>
          <a:bodyPr wrap="none" rtlCol="0">
            <a:spAutoFit/>
          </a:bodyPr>
          <a:lstStyle/>
          <a:p>
            <a:r>
              <a:rPr lang="en-GB" dirty="0" smtClean="0"/>
              <a:t>27</a:t>
            </a:r>
            <a:r>
              <a:rPr lang="en-GB" baseline="30000" dirty="0" smtClean="0"/>
              <a:t>th</a:t>
            </a:r>
            <a:r>
              <a:rPr lang="en-GB" dirty="0" smtClean="0"/>
              <a:t> Aug 2010</a:t>
            </a:r>
            <a:endParaRPr lang="en-GB" dirty="0"/>
          </a:p>
        </p:txBody>
      </p:sp>
      <p:sp>
        <p:nvSpPr>
          <p:cNvPr id="15" name="TextBox 14"/>
          <p:cNvSpPr txBox="1"/>
          <p:nvPr/>
        </p:nvSpPr>
        <p:spPr>
          <a:xfrm>
            <a:off x="251520" y="5815168"/>
            <a:ext cx="1837362" cy="646331"/>
          </a:xfrm>
          <a:prstGeom prst="rect">
            <a:avLst/>
          </a:prstGeom>
          <a:noFill/>
        </p:spPr>
        <p:txBody>
          <a:bodyPr wrap="none" rtlCol="0">
            <a:spAutoFit/>
          </a:bodyPr>
          <a:lstStyle/>
          <a:p>
            <a:r>
              <a:rPr lang="en-GB" dirty="0" smtClean="0"/>
              <a:t>Continuing to use</a:t>
            </a:r>
          </a:p>
          <a:p>
            <a:r>
              <a:rPr lang="en-GB" dirty="0" smtClean="0"/>
              <a:t>T1 during 2011</a:t>
            </a:r>
            <a:endParaRPr lang="en-GB" dirty="0"/>
          </a:p>
        </p:txBody>
      </p:sp>
      <p:sp>
        <p:nvSpPr>
          <p:cNvPr id="16" name="TextBox 15"/>
          <p:cNvSpPr txBox="1"/>
          <p:nvPr/>
        </p:nvSpPr>
        <p:spPr>
          <a:xfrm>
            <a:off x="336864" y="3344048"/>
            <a:ext cx="3028137" cy="369332"/>
          </a:xfrm>
          <a:prstGeom prst="rect">
            <a:avLst/>
          </a:prstGeom>
          <a:noFill/>
        </p:spPr>
        <p:txBody>
          <a:bodyPr wrap="none" rtlCol="0">
            <a:spAutoFit/>
          </a:bodyPr>
          <a:lstStyle/>
          <a:p>
            <a:r>
              <a:rPr lang="en-GB" dirty="0" smtClean="0"/>
              <a:t>571k pulses in ISIS (620k total)</a:t>
            </a:r>
            <a:endParaRPr lang="en-GB" dirty="0"/>
          </a:p>
        </p:txBody>
      </p:sp>
      <p:pic>
        <p:nvPicPr>
          <p:cNvPr id="17" name="Picture 5"/>
          <p:cNvPicPr>
            <a:picLocks noChangeAspect="1" noChangeArrowheads="1"/>
          </p:cNvPicPr>
          <p:nvPr/>
        </p:nvPicPr>
        <p:blipFill>
          <a:blip r:embed="rId6" cstate="print"/>
          <a:srcRect/>
          <a:stretch>
            <a:fillRect/>
          </a:stretch>
        </p:blipFill>
        <p:spPr bwMode="auto">
          <a:xfrm>
            <a:off x="3995936" y="3992120"/>
            <a:ext cx="2458243" cy="2160000"/>
          </a:xfrm>
          <a:prstGeom prst="rect">
            <a:avLst/>
          </a:prstGeom>
          <a:noFill/>
          <a:ln w="9525">
            <a:noFill/>
            <a:miter lim="800000"/>
            <a:headEnd/>
            <a:tailEnd/>
          </a:ln>
        </p:spPr>
      </p:pic>
      <p:sp>
        <p:nvSpPr>
          <p:cNvPr id="18" name="TextBox 17"/>
          <p:cNvSpPr txBox="1"/>
          <p:nvPr/>
        </p:nvSpPr>
        <p:spPr>
          <a:xfrm>
            <a:off x="3851920" y="3621032"/>
            <a:ext cx="1859805" cy="369332"/>
          </a:xfrm>
          <a:prstGeom prst="rect">
            <a:avLst/>
          </a:prstGeom>
          <a:noFill/>
        </p:spPr>
        <p:txBody>
          <a:bodyPr wrap="none" rtlCol="0">
            <a:spAutoFit/>
          </a:bodyPr>
          <a:lstStyle/>
          <a:p>
            <a:r>
              <a:rPr lang="en-GB" dirty="0" smtClean="0">
                <a:solidFill>
                  <a:schemeClr val="accent6"/>
                </a:solidFill>
              </a:rPr>
              <a:t>Visual inspections</a:t>
            </a:r>
            <a:endParaRPr lang="en-GB" dirty="0">
              <a:solidFill>
                <a:schemeClr val="accent6"/>
              </a:solidFill>
            </a:endParaRPr>
          </a:p>
        </p:txBody>
      </p:sp>
      <p:sp>
        <p:nvSpPr>
          <p:cNvPr id="19" name="TextBox 18"/>
          <p:cNvSpPr txBox="1"/>
          <p:nvPr/>
        </p:nvSpPr>
        <p:spPr>
          <a:xfrm>
            <a:off x="1848672" y="823768"/>
            <a:ext cx="1558953" cy="369332"/>
          </a:xfrm>
          <a:prstGeom prst="rect">
            <a:avLst/>
          </a:prstGeom>
          <a:noFill/>
        </p:spPr>
        <p:txBody>
          <a:bodyPr wrap="none" rtlCol="0">
            <a:spAutoFit/>
          </a:bodyPr>
          <a:lstStyle/>
          <a:p>
            <a:r>
              <a:rPr lang="en-GB" dirty="0" smtClean="0"/>
              <a:t>Pulse Statistics</a:t>
            </a:r>
            <a:endParaRPr lang="en-GB" dirty="0"/>
          </a:p>
        </p:txBody>
      </p:sp>
      <p:sp>
        <p:nvSpPr>
          <p:cNvPr id="20" name="TextBox 19"/>
          <p:cNvSpPr txBox="1"/>
          <p:nvPr/>
        </p:nvSpPr>
        <p:spPr>
          <a:xfrm>
            <a:off x="4948808" y="768096"/>
            <a:ext cx="1716688" cy="369332"/>
          </a:xfrm>
          <a:prstGeom prst="rect">
            <a:avLst/>
          </a:prstGeom>
          <a:noFill/>
        </p:spPr>
        <p:txBody>
          <a:bodyPr wrap="none" rtlCol="0">
            <a:spAutoFit/>
          </a:bodyPr>
          <a:lstStyle/>
          <a:p>
            <a:r>
              <a:rPr lang="en-GB" dirty="0" smtClean="0">
                <a:solidFill>
                  <a:schemeClr val="accent6"/>
                </a:solidFill>
              </a:rPr>
              <a:t>Calibration Plots</a:t>
            </a:r>
            <a:endParaRPr lang="en-GB" dirty="0">
              <a:solidFill>
                <a:schemeClr val="accent6"/>
              </a:solidFill>
            </a:endParaRPr>
          </a:p>
        </p:txBody>
      </p:sp>
      <p:sp>
        <p:nvSpPr>
          <p:cNvPr id="21" name="TextBox 20"/>
          <p:cNvSpPr txBox="1"/>
          <p:nvPr/>
        </p:nvSpPr>
        <p:spPr>
          <a:xfrm>
            <a:off x="6038440" y="1485144"/>
            <a:ext cx="1656184" cy="338554"/>
          </a:xfrm>
          <a:prstGeom prst="rect">
            <a:avLst/>
          </a:prstGeom>
          <a:solidFill>
            <a:schemeClr val="accent1"/>
          </a:solidFill>
          <a:ln w="31750">
            <a:solidFill>
              <a:srgbClr val="FF0000"/>
            </a:solidFill>
          </a:ln>
        </p:spPr>
        <p:txBody>
          <a:bodyPr wrap="square" rtlCol="0">
            <a:spAutoFit/>
          </a:bodyPr>
          <a:lstStyle/>
          <a:p>
            <a:pPr algn="ctr"/>
            <a:r>
              <a:rPr lang="en-GB" sz="1600" dirty="0" smtClean="0">
                <a:solidFill>
                  <a:schemeClr val="accent6">
                    <a:lumMod val="50000"/>
                  </a:schemeClr>
                </a:solidFill>
              </a:rPr>
              <a:t>Hair’s Breadth!</a:t>
            </a:r>
            <a:endParaRPr lang="en-GB" sz="1600" dirty="0">
              <a:solidFill>
                <a:schemeClr val="accent6">
                  <a:lumMod val="50000"/>
                </a:schemeClr>
              </a:solidFill>
            </a:endParaRPr>
          </a:p>
        </p:txBody>
      </p:sp>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31648" y="1011936"/>
            <a:ext cx="8631936" cy="5218176"/>
          </a:xfrm>
          <a:prstGeom prst="roundRect">
            <a:avLst/>
          </a:prstGeom>
          <a:solidFill>
            <a:schemeClr val="accent6"/>
          </a:solid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sz="2800" b="1" dirty="0" smtClean="0"/>
              <a:t>Timeline of Developments</a:t>
            </a:r>
            <a:endParaRPr lang="en-GB" sz="2800" b="1" dirty="0"/>
          </a:p>
        </p:txBody>
      </p:sp>
      <p:sp>
        <p:nvSpPr>
          <p:cNvPr id="3" name="Content Placeholder 2"/>
          <p:cNvSpPr>
            <a:spLocks noGrp="1"/>
          </p:cNvSpPr>
          <p:nvPr>
            <p:ph idx="1"/>
          </p:nvPr>
        </p:nvSpPr>
        <p:spPr>
          <a:xfrm>
            <a:off x="457200" y="1174044"/>
            <a:ext cx="8229600" cy="5423308"/>
          </a:xfrm>
        </p:spPr>
        <p:txBody>
          <a:bodyPr/>
          <a:lstStyle/>
          <a:p>
            <a:pPr>
              <a:buNone/>
            </a:pPr>
            <a:endParaRPr lang="en-GB" sz="1600" dirty="0" smtClean="0"/>
          </a:p>
          <a:p>
            <a:pPr>
              <a:buNone/>
            </a:pPr>
            <a:r>
              <a:rPr lang="en-GB" sz="1600" dirty="0" smtClean="0">
                <a:solidFill>
                  <a:srgbClr val="FFFF00"/>
                </a:solidFill>
              </a:rPr>
              <a:t>2009 </a:t>
            </a:r>
          </a:p>
          <a:p>
            <a:pPr>
              <a:buNone/>
            </a:pPr>
            <a:r>
              <a:rPr lang="en-GB" sz="1600" b="1" dirty="0" smtClean="0">
                <a:solidFill>
                  <a:schemeClr val="bg1"/>
                </a:solidFill>
              </a:rPr>
              <a:t>	</a:t>
            </a:r>
            <a:r>
              <a:rPr lang="en-GB" sz="1600" dirty="0" smtClean="0">
                <a:solidFill>
                  <a:srgbClr val="FFFF00"/>
                </a:solidFill>
              </a:rPr>
              <a:t>Cruciform shaft design changed to a cylindrical design.</a:t>
            </a:r>
          </a:p>
          <a:p>
            <a:pPr>
              <a:buNone/>
            </a:pPr>
            <a:r>
              <a:rPr lang="en-GB" sz="1600" dirty="0" smtClean="0">
                <a:solidFill>
                  <a:srgbClr val="FFFF00"/>
                </a:solidFill>
              </a:rPr>
              <a:t>	Bearing design changed</a:t>
            </a:r>
          </a:p>
          <a:p>
            <a:pPr>
              <a:buNone/>
            </a:pPr>
            <a:r>
              <a:rPr lang="en-GB" sz="1600" dirty="0" smtClean="0">
                <a:solidFill>
                  <a:srgbClr val="FFFF00"/>
                </a:solidFill>
              </a:rPr>
              <a:t>	Second stator (T1) tested and installed on ISIS – DLC on DLC </a:t>
            </a:r>
          </a:p>
          <a:p>
            <a:pPr>
              <a:buNone/>
            </a:pPr>
            <a:r>
              <a:rPr lang="en-GB" sz="1600" dirty="0" smtClean="0">
                <a:solidFill>
                  <a:srgbClr val="FFFF00"/>
                </a:solidFill>
              </a:rPr>
              <a:t>	Controller upgrade - Phase 1 started</a:t>
            </a:r>
          </a:p>
          <a:p>
            <a:pPr>
              <a:buNone/>
            </a:pPr>
            <a:r>
              <a:rPr lang="en-GB" sz="1600" dirty="0" smtClean="0">
                <a:solidFill>
                  <a:srgbClr val="FFFF00"/>
                </a:solidFill>
              </a:rPr>
              <a:t>	Stator tests T2.1 and T2.2</a:t>
            </a:r>
          </a:p>
          <a:p>
            <a:pPr>
              <a:buNone/>
            </a:pPr>
            <a:endParaRPr lang="en-GB" sz="1600" dirty="0" smtClean="0"/>
          </a:p>
          <a:p>
            <a:pPr>
              <a:buNone/>
            </a:pPr>
            <a:endParaRPr lang="en-GB" sz="1600" dirty="0" smtClean="0"/>
          </a:p>
          <a:p>
            <a:pPr>
              <a:buNone/>
            </a:pPr>
            <a:endParaRPr lang="en-GB" sz="1600" dirty="0" smtClean="0"/>
          </a:p>
          <a:p>
            <a:pPr>
              <a:buNone/>
            </a:pPr>
            <a:r>
              <a:rPr lang="en-GB" sz="1600" b="1" dirty="0" smtClean="0">
                <a:solidFill>
                  <a:schemeClr val="bg1"/>
                </a:solidFill>
              </a:rPr>
              <a:t>2010</a:t>
            </a:r>
          </a:p>
          <a:p>
            <a:pPr>
              <a:buNone/>
            </a:pPr>
            <a:r>
              <a:rPr lang="en-GB" sz="1600" b="1" dirty="0" smtClean="0">
                <a:solidFill>
                  <a:schemeClr val="bg1"/>
                </a:solidFill>
              </a:rPr>
              <a:t>	Magnetic mapping of stator showed deviation in T2 of magnetic axis</a:t>
            </a:r>
          </a:p>
          <a:p>
            <a:pPr>
              <a:buNone/>
            </a:pPr>
            <a:r>
              <a:rPr lang="en-GB" sz="1600" b="1" dirty="0" smtClean="0">
                <a:solidFill>
                  <a:schemeClr val="bg1"/>
                </a:solidFill>
              </a:rPr>
              <a:t>	Started testing Vespel bearings with DLC shaft</a:t>
            </a:r>
          </a:p>
          <a:p>
            <a:pPr>
              <a:buNone/>
            </a:pPr>
            <a:r>
              <a:rPr lang="en-GB" sz="1600" b="1" dirty="0" smtClean="0">
                <a:solidFill>
                  <a:schemeClr val="bg1"/>
                </a:solidFill>
              </a:rPr>
              <a:t>	Controller upgrade Phase 1 completed and commissioned in R78</a:t>
            </a:r>
          </a:p>
          <a:p>
            <a:pPr>
              <a:buNone/>
            </a:pPr>
            <a:r>
              <a:rPr lang="en-GB" sz="1600" b="1" dirty="0" smtClean="0">
                <a:solidFill>
                  <a:schemeClr val="bg1"/>
                </a:solidFill>
              </a:rPr>
              <a:t>	Controller upgrade Phase 2 started</a:t>
            </a:r>
          </a:p>
          <a:p>
            <a:pPr>
              <a:buNone/>
            </a:pPr>
            <a:r>
              <a:rPr lang="en-GB" sz="1600" b="1" dirty="0" smtClean="0">
                <a:solidFill>
                  <a:schemeClr val="bg1"/>
                </a:solidFill>
              </a:rPr>
              <a:t>	Addition of a ‘Dust Catcher’</a:t>
            </a:r>
          </a:p>
          <a:p>
            <a:pPr>
              <a:buNone/>
            </a:pPr>
            <a:endParaRPr lang="en-GB" sz="1600" dirty="0" smtClean="0"/>
          </a:p>
          <a:p>
            <a:pPr>
              <a:buNone/>
            </a:pPr>
            <a:endParaRPr lang="en-GB" sz="1600" dirty="0" smtClean="0"/>
          </a:p>
          <a:p>
            <a:pPr>
              <a:buNone/>
            </a:pPr>
            <a:r>
              <a:rPr lang="en-GB" sz="1600" dirty="0" smtClean="0"/>
              <a:t>	</a:t>
            </a:r>
            <a:endParaRPr lang="en-GB" sz="1800" dirty="0" smtClean="0"/>
          </a:p>
          <a:p>
            <a:pPr>
              <a:buNone/>
            </a:pPr>
            <a:endParaRPr lang="en-GB" sz="1800" dirty="0" smtClean="0"/>
          </a:p>
          <a:p>
            <a:pPr>
              <a:buNone/>
            </a:pPr>
            <a:endParaRPr lang="en-GB" sz="2400" dirty="0" smtClean="0"/>
          </a:p>
          <a:p>
            <a:pPr>
              <a:buNone/>
            </a:pPr>
            <a:endParaRPr lang="en-GB" dirty="0"/>
          </a:p>
        </p:txBody>
      </p:sp>
      <p:sp>
        <p:nvSpPr>
          <p:cNvPr id="4" name="Date Placeholder 3"/>
          <p:cNvSpPr>
            <a:spLocks noGrp="1"/>
          </p:cNvSpPr>
          <p:nvPr>
            <p:ph type="dt" sz="half" idx="10"/>
          </p:nvPr>
        </p:nvSpPr>
        <p:spPr/>
        <p:txBody>
          <a:bodyPr/>
          <a:lstStyle/>
          <a:p>
            <a:r>
              <a:rPr lang="en-GB" smtClean="0"/>
              <a:t>15/07/2011</a:t>
            </a:r>
            <a:endParaRPr lang="en-GB"/>
          </a:p>
        </p:txBody>
      </p:sp>
      <p:sp>
        <p:nvSpPr>
          <p:cNvPr id="5" name="Slide Number Placeholder 4"/>
          <p:cNvSpPr>
            <a:spLocks noGrp="1"/>
          </p:cNvSpPr>
          <p:nvPr>
            <p:ph type="sldNum" sz="quarter" idx="12"/>
          </p:nvPr>
        </p:nvSpPr>
        <p:spPr/>
        <p:txBody>
          <a:bodyPr/>
          <a:lstStyle/>
          <a:p>
            <a:fld id="{DE4F0436-2DBD-477A-82DC-D2142A7DBC66}" type="slidenum">
              <a:rPr lang="en-GB" smtClean="0"/>
              <a:pPr/>
              <a:t>28</a:t>
            </a:fld>
            <a:endParaRPr lang="en-GB"/>
          </a:p>
        </p:txBody>
      </p:sp>
      <p:sp>
        <p:nvSpPr>
          <p:cNvPr id="6" name="Footer Placeholder 5"/>
          <p:cNvSpPr>
            <a:spLocks noGrp="1"/>
          </p:cNvSpPr>
          <p:nvPr>
            <p:ph type="ftr" sz="quarter" idx="11"/>
          </p:nvPr>
        </p:nvSpPr>
        <p:spPr/>
        <p:txBody>
          <a:bodyPr/>
          <a:lstStyle/>
          <a:p>
            <a:r>
              <a:rPr lang="en-GB" smtClean="0"/>
              <a:t>P J Smith - University of Sheffield</a:t>
            </a:r>
            <a:endParaRPr lang="en-GB"/>
          </a:p>
        </p:txBody>
      </p:sp>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231648" y="1011936"/>
            <a:ext cx="8631936" cy="5218176"/>
          </a:xfrm>
          <a:prstGeom prst="roundRect">
            <a:avLst/>
          </a:prstGeom>
          <a:solidFill>
            <a:schemeClr val="accent6"/>
          </a:solid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sz="2800" b="1" dirty="0" smtClean="0"/>
              <a:t>Timeline of Developments</a:t>
            </a:r>
            <a:endParaRPr lang="en-GB" sz="2800" b="1" dirty="0"/>
          </a:p>
        </p:txBody>
      </p:sp>
      <p:sp>
        <p:nvSpPr>
          <p:cNvPr id="3" name="Content Placeholder 2"/>
          <p:cNvSpPr>
            <a:spLocks noGrp="1"/>
          </p:cNvSpPr>
          <p:nvPr>
            <p:ph idx="1"/>
          </p:nvPr>
        </p:nvSpPr>
        <p:spPr>
          <a:xfrm>
            <a:off x="457200" y="1174044"/>
            <a:ext cx="8229600" cy="5423308"/>
          </a:xfrm>
        </p:spPr>
        <p:txBody>
          <a:bodyPr/>
          <a:lstStyle/>
          <a:p>
            <a:pPr>
              <a:buNone/>
            </a:pPr>
            <a:endParaRPr lang="en-GB" sz="1600" dirty="0" smtClean="0"/>
          </a:p>
          <a:p>
            <a:pPr>
              <a:buNone/>
            </a:pPr>
            <a:r>
              <a:rPr lang="en-GB" sz="1600" dirty="0" smtClean="0">
                <a:solidFill>
                  <a:srgbClr val="FFFF00"/>
                </a:solidFill>
              </a:rPr>
              <a:t>2009 </a:t>
            </a:r>
          </a:p>
          <a:p>
            <a:pPr>
              <a:buNone/>
            </a:pPr>
            <a:r>
              <a:rPr lang="en-GB" sz="1600" dirty="0" smtClean="0">
                <a:solidFill>
                  <a:srgbClr val="FFFF00"/>
                </a:solidFill>
              </a:rPr>
              <a:t>	Cruciform design changed to cylindrical</a:t>
            </a:r>
          </a:p>
          <a:p>
            <a:pPr>
              <a:buNone/>
            </a:pPr>
            <a:r>
              <a:rPr lang="en-GB" sz="1600" dirty="0" smtClean="0">
                <a:solidFill>
                  <a:srgbClr val="FFFF00"/>
                </a:solidFill>
              </a:rPr>
              <a:t>	Bearing Design Changed</a:t>
            </a:r>
          </a:p>
          <a:p>
            <a:pPr>
              <a:buNone/>
            </a:pPr>
            <a:r>
              <a:rPr lang="en-GB" sz="1600" dirty="0" smtClean="0">
                <a:solidFill>
                  <a:srgbClr val="FFFF00"/>
                </a:solidFill>
              </a:rPr>
              <a:t>	Second stator (T1) tested and installed on ISIS – DLC on DLC </a:t>
            </a:r>
          </a:p>
          <a:p>
            <a:pPr>
              <a:buNone/>
            </a:pPr>
            <a:r>
              <a:rPr lang="en-GB" sz="1600" dirty="0" smtClean="0">
                <a:solidFill>
                  <a:srgbClr val="FFFF00"/>
                </a:solidFill>
              </a:rPr>
              <a:t>	Controller Upgrade Phase 1 started</a:t>
            </a:r>
          </a:p>
          <a:p>
            <a:pPr>
              <a:buNone/>
            </a:pPr>
            <a:r>
              <a:rPr lang="en-GB" sz="1600" dirty="0" smtClean="0">
                <a:solidFill>
                  <a:srgbClr val="FFFF00"/>
                </a:solidFill>
              </a:rPr>
              <a:t>	Stator Tests T2.1 and T2.2</a:t>
            </a:r>
          </a:p>
          <a:p>
            <a:pPr>
              <a:buNone/>
            </a:pPr>
            <a:endParaRPr lang="en-GB" sz="1600" dirty="0" smtClean="0"/>
          </a:p>
          <a:p>
            <a:pPr>
              <a:buNone/>
            </a:pPr>
            <a:endParaRPr lang="en-GB" sz="1600" dirty="0" smtClean="0"/>
          </a:p>
          <a:p>
            <a:pPr>
              <a:buNone/>
            </a:pPr>
            <a:endParaRPr lang="en-GB" sz="1600" dirty="0" smtClean="0"/>
          </a:p>
          <a:p>
            <a:pPr>
              <a:buNone/>
            </a:pPr>
            <a:r>
              <a:rPr lang="en-GB" sz="1600" b="1" dirty="0" smtClean="0">
                <a:solidFill>
                  <a:schemeClr val="bg1"/>
                </a:solidFill>
              </a:rPr>
              <a:t>2010</a:t>
            </a:r>
          </a:p>
          <a:p>
            <a:pPr>
              <a:buNone/>
            </a:pPr>
            <a:r>
              <a:rPr lang="en-GB" sz="1600" b="1" dirty="0" smtClean="0">
                <a:solidFill>
                  <a:schemeClr val="bg1"/>
                </a:solidFill>
              </a:rPr>
              <a:t>	Magnetic mapping of stator showed deviation in T2 of magnetic axis</a:t>
            </a:r>
          </a:p>
          <a:p>
            <a:pPr>
              <a:buNone/>
            </a:pPr>
            <a:r>
              <a:rPr lang="en-GB" sz="1600" b="1" dirty="0" smtClean="0">
                <a:solidFill>
                  <a:schemeClr val="bg1"/>
                </a:solidFill>
              </a:rPr>
              <a:t>	Started testing Vespel bearings with DLC shaft</a:t>
            </a:r>
          </a:p>
          <a:p>
            <a:pPr>
              <a:buNone/>
            </a:pPr>
            <a:r>
              <a:rPr lang="en-GB" sz="1600" b="1" dirty="0" smtClean="0">
                <a:solidFill>
                  <a:schemeClr val="bg1"/>
                </a:solidFill>
              </a:rPr>
              <a:t>	Controller upgrade Phase 1 completed and commissioned in R78</a:t>
            </a:r>
          </a:p>
          <a:p>
            <a:pPr>
              <a:buNone/>
            </a:pPr>
            <a:r>
              <a:rPr lang="en-GB" sz="1600" b="1" dirty="0" smtClean="0">
                <a:solidFill>
                  <a:schemeClr val="bg1"/>
                </a:solidFill>
              </a:rPr>
              <a:t>	Controller upgrade Phase 2 started</a:t>
            </a:r>
          </a:p>
          <a:p>
            <a:pPr>
              <a:buNone/>
            </a:pPr>
            <a:r>
              <a:rPr lang="en-GB" sz="1600" b="1" dirty="0" smtClean="0">
                <a:solidFill>
                  <a:schemeClr val="bg1"/>
                </a:solidFill>
              </a:rPr>
              <a:t>	Addition of a ‘Dust Catcher’</a:t>
            </a:r>
          </a:p>
          <a:p>
            <a:pPr>
              <a:buNone/>
            </a:pPr>
            <a:endParaRPr lang="en-GB" sz="1600" dirty="0" smtClean="0"/>
          </a:p>
          <a:p>
            <a:pPr>
              <a:buNone/>
            </a:pPr>
            <a:endParaRPr lang="en-GB" sz="1600" dirty="0" smtClean="0"/>
          </a:p>
          <a:p>
            <a:pPr>
              <a:buNone/>
            </a:pPr>
            <a:r>
              <a:rPr lang="en-GB" sz="1600" dirty="0" smtClean="0"/>
              <a:t>	</a:t>
            </a:r>
            <a:endParaRPr lang="en-GB" sz="1800" dirty="0" smtClean="0"/>
          </a:p>
          <a:p>
            <a:pPr>
              <a:buNone/>
            </a:pPr>
            <a:endParaRPr lang="en-GB" sz="1800" dirty="0" smtClean="0"/>
          </a:p>
          <a:p>
            <a:pPr>
              <a:buNone/>
            </a:pPr>
            <a:endParaRPr lang="en-GB" sz="2400" dirty="0" smtClean="0"/>
          </a:p>
          <a:p>
            <a:pPr>
              <a:buNone/>
            </a:pPr>
            <a:endParaRPr lang="en-GB" dirty="0"/>
          </a:p>
        </p:txBody>
      </p:sp>
      <p:sp>
        <p:nvSpPr>
          <p:cNvPr id="4" name="Date Placeholder 3"/>
          <p:cNvSpPr>
            <a:spLocks noGrp="1"/>
          </p:cNvSpPr>
          <p:nvPr>
            <p:ph type="dt" sz="half" idx="10"/>
          </p:nvPr>
        </p:nvSpPr>
        <p:spPr/>
        <p:txBody>
          <a:bodyPr/>
          <a:lstStyle/>
          <a:p>
            <a:r>
              <a:rPr lang="en-GB" smtClean="0"/>
              <a:t>15/07/2011</a:t>
            </a:r>
            <a:endParaRPr lang="en-GB"/>
          </a:p>
        </p:txBody>
      </p:sp>
      <p:sp>
        <p:nvSpPr>
          <p:cNvPr id="5" name="Slide Number Placeholder 4"/>
          <p:cNvSpPr>
            <a:spLocks noGrp="1"/>
          </p:cNvSpPr>
          <p:nvPr>
            <p:ph type="sldNum" sz="quarter" idx="12"/>
          </p:nvPr>
        </p:nvSpPr>
        <p:spPr/>
        <p:txBody>
          <a:bodyPr/>
          <a:lstStyle/>
          <a:p>
            <a:fld id="{DE4F0436-2DBD-477A-82DC-D2142A7DBC66}" type="slidenum">
              <a:rPr lang="en-GB" smtClean="0"/>
              <a:pPr/>
              <a:t>29</a:t>
            </a:fld>
            <a:endParaRPr lang="en-GB"/>
          </a:p>
        </p:txBody>
      </p:sp>
      <p:sp>
        <p:nvSpPr>
          <p:cNvPr id="6" name="Footer Placeholder 5"/>
          <p:cNvSpPr>
            <a:spLocks noGrp="1"/>
          </p:cNvSpPr>
          <p:nvPr>
            <p:ph type="ftr" sz="quarter" idx="11"/>
          </p:nvPr>
        </p:nvSpPr>
        <p:spPr/>
        <p:txBody>
          <a:bodyPr/>
          <a:lstStyle/>
          <a:p>
            <a:r>
              <a:rPr lang="en-GB" dirty="0" smtClean="0"/>
              <a:t>P J Smith - University of Sheffield</a:t>
            </a:r>
            <a:endParaRPr lang="en-GB" dirty="0"/>
          </a:p>
        </p:txBody>
      </p:sp>
      <p:sp>
        <p:nvSpPr>
          <p:cNvPr id="7" name="Slide Number Placeholder 4"/>
          <p:cNvSpPr txBox="1">
            <a:spLocks/>
          </p:cNvSpPr>
          <p:nvPr/>
        </p:nvSpPr>
        <p:spPr bwMode="auto">
          <a:xfrm>
            <a:off x="6870192" y="3905758"/>
            <a:ext cx="2133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236643-D591-4EE3-B293-F45DA189A65A}" type="slidenum">
              <a:rPr kumimoji="0" lang="en-GB" sz="14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4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Picture 7"/>
          <p:cNvPicPr/>
          <p:nvPr/>
        </p:nvPicPr>
        <p:blipFill>
          <a:blip r:embed="rId2" cstate="print"/>
          <a:srcRect l="5887" t="23859" r="5887" b="7574"/>
          <a:stretch>
            <a:fillRect/>
          </a:stretch>
        </p:blipFill>
        <p:spPr bwMode="auto">
          <a:xfrm>
            <a:off x="316992" y="1122424"/>
            <a:ext cx="5048069" cy="2607178"/>
          </a:xfrm>
          <a:prstGeom prst="rect">
            <a:avLst/>
          </a:prstGeom>
          <a:noFill/>
          <a:ln w="9525">
            <a:noFill/>
            <a:miter lim="800000"/>
            <a:headEnd/>
            <a:tailEnd/>
          </a:ln>
        </p:spPr>
      </p:pic>
      <p:pic>
        <p:nvPicPr>
          <p:cNvPr id="9" name="Picture 2" descr="C:\Users\Paul Hodgson\Desktop\Old My Documents\Mice\Target-Data\T2.4_Plots\T24_Images\T24_Bearings\T24-Bearings-20101213-3.jpg"/>
          <p:cNvPicPr>
            <a:picLocks noChangeAspect="1" noChangeArrowheads="1"/>
          </p:cNvPicPr>
          <p:nvPr/>
        </p:nvPicPr>
        <p:blipFill>
          <a:blip r:embed="rId3" cstate="print"/>
          <a:srcRect/>
          <a:stretch>
            <a:fillRect/>
          </a:stretch>
        </p:blipFill>
        <p:spPr bwMode="auto">
          <a:xfrm>
            <a:off x="4218816" y="2277901"/>
            <a:ext cx="1087402" cy="360000"/>
          </a:xfrm>
          <a:prstGeom prst="rect">
            <a:avLst/>
          </a:prstGeom>
          <a:noFill/>
        </p:spPr>
      </p:pic>
      <p:pic>
        <p:nvPicPr>
          <p:cNvPr id="11" name="Picture 5" descr="C:\Users\Paul Hodgson\Desktop\Old My Documents\Mice\Target-Data\T2.4_Plots\T24_Images\T24_Bearings\T24-Bearings-20101213-6.jpg"/>
          <p:cNvPicPr>
            <a:picLocks noChangeAspect="1" noChangeArrowheads="1"/>
          </p:cNvPicPr>
          <p:nvPr/>
        </p:nvPicPr>
        <p:blipFill>
          <a:blip r:embed="rId4" cstate="print"/>
          <a:srcRect/>
          <a:stretch>
            <a:fillRect/>
          </a:stretch>
        </p:blipFill>
        <p:spPr bwMode="auto">
          <a:xfrm>
            <a:off x="2872769" y="2850616"/>
            <a:ext cx="654657" cy="720000"/>
          </a:xfrm>
          <a:prstGeom prst="rect">
            <a:avLst/>
          </a:prstGeom>
          <a:noFill/>
        </p:spPr>
      </p:pic>
      <p:pic>
        <p:nvPicPr>
          <p:cNvPr id="12" name="Picture 2"/>
          <p:cNvPicPr>
            <a:picLocks noChangeAspect="1" noChangeArrowheads="1"/>
          </p:cNvPicPr>
          <p:nvPr/>
        </p:nvPicPr>
        <p:blipFill>
          <a:blip r:embed="rId5" cstate="print"/>
          <a:srcRect/>
          <a:stretch>
            <a:fillRect/>
          </a:stretch>
        </p:blipFill>
        <p:spPr bwMode="auto">
          <a:xfrm>
            <a:off x="4249949" y="2814056"/>
            <a:ext cx="1236827" cy="720000"/>
          </a:xfrm>
          <a:prstGeom prst="rect">
            <a:avLst/>
          </a:prstGeom>
          <a:noFill/>
          <a:ln w="9525">
            <a:noFill/>
            <a:miter lim="800000"/>
            <a:headEnd/>
            <a:tailEnd/>
          </a:ln>
        </p:spPr>
      </p:pic>
      <p:pic>
        <p:nvPicPr>
          <p:cNvPr id="10" name="Picture 4" descr="C:\Users\Paul Hodgson\Desktop\Old My Documents\Mice\Target-Data\T2.4_Plots\T24_Images\T24_Bearings\T24-Bearings-20101213-5.jpg"/>
          <p:cNvPicPr>
            <a:picLocks noChangeAspect="1" noChangeArrowheads="1"/>
          </p:cNvPicPr>
          <p:nvPr/>
        </p:nvPicPr>
        <p:blipFill>
          <a:blip r:embed="rId6" cstate="print"/>
          <a:srcRect/>
          <a:stretch>
            <a:fillRect/>
          </a:stretch>
        </p:blipFill>
        <p:spPr bwMode="auto">
          <a:xfrm>
            <a:off x="3655147" y="2825697"/>
            <a:ext cx="520791" cy="720000"/>
          </a:xfrm>
          <a:prstGeom prst="rect">
            <a:avLst/>
          </a:prstGeom>
          <a:noFill/>
        </p:spPr>
      </p:pic>
      <p:pic>
        <p:nvPicPr>
          <p:cNvPr id="13" name="Picture 2"/>
          <p:cNvPicPr>
            <a:picLocks noChangeAspect="1" noChangeArrowheads="1"/>
          </p:cNvPicPr>
          <p:nvPr/>
        </p:nvPicPr>
        <p:blipFill>
          <a:blip r:embed="rId7" cstate="print"/>
          <a:srcRect/>
          <a:stretch>
            <a:fillRect/>
          </a:stretch>
        </p:blipFill>
        <p:spPr bwMode="auto">
          <a:xfrm>
            <a:off x="5416049" y="730014"/>
            <a:ext cx="3565512" cy="2606400"/>
          </a:xfrm>
          <a:prstGeom prst="rect">
            <a:avLst/>
          </a:prstGeom>
          <a:solidFill>
            <a:schemeClr val="bg1"/>
          </a:solidFill>
          <a:ln w="28575">
            <a:solidFill>
              <a:srgbClr val="FF0000"/>
            </a:solidFill>
            <a:miter lim="800000"/>
            <a:headEnd/>
            <a:tailEnd/>
          </a:ln>
          <a:effectLst/>
        </p:spPr>
      </p:pic>
      <p:pic>
        <p:nvPicPr>
          <p:cNvPr id="14" name="Picture 3"/>
          <p:cNvPicPr preferRelativeResize="0">
            <a:picLocks noChangeAspect="1" noChangeArrowheads="1"/>
          </p:cNvPicPr>
          <p:nvPr/>
        </p:nvPicPr>
        <p:blipFill>
          <a:blip r:embed="rId8" cstate="print"/>
          <a:srcRect l="8878" t="27284" r="7488" b="32453"/>
          <a:stretch>
            <a:fillRect/>
          </a:stretch>
        </p:blipFill>
        <p:spPr bwMode="auto">
          <a:xfrm rot="16200000">
            <a:off x="6370324" y="4279392"/>
            <a:ext cx="3608832" cy="1158241"/>
          </a:xfrm>
          <a:prstGeom prst="rect">
            <a:avLst/>
          </a:prstGeom>
          <a:noFill/>
          <a:ln w="28575">
            <a:solidFill>
              <a:srgbClr val="00B050"/>
            </a:solidFill>
            <a:miter lim="800000"/>
            <a:headEnd/>
            <a:tailEnd/>
          </a:ln>
        </p:spPr>
      </p:pic>
      <p:pic>
        <p:nvPicPr>
          <p:cNvPr id="16" name="Picture 15" descr="Field_displacement_001.png"/>
          <p:cNvPicPr>
            <a:picLocks noChangeAspect="1"/>
          </p:cNvPicPr>
          <p:nvPr/>
        </p:nvPicPr>
        <p:blipFill>
          <a:blip r:embed="rId9" cstate="print"/>
          <a:stretch>
            <a:fillRect/>
          </a:stretch>
        </p:blipFill>
        <p:spPr>
          <a:xfrm>
            <a:off x="4996940" y="5269343"/>
            <a:ext cx="2403582" cy="1440000"/>
          </a:xfrm>
          <a:prstGeom prst="rect">
            <a:avLst/>
          </a:prstGeom>
        </p:spPr>
      </p:pic>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31648" y="1011936"/>
            <a:ext cx="8631936" cy="5218176"/>
          </a:xfrm>
          <a:prstGeom prst="roundRect">
            <a:avLst/>
          </a:prstGeom>
          <a:solidFill>
            <a:schemeClr val="accent6"/>
          </a:solid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sz="2800" b="1" dirty="0" smtClean="0"/>
              <a:t>Timeline of Developments</a:t>
            </a:r>
            <a:endParaRPr lang="en-GB" sz="2800" b="1" dirty="0"/>
          </a:p>
        </p:txBody>
      </p:sp>
      <p:sp>
        <p:nvSpPr>
          <p:cNvPr id="3" name="Content Placeholder 2"/>
          <p:cNvSpPr>
            <a:spLocks noGrp="1"/>
          </p:cNvSpPr>
          <p:nvPr>
            <p:ph idx="1"/>
          </p:nvPr>
        </p:nvSpPr>
        <p:spPr>
          <a:xfrm>
            <a:off x="457200" y="1174045"/>
            <a:ext cx="8229600" cy="1456422"/>
          </a:xfrm>
        </p:spPr>
        <p:txBody>
          <a:bodyPr/>
          <a:lstStyle/>
          <a:p>
            <a:pPr>
              <a:buNone/>
            </a:pPr>
            <a:r>
              <a:rPr lang="en-GB" sz="1600" b="1" dirty="0" smtClean="0">
                <a:solidFill>
                  <a:schemeClr val="bg1"/>
                </a:solidFill>
              </a:rPr>
              <a:t>2003 </a:t>
            </a:r>
          </a:p>
          <a:p>
            <a:pPr>
              <a:buNone/>
            </a:pPr>
            <a:r>
              <a:rPr lang="en-GB" sz="1600" b="1" dirty="0" smtClean="0">
                <a:solidFill>
                  <a:schemeClr val="bg1"/>
                </a:solidFill>
              </a:rPr>
              <a:t>	Initial Specification Determined.</a:t>
            </a:r>
          </a:p>
          <a:p>
            <a:pPr>
              <a:buNone/>
            </a:pPr>
            <a:endParaRPr lang="en-GB" sz="1600" b="1" dirty="0" smtClean="0">
              <a:solidFill>
                <a:schemeClr val="bg1"/>
              </a:solidFill>
            </a:endParaRPr>
          </a:p>
          <a:p>
            <a:pPr>
              <a:buNone/>
            </a:pPr>
            <a:endParaRPr lang="en-GB" sz="1600" b="1" dirty="0" smtClean="0">
              <a:solidFill>
                <a:schemeClr val="bg1"/>
              </a:solidFill>
            </a:endParaRPr>
          </a:p>
          <a:p>
            <a:pPr>
              <a:buNone/>
            </a:pPr>
            <a:endParaRPr lang="en-GB" sz="1600" b="1" dirty="0" smtClean="0">
              <a:solidFill>
                <a:schemeClr val="bg1"/>
              </a:solidFill>
            </a:endParaRPr>
          </a:p>
          <a:p>
            <a:pPr>
              <a:buNone/>
            </a:pPr>
            <a:r>
              <a:rPr lang="en-GB" sz="1600" dirty="0" smtClean="0">
                <a:solidFill>
                  <a:schemeClr val="bg1"/>
                </a:solidFill>
              </a:rPr>
              <a:t>	</a:t>
            </a:r>
            <a:endParaRPr lang="en-GB" sz="1600" b="1" dirty="0" smtClean="0">
              <a:solidFill>
                <a:schemeClr val="bg1"/>
              </a:solidFill>
            </a:endParaRPr>
          </a:p>
          <a:p>
            <a:pPr>
              <a:buNone/>
            </a:pPr>
            <a:endParaRPr lang="en-GB" sz="1600" b="1" dirty="0" smtClean="0">
              <a:solidFill>
                <a:schemeClr val="bg1"/>
              </a:solidFill>
            </a:endParaRPr>
          </a:p>
          <a:p>
            <a:pPr>
              <a:buNone/>
            </a:pPr>
            <a:endParaRPr lang="en-GB" sz="1600" b="1" dirty="0" smtClean="0">
              <a:solidFill>
                <a:schemeClr val="bg1"/>
              </a:solidFill>
            </a:endParaRPr>
          </a:p>
          <a:p>
            <a:pPr>
              <a:buNone/>
            </a:pPr>
            <a:endParaRPr lang="en-GB" sz="1800" dirty="0" smtClean="0">
              <a:solidFill>
                <a:srgbClr val="FFFF00"/>
              </a:solidFill>
            </a:endParaRPr>
          </a:p>
          <a:p>
            <a:pPr>
              <a:buNone/>
            </a:pPr>
            <a:endParaRPr lang="en-GB" sz="2400" dirty="0" smtClean="0"/>
          </a:p>
          <a:p>
            <a:pPr>
              <a:buNone/>
            </a:pPr>
            <a:endParaRPr lang="en-GB" dirty="0"/>
          </a:p>
        </p:txBody>
      </p:sp>
      <p:sp>
        <p:nvSpPr>
          <p:cNvPr id="4" name="Date Placeholder 3"/>
          <p:cNvSpPr>
            <a:spLocks noGrp="1"/>
          </p:cNvSpPr>
          <p:nvPr>
            <p:ph type="dt" sz="half" idx="10"/>
          </p:nvPr>
        </p:nvSpPr>
        <p:spPr/>
        <p:txBody>
          <a:bodyPr/>
          <a:lstStyle/>
          <a:p>
            <a:r>
              <a:rPr lang="en-GB" smtClean="0"/>
              <a:t>15/07/2011</a:t>
            </a:r>
            <a:endParaRPr lang="en-GB"/>
          </a:p>
        </p:txBody>
      </p:sp>
      <p:sp>
        <p:nvSpPr>
          <p:cNvPr id="5" name="Slide Number Placeholder 4"/>
          <p:cNvSpPr>
            <a:spLocks noGrp="1"/>
          </p:cNvSpPr>
          <p:nvPr>
            <p:ph type="sldNum" sz="quarter" idx="12"/>
          </p:nvPr>
        </p:nvSpPr>
        <p:spPr/>
        <p:txBody>
          <a:bodyPr/>
          <a:lstStyle/>
          <a:p>
            <a:fld id="{DE4F0436-2DBD-477A-82DC-D2142A7DBC66}" type="slidenum">
              <a:rPr lang="en-GB" smtClean="0"/>
              <a:pPr/>
              <a:t>3</a:t>
            </a:fld>
            <a:endParaRPr lang="en-GB"/>
          </a:p>
        </p:txBody>
      </p:sp>
      <p:sp>
        <p:nvSpPr>
          <p:cNvPr id="6" name="Footer Placeholder 5"/>
          <p:cNvSpPr>
            <a:spLocks noGrp="1"/>
          </p:cNvSpPr>
          <p:nvPr>
            <p:ph type="ftr" sz="quarter" idx="11"/>
          </p:nvPr>
        </p:nvSpPr>
        <p:spPr/>
        <p:txBody>
          <a:bodyPr/>
          <a:lstStyle/>
          <a:p>
            <a:r>
              <a:rPr lang="en-GB" smtClean="0"/>
              <a:t>P J Smith - University of Sheffield</a:t>
            </a:r>
            <a:endParaRPr lang="en-GB"/>
          </a:p>
        </p:txBody>
      </p:sp>
      <p:sp>
        <p:nvSpPr>
          <p:cNvPr id="7" name="TextBox 6"/>
          <p:cNvSpPr txBox="1"/>
          <p:nvPr/>
        </p:nvSpPr>
        <p:spPr>
          <a:xfrm>
            <a:off x="551145" y="3211840"/>
            <a:ext cx="8056407" cy="1477328"/>
          </a:xfrm>
          <a:prstGeom prst="rect">
            <a:avLst/>
          </a:prstGeom>
          <a:solidFill>
            <a:schemeClr val="accent6">
              <a:lumMod val="75000"/>
            </a:schemeClr>
          </a:solidFill>
          <a:ln w="50800">
            <a:solidFill>
              <a:srgbClr val="FFFF00"/>
            </a:solidFill>
          </a:ln>
        </p:spPr>
        <p:txBody>
          <a:bodyPr wrap="square" rtlCol="0">
            <a:spAutoFit/>
          </a:bodyPr>
          <a:lstStyle/>
          <a:p>
            <a:pPr>
              <a:buNone/>
            </a:pPr>
            <a:r>
              <a:rPr lang="en-GB" dirty="0" smtClean="0">
                <a:solidFill>
                  <a:srgbClr val="FFFF00"/>
                </a:solidFill>
              </a:rPr>
              <a:t>In preparing for this talk I reviewed a lot of the material that has been produced for the collaboration over the last 7 years.</a:t>
            </a:r>
          </a:p>
          <a:p>
            <a:pPr>
              <a:buNone/>
            </a:pPr>
            <a:endParaRPr lang="en-GB" dirty="0" smtClean="0">
              <a:solidFill>
                <a:srgbClr val="FFFF00"/>
              </a:solidFill>
            </a:endParaRPr>
          </a:p>
          <a:p>
            <a:r>
              <a:rPr lang="en-GB" dirty="0" smtClean="0">
                <a:solidFill>
                  <a:srgbClr val="FFFF00"/>
                </a:solidFill>
              </a:rPr>
              <a:t>The following slides are mostly a photo album tour showing the highlights of the development of the MICE Target. </a:t>
            </a:r>
          </a:p>
        </p:txBody>
      </p:sp>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31648" y="1011936"/>
            <a:ext cx="8631936" cy="5218176"/>
          </a:xfrm>
          <a:prstGeom prst="roundRect">
            <a:avLst/>
          </a:prstGeom>
          <a:solidFill>
            <a:schemeClr val="accent6"/>
          </a:solid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sz="2800" b="1" dirty="0" smtClean="0"/>
              <a:t>Timeline of Developments</a:t>
            </a:r>
            <a:endParaRPr lang="en-GB" sz="2800" b="1" dirty="0"/>
          </a:p>
        </p:txBody>
      </p:sp>
      <p:sp>
        <p:nvSpPr>
          <p:cNvPr id="3" name="Content Placeholder 2"/>
          <p:cNvSpPr>
            <a:spLocks noGrp="1"/>
          </p:cNvSpPr>
          <p:nvPr>
            <p:ph idx="1"/>
          </p:nvPr>
        </p:nvSpPr>
        <p:spPr/>
        <p:txBody>
          <a:bodyPr/>
          <a:lstStyle/>
          <a:p>
            <a:pPr>
              <a:buNone/>
            </a:pPr>
            <a:r>
              <a:rPr lang="en-GB" sz="1800" b="1" dirty="0" smtClean="0"/>
              <a:t>2011</a:t>
            </a:r>
          </a:p>
          <a:p>
            <a:pPr>
              <a:buNone/>
            </a:pPr>
            <a:r>
              <a:rPr lang="en-GB" sz="1800" b="1" dirty="0" smtClean="0"/>
              <a:t>	Controller Phase 2 Commissioned.</a:t>
            </a:r>
          </a:p>
          <a:p>
            <a:pPr>
              <a:buNone/>
            </a:pPr>
            <a:r>
              <a:rPr lang="en-GB" sz="1800" b="1" dirty="0" smtClean="0"/>
              <a:t>	Significant testing of Vespel Bearings.</a:t>
            </a:r>
          </a:p>
          <a:p>
            <a:pPr>
              <a:buNone/>
            </a:pPr>
            <a:r>
              <a:rPr lang="en-GB" sz="1800" b="1" dirty="0" smtClean="0"/>
              <a:t>	Redesign of  the stator core and the coils is underway.</a:t>
            </a:r>
          </a:p>
          <a:p>
            <a:pPr>
              <a:buNone/>
            </a:pPr>
            <a:endParaRPr lang="en-GB" sz="1800" b="1" dirty="0" smtClean="0"/>
          </a:p>
          <a:p>
            <a:pPr>
              <a:buNone/>
            </a:pPr>
            <a:endParaRPr lang="en-GB" sz="1800" b="1" dirty="0" smtClean="0"/>
          </a:p>
          <a:p>
            <a:pPr>
              <a:buNone/>
            </a:pPr>
            <a:r>
              <a:rPr lang="en-GB" sz="1800" b="1" dirty="0" smtClean="0">
                <a:solidFill>
                  <a:srgbClr val="FFFF00"/>
                </a:solidFill>
              </a:rPr>
              <a:t>We’ll take look at these individually...</a:t>
            </a:r>
          </a:p>
          <a:p>
            <a:pPr>
              <a:buNone/>
            </a:pPr>
            <a:r>
              <a:rPr lang="en-GB" sz="1800" dirty="0" smtClean="0"/>
              <a:t> </a:t>
            </a:r>
          </a:p>
          <a:p>
            <a:pPr>
              <a:buNone/>
            </a:pPr>
            <a:r>
              <a:rPr lang="en-GB" sz="1800" dirty="0" smtClean="0"/>
              <a:t>	</a:t>
            </a:r>
          </a:p>
          <a:p>
            <a:pPr>
              <a:buNone/>
            </a:pPr>
            <a:r>
              <a:rPr lang="en-GB" sz="1800" dirty="0" smtClean="0"/>
              <a:t>	</a:t>
            </a:r>
          </a:p>
          <a:p>
            <a:pPr>
              <a:buNone/>
            </a:pPr>
            <a:endParaRPr lang="en-GB" sz="1800" dirty="0" smtClean="0"/>
          </a:p>
          <a:p>
            <a:pPr>
              <a:buNone/>
            </a:pPr>
            <a:endParaRPr lang="en-GB" sz="2400" dirty="0" smtClean="0"/>
          </a:p>
          <a:p>
            <a:pPr>
              <a:buNone/>
            </a:pPr>
            <a:endParaRPr lang="en-GB" dirty="0"/>
          </a:p>
        </p:txBody>
      </p:sp>
      <p:sp>
        <p:nvSpPr>
          <p:cNvPr id="4" name="Date Placeholder 3"/>
          <p:cNvSpPr>
            <a:spLocks noGrp="1"/>
          </p:cNvSpPr>
          <p:nvPr>
            <p:ph type="dt" sz="half" idx="10"/>
          </p:nvPr>
        </p:nvSpPr>
        <p:spPr/>
        <p:txBody>
          <a:bodyPr/>
          <a:lstStyle/>
          <a:p>
            <a:r>
              <a:rPr lang="en-GB" smtClean="0"/>
              <a:t>15/07/2011</a:t>
            </a:r>
            <a:endParaRPr lang="en-GB"/>
          </a:p>
        </p:txBody>
      </p:sp>
      <p:sp>
        <p:nvSpPr>
          <p:cNvPr id="5" name="Slide Number Placeholder 4"/>
          <p:cNvSpPr>
            <a:spLocks noGrp="1"/>
          </p:cNvSpPr>
          <p:nvPr>
            <p:ph type="sldNum" sz="quarter" idx="12"/>
          </p:nvPr>
        </p:nvSpPr>
        <p:spPr/>
        <p:txBody>
          <a:bodyPr/>
          <a:lstStyle/>
          <a:p>
            <a:fld id="{DE4F0436-2DBD-477A-82DC-D2142A7DBC66}" type="slidenum">
              <a:rPr lang="en-GB" smtClean="0"/>
              <a:pPr/>
              <a:t>30</a:t>
            </a:fld>
            <a:endParaRPr lang="en-GB"/>
          </a:p>
        </p:txBody>
      </p:sp>
      <p:sp>
        <p:nvSpPr>
          <p:cNvPr id="6" name="Footer Placeholder 5"/>
          <p:cNvSpPr>
            <a:spLocks noGrp="1"/>
          </p:cNvSpPr>
          <p:nvPr>
            <p:ph type="ftr" sz="quarter" idx="11"/>
          </p:nvPr>
        </p:nvSpPr>
        <p:spPr/>
        <p:txBody>
          <a:bodyPr/>
          <a:lstStyle/>
          <a:p>
            <a:r>
              <a:rPr lang="en-GB" dirty="0" smtClean="0"/>
              <a:t>P J Smith - University of Sheffield</a:t>
            </a:r>
            <a:endParaRPr lang="en-GB" dirty="0"/>
          </a:p>
        </p:txBody>
      </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b="1" dirty="0" smtClean="0"/>
              <a:t>Target Controller</a:t>
            </a:r>
            <a:endParaRPr lang="en-GB" sz="2800" b="1" dirty="0"/>
          </a:p>
        </p:txBody>
      </p:sp>
      <p:sp>
        <p:nvSpPr>
          <p:cNvPr id="4" name="Date Placeholder 3"/>
          <p:cNvSpPr>
            <a:spLocks noGrp="1"/>
          </p:cNvSpPr>
          <p:nvPr>
            <p:ph type="dt" sz="half" idx="10"/>
          </p:nvPr>
        </p:nvSpPr>
        <p:spPr/>
        <p:txBody>
          <a:bodyPr/>
          <a:lstStyle/>
          <a:p>
            <a:r>
              <a:rPr lang="en-GB" smtClean="0"/>
              <a:t>15/07/2011</a:t>
            </a:r>
            <a:endParaRPr lang="en-GB"/>
          </a:p>
        </p:txBody>
      </p:sp>
      <p:sp>
        <p:nvSpPr>
          <p:cNvPr id="5" name="Slide Number Placeholder 4"/>
          <p:cNvSpPr>
            <a:spLocks noGrp="1"/>
          </p:cNvSpPr>
          <p:nvPr>
            <p:ph type="sldNum" sz="quarter" idx="12"/>
          </p:nvPr>
        </p:nvSpPr>
        <p:spPr/>
        <p:txBody>
          <a:bodyPr/>
          <a:lstStyle/>
          <a:p>
            <a:fld id="{DE4F0436-2DBD-477A-82DC-D2142A7DBC66}" type="slidenum">
              <a:rPr lang="en-GB" smtClean="0"/>
              <a:pPr/>
              <a:t>31</a:t>
            </a:fld>
            <a:endParaRPr lang="en-GB"/>
          </a:p>
        </p:txBody>
      </p:sp>
      <p:sp>
        <p:nvSpPr>
          <p:cNvPr id="6" name="Footer Placeholder 5"/>
          <p:cNvSpPr>
            <a:spLocks noGrp="1"/>
          </p:cNvSpPr>
          <p:nvPr>
            <p:ph type="ftr" sz="quarter" idx="11"/>
          </p:nvPr>
        </p:nvSpPr>
        <p:spPr/>
        <p:txBody>
          <a:bodyPr/>
          <a:lstStyle/>
          <a:p>
            <a:r>
              <a:rPr lang="en-GB" dirty="0" smtClean="0"/>
              <a:t>P J Smith - University of Sheffield</a:t>
            </a:r>
            <a:endParaRPr lang="en-GB" dirty="0"/>
          </a:p>
        </p:txBody>
      </p:sp>
      <p:sp>
        <p:nvSpPr>
          <p:cNvPr id="11" name="TextBox 10"/>
          <p:cNvSpPr txBox="1"/>
          <p:nvPr/>
        </p:nvSpPr>
        <p:spPr>
          <a:xfrm>
            <a:off x="3017568" y="5516088"/>
            <a:ext cx="3322272" cy="369332"/>
          </a:xfrm>
          <a:prstGeom prst="rect">
            <a:avLst/>
          </a:prstGeom>
          <a:noFill/>
        </p:spPr>
        <p:txBody>
          <a:bodyPr wrap="square" rtlCol="0">
            <a:spAutoFit/>
          </a:bodyPr>
          <a:lstStyle/>
          <a:p>
            <a:pPr algn="ctr"/>
            <a:r>
              <a:rPr lang="en-GB" dirty="0" smtClean="0">
                <a:solidFill>
                  <a:schemeClr val="bg1"/>
                </a:solidFill>
              </a:rPr>
              <a:t>Target Setup at Sheffield</a:t>
            </a:r>
            <a:endParaRPr lang="en-GB" dirty="0">
              <a:solidFill>
                <a:schemeClr val="bg1"/>
              </a:solidFill>
            </a:endParaRPr>
          </a:p>
        </p:txBody>
      </p:sp>
      <p:pic>
        <p:nvPicPr>
          <p:cNvPr id="12" name="Picture 11" descr="DSCF0001.JPG"/>
          <p:cNvPicPr>
            <a:picLocks noChangeAspect="1"/>
          </p:cNvPicPr>
          <p:nvPr/>
        </p:nvPicPr>
        <p:blipFill>
          <a:blip r:embed="rId2" cstate="print"/>
          <a:stretch>
            <a:fillRect/>
          </a:stretch>
        </p:blipFill>
        <p:spPr>
          <a:xfrm>
            <a:off x="1691680" y="1124744"/>
            <a:ext cx="5760000" cy="4320000"/>
          </a:xfrm>
          <a:prstGeom prst="rect">
            <a:avLst/>
          </a:prstGeom>
          <a:ln w="28575">
            <a:solidFill>
              <a:srgbClr val="FF0000"/>
            </a:solidFill>
          </a:ln>
        </p:spPr>
      </p:pic>
      <p:sp>
        <p:nvSpPr>
          <p:cNvPr id="13" name="TextBox 12"/>
          <p:cNvSpPr txBox="1"/>
          <p:nvPr/>
        </p:nvSpPr>
        <p:spPr>
          <a:xfrm>
            <a:off x="323528" y="3068960"/>
            <a:ext cx="1296144" cy="923330"/>
          </a:xfrm>
          <a:prstGeom prst="rect">
            <a:avLst/>
          </a:prstGeom>
          <a:noFill/>
        </p:spPr>
        <p:txBody>
          <a:bodyPr wrap="square" rtlCol="0">
            <a:spAutoFit/>
          </a:bodyPr>
          <a:lstStyle/>
          <a:p>
            <a:pPr algn="ctr"/>
            <a:r>
              <a:rPr lang="en-GB" dirty="0" smtClean="0">
                <a:solidFill>
                  <a:schemeClr val="bg1"/>
                </a:solidFill>
              </a:rPr>
              <a:t>Target (Older design)</a:t>
            </a:r>
            <a:endParaRPr lang="en-GB" dirty="0">
              <a:solidFill>
                <a:schemeClr val="bg1"/>
              </a:solidFill>
            </a:endParaRPr>
          </a:p>
        </p:txBody>
      </p:sp>
      <p:sp>
        <p:nvSpPr>
          <p:cNvPr id="14" name="TextBox 13"/>
          <p:cNvSpPr txBox="1"/>
          <p:nvPr/>
        </p:nvSpPr>
        <p:spPr>
          <a:xfrm>
            <a:off x="323528" y="1340768"/>
            <a:ext cx="1296144" cy="646331"/>
          </a:xfrm>
          <a:prstGeom prst="rect">
            <a:avLst/>
          </a:prstGeom>
          <a:noFill/>
        </p:spPr>
        <p:txBody>
          <a:bodyPr wrap="square" rtlCol="0">
            <a:spAutoFit/>
          </a:bodyPr>
          <a:lstStyle/>
          <a:p>
            <a:pPr algn="ctr"/>
            <a:r>
              <a:rPr lang="en-GB" dirty="0" smtClean="0">
                <a:solidFill>
                  <a:schemeClr val="bg1"/>
                </a:solidFill>
              </a:rPr>
              <a:t>Target</a:t>
            </a:r>
          </a:p>
          <a:p>
            <a:pPr algn="ctr"/>
            <a:r>
              <a:rPr lang="en-GB" dirty="0" smtClean="0">
                <a:solidFill>
                  <a:schemeClr val="bg1"/>
                </a:solidFill>
              </a:rPr>
              <a:t>Controller</a:t>
            </a:r>
            <a:endParaRPr lang="en-GB" dirty="0">
              <a:solidFill>
                <a:schemeClr val="bg1"/>
              </a:solidFill>
            </a:endParaRPr>
          </a:p>
        </p:txBody>
      </p:sp>
      <p:sp>
        <p:nvSpPr>
          <p:cNvPr id="15" name="TextBox 14"/>
          <p:cNvSpPr txBox="1"/>
          <p:nvPr/>
        </p:nvSpPr>
        <p:spPr>
          <a:xfrm>
            <a:off x="7596336" y="1124744"/>
            <a:ext cx="1296144" cy="1477328"/>
          </a:xfrm>
          <a:prstGeom prst="rect">
            <a:avLst/>
          </a:prstGeom>
          <a:noFill/>
        </p:spPr>
        <p:txBody>
          <a:bodyPr wrap="square" rtlCol="0">
            <a:spAutoFit/>
          </a:bodyPr>
          <a:lstStyle/>
          <a:p>
            <a:pPr algn="ctr"/>
            <a:r>
              <a:rPr lang="en-GB" dirty="0" smtClean="0">
                <a:solidFill>
                  <a:schemeClr val="bg1"/>
                </a:solidFill>
              </a:rPr>
              <a:t>DAQ &amp;</a:t>
            </a:r>
          </a:p>
          <a:p>
            <a:pPr algn="ctr"/>
            <a:r>
              <a:rPr lang="en-GB" dirty="0" smtClean="0">
                <a:solidFill>
                  <a:schemeClr val="bg1"/>
                </a:solidFill>
              </a:rPr>
              <a:t>Target Control PC and DAQ electronics</a:t>
            </a:r>
            <a:endParaRPr lang="en-GB" dirty="0">
              <a:solidFill>
                <a:schemeClr val="bg1"/>
              </a:solidFill>
            </a:endParaRPr>
          </a:p>
        </p:txBody>
      </p:sp>
      <p:sp>
        <p:nvSpPr>
          <p:cNvPr id="16" name="TextBox 15"/>
          <p:cNvSpPr txBox="1"/>
          <p:nvPr/>
        </p:nvSpPr>
        <p:spPr>
          <a:xfrm>
            <a:off x="7668344" y="3573016"/>
            <a:ext cx="1296144" cy="923330"/>
          </a:xfrm>
          <a:prstGeom prst="rect">
            <a:avLst/>
          </a:prstGeom>
          <a:noFill/>
        </p:spPr>
        <p:txBody>
          <a:bodyPr wrap="square" rtlCol="0">
            <a:spAutoFit/>
          </a:bodyPr>
          <a:lstStyle/>
          <a:p>
            <a:pPr algn="ctr"/>
            <a:r>
              <a:rPr lang="en-GB" dirty="0" smtClean="0">
                <a:solidFill>
                  <a:schemeClr val="bg1"/>
                </a:solidFill>
              </a:rPr>
              <a:t>Target PSU</a:t>
            </a:r>
          </a:p>
          <a:p>
            <a:pPr algn="ctr"/>
            <a:r>
              <a:rPr lang="en-GB" dirty="0" smtClean="0">
                <a:solidFill>
                  <a:schemeClr val="bg1"/>
                </a:solidFill>
              </a:rPr>
              <a:t>And Temp Monitoring</a:t>
            </a:r>
            <a:endParaRPr lang="en-GB" dirty="0">
              <a:solidFill>
                <a:schemeClr val="bg1"/>
              </a:solidFill>
            </a:endParaRPr>
          </a:p>
        </p:txBody>
      </p:sp>
      <p:cxnSp>
        <p:nvCxnSpPr>
          <p:cNvPr id="17" name="Straight Arrow Connector 16"/>
          <p:cNvCxnSpPr>
            <a:stCxn id="14" idx="3"/>
          </p:cNvCxnSpPr>
          <p:nvPr/>
        </p:nvCxnSpPr>
        <p:spPr>
          <a:xfrm>
            <a:off x="1619672" y="1663934"/>
            <a:ext cx="2232248" cy="90097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3" idx="3"/>
          </p:cNvCxnSpPr>
          <p:nvPr/>
        </p:nvCxnSpPr>
        <p:spPr>
          <a:xfrm>
            <a:off x="1619672" y="3530625"/>
            <a:ext cx="864096" cy="42391"/>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5" idx="1"/>
          </p:cNvCxnSpPr>
          <p:nvPr/>
        </p:nvCxnSpPr>
        <p:spPr>
          <a:xfrm rot="10800000" flipV="1">
            <a:off x="5292080" y="1863408"/>
            <a:ext cx="2304256" cy="1493584"/>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6" idx="1"/>
          </p:cNvCxnSpPr>
          <p:nvPr/>
        </p:nvCxnSpPr>
        <p:spPr>
          <a:xfrm rot="10800000" flipV="1">
            <a:off x="6732240" y="4034680"/>
            <a:ext cx="936104" cy="42391"/>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668344" y="4869160"/>
            <a:ext cx="1296144" cy="646331"/>
          </a:xfrm>
          <a:prstGeom prst="rect">
            <a:avLst/>
          </a:prstGeom>
          <a:noFill/>
        </p:spPr>
        <p:txBody>
          <a:bodyPr wrap="square" rtlCol="0">
            <a:spAutoFit/>
          </a:bodyPr>
          <a:lstStyle/>
          <a:p>
            <a:pPr algn="ctr"/>
            <a:r>
              <a:rPr lang="en-GB" dirty="0" smtClean="0">
                <a:solidFill>
                  <a:schemeClr val="bg1"/>
                </a:solidFill>
              </a:rPr>
              <a:t>Target User Interface!</a:t>
            </a:r>
            <a:endParaRPr lang="en-GB" dirty="0">
              <a:solidFill>
                <a:schemeClr val="bg1"/>
              </a:solidFill>
            </a:endParaRPr>
          </a:p>
        </p:txBody>
      </p:sp>
      <p:cxnSp>
        <p:nvCxnSpPr>
          <p:cNvPr id="22" name="Straight Arrow Connector 21"/>
          <p:cNvCxnSpPr>
            <a:stCxn id="21" idx="1"/>
          </p:cNvCxnSpPr>
          <p:nvPr/>
        </p:nvCxnSpPr>
        <p:spPr>
          <a:xfrm rot="10800000">
            <a:off x="5076056" y="4365104"/>
            <a:ext cx="2592288" cy="82722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3" name="Picture 22" descr="DSCF0029.JPG"/>
          <p:cNvPicPr>
            <a:picLocks noChangeAspect="1"/>
          </p:cNvPicPr>
          <p:nvPr/>
        </p:nvPicPr>
        <p:blipFill>
          <a:blip r:embed="rId3" cstate="print"/>
          <a:stretch>
            <a:fillRect/>
          </a:stretch>
        </p:blipFill>
        <p:spPr>
          <a:xfrm>
            <a:off x="146304" y="4578912"/>
            <a:ext cx="2880000" cy="2160000"/>
          </a:xfrm>
          <a:prstGeom prst="rect">
            <a:avLst/>
          </a:prstGeom>
        </p:spPr>
      </p:pic>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b="1" dirty="0" smtClean="0"/>
              <a:t>R78 Tests (T2)</a:t>
            </a:r>
            <a:endParaRPr lang="en-GB" sz="2800" b="1" dirty="0"/>
          </a:p>
        </p:txBody>
      </p:sp>
      <p:sp>
        <p:nvSpPr>
          <p:cNvPr id="4" name="Date Placeholder 3"/>
          <p:cNvSpPr>
            <a:spLocks noGrp="1"/>
          </p:cNvSpPr>
          <p:nvPr>
            <p:ph type="dt" sz="half" idx="10"/>
          </p:nvPr>
        </p:nvSpPr>
        <p:spPr/>
        <p:txBody>
          <a:bodyPr/>
          <a:lstStyle/>
          <a:p>
            <a:r>
              <a:rPr lang="en-GB" smtClean="0"/>
              <a:t>15/07/2011</a:t>
            </a:r>
            <a:endParaRPr lang="en-GB"/>
          </a:p>
        </p:txBody>
      </p:sp>
      <p:sp>
        <p:nvSpPr>
          <p:cNvPr id="5" name="Slide Number Placeholder 4"/>
          <p:cNvSpPr>
            <a:spLocks noGrp="1"/>
          </p:cNvSpPr>
          <p:nvPr>
            <p:ph type="sldNum" sz="quarter" idx="12"/>
          </p:nvPr>
        </p:nvSpPr>
        <p:spPr/>
        <p:txBody>
          <a:bodyPr/>
          <a:lstStyle/>
          <a:p>
            <a:fld id="{DE4F0436-2DBD-477A-82DC-D2142A7DBC66}" type="slidenum">
              <a:rPr lang="en-GB" smtClean="0"/>
              <a:pPr/>
              <a:t>32</a:t>
            </a:fld>
            <a:endParaRPr lang="en-GB"/>
          </a:p>
        </p:txBody>
      </p:sp>
      <p:sp>
        <p:nvSpPr>
          <p:cNvPr id="6" name="Footer Placeholder 5"/>
          <p:cNvSpPr>
            <a:spLocks noGrp="1"/>
          </p:cNvSpPr>
          <p:nvPr>
            <p:ph type="ftr" sz="quarter" idx="11"/>
          </p:nvPr>
        </p:nvSpPr>
        <p:spPr/>
        <p:txBody>
          <a:bodyPr/>
          <a:lstStyle/>
          <a:p>
            <a:r>
              <a:rPr lang="en-GB" smtClean="0"/>
              <a:t>P J Smith - University of Sheffield</a:t>
            </a:r>
            <a:endParaRPr lang="en-GB"/>
          </a:p>
        </p:txBody>
      </p:sp>
      <p:pic>
        <p:nvPicPr>
          <p:cNvPr id="7" name="Picture 6" descr="after_table.png"/>
          <p:cNvPicPr>
            <a:picLocks noChangeAspect="1"/>
          </p:cNvPicPr>
          <p:nvPr/>
        </p:nvPicPr>
        <p:blipFill>
          <a:blip r:embed="rId2" cstate="print"/>
          <a:stretch>
            <a:fillRect/>
          </a:stretch>
        </p:blipFill>
        <p:spPr>
          <a:xfrm>
            <a:off x="750930" y="849328"/>
            <a:ext cx="7642139" cy="2601376"/>
          </a:xfrm>
          <a:prstGeom prst="rect">
            <a:avLst/>
          </a:prstGeom>
        </p:spPr>
      </p:pic>
      <p:pic>
        <p:nvPicPr>
          <p:cNvPr id="8" name="Picture 2"/>
          <p:cNvPicPr>
            <a:picLocks noChangeAspect="1" noChangeArrowheads="1"/>
          </p:cNvPicPr>
          <p:nvPr/>
        </p:nvPicPr>
        <p:blipFill>
          <a:blip r:embed="rId3" cstate="print"/>
          <a:srcRect/>
          <a:stretch>
            <a:fillRect/>
          </a:stretch>
        </p:blipFill>
        <p:spPr bwMode="auto">
          <a:xfrm>
            <a:off x="630216" y="3805840"/>
            <a:ext cx="3743325" cy="2505075"/>
          </a:xfrm>
          <a:prstGeom prst="rect">
            <a:avLst/>
          </a:prstGeom>
          <a:noFill/>
          <a:ln w="9525">
            <a:noFill/>
            <a:miter lim="800000"/>
            <a:headEnd/>
            <a:tailEnd/>
          </a:ln>
        </p:spPr>
      </p:pic>
      <p:pic>
        <p:nvPicPr>
          <p:cNvPr id="9" name="Picture 3"/>
          <p:cNvPicPr>
            <a:picLocks noChangeAspect="1" noChangeArrowheads="1"/>
          </p:cNvPicPr>
          <p:nvPr/>
        </p:nvPicPr>
        <p:blipFill>
          <a:blip r:embed="rId4" cstate="print"/>
          <a:srcRect/>
          <a:stretch>
            <a:fillRect/>
          </a:stretch>
        </p:blipFill>
        <p:spPr bwMode="auto">
          <a:xfrm>
            <a:off x="4950696" y="3821045"/>
            <a:ext cx="3743325" cy="2505075"/>
          </a:xfrm>
          <a:prstGeom prst="rect">
            <a:avLst/>
          </a:prstGeom>
          <a:noFill/>
          <a:ln w="9525">
            <a:noFill/>
            <a:miter lim="800000"/>
            <a:headEnd/>
            <a:tailEnd/>
          </a:ln>
        </p:spPr>
      </p:pic>
      <p:sp>
        <p:nvSpPr>
          <p:cNvPr id="10" name="TextBox 9"/>
          <p:cNvSpPr txBox="1"/>
          <p:nvPr/>
        </p:nvSpPr>
        <p:spPr>
          <a:xfrm>
            <a:off x="2718816" y="3438144"/>
            <a:ext cx="3964290" cy="369332"/>
          </a:xfrm>
          <a:prstGeom prst="rect">
            <a:avLst/>
          </a:prstGeom>
          <a:noFill/>
        </p:spPr>
        <p:txBody>
          <a:bodyPr wrap="none" rtlCol="0">
            <a:spAutoFit/>
          </a:bodyPr>
          <a:lstStyle/>
          <a:p>
            <a:r>
              <a:rPr lang="en-GB" b="1" dirty="0" smtClean="0"/>
              <a:t>T2.5 before/after 2.3 million actuations</a:t>
            </a:r>
            <a:endParaRPr lang="en-GB" b="1" dirty="0"/>
          </a:p>
        </p:txBody>
      </p:sp>
      <p:sp>
        <p:nvSpPr>
          <p:cNvPr id="11" name="Right Arrow 10"/>
          <p:cNvSpPr/>
          <p:nvPr/>
        </p:nvSpPr>
        <p:spPr>
          <a:xfrm>
            <a:off x="4425696" y="4803648"/>
            <a:ext cx="524256" cy="4511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b="1" dirty="0" smtClean="0"/>
              <a:t>Example Plots</a:t>
            </a:r>
            <a:endParaRPr lang="en-GB" sz="2800" b="1" dirty="0"/>
          </a:p>
        </p:txBody>
      </p:sp>
      <p:sp>
        <p:nvSpPr>
          <p:cNvPr id="4" name="Date Placeholder 3"/>
          <p:cNvSpPr>
            <a:spLocks noGrp="1"/>
          </p:cNvSpPr>
          <p:nvPr>
            <p:ph type="dt" sz="half" idx="10"/>
          </p:nvPr>
        </p:nvSpPr>
        <p:spPr/>
        <p:txBody>
          <a:bodyPr/>
          <a:lstStyle/>
          <a:p>
            <a:r>
              <a:rPr lang="en-GB" smtClean="0"/>
              <a:t>15/07/2011</a:t>
            </a:r>
            <a:endParaRPr lang="en-GB"/>
          </a:p>
        </p:txBody>
      </p:sp>
      <p:sp>
        <p:nvSpPr>
          <p:cNvPr id="5" name="Slide Number Placeholder 4"/>
          <p:cNvSpPr>
            <a:spLocks noGrp="1"/>
          </p:cNvSpPr>
          <p:nvPr>
            <p:ph type="sldNum" sz="quarter" idx="12"/>
          </p:nvPr>
        </p:nvSpPr>
        <p:spPr/>
        <p:txBody>
          <a:bodyPr/>
          <a:lstStyle/>
          <a:p>
            <a:fld id="{DE4F0436-2DBD-477A-82DC-D2142A7DBC66}" type="slidenum">
              <a:rPr lang="en-GB" smtClean="0"/>
              <a:pPr/>
              <a:t>33</a:t>
            </a:fld>
            <a:endParaRPr lang="en-GB"/>
          </a:p>
        </p:txBody>
      </p:sp>
      <p:sp>
        <p:nvSpPr>
          <p:cNvPr id="6" name="Footer Placeholder 5"/>
          <p:cNvSpPr>
            <a:spLocks noGrp="1"/>
          </p:cNvSpPr>
          <p:nvPr>
            <p:ph type="ftr" sz="quarter" idx="11"/>
          </p:nvPr>
        </p:nvSpPr>
        <p:spPr/>
        <p:txBody>
          <a:bodyPr/>
          <a:lstStyle/>
          <a:p>
            <a:r>
              <a:rPr lang="en-GB" smtClean="0"/>
              <a:t>P J Smith - University of Sheffield</a:t>
            </a:r>
            <a:endParaRPr lang="en-GB"/>
          </a:p>
        </p:txBody>
      </p:sp>
      <p:pic>
        <p:nvPicPr>
          <p:cNvPr id="7" name="Picture 2"/>
          <p:cNvPicPr>
            <a:picLocks noChangeAspect="1" noChangeArrowheads="1"/>
          </p:cNvPicPr>
          <p:nvPr/>
        </p:nvPicPr>
        <p:blipFill>
          <a:blip r:embed="rId2" cstate="print"/>
          <a:srcRect/>
          <a:stretch>
            <a:fillRect/>
          </a:stretch>
        </p:blipFill>
        <p:spPr bwMode="auto">
          <a:xfrm>
            <a:off x="347663" y="319088"/>
            <a:ext cx="8448675" cy="621982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b="1" dirty="0" smtClean="0"/>
              <a:t>Example Plots</a:t>
            </a:r>
            <a:endParaRPr lang="en-GB" sz="2800" b="1" dirty="0"/>
          </a:p>
        </p:txBody>
      </p:sp>
      <p:sp>
        <p:nvSpPr>
          <p:cNvPr id="4" name="Date Placeholder 3"/>
          <p:cNvSpPr>
            <a:spLocks noGrp="1"/>
          </p:cNvSpPr>
          <p:nvPr>
            <p:ph type="dt" sz="half" idx="10"/>
          </p:nvPr>
        </p:nvSpPr>
        <p:spPr/>
        <p:txBody>
          <a:bodyPr/>
          <a:lstStyle/>
          <a:p>
            <a:r>
              <a:rPr lang="en-GB" smtClean="0"/>
              <a:t>15/07/2011</a:t>
            </a:r>
            <a:endParaRPr lang="en-GB"/>
          </a:p>
        </p:txBody>
      </p:sp>
      <p:sp>
        <p:nvSpPr>
          <p:cNvPr id="5" name="Slide Number Placeholder 4"/>
          <p:cNvSpPr>
            <a:spLocks noGrp="1"/>
          </p:cNvSpPr>
          <p:nvPr>
            <p:ph type="sldNum" sz="quarter" idx="12"/>
          </p:nvPr>
        </p:nvSpPr>
        <p:spPr/>
        <p:txBody>
          <a:bodyPr/>
          <a:lstStyle/>
          <a:p>
            <a:fld id="{DE4F0436-2DBD-477A-82DC-D2142A7DBC66}" type="slidenum">
              <a:rPr lang="en-GB" smtClean="0"/>
              <a:pPr/>
              <a:t>34</a:t>
            </a:fld>
            <a:endParaRPr lang="en-GB"/>
          </a:p>
        </p:txBody>
      </p:sp>
      <p:sp>
        <p:nvSpPr>
          <p:cNvPr id="6" name="Footer Placeholder 5"/>
          <p:cNvSpPr>
            <a:spLocks noGrp="1"/>
          </p:cNvSpPr>
          <p:nvPr>
            <p:ph type="ftr" sz="quarter" idx="11"/>
          </p:nvPr>
        </p:nvSpPr>
        <p:spPr/>
        <p:txBody>
          <a:bodyPr/>
          <a:lstStyle/>
          <a:p>
            <a:r>
              <a:rPr lang="en-GB" smtClean="0"/>
              <a:t>P J Smith - University of Sheffield</a:t>
            </a:r>
            <a:endParaRPr lang="en-GB"/>
          </a:p>
        </p:txBody>
      </p:sp>
      <p:pic>
        <p:nvPicPr>
          <p:cNvPr id="7" name="Picture 2"/>
          <p:cNvPicPr>
            <a:picLocks noChangeAspect="1" noChangeArrowheads="1"/>
          </p:cNvPicPr>
          <p:nvPr/>
        </p:nvPicPr>
        <p:blipFill>
          <a:blip r:embed="rId2" cstate="print"/>
          <a:srcRect/>
          <a:stretch>
            <a:fillRect/>
          </a:stretch>
        </p:blipFill>
        <p:spPr bwMode="auto">
          <a:xfrm>
            <a:off x="162306" y="274702"/>
            <a:ext cx="8820000" cy="3116274"/>
          </a:xfrm>
          <a:prstGeom prst="rect">
            <a:avLst/>
          </a:prstGeom>
          <a:noFill/>
          <a:ln w="9525">
            <a:noFill/>
            <a:miter lim="800000"/>
            <a:headEnd/>
            <a:tailEnd/>
          </a:ln>
        </p:spPr>
      </p:pic>
      <p:pic>
        <p:nvPicPr>
          <p:cNvPr id="8" name="Picture 3"/>
          <p:cNvPicPr>
            <a:picLocks noChangeAspect="1" noChangeArrowheads="1"/>
          </p:cNvPicPr>
          <p:nvPr/>
        </p:nvPicPr>
        <p:blipFill>
          <a:blip r:embed="rId3" cstate="print"/>
          <a:srcRect/>
          <a:stretch>
            <a:fillRect/>
          </a:stretch>
        </p:blipFill>
        <p:spPr bwMode="auto">
          <a:xfrm>
            <a:off x="162306" y="3687178"/>
            <a:ext cx="8820150" cy="3067050"/>
          </a:xfrm>
          <a:prstGeom prst="rect">
            <a:avLst/>
          </a:prstGeom>
          <a:noFill/>
          <a:ln w="9525">
            <a:noFill/>
            <a:miter lim="800000"/>
            <a:headEnd/>
            <a:tailEnd/>
          </a:ln>
        </p:spPr>
      </p:pic>
      <p:sp>
        <p:nvSpPr>
          <p:cNvPr id="9" name="TextBox 8"/>
          <p:cNvSpPr txBox="1"/>
          <p:nvPr/>
        </p:nvSpPr>
        <p:spPr>
          <a:xfrm>
            <a:off x="390144" y="3370326"/>
            <a:ext cx="7924800" cy="369332"/>
          </a:xfrm>
          <a:prstGeom prst="rect">
            <a:avLst/>
          </a:prstGeom>
          <a:noFill/>
        </p:spPr>
        <p:txBody>
          <a:bodyPr wrap="square" rtlCol="0">
            <a:spAutoFit/>
          </a:bodyPr>
          <a:lstStyle/>
          <a:p>
            <a:r>
              <a:rPr lang="en-GB" b="1" dirty="0" smtClean="0"/>
              <a:t>Example of Plots from DAQ</a:t>
            </a:r>
            <a:endParaRPr lang="en-GB" b="1" dirty="0"/>
          </a:p>
        </p:txBody>
      </p:sp>
      <p:sp>
        <p:nvSpPr>
          <p:cNvPr id="10" name="TextBox 9"/>
          <p:cNvSpPr txBox="1"/>
          <p:nvPr/>
        </p:nvSpPr>
        <p:spPr>
          <a:xfrm>
            <a:off x="5213444" y="2006222"/>
            <a:ext cx="3507475" cy="1323439"/>
          </a:xfrm>
          <a:prstGeom prst="rect">
            <a:avLst/>
          </a:prstGeom>
          <a:noFill/>
        </p:spPr>
        <p:txBody>
          <a:bodyPr wrap="square" rtlCol="0">
            <a:spAutoFit/>
          </a:bodyPr>
          <a:lstStyle/>
          <a:p>
            <a:r>
              <a:rPr lang="en-GB" sz="1600" dirty="0" smtClean="0">
                <a:solidFill>
                  <a:schemeClr val="accent6">
                    <a:lumMod val="50000"/>
                  </a:schemeClr>
                </a:solidFill>
              </a:rPr>
              <a:t>The </a:t>
            </a:r>
            <a:r>
              <a:rPr lang="en-GB" sz="1600" dirty="0" err="1" smtClean="0">
                <a:solidFill>
                  <a:schemeClr val="accent6">
                    <a:lumMod val="50000"/>
                  </a:schemeClr>
                </a:solidFill>
              </a:rPr>
              <a:t>Vespel</a:t>
            </a:r>
            <a:r>
              <a:rPr lang="en-GB" sz="1600" dirty="0" smtClean="0">
                <a:solidFill>
                  <a:schemeClr val="accent6">
                    <a:lumMod val="50000"/>
                  </a:schemeClr>
                </a:solidFill>
              </a:rPr>
              <a:t> bearings are showing  broader distributions that the DLC/DLC. </a:t>
            </a:r>
          </a:p>
          <a:p>
            <a:r>
              <a:rPr lang="en-GB" sz="1600" dirty="0" smtClean="0">
                <a:solidFill>
                  <a:schemeClr val="accent6">
                    <a:lumMod val="50000"/>
                  </a:schemeClr>
                </a:solidFill>
              </a:rPr>
              <a:t>This is currently being investigated. Techniques are being tried to mitigate the effects of this.</a:t>
            </a:r>
          </a:p>
        </p:txBody>
      </p:sp>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b="1" dirty="0" smtClean="0"/>
              <a:t>Stator Core Redesign</a:t>
            </a:r>
            <a:endParaRPr lang="en-GB" sz="2800" b="1" dirty="0"/>
          </a:p>
        </p:txBody>
      </p:sp>
      <p:sp>
        <p:nvSpPr>
          <p:cNvPr id="4" name="Date Placeholder 3"/>
          <p:cNvSpPr>
            <a:spLocks noGrp="1"/>
          </p:cNvSpPr>
          <p:nvPr>
            <p:ph type="dt" sz="half" idx="10"/>
          </p:nvPr>
        </p:nvSpPr>
        <p:spPr/>
        <p:txBody>
          <a:bodyPr/>
          <a:lstStyle/>
          <a:p>
            <a:r>
              <a:rPr lang="en-GB" smtClean="0"/>
              <a:t>15/07/2011</a:t>
            </a:r>
            <a:endParaRPr lang="en-GB"/>
          </a:p>
        </p:txBody>
      </p:sp>
      <p:sp>
        <p:nvSpPr>
          <p:cNvPr id="5" name="Slide Number Placeholder 4"/>
          <p:cNvSpPr>
            <a:spLocks noGrp="1"/>
          </p:cNvSpPr>
          <p:nvPr>
            <p:ph type="sldNum" sz="quarter" idx="12"/>
          </p:nvPr>
        </p:nvSpPr>
        <p:spPr/>
        <p:txBody>
          <a:bodyPr/>
          <a:lstStyle/>
          <a:p>
            <a:fld id="{DE4F0436-2DBD-477A-82DC-D2142A7DBC66}" type="slidenum">
              <a:rPr lang="en-GB" smtClean="0"/>
              <a:pPr/>
              <a:t>35</a:t>
            </a:fld>
            <a:endParaRPr lang="en-GB"/>
          </a:p>
        </p:txBody>
      </p:sp>
      <p:sp>
        <p:nvSpPr>
          <p:cNvPr id="6" name="Footer Placeholder 5"/>
          <p:cNvSpPr>
            <a:spLocks noGrp="1"/>
          </p:cNvSpPr>
          <p:nvPr>
            <p:ph type="ftr" sz="quarter" idx="11"/>
          </p:nvPr>
        </p:nvSpPr>
        <p:spPr/>
        <p:txBody>
          <a:bodyPr/>
          <a:lstStyle/>
          <a:p>
            <a:r>
              <a:rPr lang="en-GB" smtClean="0"/>
              <a:t>P J Smith - University of Sheffield</a:t>
            </a:r>
            <a:endParaRPr lang="en-GB"/>
          </a:p>
        </p:txBody>
      </p:sp>
      <p:sp>
        <p:nvSpPr>
          <p:cNvPr id="10" name="TextBox 9"/>
          <p:cNvSpPr txBox="1"/>
          <p:nvPr/>
        </p:nvSpPr>
        <p:spPr>
          <a:xfrm>
            <a:off x="707136" y="1414272"/>
            <a:ext cx="7546848" cy="830997"/>
          </a:xfrm>
          <a:prstGeom prst="rect">
            <a:avLst/>
          </a:prstGeom>
          <a:noFill/>
        </p:spPr>
        <p:txBody>
          <a:bodyPr wrap="square" rtlCol="0">
            <a:spAutoFit/>
          </a:bodyPr>
          <a:lstStyle/>
          <a:p>
            <a:r>
              <a:rPr lang="en-GB" sz="1600" dirty="0" smtClean="0"/>
              <a:t>Evidence of off axis forces leading to a redesign of stator core – </a:t>
            </a:r>
          </a:p>
          <a:p>
            <a:pPr lvl="1"/>
            <a:r>
              <a:rPr lang="en-GB" sz="1600" dirty="0" smtClean="0"/>
              <a:t>Improving tolerances/QA. -&gt; Reducing Off Axis Forces</a:t>
            </a:r>
          </a:p>
          <a:p>
            <a:pPr lvl="1"/>
            <a:r>
              <a:rPr lang="en-GB" sz="1600" dirty="0" smtClean="0"/>
              <a:t>Improving the heat sinking capacity -&gt; running the target cooler has major benefits.</a:t>
            </a:r>
            <a:endParaRPr lang="en-GB" sz="1600" dirty="0"/>
          </a:p>
        </p:txBody>
      </p:sp>
      <p:pic>
        <p:nvPicPr>
          <p:cNvPr id="11" name="Content Placeholder 7" descr="final bobbin.jpg"/>
          <p:cNvPicPr>
            <a:picLocks noGrp="1" noChangeAspect="1"/>
          </p:cNvPicPr>
          <p:nvPr>
            <p:ph idx="1"/>
          </p:nvPr>
        </p:nvPicPr>
        <p:blipFill>
          <a:blip r:embed="rId2" cstate="print"/>
          <a:srcRect l="15138" t="12326" r="14218" b="9605"/>
          <a:stretch>
            <a:fillRect/>
          </a:stretch>
        </p:blipFill>
        <p:spPr>
          <a:xfrm>
            <a:off x="455930" y="2510155"/>
            <a:ext cx="3184412" cy="2160000"/>
          </a:xfrm>
        </p:spPr>
      </p:pic>
      <p:pic>
        <p:nvPicPr>
          <p:cNvPr id="12" name="Picture 5" descr="P6090035.JPG"/>
          <p:cNvPicPr>
            <a:picLocks noChangeAspect="1"/>
          </p:cNvPicPr>
          <p:nvPr/>
        </p:nvPicPr>
        <p:blipFill>
          <a:blip r:embed="rId3" cstate="print"/>
          <a:srcRect t="8537" b="6090"/>
          <a:stretch>
            <a:fillRect/>
          </a:stretch>
        </p:blipFill>
        <p:spPr bwMode="auto">
          <a:xfrm>
            <a:off x="3678111" y="2510155"/>
            <a:ext cx="1898037" cy="2160000"/>
          </a:xfrm>
          <a:prstGeom prst="rect">
            <a:avLst/>
          </a:prstGeom>
          <a:noFill/>
          <a:ln w="9525">
            <a:noFill/>
            <a:miter lim="800000"/>
            <a:headEnd/>
            <a:tailEnd/>
          </a:ln>
        </p:spPr>
      </p:pic>
      <p:pic>
        <p:nvPicPr>
          <p:cNvPr id="13" name="Content Placeholder 6" descr="Cooling jacket.jpg"/>
          <p:cNvPicPr>
            <a:picLocks noChangeAspect="1"/>
          </p:cNvPicPr>
          <p:nvPr/>
        </p:nvPicPr>
        <p:blipFill>
          <a:blip r:embed="rId4" cstate="print"/>
          <a:srcRect/>
          <a:stretch>
            <a:fillRect/>
          </a:stretch>
        </p:blipFill>
        <p:spPr bwMode="auto">
          <a:xfrm>
            <a:off x="5625052" y="2510155"/>
            <a:ext cx="3518948" cy="2160000"/>
          </a:xfrm>
          <a:prstGeom prst="rect">
            <a:avLst/>
          </a:prstGeom>
          <a:noFill/>
          <a:ln w="9525">
            <a:noFill/>
            <a:miter lim="800000"/>
            <a:headEnd/>
            <a:tailEnd/>
          </a:ln>
          <a:effectLst/>
        </p:spPr>
      </p:pic>
      <p:pic>
        <p:nvPicPr>
          <p:cNvPr id="14" name="Content Placeholder 8" descr="P4160028.JPG"/>
          <p:cNvPicPr>
            <a:picLocks noChangeAspect="1"/>
          </p:cNvPicPr>
          <p:nvPr/>
        </p:nvPicPr>
        <p:blipFill>
          <a:blip r:embed="rId5" cstate="print"/>
          <a:srcRect l="33377" t="16249" r="40776" b="19892"/>
          <a:stretch>
            <a:fillRect/>
          </a:stretch>
        </p:blipFill>
        <p:spPr bwMode="auto">
          <a:xfrm rot="16200000">
            <a:off x="1569162" y="4219985"/>
            <a:ext cx="1440000" cy="2668235"/>
          </a:xfrm>
          <a:prstGeom prst="rect">
            <a:avLst/>
          </a:prstGeom>
          <a:noFill/>
          <a:ln w="9525">
            <a:noFill/>
            <a:miter lim="800000"/>
            <a:headEnd/>
            <a:tailEnd/>
          </a:ln>
          <a:effectLst/>
        </p:spPr>
      </p:pic>
      <p:sp>
        <p:nvSpPr>
          <p:cNvPr id="15" name="TextBox 14"/>
          <p:cNvSpPr txBox="1"/>
          <p:nvPr/>
        </p:nvSpPr>
        <p:spPr>
          <a:xfrm>
            <a:off x="3913632" y="5413248"/>
            <a:ext cx="4681728" cy="584775"/>
          </a:xfrm>
          <a:prstGeom prst="rect">
            <a:avLst/>
          </a:prstGeom>
          <a:noFill/>
        </p:spPr>
        <p:txBody>
          <a:bodyPr wrap="square" rtlCol="0">
            <a:spAutoFit/>
          </a:bodyPr>
          <a:lstStyle/>
          <a:p>
            <a:r>
              <a:rPr lang="en-GB" sz="1600" dirty="0" smtClean="0"/>
              <a:t>Coil Wound using Square Wire. Design changed to improve the coils magnetic symmetry/reproducibility.</a:t>
            </a:r>
            <a:endParaRPr lang="en-GB" sz="1600" dirty="0"/>
          </a:p>
        </p:txBody>
      </p:sp>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31648" y="1011936"/>
            <a:ext cx="8631936" cy="5218176"/>
          </a:xfrm>
          <a:prstGeom prst="roundRect">
            <a:avLst/>
          </a:prstGeom>
          <a:solidFill>
            <a:schemeClr val="accent6"/>
          </a:solid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sz="2800" b="1" dirty="0" smtClean="0"/>
              <a:t>Future Work</a:t>
            </a:r>
            <a:endParaRPr lang="en-GB" sz="2800" b="1" dirty="0"/>
          </a:p>
        </p:txBody>
      </p:sp>
      <p:sp>
        <p:nvSpPr>
          <p:cNvPr id="3" name="Content Placeholder 2"/>
          <p:cNvSpPr>
            <a:spLocks noGrp="1"/>
          </p:cNvSpPr>
          <p:nvPr>
            <p:ph idx="1"/>
          </p:nvPr>
        </p:nvSpPr>
        <p:spPr>
          <a:xfrm>
            <a:off x="457200" y="1174044"/>
            <a:ext cx="8229600" cy="5104836"/>
          </a:xfrm>
        </p:spPr>
        <p:txBody>
          <a:bodyPr/>
          <a:lstStyle/>
          <a:p>
            <a:pPr>
              <a:buNone/>
            </a:pPr>
            <a:r>
              <a:rPr lang="en-GB" sz="1600" b="1" dirty="0" smtClean="0"/>
              <a:t>New Stator Design to be built and tested and commissioned.</a:t>
            </a:r>
          </a:p>
          <a:p>
            <a:pPr>
              <a:buNone/>
            </a:pPr>
            <a:endParaRPr lang="en-GB" sz="1600" b="1" dirty="0" smtClean="0"/>
          </a:p>
          <a:p>
            <a:pPr>
              <a:buNone/>
            </a:pPr>
            <a:r>
              <a:rPr lang="en-GB" sz="1600" b="1" dirty="0" smtClean="0"/>
              <a:t>New bearing materials, can we improve on Vespel?</a:t>
            </a:r>
          </a:p>
          <a:p>
            <a:pPr>
              <a:buNone/>
            </a:pPr>
            <a:endParaRPr lang="en-GB" sz="1600" b="1" dirty="0" smtClean="0"/>
          </a:p>
          <a:p>
            <a:pPr>
              <a:buNone/>
            </a:pPr>
            <a:r>
              <a:rPr lang="en-GB" sz="1600" b="1" dirty="0" smtClean="0"/>
              <a:t>Improve the longevity of targets through both incremental improvements  in design and</a:t>
            </a:r>
          </a:p>
          <a:p>
            <a:pPr>
              <a:buNone/>
            </a:pPr>
            <a:r>
              <a:rPr lang="en-GB" sz="1600" b="1" dirty="0" smtClean="0"/>
              <a:t>control</a:t>
            </a:r>
          </a:p>
          <a:p>
            <a:pPr>
              <a:buNone/>
            </a:pPr>
            <a:endParaRPr lang="en-GB" sz="1600" b="1" dirty="0" smtClean="0"/>
          </a:p>
          <a:p>
            <a:pPr>
              <a:buNone/>
            </a:pPr>
            <a:r>
              <a:rPr lang="en-GB" sz="1600" b="1" dirty="0" smtClean="0"/>
              <a:t>	1 million Actuations = 6 weeks of running 8 hours a day 7 days a week @ 1Hz</a:t>
            </a:r>
          </a:p>
          <a:p>
            <a:pPr>
              <a:buNone/>
            </a:pPr>
            <a:r>
              <a:rPr lang="en-GB" sz="1600" b="1" dirty="0" smtClean="0"/>
              <a:t>	It would be great to get this to 4M+ consistently</a:t>
            </a:r>
          </a:p>
          <a:p>
            <a:pPr>
              <a:buNone/>
            </a:pPr>
            <a:endParaRPr lang="en-GB" sz="1600" b="1" dirty="0" smtClean="0"/>
          </a:p>
          <a:p>
            <a:pPr>
              <a:buNone/>
            </a:pPr>
            <a:r>
              <a:rPr lang="en-GB" sz="1600" b="1" dirty="0" smtClean="0"/>
              <a:t>Working with ISIS to improve particle production/reduce losses </a:t>
            </a:r>
            <a:r>
              <a:rPr lang="en-GB" sz="1600" b="1" dirty="0" err="1" smtClean="0"/>
              <a:t>eg</a:t>
            </a:r>
            <a:r>
              <a:rPr lang="en-GB" sz="1600" b="1" dirty="0" smtClean="0"/>
              <a:t> a beam bump</a:t>
            </a:r>
          </a:p>
          <a:p>
            <a:pPr>
              <a:buNone/>
            </a:pPr>
            <a:endParaRPr lang="en-GB" sz="1600" b="1" dirty="0" smtClean="0"/>
          </a:p>
          <a:p>
            <a:pPr>
              <a:buNone/>
            </a:pPr>
            <a:r>
              <a:rPr lang="en-GB" sz="1600" b="1" dirty="0" smtClean="0"/>
              <a:t>Making the target work harder:</a:t>
            </a:r>
          </a:p>
          <a:p>
            <a:pPr>
              <a:buNone/>
            </a:pPr>
            <a:r>
              <a:rPr lang="en-GB" sz="1600" b="1" dirty="0" smtClean="0"/>
              <a:t>	Changing the actuation profile. </a:t>
            </a:r>
          </a:p>
          <a:p>
            <a:pPr>
              <a:buNone/>
            </a:pPr>
            <a:r>
              <a:rPr lang="en-GB" sz="1600" b="1" dirty="0" smtClean="0"/>
              <a:t>	Halbach Arrays - &gt; Improve the magnetic coupling of the stator to the magnets.</a:t>
            </a:r>
          </a:p>
          <a:p>
            <a:pPr>
              <a:buNone/>
            </a:pPr>
            <a:endParaRPr lang="en-GB" sz="1600" b="1" dirty="0" smtClean="0"/>
          </a:p>
          <a:p>
            <a:pPr>
              <a:buNone/>
            </a:pPr>
            <a:r>
              <a:rPr lang="en-GB" sz="1600" b="1" dirty="0" smtClean="0"/>
              <a:t>Improve the current Target DAQ (interface to ISIS) </a:t>
            </a:r>
          </a:p>
          <a:p>
            <a:pPr>
              <a:buNone/>
            </a:pPr>
            <a:endParaRPr lang="en-GB" sz="1600" dirty="0" smtClean="0"/>
          </a:p>
        </p:txBody>
      </p:sp>
      <p:sp>
        <p:nvSpPr>
          <p:cNvPr id="4" name="Date Placeholder 3"/>
          <p:cNvSpPr>
            <a:spLocks noGrp="1"/>
          </p:cNvSpPr>
          <p:nvPr>
            <p:ph type="dt" sz="half" idx="10"/>
          </p:nvPr>
        </p:nvSpPr>
        <p:spPr/>
        <p:txBody>
          <a:bodyPr/>
          <a:lstStyle/>
          <a:p>
            <a:r>
              <a:rPr lang="en-GB" smtClean="0"/>
              <a:t>15/07/2011</a:t>
            </a:r>
            <a:endParaRPr lang="en-GB"/>
          </a:p>
        </p:txBody>
      </p:sp>
      <p:sp>
        <p:nvSpPr>
          <p:cNvPr id="5" name="Slide Number Placeholder 4"/>
          <p:cNvSpPr>
            <a:spLocks noGrp="1"/>
          </p:cNvSpPr>
          <p:nvPr>
            <p:ph type="sldNum" sz="quarter" idx="12"/>
          </p:nvPr>
        </p:nvSpPr>
        <p:spPr/>
        <p:txBody>
          <a:bodyPr/>
          <a:lstStyle/>
          <a:p>
            <a:fld id="{DE4F0436-2DBD-477A-82DC-D2142A7DBC66}" type="slidenum">
              <a:rPr lang="en-GB" smtClean="0"/>
              <a:pPr/>
              <a:t>36</a:t>
            </a:fld>
            <a:endParaRPr lang="en-GB"/>
          </a:p>
        </p:txBody>
      </p:sp>
      <p:sp>
        <p:nvSpPr>
          <p:cNvPr id="6" name="Footer Placeholder 5"/>
          <p:cNvSpPr>
            <a:spLocks noGrp="1"/>
          </p:cNvSpPr>
          <p:nvPr>
            <p:ph type="ftr" sz="quarter" idx="11"/>
          </p:nvPr>
        </p:nvSpPr>
        <p:spPr/>
        <p:txBody>
          <a:bodyPr/>
          <a:lstStyle/>
          <a:p>
            <a:r>
              <a:rPr lang="en-GB" dirty="0" smtClean="0"/>
              <a:t>P J Smith - University of Sheffield</a:t>
            </a:r>
            <a:endParaRPr lang="en-GB" dirty="0"/>
          </a:p>
        </p:txBody>
      </p:sp>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9423" y="343144"/>
            <a:ext cx="5687104" cy="598311"/>
          </a:xfrm>
        </p:spPr>
        <p:txBody>
          <a:bodyPr/>
          <a:lstStyle/>
          <a:p>
            <a:r>
              <a:rPr lang="en-GB" dirty="0" smtClean="0"/>
              <a:t>Addendum</a:t>
            </a:r>
            <a:endParaRPr lang="en-US" dirty="0"/>
          </a:p>
        </p:txBody>
      </p:sp>
      <p:sp>
        <p:nvSpPr>
          <p:cNvPr id="3" name="Content Placeholder 2"/>
          <p:cNvSpPr>
            <a:spLocks noGrp="1"/>
          </p:cNvSpPr>
          <p:nvPr>
            <p:ph idx="1"/>
          </p:nvPr>
        </p:nvSpPr>
        <p:spPr>
          <a:xfrm>
            <a:off x="457200" y="953325"/>
            <a:ext cx="8229600" cy="5242525"/>
          </a:xfrm>
        </p:spPr>
        <p:txBody>
          <a:bodyPr/>
          <a:lstStyle/>
          <a:p>
            <a:r>
              <a:rPr lang="en-GB" sz="1800" dirty="0" smtClean="0"/>
              <a:t>Target T1 on ISIS became non-operational on Wed of this week.</a:t>
            </a:r>
          </a:p>
          <a:p>
            <a:r>
              <a:rPr lang="en-GB" sz="1800" dirty="0" smtClean="0"/>
              <a:t>First indications are that a control issue has caused the target to malfunction in such a way that the target was able to get stuck.</a:t>
            </a:r>
          </a:p>
          <a:p>
            <a:endParaRPr lang="en-GB" sz="1800" dirty="0" smtClean="0"/>
          </a:p>
          <a:p>
            <a:r>
              <a:rPr lang="en-GB" sz="1800" dirty="0" smtClean="0"/>
              <a:t>Theory at the moment: (TBC)</a:t>
            </a:r>
          </a:p>
          <a:p>
            <a:pPr lvl="1"/>
            <a:r>
              <a:rPr lang="en-GB" sz="1800" dirty="0" smtClean="0"/>
              <a:t>Target positioning system has malfunctioned. </a:t>
            </a:r>
          </a:p>
          <a:p>
            <a:pPr lvl="2"/>
            <a:r>
              <a:rPr lang="en-GB" sz="1600" dirty="0" smtClean="0"/>
              <a:t>This failure mode has not been observed before (In tens of millions of actuations!)</a:t>
            </a:r>
          </a:p>
          <a:p>
            <a:pPr lvl="2"/>
            <a:r>
              <a:rPr lang="en-GB" sz="1600" dirty="0" smtClean="0"/>
              <a:t>Depending on the exact failure mode there are several new features in the Phase 2 controller that should prevent this from recurring. </a:t>
            </a:r>
          </a:p>
          <a:p>
            <a:pPr>
              <a:buNone/>
            </a:pPr>
            <a:endParaRPr lang="en-GB" sz="1800" dirty="0" smtClean="0"/>
          </a:p>
          <a:p>
            <a:r>
              <a:rPr lang="en-GB" sz="1800" dirty="0" smtClean="0"/>
              <a:t>We have a live spare target in R78 – T2 - The one that is currently running the tests. ISIS have previously agreed that this target can be used as a live spare. </a:t>
            </a:r>
          </a:p>
          <a:p>
            <a:r>
              <a:rPr lang="en-GB" sz="1800" dirty="0" smtClean="0"/>
              <a:t>However because we are in the middle of running some tests in R78 and because ISIS is in the middle of the user run we will need to wait until the ISIS shutdown before we can swap the T2 target in.</a:t>
            </a:r>
          </a:p>
          <a:p>
            <a:r>
              <a:rPr lang="en-GB" sz="1800" dirty="0" smtClean="0"/>
              <a:t>We will also take the opportunity to upgrade to the Phase 2 control electronics that is currently under test in R78.</a:t>
            </a:r>
            <a:endParaRPr lang="en-US" sz="1800" dirty="0"/>
          </a:p>
        </p:txBody>
      </p:sp>
      <p:sp>
        <p:nvSpPr>
          <p:cNvPr id="4" name="Date Placeholder 3"/>
          <p:cNvSpPr>
            <a:spLocks noGrp="1"/>
          </p:cNvSpPr>
          <p:nvPr>
            <p:ph type="dt" sz="half" idx="10"/>
          </p:nvPr>
        </p:nvSpPr>
        <p:spPr/>
        <p:txBody>
          <a:bodyPr/>
          <a:lstStyle/>
          <a:p>
            <a:r>
              <a:rPr lang="en-GB" smtClean="0"/>
              <a:t>15/07/2011</a:t>
            </a:r>
            <a:endParaRPr lang="en-GB"/>
          </a:p>
        </p:txBody>
      </p:sp>
      <p:sp>
        <p:nvSpPr>
          <p:cNvPr id="5" name="Footer Placeholder 4"/>
          <p:cNvSpPr>
            <a:spLocks noGrp="1"/>
          </p:cNvSpPr>
          <p:nvPr>
            <p:ph type="ftr" sz="quarter" idx="11"/>
          </p:nvPr>
        </p:nvSpPr>
        <p:spPr/>
        <p:txBody>
          <a:bodyPr/>
          <a:lstStyle/>
          <a:p>
            <a:r>
              <a:rPr lang="en-GB" smtClean="0"/>
              <a:t>P J Smith - University of Sheffield</a:t>
            </a:r>
            <a:endParaRPr lang="en-GB"/>
          </a:p>
        </p:txBody>
      </p:sp>
      <p:sp>
        <p:nvSpPr>
          <p:cNvPr id="6" name="Slide Number Placeholder 5"/>
          <p:cNvSpPr>
            <a:spLocks noGrp="1"/>
          </p:cNvSpPr>
          <p:nvPr>
            <p:ph type="sldNum" sz="quarter" idx="12"/>
          </p:nvPr>
        </p:nvSpPr>
        <p:spPr/>
        <p:txBody>
          <a:bodyPr/>
          <a:lstStyle/>
          <a:p>
            <a:fld id="{DE4F0436-2DBD-477A-82DC-D2142A7DBC66}" type="slidenum">
              <a:rPr lang="en-GB" smtClean="0"/>
              <a:pPr/>
              <a:t>37</a:t>
            </a:fld>
            <a:endParaRPr lang="en-GB"/>
          </a:p>
        </p:txBody>
      </p:sp>
    </p:spTree>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91680" y="2132856"/>
            <a:ext cx="5688632" cy="769441"/>
          </a:xfrm>
          <a:prstGeom prst="rect">
            <a:avLst/>
          </a:prstGeom>
          <a:noFill/>
        </p:spPr>
        <p:txBody>
          <a:bodyPr wrap="square" rtlCol="0">
            <a:spAutoFit/>
          </a:bodyPr>
          <a:lstStyle/>
          <a:p>
            <a:pPr algn="ctr"/>
            <a:r>
              <a:rPr lang="en-GB" sz="4400" b="1" dirty="0" smtClean="0"/>
              <a:t>END</a:t>
            </a:r>
            <a:endParaRPr lang="en-GB" sz="4400" b="1" dirty="0"/>
          </a:p>
        </p:txBody>
      </p:sp>
      <p:sp>
        <p:nvSpPr>
          <p:cNvPr id="5" name="Date Placeholder 4"/>
          <p:cNvSpPr>
            <a:spLocks noGrp="1"/>
          </p:cNvSpPr>
          <p:nvPr>
            <p:ph type="dt" sz="half" idx="10"/>
          </p:nvPr>
        </p:nvSpPr>
        <p:spPr/>
        <p:txBody>
          <a:bodyPr/>
          <a:lstStyle/>
          <a:p>
            <a:r>
              <a:rPr lang="en-GB" smtClean="0"/>
              <a:t>15/07/2011</a:t>
            </a:r>
            <a:endParaRPr lang="en-GB"/>
          </a:p>
        </p:txBody>
      </p:sp>
      <p:sp>
        <p:nvSpPr>
          <p:cNvPr id="6" name="Slide Number Placeholder 5"/>
          <p:cNvSpPr>
            <a:spLocks noGrp="1"/>
          </p:cNvSpPr>
          <p:nvPr>
            <p:ph type="sldNum" sz="quarter" idx="12"/>
          </p:nvPr>
        </p:nvSpPr>
        <p:spPr/>
        <p:txBody>
          <a:bodyPr/>
          <a:lstStyle/>
          <a:p>
            <a:fld id="{DE4F0436-2DBD-477A-82DC-D2142A7DBC66}" type="slidenum">
              <a:rPr lang="en-GB" smtClean="0"/>
              <a:pPr/>
              <a:t>38</a:t>
            </a:fld>
            <a:endParaRPr lang="en-GB"/>
          </a:p>
        </p:txBody>
      </p:sp>
      <p:sp>
        <p:nvSpPr>
          <p:cNvPr id="7" name="Footer Placeholder 6"/>
          <p:cNvSpPr>
            <a:spLocks noGrp="1"/>
          </p:cNvSpPr>
          <p:nvPr>
            <p:ph type="ftr" sz="quarter" idx="11"/>
          </p:nvPr>
        </p:nvSpPr>
        <p:spPr/>
        <p:txBody>
          <a:bodyPr/>
          <a:lstStyle/>
          <a:p>
            <a:r>
              <a:rPr lang="en-GB" smtClean="0"/>
              <a:t>P J Smith - University of Sheffield</a:t>
            </a:r>
            <a:endParaRPr lang="en-GB"/>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402336" y="1938528"/>
            <a:ext cx="8424672" cy="3291840"/>
          </a:xfrm>
          <a:prstGeom prst="roundRect">
            <a:avLst/>
          </a:prstGeom>
          <a:solidFill>
            <a:schemeClr val="accent6"/>
          </a:solid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sz="2800" b="1" dirty="0" smtClean="0"/>
              <a:t>Original Specification - 2003</a:t>
            </a:r>
            <a:endParaRPr lang="en-GB" sz="2800" b="1" dirty="0"/>
          </a:p>
        </p:txBody>
      </p:sp>
      <p:sp>
        <p:nvSpPr>
          <p:cNvPr id="3" name="Content Placeholder 2"/>
          <p:cNvSpPr>
            <a:spLocks noGrp="1"/>
          </p:cNvSpPr>
          <p:nvPr>
            <p:ph idx="1"/>
          </p:nvPr>
        </p:nvSpPr>
        <p:spPr>
          <a:xfrm>
            <a:off x="457200" y="1174045"/>
            <a:ext cx="8229600" cy="886803"/>
          </a:xfrm>
        </p:spPr>
        <p:txBody>
          <a:bodyPr/>
          <a:lstStyle/>
          <a:p>
            <a:pPr>
              <a:buNone/>
            </a:pPr>
            <a:r>
              <a:rPr lang="en-GB" sz="1800" dirty="0" smtClean="0"/>
              <a:t>	A lot of the figures for the original specification were ‘best estimates’ based upon what was known at the time and from operation of the old HEP target on ISIS.</a:t>
            </a:r>
            <a:endParaRPr lang="en-GB" sz="1600" dirty="0" smtClean="0"/>
          </a:p>
        </p:txBody>
      </p:sp>
      <p:sp>
        <p:nvSpPr>
          <p:cNvPr id="5" name="TextBox 4"/>
          <p:cNvSpPr txBox="1"/>
          <p:nvPr/>
        </p:nvSpPr>
        <p:spPr>
          <a:xfrm>
            <a:off x="4644008" y="2132856"/>
            <a:ext cx="4224469" cy="3108543"/>
          </a:xfrm>
          <a:prstGeom prst="rect">
            <a:avLst/>
          </a:prstGeom>
          <a:noFill/>
        </p:spPr>
        <p:txBody>
          <a:bodyPr wrap="square" rtlCol="0">
            <a:spAutoFit/>
          </a:bodyPr>
          <a:lstStyle/>
          <a:p>
            <a:pPr>
              <a:buFont typeface="Arial" pitchFamily="34" charset="0"/>
              <a:buChar char="•"/>
            </a:pPr>
            <a:r>
              <a:rPr lang="en-GB" sz="1400" dirty="0" smtClean="0">
                <a:solidFill>
                  <a:srgbClr val="FFFF00"/>
                </a:solidFill>
              </a:rPr>
              <a:t>Travel  estimated 25 mm but variable</a:t>
            </a:r>
          </a:p>
          <a:p>
            <a:endParaRPr lang="en-GB" sz="1400" dirty="0" smtClean="0">
              <a:solidFill>
                <a:srgbClr val="FFFF00"/>
              </a:solidFill>
            </a:endParaRPr>
          </a:p>
          <a:p>
            <a:pPr>
              <a:buFont typeface="Arial" pitchFamily="34" charset="0"/>
              <a:buChar char="•"/>
            </a:pPr>
            <a:r>
              <a:rPr lang="en-GB" sz="1400" dirty="0" smtClean="0">
                <a:solidFill>
                  <a:srgbClr val="FFFF00"/>
                </a:solidFill>
              </a:rPr>
              <a:t>Required entry into beam estimated  5 mm.</a:t>
            </a:r>
          </a:p>
          <a:p>
            <a:pPr>
              <a:buFont typeface="Arial" pitchFamily="34" charset="0"/>
              <a:buChar char="•"/>
            </a:pPr>
            <a:endParaRPr lang="en-GB" sz="1400" dirty="0" smtClean="0">
              <a:solidFill>
                <a:srgbClr val="FFFF00"/>
              </a:solidFill>
            </a:endParaRPr>
          </a:p>
          <a:p>
            <a:pPr>
              <a:buFont typeface="Arial" pitchFamily="34" charset="0"/>
              <a:buChar char="•"/>
            </a:pPr>
            <a:r>
              <a:rPr lang="en-GB" sz="1400" dirty="0" smtClean="0">
                <a:solidFill>
                  <a:srgbClr val="FFFF00"/>
                </a:solidFill>
              </a:rPr>
              <a:t>Reproducibility 0.2 mm.</a:t>
            </a:r>
          </a:p>
          <a:p>
            <a:pPr>
              <a:buFont typeface="Arial" pitchFamily="34" charset="0"/>
              <a:buChar char="•"/>
            </a:pPr>
            <a:endParaRPr lang="en-GB" sz="1400" dirty="0" smtClean="0">
              <a:solidFill>
                <a:srgbClr val="FFFF00"/>
              </a:solidFill>
            </a:endParaRPr>
          </a:p>
          <a:p>
            <a:pPr>
              <a:buFont typeface="Arial" pitchFamily="34" charset="0"/>
              <a:buChar char="•"/>
            </a:pPr>
            <a:r>
              <a:rPr lang="en-GB" sz="1400" dirty="0" smtClean="0">
                <a:solidFill>
                  <a:srgbClr val="FFFF00"/>
                </a:solidFill>
              </a:rPr>
              <a:t>Accurately synchronised to ISIS, drift/jitter 0.2 </a:t>
            </a:r>
            <a:r>
              <a:rPr lang="en-GB" sz="1400" dirty="0" err="1" smtClean="0">
                <a:solidFill>
                  <a:srgbClr val="FFFF00"/>
                </a:solidFill>
              </a:rPr>
              <a:t>ms.</a:t>
            </a:r>
            <a:endParaRPr lang="en-GB" sz="1400" dirty="0" smtClean="0">
              <a:solidFill>
                <a:srgbClr val="FFFF00"/>
              </a:solidFill>
            </a:endParaRPr>
          </a:p>
          <a:p>
            <a:endParaRPr lang="en-GB" sz="1400" dirty="0" smtClean="0">
              <a:solidFill>
                <a:srgbClr val="FFFF00"/>
              </a:solidFill>
            </a:endParaRPr>
          </a:p>
          <a:p>
            <a:pPr>
              <a:buFont typeface="Arial" pitchFamily="34" charset="0"/>
              <a:buChar char="•"/>
            </a:pPr>
            <a:r>
              <a:rPr lang="en-GB" sz="1400" dirty="0" smtClean="0">
                <a:solidFill>
                  <a:srgbClr val="FFFF00"/>
                </a:solidFill>
              </a:rPr>
              <a:t> Slit across beam pipe 2 mm wide max.</a:t>
            </a:r>
          </a:p>
          <a:p>
            <a:pPr>
              <a:buFont typeface="Arial" pitchFamily="34" charset="0"/>
              <a:buChar char="•"/>
            </a:pPr>
            <a:endParaRPr lang="en-GB" sz="1400" dirty="0" smtClean="0">
              <a:solidFill>
                <a:srgbClr val="FFFF00"/>
              </a:solidFill>
            </a:endParaRPr>
          </a:p>
          <a:p>
            <a:pPr>
              <a:buFont typeface="Arial" pitchFamily="34" charset="0"/>
              <a:buChar char="•"/>
            </a:pPr>
            <a:r>
              <a:rPr lang="en-GB" sz="1400" dirty="0" smtClean="0">
                <a:solidFill>
                  <a:srgbClr val="FFFF00"/>
                </a:solidFill>
              </a:rPr>
              <a:t> Target titanium 1 mm across beam, 10 mm along.</a:t>
            </a:r>
          </a:p>
          <a:p>
            <a:pPr>
              <a:buFont typeface="Arial" pitchFamily="34" charset="0"/>
              <a:buChar char="•"/>
            </a:pPr>
            <a:endParaRPr lang="en-GB" sz="1400" dirty="0" smtClean="0">
              <a:solidFill>
                <a:srgbClr val="FFFF00"/>
              </a:solidFill>
            </a:endParaRPr>
          </a:p>
          <a:p>
            <a:pPr>
              <a:buFont typeface="Arial" pitchFamily="34" charset="0"/>
              <a:buChar char="•"/>
            </a:pPr>
            <a:r>
              <a:rPr lang="en-GB" sz="1400" dirty="0" smtClean="0">
                <a:solidFill>
                  <a:srgbClr val="FFFF00"/>
                </a:solidFill>
              </a:rPr>
              <a:t> Radiation hard, UHV materials.</a:t>
            </a:r>
          </a:p>
          <a:p>
            <a:pPr>
              <a:buFont typeface="Arial" pitchFamily="34" charset="0"/>
              <a:buChar char="•"/>
            </a:pPr>
            <a:endParaRPr lang="en-GB" sz="1400" dirty="0" smtClean="0">
              <a:solidFill>
                <a:srgbClr val="FFFF00"/>
              </a:solidFill>
            </a:endParaRPr>
          </a:p>
        </p:txBody>
      </p:sp>
      <p:sp>
        <p:nvSpPr>
          <p:cNvPr id="8" name="TextBox 7"/>
          <p:cNvSpPr txBox="1"/>
          <p:nvPr/>
        </p:nvSpPr>
        <p:spPr>
          <a:xfrm>
            <a:off x="755576" y="2132857"/>
            <a:ext cx="3456384" cy="2246769"/>
          </a:xfrm>
          <a:prstGeom prst="rect">
            <a:avLst/>
          </a:prstGeom>
          <a:noFill/>
        </p:spPr>
        <p:txBody>
          <a:bodyPr wrap="square" rtlCol="0">
            <a:spAutoFit/>
          </a:bodyPr>
          <a:lstStyle/>
          <a:p>
            <a:pPr>
              <a:buFont typeface="Arial" pitchFamily="34" charset="0"/>
              <a:buChar char="•"/>
            </a:pPr>
            <a:r>
              <a:rPr lang="en-GB" sz="1400" dirty="0" smtClean="0">
                <a:solidFill>
                  <a:srgbClr val="FFFF00"/>
                </a:solidFill>
              </a:rPr>
              <a:t>Enter last 1-2 ms of beam.</a:t>
            </a:r>
          </a:p>
          <a:p>
            <a:pPr>
              <a:buFont typeface="Arial" pitchFamily="34" charset="0"/>
              <a:buChar char="•"/>
            </a:pPr>
            <a:endParaRPr lang="en-GB" sz="1400" dirty="0" smtClean="0">
              <a:solidFill>
                <a:srgbClr val="FFFF00"/>
              </a:solidFill>
            </a:endParaRPr>
          </a:p>
          <a:p>
            <a:pPr>
              <a:buFont typeface="Arial" pitchFamily="34" charset="0"/>
              <a:buChar char="•"/>
            </a:pPr>
            <a:r>
              <a:rPr lang="en-GB" sz="1400" dirty="0" smtClean="0">
                <a:solidFill>
                  <a:srgbClr val="FFFF00"/>
                </a:solidFill>
              </a:rPr>
              <a:t> Not disturb next injection.</a:t>
            </a:r>
          </a:p>
          <a:p>
            <a:pPr>
              <a:buFont typeface="Arial" pitchFamily="34" charset="0"/>
              <a:buChar char="•"/>
            </a:pPr>
            <a:endParaRPr lang="en-GB" sz="1400" dirty="0" smtClean="0">
              <a:solidFill>
                <a:srgbClr val="FFFF00"/>
              </a:solidFill>
            </a:endParaRPr>
          </a:p>
          <a:p>
            <a:pPr>
              <a:buFont typeface="Arial" pitchFamily="34" charset="0"/>
              <a:buChar char="•"/>
            </a:pPr>
            <a:r>
              <a:rPr lang="en-GB" sz="1400" dirty="0" smtClean="0">
                <a:solidFill>
                  <a:srgbClr val="FFFF00"/>
                </a:solidFill>
              </a:rPr>
              <a:t> Resonant system disfavoured. On demand actuation preferred.</a:t>
            </a:r>
          </a:p>
          <a:p>
            <a:pPr>
              <a:buFont typeface="Arial" pitchFamily="34" charset="0"/>
              <a:buChar char="•"/>
            </a:pPr>
            <a:endParaRPr lang="en-GB" sz="1400" dirty="0" smtClean="0">
              <a:solidFill>
                <a:srgbClr val="FFFF00"/>
              </a:solidFill>
            </a:endParaRPr>
          </a:p>
          <a:p>
            <a:pPr>
              <a:buFont typeface="Arial" pitchFamily="34" charset="0"/>
              <a:buChar char="•"/>
            </a:pPr>
            <a:r>
              <a:rPr lang="en-GB" sz="1400" dirty="0" smtClean="0">
                <a:solidFill>
                  <a:srgbClr val="FFFF00"/>
                </a:solidFill>
              </a:rPr>
              <a:t> Baseline frequency of 1 Hz.</a:t>
            </a:r>
          </a:p>
          <a:p>
            <a:pPr>
              <a:buFont typeface="Arial" pitchFamily="34" charset="0"/>
              <a:buChar char="•"/>
            </a:pPr>
            <a:endParaRPr lang="en-GB" sz="1400" dirty="0" smtClean="0">
              <a:solidFill>
                <a:srgbClr val="FFFF00"/>
              </a:solidFill>
            </a:endParaRPr>
          </a:p>
          <a:p>
            <a:endParaRPr lang="en-GB" sz="1400" dirty="0" smtClean="0">
              <a:solidFill>
                <a:srgbClr val="FFFF00"/>
              </a:solidFill>
            </a:endParaRPr>
          </a:p>
        </p:txBody>
      </p:sp>
      <p:sp>
        <p:nvSpPr>
          <p:cNvPr id="9" name="Date Placeholder 8"/>
          <p:cNvSpPr>
            <a:spLocks noGrp="1"/>
          </p:cNvSpPr>
          <p:nvPr>
            <p:ph type="dt" sz="half" idx="10"/>
          </p:nvPr>
        </p:nvSpPr>
        <p:spPr/>
        <p:txBody>
          <a:bodyPr/>
          <a:lstStyle/>
          <a:p>
            <a:r>
              <a:rPr lang="en-GB" smtClean="0"/>
              <a:t>15/07/2011</a:t>
            </a:r>
            <a:endParaRPr lang="en-GB"/>
          </a:p>
        </p:txBody>
      </p:sp>
      <p:sp>
        <p:nvSpPr>
          <p:cNvPr id="10" name="Slide Number Placeholder 9"/>
          <p:cNvSpPr>
            <a:spLocks noGrp="1"/>
          </p:cNvSpPr>
          <p:nvPr>
            <p:ph type="sldNum" sz="quarter" idx="12"/>
          </p:nvPr>
        </p:nvSpPr>
        <p:spPr/>
        <p:txBody>
          <a:bodyPr/>
          <a:lstStyle/>
          <a:p>
            <a:fld id="{DE4F0436-2DBD-477A-82DC-D2142A7DBC66}" type="slidenum">
              <a:rPr lang="en-GB" smtClean="0"/>
              <a:pPr/>
              <a:t>4</a:t>
            </a:fld>
            <a:endParaRPr lang="en-GB"/>
          </a:p>
        </p:txBody>
      </p:sp>
      <p:sp>
        <p:nvSpPr>
          <p:cNvPr id="11" name="Footer Placeholder 10"/>
          <p:cNvSpPr>
            <a:spLocks noGrp="1"/>
          </p:cNvSpPr>
          <p:nvPr>
            <p:ph type="ftr" sz="quarter" idx="11"/>
          </p:nvPr>
        </p:nvSpPr>
        <p:spPr/>
        <p:txBody>
          <a:bodyPr/>
          <a:lstStyle/>
          <a:p>
            <a:r>
              <a:rPr lang="en-GB" smtClean="0"/>
              <a:t>P J Smith - University of Sheffield</a:t>
            </a:r>
            <a:endParaRPr lang="en-GB"/>
          </a:p>
        </p:txBody>
      </p:sp>
      <p:sp>
        <p:nvSpPr>
          <p:cNvPr id="13" name="TextBox 12"/>
          <p:cNvSpPr txBox="1"/>
          <p:nvPr/>
        </p:nvSpPr>
        <p:spPr>
          <a:xfrm>
            <a:off x="611560" y="5445224"/>
            <a:ext cx="7992888" cy="1200329"/>
          </a:xfrm>
          <a:prstGeom prst="rect">
            <a:avLst/>
          </a:prstGeom>
          <a:noFill/>
        </p:spPr>
        <p:txBody>
          <a:bodyPr wrap="square" rtlCol="0">
            <a:spAutoFit/>
          </a:bodyPr>
          <a:lstStyle/>
          <a:p>
            <a:r>
              <a:rPr lang="en-GB" dirty="0" smtClean="0"/>
              <a:t>It was estimated that it would require 1.4 E12 protons  out of 2.5 E13 protons per pulse to interact with the 10 mm length of the target in order to generate 600 good muons per intercepted spill.</a:t>
            </a:r>
          </a:p>
          <a:p>
            <a:endParaRPr lang="en-GB" dirty="0"/>
          </a:p>
        </p:txBody>
      </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611560" y="5445224"/>
            <a:ext cx="7992888" cy="1200329"/>
          </a:xfrm>
          <a:prstGeom prst="rect">
            <a:avLst/>
          </a:prstGeom>
          <a:noFill/>
        </p:spPr>
        <p:txBody>
          <a:bodyPr wrap="square" rtlCol="0">
            <a:spAutoFit/>
          </a:bodyPr>
          <a:lstStyle/>
          <a:p>
            <a:r>
              <a:rPr lang="en-GB" dirty="0" smtClean="0"/>
              <a:t>It was estimated that it would require 1.4 E12 protons  out of 2.5 E13 protons per pulse to interact with the 10 mm length of the target in order to generate 600 good muons per intercepted spill.</a:t>
            </a:r>
          </a:p>
          <a:p>
            <a:endParaRPr lang="en-GB" dirty="0"/>
          </a:p>
        </p:txBody>
      </p:sp>
      <p:sp>
        <p:nvSpPr>
          <p:cNvPr id="15" name="Rounded Rectangle 14"/>
          <p:cNvSpPr/>
          <p:nvPr/>
        </p:nvSpPr>
        <p:spPr>
          <a:xfrm>
            <a:off x="402336" y="1938528"/>
            <a:ext cx="8424672" cy="3291840"/>
          </a:xfrm>
          <a:prstGeom prst="roundRect">
            <a:avLst/>
          </a:prstGeom>
          <a:solidFill>
            <a:schemeClr val="accent6"/>
          </a:solid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sz="2800" b="1" dirty="0" smtClean="0"/>
              <a:t>Original Specification - 2003</a:t>
            </a:r>
            <a:endParaRPr lang="en-GB" sz="2800" b="1" dirty="0"/>
          </a:p>
        </p:txBody>
      </p:sp>
      <p:sp>
        <p:nvSpPr>
          <p:cNvPr id="3" name="Content Placeholder 2"/>
          <p:cNvSpPr>
            <a:spLocks noGrp="1"/>
          </p:cNvSpPr>
          <p:nvPr>
            <p:ph idx="1"/>
          </p:nvPr>
        </p:nvSpPr>
        <p:spPr>
          <a:xfrm>
            <a:off x="457200" y="1174045"/>
            <a:ext cx="8229600" cy="886803"/>
          </a:xfrm>
        </p:spPr>
        <p:txBody>
          <a:bodyPr/>
          <a:lstStyle/>
          <a:p>
            <a:pPr>
              <a:buNone/>
            </a:pPr>
            <a:r>
              <a:rPr lang="en-GB" sz="1800" dirty="0" smtClean="0"/>
              <a:t>	A lot of the figures for the original specification were ‘best estimates’ based upon what was known at the time and from operation of the old HEP target on ISIS.</a:t>
            </a:r>
            <a:endParaRPr lang="en-GB" sz="1600" dirty="0" smtClean="0"/>
          </a:p>
        </p:txBody>
      </p:sp>
      <p:sp>
        <p:nvSpPr>
          <p:cNvPr id="8" name="TextBox 7"/>
          <p:cNvSpPr txBox="1"/>
          <p:nvPr/>
        </p:nvSpPr>
        <p:spPr>
          <a:xfrm>
            <a:off x="755576" y="2132856"/>
            <a:ext cx="3456384" cy="2246769"/>
          </a:xfrm>
          <a:prstGeom prst="rect">
            <a:avLst/>
          </a:prstGeom>
          <a:noFill/>
        </p:spPr>
        <p:txBody>
          <a:bodyPr wrap="square" rtlCol="0">
            <a:spAutoFit/>
          </a:bodyPr>
          <a:lstStyle/>
          <a:p>
            <a:pPr>
              <a:buFont typeface="Arial" pitchFamily="34" charset="0"/>
              <a:buChar char="•"/>
            </a:pPr>
            <a:r>
              <a:rPr lang="en-GB" sz="1400" b="1" dirty="0" smtClean="0">
                <a:solidFill>
                  <a:schemeClr val="bg1"/>
                </a:solidFill>
              </a:rPr>
              <a:t>Enter last 1-2 ms of beam.</a:t>
            </a:r>
          </a:p>
          <a:p>
            <a:pPr>
              <a:buFont typeface="Arial" pitchFamily="34" charset="0"/>
              <a:buChar char="•"/>
            </a:pPr>
            <a:endParaRPr lang="en-GB" sz="1400" b="1" dirty="0" smtClean="0">
              <a:solidFill>
                <a:schemeClr val="bg1"/>
              </a:solidFill>
            </a:endParaRPr>
          </a:p>
          <a:p>
            <a:pPr>
              <a:buFont typeface="Arial" pitchFamily="34" charset="0"/>
              <a:buChar char="•"/>
            </a:pPr>
            <a:r>
              <a:rPr lang="en-GB" sz="1400" b="1" dirty="0" smtClean="0">
                <a:solidFill>
                  <a:schemeClr val="bg1"/>
                </a:solidFill>
              </a:rPr>
              <a:t> Not disturb next injection.</a:t>
            </a:r>
          </a:p>
          <a:p>
            <a:pPr>
              <a:buFont typeface="Arial" pitchFamily="34" charset="0"/>
              <a:buChar char="•"/>
            </a:pPr>
            <a:endParaRPr lang="en-GB" sz="1400" dirty="0" smtClean="0">
              <a:solidFill>
                <a:srgbClr val="FFFF00"/>
              </a:solidFill>
            </a:endParaRPr>
          </a:p>
          <a:p>
            <a:pPr>
              <a:buFont typeface="Arial" pitchFamily="34" charset="0"/>
              <a:buChar char="•"/>
            </a:pPr>
            <a:r>
              <a:rPr lang="en-GB" sz="1400" dirty="0" smtClean="0">
                <a:solidFill>
                  <a:srgbClr val="FFFF00"/>
                </a:solidFill>
              </a:rPr>
              <a:t> Resonant system disfavoured. On demand actuation preferred.</a:t>
            </a:r>
          </a:p>
          <a:p>
            <a:pPr>
              <a:buFont typeface="Arial" pitchFamily="34" charset="0"/>
              <a:buChar char="•"/>
            </a:pPr>
            <a:endParaRPr lang="en-GB" sz="1400" dirty="0" smtClean="0">
              <a:solidFill>
                <a:srgbClr val="FFFF00"/>
              </a:solidFill>
            </a:endParaRPr>
          </a:p>
          <a:p>
            <a:pPr>
              <a:buFont typeface="Arial" pitchFamily="34" charset="0"/>
              <a:buChar char="•"/>
            </a:pPr>
            <a:r>
              <a:rPr lang="en-GB" sz="1400" dirty="0" smtClean="0">
                <a:solidFill>
                  <a:srgbClr val="FFFF00"/>
                </a:solidFill>
              </a:rPr>
              <a:t> Baseline frequency of 1 Hz.</a:t>
            </a:r>
          </a:p>
          <a:p>
            <a:pPr>
              <a:buFont typeface="Arial" pitchFamily="34" charset="0"/>
              <a:buChar char="•"/>
            </a:pPr>
            <a:endParaRPr lang="en-GB" sz="1400" dirty="0" smtClean="0">
              <a:solidFill>
                <a:srgbClr val="FFFF00"/>
              </a:solidFill>
            </a:endParaRPr>
          </a:p>
          <a:p>
            <a:endParaRPr lang="en-GB" sz="1400" dirty="0" smtClean="0">
              <a:solidFill>
                <a:srgbClr val="FFFF00"/>
              </a:solidFill>
            </a:endParaRPr>
          </a:p>
        </p:txBody>
      </p:sp>
      <p:sp>
        <p:nvSpPr>
          <p:cNvPr id="11" name="TextBox 10"/>
          <p:cNvSpPr txBox="1"/>
          <p:nvPr/>
        </p:nvSpPr>
        <p:spPr>
          <a:xfrm>
            <a:off x="4644008" y="2132856"/>
            <a:ext cx="4224469" cy="3108543"/>
          </a:xfrm>
          <a:prstGeom prst="rect">
            <a:avLst/>
          </a:prstGeom>
          <a:noFill/>
        </p:spPr>
        <p:txBody>
          <a:bodyPr wrap="square" rtlCol="0">
            <a:spAutoFit/>
          </a:bodyPr>
          <a:lstStyle/>
          <a:p>
            <a:pPr>
              <a:buFont typeface="Arial" pitchFamily="34" charset="0"/>
              <a:buChar char="•"/>
            </a:pPr>
            <a:r>
              <a:rPr lang="en-GB" sz="1400" dirty="0" smtClean="0">
                <a:solidFill>
                  <a:srgbClr val="FFFF00"/>
                </a:solidFill>
              </a:rPr>
              <a:t>Travel  estimated 25 mm but variable</a:t>
            </a:r>
          </a:p>
          <a:p>
            <a:endParaRPr lang="en-GB" sz="1400" dirty="0" smtClean="0">
              <a:solidFill>
                <a:srgbClr val="FFFF00"/>
              </a:solidFill>
            </a:endParaRPr>
          </a:p>
          <a:p>
            <a:pPr>
              <a:buFont typeface="Arial" pitchFamily="34" charset="0"/>
              <a:buChar char="•"/>
            </a:pPr>
            <a:r>
              <a:rPr lang="en-GB" sz="1400" dirty="0" smtClean="0">
                <a:solidFill>
                  <a:srgbClr val="FFFF00"/>
                </a:solidFill>
              </a:rPr>
              <a:t>Required entry into beam estimated  5 mm.</a:t>
            </a:r>
          </a:p>
          <a:p>
            <a:pPr>
              <a:buFont typeface="Arial" pitchFamily="34" charset="0"/>
              <a:buChar char="•"/>
            </a:pPr>
            <a:endParaRPr lang="en-GB" sz="1400" dirty="0" smtClean="0">
              <a:solidFill>
                <a:srgbClr val="FFFF00"/>
              </a:solidFill>
            </a:endParaRPr>
          </a:p>
          <a:p>
            <a:pPr>
              <a:buFont typeface="Arial" pitchFamily="34" charset="0"/>
              <a:buChar char="•"/>
            </a:pPr>
            <a:r>
              <a:rPr lang="en-GB" sz="1400" dirty="0" smtClean="0">
                <a:solidFill>
                  <a:srgbClr val="FFFF00"/>
                </a:solidFill>
              </a:rPr>
              <a:t>Reproducibility 0.2 mm.</a:t>
            </a:r>
          </a:p>
          <a:p>
            <a:pPr>
              <a:buFont typeface="Arial" pitchFamily="34" charset="0"/>
              <a:buChar char="•"/>
            </a:pPr>
            <a:endParaRPr lang="en-GB" sz="1400" dirty="0" smtClean="0">
              <a:solidFill>
                <a:srgbClr val="FFFF00"/>
              </a:solidFill>
            </a:endParaRPr>
          </a:p>
          <a:p>
            <a:pPr>
              <a:buFont typeface="Arial" pitchFamily="34" charset="0"/>
              <a:buChar char="•"/>
            </a:pPr>
            <a:r>
              <a:rPr lang="en-GB" sz="1400" dirty="0" smtClean="0">
                <a:solidFill>
                  <a:srgbClr val="FFFF00"/>
                </a:solidFill>
              </a:rPr>
              <a:t>Accurately synchronised to ISIS, drift/jitter 0.2 </a:t>
            </a:r>
            <a:r>
              <a:rPr lang="en-GB" sz="1400" dirty="0" err="1" smtClean="0">
                <a:solidFill>
                  <a:srgbClr val="FFFF00"/>
                </a:solidFill>
              </a:rPr>
              <a:t>ms.</a:t>
            </a:r>
            <a:endParaRPr lang="en-GB" sz="1400" dirty="0" smtClean="0">
              <a:solidFill>
                <a:srgbClr val="FFFF00"/>
              </a:solidFill>
            </a:endParaRPr>
          </a:p>
          <a:p>
            <a:endParaRPr lang="en-GB" sz="1400" dirty="0" smtClean="0">
              <a:solidFill>
                <a:srgbClr val="FFFF00"/>
              </a:solidFill>
            </a:endParaRPr>
          </a:p>
          <a:p>
            <a:pPr>
              <a:buFont typeface="Arial" pitchFamily="34" charset="0"/>
              <a:buChar char="•"/>
            </a:pPr>
            <a:r>
              <a:rPr lang="en-GB" sz="1400" dirty="0" smtClean="0">
                <a:solidFill>
                  <a:srgbClr val="FFFF00"/>
                </a:solidFill>
              </a:rPr>
              <a:t> Slit across beam pipe 2 mm wide max.</a:t>
            </a:r>
          </a:p>
          <a:p>
            <a:pPr>
              <a:buFont typeface="Arial" pitchFamily="34" charset="0"/>
              <a:buChar char="•"/>
            </a:pPr>
            <a:endParaRPr lang="en-GB" sz="1400" dirty="0" smtClean="0">
              <a:solidFill>
                <a:srgbClr val="FFFF00"/>
              </a:solidFill>
            </a:endParaRPr>
          </a:p>
          <a:p>
            <a:pPr>
              <a:buFont typeface="Arial" pitchFamily="34" charset="0"/>
              <a:buChar char="•"/>
            </a:pPr>
            <a:r>
              <a:rPr lang="en-GB" sz="1400" dirty="0" smtClean="0">
                <a:solidFill>
                  <a:srgbClr val="FFFF00"/>
                </a:solidFill>
              </a:rPr>
              <a:t> Target titanium 1 mm across beam, 10 mm along.</a:t>
            </a:r>
          </a:p>
          <a:p>
            <a:pPr>
              <a:buFont typeface="Arial" pitchFamily="34" charset="0"/>
              <a:buChar char="•"/>
            </a:pPr>
            <a:endParaRPr lang="en-GB" sz="1400" dirty="0" smtClean="0">
              <a:solidFill>
                <a:srgbClr val="FFFF00"/>
              </a:solidFill>
            </a:endParaRPr>
          </a:p>
          <a:p>
            <a:pPr>
              <a:buFont typeface="Arial" pitchFamily="34" charset="0"/>
              <a:buChar char="•"/>
            </a:pPr>
            <a:r>
              <a:rPr lang="en-GB" sz="1400" dirty="0" smtClean="0">
                <a:solidFill>
                  <a:srgbClr val="FFFF00"/>
                </a:solidFill>
              </a:rPr>
              <a:t> Radiation hard, UHV materials.</a:t>
            </a:r>
          </a:p>
          <a:p>
            <a:pPr>
              <a:buFont typeface="Arial" pitchFamily="34" charset="0"/>
              <a:buChar char="•"/>
            </a:pPr>
            <a:endParaRPr lang="en-GB" sz="1400" dirty="0" smtClean="0">
              <a:solidFill>
                <a:srgbClr val="FFFF00"/>
              </a:solidFill>
            </a:endParaRPr>
          </a:p>
        </p:txBody>
      </p:sp>
      <p:sp>
        <p:nvSpPr>
          <p:cNvPr id="9" name="TextBox 8"/>
          <p:cNvSpPr txBox="1"/>
          <p:nvPr/>
        </p:nvSpPr>
        <p:spPr>
          <a:xfrm>
            <a:off x="3165748" y="2071514"/>
            <a:ext cx="3672408" cy="830997"/>
          </a:xfrm>
          <a:prstGeom prst="rect">
            <a:avLst/>
          </a:prstGeom>
          <a:solidFill>
            <a:schemeClr val="accent1"/>
          </a:solidFill>
          <a:ln w="31750">
            <a:solidFill>
              <a:srgbClr val="FF0000"/>
            </a:solidFill>
          </a:ln>
        </p:spPr>
        <p:txBody>
          <a:bodyPr wrap="square" rtlCol="0">
            <a:spAutoFit/>
          </a:bodyPr>
          <a:lstStyle/>
          <a:p>
            <a:pPr>
              <a:buFont typeface="Arial" pitchFamily="34" charset="0"/>
              <a:buChar char="•"/>
            </a:pPr>
            <a:r>
              <a:rPr lang="en-GB" sz="1600" dirty="0" smtClean="0">
                <a:solidFill>
                  <a:schemeClr val="accent6">
                    <a:lumMod val="50000"/>
                  </a:schemeClr>
                </a:solidFill>
              </a:rPr>
              <a:t>Particles are of right energy for MICE </a:t>
            </a:r>
          </a:p>
          <a:p>
            <a:pPr>
              <a:buFont typeface="Arial" pitchFamily="34" charset="0"/>
              <a:buChar char="•"/>
            </a:pPr>
            <a:r>
              <a:rPr lang="en-GB" sz="1600" dirty="0" smtClean="0">
                <a:solidFill>
                  <a:schemeClr val="accent6">
                    <a:lumMod val="50000"/>
                  </a:schemeClr>
                </a:solidFill>
              </a:rPr>
              <a:t>Reduces losses for ISIS which nominally operates at 50 Hz.</a:t>
            </a:r>
            <a:endParaRPr lang="en-GB" sz="1600" dirty="0">
              <a:solidFill>
                <a:schemeClr val="accent6">
                  <a:lumMod val="50000"/>
                </a:schemeClr>
              </a:solidFill>
            </a:endParaRPr>
          </a:p>
        </p:txBody>
      </p:sp>
      <p:sp>
        <p:nvSpPr>
          <p:cNvPr id="12" name="Date Placeholder 11"/>
          <p:cNvSpPr>
            <a:spLocks noGrp="1"/>
          </p:cNvSpPr>
          <p:nvPr>
            <p:ph type="dt" sz="half" idx="10"/>
          </p:nvPr>
        </p:nvSpPr>
        <p:spPr/>
        <p:txBody>
          <a:bodyPr/>
          <a:lstStyle/>
          <a:p>
            <a:r>
              <a:rPr lang="en-GB" smtClean="0"/>
              <a:t>15/07/2011</a:t>
            </a:r>
            <a:endParaRPr lang="en-GB"/>
          </a:p>
        </p:txBody>
      </p:sp>
      <p:sp>
        <p:nvSpPr>
          <p:cNvPr id="13" name="Slide Number Placeholder 12"/>
          <p:cNvSpPr>
            <a:spLocks noGrp="1"/>
          </p:cNvSpPr>
          <p:nvPr>
            <p:ph type="sldNum" sz="quarter" idx="12"/>
          </p:nvPr>
        </p:nvSpPr>
        <p:spPr/>
        <p:txBody>
          <a:bodyPr/>
          <a:lstStyle/>
          <a:p>
            <a:fld id="{DE4F0436-2DBD-477A-82DC-D2142A7DBC66}" type="slidenum">
              <a:rPr lang="en-GB" smtClean="0"/>
              <a:pPr/>
              <a:t>5</a:t>
            </a:fld>
            <a:endParaRPr lang="en-GB"/>
          </a:p>
        </p:txBody>
      </p:sp>
      <p:sp>
        <p:nvSpPr>
          <p:cNvPr id="14" name="Footer Placeholder 13"/>
          <p:cNvSpPr>
            <a:spLocks noGrp="1"/>
          </p:cNvSpPr>
          <p:nvPr>
            <p:ph type="ftr" sz="quarter" idx="11"/>
          </p:nvPr>
        </p:nvSpPr>
        <p:spPr/>
        <p:txBody>
          <a:bodyPr/>
          <a:lstStyle/>
          <a:p>
            <a:r>
              <a:rPr lang="en-GB" smtClean="0"/>
              <a:t>P J Smith - University of Sheffield</a:t>
            </a:r>
            <a:endParaRPr lang="en-GB"/>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611560" y="5445224"/>
            <a:ext cx="7992888" cy="1200329"/>
          </a:xfrm>
          <a:prstGeom prst="rect">
            <a:avLst/>
          </a:prstGeom>
          <a:noFill/>
        </p:spPr>
        <p:txBody>
          <a:bodyPr wrap="square" rtlCol="0">
            <a:spAutoFit/>
          </a:bodyPr>
          <a:lstStyle/>
          <a:p>
            <a:r>
              <a:rPr lang="en-GB" dirty="0" smtClean="0"/>
              <a:t>It was estimated that it would require 1.4 E12 protons  out of 2.5 E13 protons per pulse to interact with the 10 mm length of the target in order to generate 600 good muons per intercepted spill.</a:t>
            </a:r>
          </a:p>
          <a:p>
            <a:endParaRPr lang="en-GB" dirty="0"/>
          </a:p>
        </p:txBody>
      </p:sp>
      <p:sp>
        <p:nvSpPr>
          <p:cNvPr id="19" name="Rounded Rectangle 18"/>
          <p:cNvSpPr/>
          <p:nvPr/>
        </p:nvSpPr>
        <p:spPr>
          <a:xfrm>
            <a:off x="402336" y="1938528"/>
            <a:ext cx="8424672" cy="3291840"/>
          </a:xfrm>
          <a:prstGeom prst="roundRect">
            <a:avLst/>
          </a:prstGeom>
          <a:solidFill>
            <a:schemeClr val="accent6"/>
          </a:solid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4644008" y="2132856"/>
            <a:ext cx="4224469" cy="3108543"/>
          </a:xfrm>
          <a:prstGeom prst="rect">
            <a:avLst/>
          </a:prstGeom>
          <a:noFill/>
        </p:spPr>
        <p:txBody>
          <a:bodyPr wrap="square" rtlCol="0">
            <a:spAutoFit/>
          </a:bodyPr>
          <a:lstStyle/>
          <a:p>
            <a:pPr>
              <a:buFont typeface="Arial" pitchFamily="34" charset="0"/>
              <a:buChar char="•"/>
            </a:pPr>
            <a:r>
              <a:rPr lang="en-GB" sz="1400" dirty="0" smtClean="0">
                <a:solidFill>
                  <a:srgbClr val="FFFF00"/>
                </a:solidFill>
              </a:rPr>
              <a:t>Travel  estimated 25 mm but variable</a:t>
            </a:r>
          </a:p>
          <a:p>
            <a:endParaRPr lang="en-GB" sz="1400" dirty="0" smtClean="0">
              <a:solidFill>
                <a:srgbClr val="FFFF00"/>
              </a:solidFill>
            </a:endParaRPr>
          </a:p>
          <a:p>
            <a:pPr>
              <a:buFont typeface="Arial" pitchFamily="34" charset="0"/>
              <a:buChar char="•"/>
            </a:pPr>
            <a:r>
              <a:rPr lang="en-GB" sz="1400" dirty="0" smtClean="0">
                <a:solidFill>
                  <a:srgbClr val="FFFF00"/>
                </a:solidFill>
              </a:rPr>
              <a:t>Required entry into beam estimated  5 mm.</a:t>
            </a:r>
          </a:p>
          <a:p>
            <a:pPr>
              <a:buFont typeface="Arial" pitchFamily="34" charset="0"/>
              <a:buChar char="•"/>
            </a:pPr>
            <a:endParaRPr lang="en-GB" sz="1400" dirty="0" smtClean="0">
              <a:solidFill>
                <a:srgbClr val="FFFF00"/>
              </a:solidFill>
            </a:endParaRPr>
          </a:p>
          <a:p>
            <a:pPr>
              <a:buFont typeface="Arial" pitchFamily="34" charset="0"/>
              <a:buChar char="•"/>
            </a:pPr>
            <a:r>
              <a:rPr lang="en-GB" sz="1400" dirty="0" smtClean="0">
                <a:solidFill>
                  <a:srgbClr val="FFFF00"/>
                </a:solidFill>
              </a:rPr>
              <a:t>Reproducibility 0.2 mm.</a:t>
            </a:r>
          </a:p>
          <a:p>
            <a:pPr>
              <a:buFont typeface="Arial" pitchFamily="34" charset="0"/>
              <a:buChar char="•"/>
            </a:pPr>
            <a:endParaRPr lang="en-GB" sz="1400" dirty="0" smtClean="0">
              <a:solidFill>
                <a:srgbClr val="FFFF00"/>
              </a:solidFill>
            </a:endParaRPr>
          </a:p>
          <a:p>
            <a:pPr>
              <a:buFont typeface="Arial" pitchFamily="34" charset="0"/>
              <a:buChar char="•"/>
            </a:pPr>
            <a:r>
              <a:rPr lang="en-GB" sz="1400" dirty="0" smtClean="0">
                <a:solidFill>
                  <a:srgbClr val="FFFF00"/>
                </a:solidFill>
              </a:rPr>
              <a:t>Accurately synchronised to ISIS, drift/jitter 0.2 </a:t>
            </a:r>
            <a:r>
              <a:rPr lang="en-GB" sz="1400" dirty="0" err="1" smtClean="0">
                <a:solidFill>
                  <a:srgbClr val="FFFF00"/>
                </a:solidFill>
              </a:rPr>
              <a:t>ms.</a:t>
            </a:r>
            <a:endParaRPr lang="en-GB" sz="1400" dirty="0" smtClean="0">
              <a:solidFill>
                <a:srgbClr val="FFFF00"/>
              </a:solidFill>
            </a:endParaRPr>
          </a:p>
          <a:p>
            <a:endParaRPr lang="en-GB" sz="1400" dirty="0" smtClean="0">
              <a:solidFill>
                <a:srgbClr val="FFFF00"/>
              </a:solidFill>
            </a:endParaRPr>
          </a:p>
          <a:p>
            <a:pPr>
              <a:buFont typeface="Arial" pitchFamily="34" charset="0"/>
              <a:buChar char="•"/>
            </a:pPr>
            <a:r>
              <a:rPr lang="en-GB" sz="1400" dirty="0" smtClean="0">
                <a:solidFill>
                  <a:srgbClr val="FFFF00"/>
                </a:solidFill>
              </a:rPr>
              <a:t> Slit across beam pipe 2 mm wide max.</a:t>
            </a:r>
          </a:p>
          <a:p>
            <a:pPr>
              <a:buFont typeface="Arial" pitchFamily="34" charset="0"/>
              <a:buChar char="•"/>
            </a:pPr>
            <a:endParaRPr lang="en-GB" sz="1400" dirty="0" smtClean="0">
              <a:solidFill>
                <a:srgbClr val="FFFF00"/>
              </a:solidFill>
            </a:endParaRPr>
          </a:p>
          <a:p>
            <a:pPr>
              <a:buFont typeface="Arial" pitchFamily="34" charset="0"/>
              <a:buChar char="•"/>
            </a:pPr>
            <a:r>
              <a:rPr lang="en-GB" sz="1400" dirty="0" smtClean="0">
                <a:solidFill>
                  <a:srgbClr val="FFFF00"/>
                </a:solidFill>
              </a:rPr>
              <a:t> Target titanium 1 mm across beam, 10 mm along.</a:t>
            </a:r>
          </a:p>
          <a:p>
            <a:pPr>
              <a:buFont typeface="Arial" pitchFamily="34" charset="0"/>
              <a:buChar char="•"/>
            </a:pPr>
            <a:endParaRPr lang="en-GB" sz="1400" dirty="0" smtClean="0">
              <a:solidFill>
                <a:srgbClr val="FFFF00"/>
              </a:solidFill>
            </a:endParaRPr>
          </a:p>
          <a:p>
            <a:pPr>
              <a:buFont typeface="Arial" pitchFamily="34" charset="0"/>
              <a:buChar char="•"/>
            </a:pPr>
            <a:r>
              <a:rPr lang="en-GB" sz="1400" dirty="0" smtClean="0">
                <a:solidFill>
                  <a:srgbClr val="FFFF00"/>
                </a:solidFill>
              </a:rPr>
              <a:t> Radiation hard, UHV materials.</a:t>
            </a:r>
          </a:p>
          <a:p>
            <a:pPr>
              <a:buFont typeface="Arial" pitchFamily="34" charset="0"/>
              <a:buChar char="•"/>
            </a:pPr>
            <a:endParaRPr lang="en-GB" sz="1400" dirty="0" smtClean="0">
              <a:solidFill>
                <a:srgbClr val="FFFF00"/>
              </a:solidFill>
            </a:endParaRPr>
          </a:p>
        </p:txBody>
      </p:sp>
      <p:sp>
        <p:nvSpPr>
          <p:cNvPr id="2" name="Title 1"/>
          <p:cNvSpPr>
            <a:spLocks noGrp="1"/>
          </p:cNvSpPr>
          <p:nvPr>
            <p:ph type="title"/>
          </p:nvPr>
        </p:nvSpPr>
        <p:spPr/>
        <p:txBody>
          <a:bodyPr/>
          <a:lstStyle/>
          <a:p>
            <a:r>
              <a:rPr lang="en-GB" sz="2800" b="1" dirty="0" smtClean="0"/>
              <a:t>Original Specification - 2003</a:t>
            </a:r>
            <a:endParaRPr lang="en-GB" sz="2800" b="1" dirty="0"/>
          </a:p>
        </p:txBody>
      </p:sp>
      <p:sp>
        <p:nvSpPr>
          <p:cNvPr id="3" name="Content Placeholder 2"/>
          <p:cNvSpPr>
            <a:spLocks noGrp="1"/>
          </p:cNvSpPr>
          <p:nvPr>
            <p:ph idx="1"/>
          </p:nvPr>
        </p:nvSpPr>
        <p:spPr>
          <a:xfrm>
            <a:off x="457200" y="1174045"/>
            <a:ext cx="8229600" cy="886803"/>
          </a:xfrm>
        </p:spPr>
        <p:txBody>
          <a:bodyPr/>
          <a:lstStyle/>
          <a:p>
            <a:pPr>
              <a:buNone/>
            </a:pPr>
            <a:r>
              <a:rPr lang="en-GB" sz="1800" dirty="0" smtClean="0"/>
              <a:t>	A lot of the figures for the original specification were ‘best estimates’ based upon what was known at the time and from operation of the old HEP target on ISIS.</a:t>
            </a:r>
            <a:endParaRPr lang="en-GB" sz="1600" dirty="0" smtClean="0"/>
          </a:p>
        </p:txBody>
      </p:sp>
      <p:sp>
        <p:nvSpPr>
          <p:cNvPr id="8" name="TextBox 7"/>
          <p:cNvSpPr txBox="1"/>
          <p:nvPr/>
        </p:nvSpPr>
        <p:spPr>
          <a:xfrm>
            <a:off x="755576" y="2132856"/>
            <a:ext cx="3456384" cy="2246769"/>
          </a:xfrm>
          <a:prstGeom prst="rect">
            <a:avLst/>
          </a:prstGeom>
          <a:noFill/>
        </p:spPr>
        <p:txBody>
          <a:bodyPr wrap="square" rtlCol="0">
            <a:spAutoFit/>
          </a:bodyPr>
          <a:lstStyle/>
          <a:p>
            <a:pPr>
              <a:buFont typeface="Arial" pitchFamily="34" charset="0"/>
              <a:buChar char="•"/>
            </a:pPr>
            <a:r>
              <a:rPr lang="en-GB" sz="1400" dirty="0" smtClean="0">
                <a:solidFill>
                  <a:srgbClr val="FFFF00"/>
                </a:solidFill>
              </a:rPr>
              <a:t>Enter last 1-2 ms of beam.</a:t>
            </a:r>
          </a:p>
          <a:p>
            <a:pPr>
              <a:buFont typeface="Arial" pitchFamily="34" charset="0"/>
              <a:buChar char="•"/>
            </a:pPr>
            <a:endParaRPr lang="en-GB" sz="1400" dirty="0" smtClean="0">
              <a:solidFill>
                <a:srgbClr val="FFFF00"/>
              </a:solidFill>
            </a:endParaRPr>
          </a:p>
          <a:p>
            <a:pPr>
              <a:buFont typeface="Arial" pitchFamily="34" charset="0"/>
              <a:buChar char="•"/>
            </a:pPr>
            <a:r>
              <a:rPr lang="en-GB" sz="1400" dirty="0" smtClean="0">
                <a:solidFill>
                  <a:srgbClr val="FFFF00"/>
                </a:solidFill>
              </a:rPr>
              <a:t> Not disturb next injection.</a:t>
            </a:r>
          </a:p>
          <a:p>
            <a:pPr>
              <a:buFont typeface="Arial" pitchFamily="34" charset="0"/>
              <a:buChar char="•"/>
            </a:pPr>
            <a:endParaRPr lang="en-GB" sz="1400" dirty="0" smtClean="0">
              <a:solidFill>
                <a:srgbClr val="FFFF00"/>
              </a:solidFill>
            </a:endParaRPr>
          </a:p>
          <a:p>
            <a:pPr>
              <a:buFont typeface="Arial" pitchFamily="34" charset="0"/>
              <a:buChar char="•"/>
            </a:pPr>
            <a:r>
              <a:rPr lang="en-GB" sz="1400" dirty="0" smtClean="0">
                <a:solidFill>
                  <a:schemeClr val="bg1"/>
                </a:solidFill>
              </a:rPr>
              <a:t> </a:t>
            </a:r>
            <a:r>
              <a:rPr lang="en-GB" sz="1400" b="1" dirty="0" smtClean="0">
                <a:solidFill>
                  <a:schemeClr val="bg1"/>
                </a:solidFill>
              </a:rPr>
              <a:t>Resonant system disfavoured. On demand actuation preferred.</a:t>
            </a:r>
          </a:p>
          <a:p>
            <a:pPr>
              <a:buFont typeface="Arial" pitchFamily="34" charset="0"/>
              <a:buChar char="•"/>
            </a:pPr>
            <a:endParaRPr lang="en-GB" sz="1400" b="1" dirty="0" smtClean="0">
              <a:solidFill>
                <a:schemeClr val="bg1"/>
              </a:solidFill>
            </a:endParaRPr>
          </a:p>
          <a:p>
            <a:pPr>
              <a:buFont typeface="Arial" pitchFamily="34" charset="0"/>
              <a:buChar char="•"/>
            </a:pPr>
            <a:r>
              <a:rPr lang="en-GB" sz="1400" b="1" dirty="0" smtClean="0">
                <a:solidFill>
                  <a:schemeClr val="bg1"/>
                </a:solidFill>
              </a:rPr>
              <a:t> Baseline frequency of 1 Hz.</a:t>
            </a:r>
          </a:p>
          <a:p>
            <a:pPr>
              <a:buFont typeface="Arial" pitchFamily="34" charset="0"/>
              <a:buChar char="•"/>
            </a:pPr>
            <a:endParaRPr lang="en-GB" sz="1400" dirty="0" smtClean="0">
              <a:solidFill>
                <a:srgbClr val="FFFF00"/>
              </a:solidFill>
            </a:endParaRPr>
          </a:p>
          <a:p>
            <a:endParaRPr lang="en-GB" sz="1400" dirty="0" smtClean="0">
              <a:solidFill>
                <a:srgbClr val="FFFF00"/>
              </a:solidFill>
            </a:endParaRPr>
          </a:p>
        </p:txBody>
      </p:sp>
      <p:sp>
        <p:nvSpPr>
          <p:cNvPr id="9" name="TextBox 8"/>
          <p:cNvSpPr txBox="1"/>
          <p:nvPr/>
        </p:nvSpPr>
        <p:spPr>
          <a:xfrm>
            <a:off x="4211960" y="3068960"/>
            <a:ext cx="4176464" cy="830997"/>
          </a:xfrm>
          <a:prstGeom prst="rect">
            <a:avLst/>
          </a:prstGeom>
          <a:solidFill>
            <a:schemeClr val="accent1"/>
          </a:solidFill>
          <a:ln w="31750">
            <a:solidFill>
              <a:srgbClr val="FF0000"/>
            </a:solidFill>
          </a:ln>
        </p:spPr>
        <p:txBody>
          <a:bodyPr wrap="square" rtlCol="0">
            <a:spAutoFit/>
          </a:bodyPr>
          <a:lstStyle/>
          <a:p>
            <a:r>
              <a:rPr lang="en-GB" sz="1600" dirty="0" smtClean="0">
                <a:solidFill>
                  <a:schemeClr val="accent6">
                    <a:lumMod val="50000"/>
                  </a:schemeClr>
                </a:solidFill>
              </a:rPr>
              <a:t>Initial studies indicated that an electromagnetic linear  motor was the best way of achieving these objectives</a:t>
            </a:r>
            <a:endParaRPr lang="en-GB" sz="1600" dirty="0">
              <a:solidFill>
                <a:schemeClr val="accent6">
                  <a:lumMod val="50000"/>
                </a:schemeClr>
              </a:solidFill>
            </a:endParaRPr>
          </a:p>
        </p:txBody>
      </p:sp>
      <p:pic>
        <p:nvPicPr>
          <p:cNvPr id="12" name="Picture 11" descr="Transverse_Arm_004.PNG"/>
          <p:cNvPicPr>
            <a:picLocks noChangeAspect="1"/>
          </p:cNvPicPr>
          <p:nvPr/>
        </p:nvPicPr>
        <p:blipFill>
          <a:blip r:embed="rId2" cstate="print"/>
          <a:stretch>
            <a:fillRect/>
          </a:stretch>
        </p:blipFill>
        <p:spPr>
          <a:xfrm>
            <a:off x="4004207" y="4365344"/>
            <a:ext cx="4384217" cy="2160000"/>
          </a:xfrm>
          <a:prstGeom prst="rect">
            <a:avLst/>
          </a:prstGeom>
        </p:spPr>
      </p:pic>
      <p:pic>
        <p:nvPicPr>
          <p:cNvPr id="14" name="Picture 13" descr="Transverse_Arm.png"/>
          <p:cNvPicPr>
            <a:picLocks noChangeAspect="1"/>
          </p:cNvPicPr>
          <p:nvPr/>
        </p:nvPicPr>
        <p:blipFill>
          <a:blip r:embed="rId3" cstate="print"/>
          <a:stretch>
            <a:fillRect/>
          </a:stretch>
        </p:blipFill>
        <p:spPr>
          <a:xfrm>
            <a:off x="1475656" y="4365104"/>
            <a:ext cx="1817143" cy="2160000"/>
          </a:xfrm>
          <a:prstGeom prst="rect">
            <a:avLst/>
          </a:prstGeom>
        </p:spPr>
      </p:pic>
      <p:sp>
        <p:nvSpPr>
          <p:cNvPr id="15" name="Multiply 14"/>
          <p:cNvSpPr/>
          <p:nvPr/>
        </p:nvSpPr>
        <p:spPr>
          <a:xfrm>
            <a:off x="611960" y="3285464"/>
            <a:ext cx="3600000" cy="4320000"/>
          </a:xfrm>
          <a:prstGeom prst="mathMultiply">
            <a:avLst>
              <a:gd name="adj1" fmla="val 82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Date Placeholder 15"/>
          <p:cNvSpPr>
            <a:spLocks noGrp="1"/>
          </p:cNvSpPr>
          <p:nvPr>
            <p:ph type="dt" sz="half" idx="10"/>
          </p:nvPr>
        </p:nvSpPr>
        <p:spPr/>
        <p:txBody>
          <a:bodyPr/>
          <a:lstStyle/>
          <a:p>
            <a:r>
              <a:rPr lang="en-GB" smtClean="0"/>
              <a:t>15/07/2011</a:t>
            </a:r>
            <a:endParaRPr lang="en-GB"/>
          </a:p>
        </p:txBody>
      </p:sp>
      <p:sp>
        <p:nvSpPr>
          <p:cNvPr id="17" name="Slide Number Placeholder 16"/>
          <p:cNvSpPr>
            <a:spLocks noGrp="1"/>
          </p:cNvSpPr>
          <p:nvPr>
            <p:ph type="sldNum" sz="quarter" idx="12"/>
          </p:nvPr>
        </p:nvSpPr>
        <p:spPr/>
        <p:txBody>
          <a:bodyPr/>
          <a:lstStyle/>
          <a:p>
            <a:fld id="{DE4F0436-2DBD-477A-82DC-D2142A7DBC66}" type="slidenum">
              <a:rPr lang="en-GB" smtClean="0"/>
              <a:pPr/>
              <a:t>6</a:t>
            </a:fld>
            <a:endParaRPr lang="en-GB"/>
          </a:p>
        </p:txBody>
      </p:sp>
      <p:sp>
        <p:nvSpPr>
          <p:cNvPr id="18" name="Footer Placeholder 17"/>
          <p:cNvSpPr>
            <a:spLocks noGrp="1"/>
          </p:cNvSpPr>
          <p:nvPr>
            <p:ph type="ftr" sz="quarter" idx="11"/>
          </p:nvPr>
        </p:nvSpPr>
        <p:spPr/>
        <p:txBody>
          <a:bodyPr/>
          <a:lstStyle/>
          <a:p>
            <a:r>
              <a:rPr lang="en-GB" smtClean="0"/>
              <a:t>P J Smith - University of Sheffield</a:t>
            </a:r>
            <a:endParaRPr lang="en-GB"/>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611560" y="5445224"/>
            <a:ext cx="7992888" cy="1200329"/>
          </a:xfrm>
          <a:prstGeom prst="rect">
            <a:avLst/>
          </a:prstGeom>
          <a:noFill/>
        </p:spPr>
        <p:txBody>
          <a:bodyPr wrap="square" rtlCol="0">
            <a:spAutoFit/>
          </a:bodyPr>
          <a:lstStyle/>
          <a:p>
            <a:r>
              <a:rPr lang="en-GB" dirty="0" smtClean="0"/>
              <a:t>It was estimated that it would require 1.4 E12 protons  out of 2.5 E13 protons per pulse to interact with the 10 mm length of the target in order to generate 600 good muons per intercepted spill.</a:t>
            </a:r>
          </a:p>
          <a:p>
            <a:endParaRPr lang="en-GB" dirty="0"/>
          </a:p>
        </p:txBody>
      </p:sp>
      <p:sp>
        <p:nvSpPr>
          <p:cNvPr id="18" name="Rounded Rectangle 17"/>
          <p:cNvSpPr/>
          <p:nvPr/>
        </p:nvSpPr>
        <p:spPr>
          <a:xfrm>
            <a:off x="402336" y="1938528"/>
            <a:ext cx="8424672" cy="3291840"/>
          </a:xfrm>
          <a:prstGeom prst="roundRect">
            <a:avLst/>
          </a:prstGeom>
          <a:solidFill>
            <a:schemeClr val="accent6"/>
          </a:solid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4644008" y="2132856"/>
            <a:ext cx="4224469" cy="3108543"/>
          </a:xfrm>
          <a:prstGeom prst="rect">
            <a:avLst/>
          </a:prstGeom>
          <a:noFill/>
        </p:spPr>
        <p:txBody>
          <a:bodyPr wrap="square" rtlCol="0">
            <a:spAutoFit/>
          </a:bodyPr>
          <a:lstStyle/>
          <a:p>
            <a:pPr>
              <a:buFont typeface="Arial" pitchFamily="34" charset="0"/>
              <a:buChar char="•"/>
            </a:pPr>
            <a:r>
              <a:rPr lang="en-GB" sz="1400" b="1" dirty="0" smtClean="0">
                <a:solidFill>
                  <a:schemeClr val="bg1"/>
                </a:solidFill>
              </a:rPr>
              <a:t>Travel  estimated 25 mm but variable.</a:t>
            </a:r>
          </a:p>
          <a:p>
            <a:endParaRPr lang="en-GB" sz="1400" b="1" dirty="0" smtClean="0">
              <a:solidFill>
                <a:schemeClr val="bg1"/>
              </a:solidFill>
            </a:endParaRPr>
          </a:p>
          <a:p>
            <a:pPr>
              <a:buFont typeface="Arial" pitchFamily="34" charset="0"/>
              <a:buChar char="•"/>
            </a:pPr>
            <a:r>
              <a:rPr lang="en-GB" sz="1400" b="1" dirty="0" smtClean="0">
                <a:solidFill>
                  <a:schemeClr val="bg1"/>
                </a:solidFill>
              </a:rPr>
              <a:t>Required entry into beam estimated  5 mm.</a:t>
            </a:r>
          </a:p>
          <a:p>
            <a:pPr>
              <a:buFont typeface="Arial" pitchFamily="34" charset="0"/>
              <a:buChar char="•"/>
            </a:pPr>
            <a:endParaRPr lang="en-GB" sz="1400" b="1" dirty="0" smtClean="0">
              <a:solidFill>
                <a:schemeClr val="bg1"/>
              </a:solidFill>
            </a:endParaRPr>
          </a:p>
          <a:p>
            <a:pPr>
              <a:buFont typeface="Arial" pitchFamily="34" charset="0"/>
              <a:buChar char="•"/>
            </a:pPr>
            <a:r>
              <a:rPr lang="en-GB" sz="1400" b="1" dirty="0" smtClean="0">
                <a:solidFill>
                  <a:schemeClr val="bg1"/>
                </a:solidFill>
              </a:rPr>
              <a:t>Reproducibility 0.2 mm.</a:t>
            </a:r>
          </a:p>
          <a:p>
            <a:pPr>
              <a:buFont typeface="Arial" pitchFamily="34" charset="0"/>
              <a:buChar char="•"/>
            </a:pPr>
            <a:endParaRPr lang="en-GB" sz="1400" b="1" dirty="0" smtClean="0">
              <a:solidFill>
                <a:schemeClr val="bg1"/>
              </a:solidFill>
            </a:endParaRPr>
          </a:p>
          <a:p>
            <a:pPr>
              <a:buFont typeface="Arial" pitchFamily="34" charset="0"/>
              <a:buChar char="•"/>
            </a:pPr>
            <a:r>
              <a:rPr lang="en-GB" sz="1400" b="1" dirty="0" smtClean="0">
                <a:solidFill>
                  <a:schemeClr val="bg1"/>
                </a:solidFill>
              </a:rPr>
              <a:t>Accurately synchronised to ISIS, drift/jitter 0.2 </a:t>
            </a:r>
            <a:r>
              <a:rPr lang="en-GB" sz="1400" b="1" dirty="0" err="1" smtClean="0">
                <a:solidFill>
                  <a:schemeClr val="bg1"/>
                </a:solidFill>
              </a:rPr>
              <a:t>ms.</a:t>
            </a:r>
            <a:endParaRPr lang="en-GB" sz="1400" b="1" dirty="0" smtClean="0">
              <a:solidFill>
                <a:schemeClr val="bg1"/>
              </a:solidFill>
            </a:endParaRPr>
          </a:p>
          <a:p>
            <a:endParaRPr lang="en-GB" sz="1400" dirty="0" smtClean="0">
              <a:solidFill>
                <a:srgbClr val="FFFF00"/>
              </a:solidFill>
            </a:endParaRPr>
          </a:p>
          <a:p>
            <a:pPr>
              <a:buFont typeface="Arial" pitchFamily="34" charset="0"/>
              <a:buChar char="•"/>
            </a:pPr>
            <a:r>
              <a:rPr lang="en-GB" sz="1400" dirty="0" smtClean="0">
                <a:solidFill>
                  <a:srgbClr val="FFFF00"/>
                </a:solidFill>
              </a:rPr>
              <a:t> Slit across beam pipe 2 mm wide max.</a:t>
            </a:r>
          </a:p>
          <a:p>
            <a:pPr>
              <a:buFont typeface="Arial" pitchFamily="34" charset="0"/>
              <a:buChar char="•"/>
            </a:pPr>
            <a:endParaRPr lang="en-GB" sz="1400" dirty="0" smtClean="0">
              <a:solidFill>
                <a:srgbClr val="FFFF00"/>
              </a:solidFill>
            </a:endParaRPr>
          </a:p>
          <a:p>
            <a:pPr>
              <a:buFont typeface="Arial" pitchFamily="34" charset="0"/>
              <a:buChar char="•"/>
            </a:pPr>
            <a:r>
              <a:rPr lang="en-GB" sz="1400" dirty="0" smtClean="0">
                <a:solidFill>
                  <a:srgbClr val="FFFF00"/>
                </a:solidFill>
              </a:rPr>
              <a:t> Target titanium 1 mm across beam, 10 mm along.</a:t>
            </a:r>
          </a:p>
          <a:p>
            <a:pPr>
              <a:buFont typeface="Arial" pitchFamily="34" charset="0"/>
              <a:buChar char="•"/>
            </a:pPr>
            <a:endParaRPr lang="en-GB" sz="1400" dirty="0" smtClean="0">
              <a:solidFill>
                <a:srgbClr val="FFFF00"/>
              </a:solidFill>
            </a:endParaRPr>
          </a:p>
          <a:p>
            <a:pPr>
              <a:buFont typeface="Arial" pitchFamily="34" charset="0"/>
              <a:buChar char="•"/>
            </a:pPr>
            <a:r>
              <a:rPr lang="en-GB" sz="1400" dirty="0" smtClean="0">
                <a:solidFill>
                  <a:srgbClr val="FFFF00"/>
                </a:solidFill>
              </a:rPr>
              <a:t> Radiation hard, UHV materials.</a:t>
            </a:r>
          </a:p>
          <a:p>
            <a:pPr>
              <a:buFont typeface="Arial" pitchFamily="34" charset="0"/>
              <a:buChar char="•"/>
            </a:pPr>
            <a:endParaRPr lang="en-GB" sz="1400" dirty="0" smtClean="0">
              <a:solidFill>
                <a:srgbClr val="FFFF00"/>
              </a:solidFill>
            </a:endParaRPr>
          </a:p>
        </p:txBody>
      </p:sp>
      <p:sp>
        <p:nvSpPr>
          <p:cNvPr id="2" name="Title 1"/>
          <p:cNvSpPr>
            <a:spLocks noGrp="1"/>
          </p:cNvSpPr>
          <p:nvPr>
            <p:ph type="title"/>
          </p:nvPr>
        </p:nvSpPr>
        <p:spPr/>
        <p:txBody>
          <a:bodyPr/>
          <a:lstStyle/>
          <a:p>
            <a:r>
              <a:rPr lang="en-GB" sz="2800" b="1" dirty="0" smtClean="0"/>
              <a:t>Original Specification - 2003</a:t>
            </a:r>
            <a:endParaRPr lang="en-GB" sz="2800" b="1" dirty="0"/>
          </a:p>
        </p:txBody>
      </p:sp>
      <p:sp>
        <p:nvSpPr>
          <p:cNvPr id="3" name="Content Placeholder 2"/>
          <p:cNvSpPr>
            <a:spLocks noGrp="1"/>
          </p:cNvSpPr>
          <p:nvPr>
            <p:ph idx="1"/>
          </p:nvPr>
        </p:nvSpPr>
        <p:spPr>
          <a:xfrm>
            <a:off x="457200" y="1174045"/>
            <a:ext cx="8229600" cy="886803"/>
          </a:xfrm>
        </p:spPr>
        <p:txBody>
          <a:bodyPr/>
          <a:lstStyle/>
          <a:p>
            <a:pPr>
              <a:buNone/>
            </a:pPr>
            <a:r>
              <a:rPr lang="en-GB" sz="1800" dirty="0" smtClean="0"/>
              <a:t>	A lot of the figures for the original specification were ‘best estimates’ based upon what was known at the time and from operation of the old HEP target on ISIS.</a:t>
            </a:r>
            <a:endParaRPr lang="en-GB" sz="1600" dirty="0" smtClean="0"/>
          </a:p>
        </p:txBody>
      </p:sp>
      <p:sp>
        <p:nvSpPr>
          <p:cNvPr id="8" name="TextBox 7"/>
          <p:cNvSpPr txBox="1"/>
          <p:nvPr/>
        </p:nvSpPr>
        <p:spPr>
          <a:xfrm>
            <a:off x="755576" y="2132856"/>
            <a:ext cx="3456384" cy="2246769"/>
          </a:xfrm>
          <a:prstGeom prst="rect">
            <a:avLst/>
          </a:prstGeom>
          <a:noFill/>
        </p:spPr>
        <p:txBody>
          <a:bodyPr wrap="square" rtlCol="0">
            <a:spAutoFit/>
          </a:bodyPr>
          <a:lstStyle/>
          <a:p>
            <a:pPr>
              <a:buFont typeface="Arial" pitchFamily="34" charset="0"/>
              <a:buChar char="•"/>
            </a:pPr>
            <a:r>
              <a:rPr lang="en-GB" sz="1400" dirty="0" smtClean="0">
                <a:solidFill>
                  <a:srgbClr val="FFFF00"/>
                </a:solidFill>
              </a:rPr>
              <a:t>Enter last 1-2 ms of beam.</a:t>
            </a:r>
          </a:p>
          <a:p>
            <a:pPr>
              <a:buFont typeface="Arial" pitchFamily="34" charset="0"/>
              <a:buChar char="•"/>
            </a:pPr>
            <a:endParaRPr lang="en-GB" sz="1400" dirty="0" smtClean="0">
              <a:solidFill>
                <a:srgbClr val="FFFF00"/>
              </a:solidFill>
            </a:endParaRPr>
          </a:p>
          <a:p>
            <a:pPr>
              <a:buFont typeface="Arial" pitchFamily="34" charset="0"/>
              <a:buChar char="•"/>
            </a:pPr>
            <a:r>
              <a:rPr lang="en-GB" sz="1400" dirty="0" smtClean="0">
                <a:solidFill>
                  <a:srgbClr val="FFFF00"/>
                </a:solidFill>
              </a:rPr>
              <a:t> Not disturb next injection.</a:t>
            </a:r>
          </a:p>
          <a:p>
            <a:pPr>
              <a:buFont typeface="Arial" pitchFamily="34" charset="0"/>
              <a:buChar char="•"/>
            </a:pPr>
            <a:endParaRPr lang="en-GB" sz="1400" dirty="0" smtClean="0">
              <a:solidFill>
                <a:srgbClr val="FFFF00"/>
              </a:solidFill>
            </a:endParaRPr>
          </a:p>
          <a:p>
            <a:pPr>
              <a:buFont typeface="Arial" pitchFamily="34" charset="0"/>
              <a:buChar char="•"/>
            </a:pPr>
            <a:r>
              <a:rPr lang="en-GB" sz="1400" dirty="0" smtClean="0">
                <a:solidFill>
                  <a:srgbClr val="FFFF00"/>
                </a:solidFill>
              </a:rPr>
              <a:t> Resonant system disfavoured. On demand actuation preferred.</a:t>
            </a:r>
          </a:p>
          <a:p>
            <a:pPr>
              <a:buFont typeface="Arial" pitchFamily="34" charset="0"/>
              <a:buChar char="•"/>
            </a:pPr>
            <a:endParaRPr lang="en-GB" sz="1400" dirty="0" smtClean="0">
              <a:solidFill>
                <a:srgbClr val="FFFF00"/>
              </a:solidFill>
            </a:endParaRPr>
          </a:p>
          <a:p>
            <a:pPr>
              <a:buFont typeface="Arial" pitchFamily="34" charset="0"/>
              <a:buChar char="•"/>
            </a:pPr>
            <a:r>
              <a:rPr lang="en-GB" sz="1400" dirty="0" smtClean="0">
                <a:solidFill>
                  <a:srgbClr val="FFFF00"/>
                </a:solidFill>
              </a:rPr>
              <a:t> Baseline frequency of 1 Hz.</a:t>
            </a:r>
          </a:p>
          <a:p>
            <a:pPr>
              <a:buFont typeface="Arial" pitchFamily="34" charset="0"/>
              <a:buChar char="•"/>
            </a:pPr>
            <a:endParaRPr lang="en-GB" sz="1400" dirty="0" smtClean="0">
              <a:solidFill>
                <a:srgbClr val="FFFF00"/>
              </a:solidFill>
            </a:endParaRPr>
          </a:p>
          <a:p>
            <a:endParaRPr lang="en-GB" sz="1400" dirty="0" smtClean="0">
              <a:solidFill>
                <a:srgbClr val="FFFF00"/>
              </a:solidFill>
            </a:endParaRPr>
          </a:p>
        </p:txBody>
      </p:sp>
      <p:pic>
        <p:nvPicPr>
          <p:cNvPr id="10" name="Content Placeholder 3" descr="LinearAcc_002.PNG"/>
          <p:cNvPicPr>
            <a:picLocks noChangeAspect="1"/>
          </p:cNvPicPr>
          <p:nvPr/>
        </p:nvPicPr>
        <p:blipFill>
          <a:blip r:embed="rId2" cstate="print"/>
          <a:stretch>
            <a:fillRect/>
          </a:stretch>
        </p:blipFill>
        <p:spPr bwMode="auto">
          <a:xfrm>
            <a:off x="539552" y="3789040"/>
            <a:ext cx="5040000" cy="2700000"/>
          </a:xfrm>
          <a:prstGeom prst="rect">
            <a:avLst/>
          </a:prstGeom>
          <a:noFill/>
          <a:ln w="31750">
            <a:solidFill>
              <a:srgbClr val="FF0000"/>
            </a:solidFill>
            <a:miter lim="800000"/>
            <a:headEnd/>
            <a:tailEnd/>
          </a:ln>
          <a:effectLst/>
        </p:spPr>
      </p:pic>
      <p:sp>
        <p:nvSpPr>
          <p:cNvPr id="12" name="TextBox 11"/>
          <p:cNvSpPr txBox="1"/>
          <p:nvPr/>
        </p:nvSpPr>
        <p:spPr>
          <a:xfrm>
            <a:off x="2978248" y="2972568"/>
            <a:ext cx="1656184" cy="338554"/>
          </a:xfrm>
          <a:prstGeom prst="rect">
            <a:avLst/>
          </a:prstGeom>
          <a:solidFill>
            <a:schemeClr val="accent1"/>
          </a:solidFill>
          <a:ln w="31750">
            <a:solidFill>
              <a:srgbClr val="FF0000"/>
            </a:solidFill>
          </a:ln>
        </p:spPr>
        <p:txBody>
          <a:bodyPr wrap="square" rtlCol="0">
            <a:spAutoFit/>
          </a:bodyPr>
          <a:lstStyle/>
          <a:p>
            <a:pPr algn="ctr"/>
            <a:r>
              <a:rPr lang="en-GB" sz="1600" dirty="0" smtClean="0">
                <a:solidFill>
                  <a:schemeClr val="accent6">
                    <a:lumMod val="50000"/>
                  </a:schemeClr>
                </a:solidFill>
              </a:rPr>
              <a:t>Hair’s Breadth!</a:t>
            </a:r>
            <a:endParaRPr lang="en-GB" sz="1600" dirty="0">
              <a:solidFill>
                <a:schemeClr val="accent6">
                  <a:lumMod val="50000"/>
                </a:schemeClr>
              </a:solidFill>
            </a:endParaRPr>
          </a:p>
        </p:txBody>
      </p:sp>
      <p:sp>
        <p:nvSpPr>
          <p:cNvPr id="13" name="Down Arrow 12"/>
          <p:cNvSpPr/>
          <p:nvPr/>
        </p:nvSpPr>
        <p:spPr>
          <a:xfrm>
            <a:off x="2472548" y="4319302"/>
            <a:ext cx="288032"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2531012" y="5058056"/>
            <a:ext cx="180000" cy="180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Date Placeholder 14"/>
          <p:cNvSpPr>
            <a:spLocks noGrp="1"/>
          </p:cNvSpPr>
          <p:nvPr>
            <p:ph type="dt" sz="half" idx="10"/>
          </p:nvPr>
        </p:nvSpPr>
        <p:spPr/>
        <p:txBody>
          <a:bodyPr/>
          <a:lstStyle/>
          <a:p>
            <a:r>
              <a:rPr lang="en-GB" smtClean="0"/>
              <a:t>15/07/2011</a:t>
            </a:r>
            <a:endParaRPr lang="en-GB"/>
          </a:p>
        </p:txBody>
      </p:sp>
      <p:sp>
        <p:nvSpPr>
          <p:cNvPr id="16" name="Slide Number Placeholder 15"/>
          <p:cNvSpPr>
            <a:spLocks noGrp="1"/>
          </p:cNvSpPr>
          <p:nvPr>
            <p:ph type="sldNum" sz="quarter" idx="12"/>
          </p:nvPr>
        </p:nvSpPr>
        <p:spPr/>
        <p:txBody>
          <a:bodyPr/>
          <a:lstStyle/>
          <a:p>
            <a:fld id="{DE4F0436-2DBD-477A-82DC-D2142A7DBC66}" type="slidenum">
              <a:rPr lang="en-GB" smtClean="0"/>
              <a:pPr/>
              <a:t>7</a:t>
            </a:fld>
            <a:endParaRPr lang="en-GB"/>
          </a:p>
        </p:txBody>
      </p:sp>
      <p:sp>
        <p:nvSpPr>
          <p:cNvPr id="17" name="Footer Placeholder 16"/>
          <p:cNvSpPr>
            <a:spLocks noGrp="1"/>
          </p:cNvSpPr>
          <p:nvPr>
            <p:ph type="ftr" sz="quarter" idx="11"/>
          </p:nvPr>
        </p:nvSpPr>
        <p:spPr/>
        <p:txBody>
          <a:bodyPr/>
          <a:lstStyle/>
          <a:p>
            <a:r>
              <a:rPr lang="en-GB" smtClean="0"/>
              <a:t>P J Smith - University of Sheffield</a:t>
            </a:r>
            <a:endParaRPr lang="en-GB"/>
          </a:p>
        </p:txBody>
      </p:sp>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02336" y="1938528"/>
            <a:ext cx="8424672" cy="3291840"/>
          </a:xfrm>
          <a:prstGeom prst="roundRect">
            <a:avLst/>
          </a:prstGeom>
          <a:solidFill>
            <a:schemeClr val="accent6"/>
          </a:solid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sz="2800" b="1" dirty="0" smtClean="0"/>
              <a:t>Original Specification - 2003</a:t>
            </a:r>
            <a:endParaRPr lang="en-GB" sz="2800" b="1" dirty="0"/>
          </a:p>
        </p:txBody>
      </p:sp>
      <p:sp>
        <p:nvSpPr>
          <p:cNvPr id="3" name="Content Placeholder 2"/>
          <p:cNvSpPr>
            <a:spLocks noGrp="1"/>
          </p:cNvSpPr>
          <p:nvPr>
            <p:ph idx="1"/>
          </p:nvPr>
        </p:nvSpPr>
        <p:spPr>
          <a:xfrm>
            <a:off x="457200" y="1174045"/>
            <a:ext cx="8229600" cy="886803"/>
          </a:xfrm>
        </p:spPr>
        <p:txBody>
          <a:bodyPr/>
          <a:lstStyle/>
          <a:p>
            <a:pPr>
              <a:buNone/>
            </a:pPr>
            <a:r>
              <a:rPr lang="en-GB" sz="1800" dirty="0" smtClean="0"/>
              <a:t>	A lot of the figures for the original specification were ‘best estimates’ based upon what was known at the time and from operation of the old HEP target on ISIS.</a:t>
            </a:r>
            <a:endParaRPr lang="en-GB" sz="1600" dirty="0" smtClean="0"/>
          </a:p>
        </p:txBody>
      </p:sp>
      <p:sp>
        <p:nvSpPr>
          <p:cNvPr id="8" name="TextBox 7"/>
          <p:cNvSpPr txBox="1"/>
          <p:nvPr/>
        </p:nvSpPr>
        <p:spPr>
          <a:xfrm>
            <a:off x="755576" y="2132856"/>
            <a:ext cx="3456384" cy="2246769"/>
          </a:xfrm>
          <a:prstGeom prst="rect">
            <a:avLst/>
          </a:prstGeom>
          <a:noFill/>
        </p:spPr>
        <p:txBody>
          <a:bodyPr wrap="square" rtlCol="0">
            <a:spAutoFit/>
          </a:bodyPr>
          <a:lstStyle/>
          <a:p>
            <a:pPr>
              <a:buFont typeface="Arial" pitchFamily="34" charset="0"/>
              <a:buChar char="•"/>
            </a:pPr>
            <a:r>
              <a:rPr lang="en-GB" sz="1400" dirty="0" smtClean="0">
                <a:solidFill>
                  <a:srgbClr val="FFFF00"/>
                </a:solidFill>
              </a:rPr>
              <a:t>Enter last 1-2 ms of beam.</a:t>
            </a:r>
          </a:p>
          <a:p>
            <a:pPr>
              <a:buFont typeface="Arial" pitchFamily="34" charset="0"/>
              <a:buChar char="•"/>
            </a:pPr>
            <a:endParaRPr lang="en-GB" sz="1400" dirty="0" smtClean="0">
              <a:solidFill>
                <a:srgbClr val="FFFF00"/>
              </a:solidFill>
            </a:endParaRPr>
          </a:p>
          <a:p>
            <a:pPr>
              <a:buFont typeface="Arial" pitchFamily="34" charset="0"/>
              <a:buChar char="•"/>
            </a:pPr>
            <a:r>
              <a:rPr lang="en-GB" sz="1400" dirty="0" smtClean="0">
                <a:solidFill>
                  <a:srgbClr val="FFFF00"/>
                </a:solidFill>
              </a:rPr>
              <a:t> Not disturb next injection.</a:t>
            </a:r>
          </a:p>
          <a:p>
            <a:pPr>
              <a:buFont typeface="Arial" pitchFamily="34" charset="0"/>
              <a:buChar char="•"/>
            </a:pPr>
            <a:endParaRPr lang="en-GB" sz="1400" dirty="0" smtClean="0">
              <a:solidFill>
                <a:srgbClr val="FFFF00"/>
              </a:solidFill>
            </a:endParaRPr>
          </a:p>
          <a:p>
            <a:pPr>
              <a:buFont typeface="Arial" pitchFamily="34" charset="0"/>
              <a:buChar char="•"/>
            </a:pPr>
            <a:r>
              <a:rPr lang="en-GB" sz="1400" dirty="0" smtClean="0">
                <a:solidFill>
                  <a:srgbClr val="FFFF00"/>
                </a:solidFill>
              </a:rPr>
              <a:t> Resonant system disfavoured. On demand actuation preferred.</a:t>
            </a:r>
          </a:p>
          <a:p>
            <a:pPr>
              <a:buFont typeface="Arial" pitchFamily="34" charset="0"/>
              <a:buChar char="•"/>
            </a:pPr>
            <a:endParaRPr lang="en-GB" sz="1400" dirty="0" smtClean="0">
              <a:solidFill>
                <a:srgbClr val="FFFF00"/>
              </a:solidFill>
            </a:endParaRPr>
          </a:p>
          <a:p>
            <a:pPr>
              <a:buFont typeface="Arial" pitchFamily="34" charset="0"/>
              <a:buChar char="•"/>
            </a:pPr>
            <a:r>
              <a:rPr lang="en-GB" sz="1400" dirty="0" smtClean="0">
                <a:solidFill>
                  <a:srgbClr val="FFFF00"/>
                </a:solidFill>
              </a:rPr>
              <a:t> Baseline frequency of 1 Hz.</a:t>
            </a:r>
          </a:p>
          <a:p>
            <a:pPr>
              <a:buFont typeface="Arial" pitchFamily="34" charset="0"/>
              <a:buChar char="•"/>
            </a:pPr>
            <a:endParaRPr lang="en-GB" sz="1400" dirty="0" smtClean="0">
              <a:solidFill>
                <a:srgbClr val="FFFF00"/>
              </a:solidFill>
            </a:endParaRPr>
          </a:p>
          <a:p>
            <a:endParaRPr lang="en-GB" sz="1400" dirty="0" smtClean="0">
              <a:solidFill>
                <a:srgbClr val="FFFF00"/>
              </a:solidFill>
            </a:endParaRPr>
          </a:p>
        </p:txBody>
      </p:sp>
      <p:sp>
        <p:nvSpPr>
          <p:cNvPr id="9" name="TextBox 8"/>
          <p:cNvSpPr txBox="1"/>
          <p:nvPr/>
        </p:nvSpPr>
        <p:spPr>
          <a:xfrm>
            <a:off x="4644008" y="2132856"/>
            <a:ext cx="4224469" cy="3108543"/>
          </a:xfrm>
          <a:prstGeom prst="rect">
            <a:avLst/>
          </a:prstGeom>
          <a:noFill/>
        </p:spPr>
        <p:txBody>
          <a:bodyPr wrap="square" rtlCol="0">
            <a:spAutoFit/>
          </a:bodyPr>
          <a:lstStyle/>
          <a:p>
            <a:pPr>
              <a:buFont typeface="Arial" pitchFamily="34" charset="0"/>
              <a:buChar char="•"/>
            </a:pPr>
            <a:r>
              <a:rPr lang="en-GB" sz="1400" dirty="0" smtClean="0">
                <a:solidFill>
                  <a:srgbClr val="FFFF00"/>
                </a:solidFill>
              </a:rPr>
              <a:t>Travel  estimated 25 mm but variable</a:t>
            </a:r>
          </a:p>
          <a:p>
            <a:endParaRPr lang="en-GB" sz="1400" dirty="0" smtClean="0">
              <a:solidFill>
                <a:srgbClr val="FFFF00"/>
              </a:solidFill>
            </a:endParaRPr>
          </a:p>
          <a:p>
            <a:pPr>
              <a:buFont typeface="Arial" pitchFamily="34" charset="0"/>
              <a:buChar char="•"/>
            </a:pPr>
            <a:r>
              <a:rPr lang="en-GB" sz="1400" dirty="0" smtClean="0">
                <a:solidFill>
                  <a:srgbClr val="FFFF00"/>
                </a:solidFill>
              </a:rPr>
              <a:t>Required entry into beam estimated  5 mm.</a:t>
            </a:r>
          </a:p>
          <a:p>
            <a:pPr>
              <a:buFont typeface="Arial" pitchFamily="34" charset="0"/>
              <a:buChar char="•"/>
            </a:pPr>
            <a:endParaRPr lang="en-GB" sz="1400" dirty="0" smtClean="0">
              <a:solidFill>
                <a:srgbClr val="FFFF00"/>
              </a:solidFill>
            </a:endParaRPr>
          </a:p>
          <a:p>
            <a:pPr>
              <a:buFont typeface="Arial" pitchFamily="34" charset="0"/>
              <a:buChar char="•"/>
            </a:pPr>
            <a:r>
              <a:rPr lang="en-GB" sz="1400" dirty="0" smtClean="0">
                <a:solidFill>
                  <a:srgbClr val="FFFF00"/>
                </a:solidFill>
              </a:rPr>
              <a:t>Reproducibility 0.2 mm.</a:t>
            </a:r>
          </a:p>
          <a:p>
            <a:pPr>
              <a:buFont typeface="Arial" pitchFamily="34" charset="0"/>
              <a:buChar char="•"/>
            </a:pPr>
            <a:endParaRPr lang="en-GB" sz="1400" dirty="0" smtClean="0">
              <a:solidFill>
                <a:srgbClr val="FFFF00"/>
              </a:solidFill>
            </a:endParaRPr>
          </a:p>
          <a:p>
            <a:pPr>
              <a:buFont typeface="Arial" pitchFamily="34" charset="0"/>
              <a:buChar char="•"/>
            </a:pPr>
            <a:r>
              <a:rPr lang="en-GB" sz="1400" dirty="0" smtClean="0">
                <a:solidFill>
                  <a:srgbClr val="FFFF00"/>
                </a:solidFill>
              </a:rPr>
              <a:t>Accurately synchronised to ISIS, drift/jitter 0.2 </a:t>
            </a:r>
            <a:r>
              <a:rPr lang="en-GB" sz="1400" dirty="0" err="1" smtClean="0">
                <a:solidFill>
                  <a:srgbClr val="FFFF00"/>
                </a:solidFill>
              </a:rPr>
              <a:t>ms.</a:t>
            </a:r>
            <a:endParaRPr lang="en-GB" sz="1400" dirty="0" smtClean="0">
              <a:solidFill>
                <a:srgbClr val="FFFF00"/>
              </a:solidFill>
            </a:endParaRPr>
          </a:p>
          <a:p>
            <a:endParaRPr lang="en-GB" sz="1400" dirty="0" smtClean="0">
              <a:solidFill>
                <a:srgbClr val="FFFF00"/>
              </a:solidFill>
            </a:endParaRPr>
          </a:p>
          <a:p>
            <a:pPr>
              <a:buFont typeface="Arial" pitchFamily="34" charset="0"/>
              <a:buChar char="•"/>
            </a:pPr>
            <a:r>
              <a:rPr lang="en-GB" sz="1400" b="1" dirty="0" smtClean="0">
                <a:solidFill>
                  <a:schemeClr val="bg1"/>
                </a:solidFill>
              </a:rPr>
              <a:t> Slit across beam pipe 2 mm wide max.</a:t>
            </a:r>
          </a:p>
          <a:p>
            <a:pPr>
              <a:buFont typeface="Arial" pitchFamily="34" charset="0"/>
              <a:buChar char="•"/>
            </a:pPr>
            <a:endParaRPr lang="en-GB" sz="1400" b="1" dirty="0" smtClean="0">
              <a:solidFill>
                <a:schemeClr val="bg1"/>
              </a:solidFill>
            </a:endParaRPr>
          </a:p>
          <a:p>
            <a:pPr>
              <a:buFont typeface="Arial" pitchFamily="34" charset="0"/>
              <a:buChar char="•"/>
            </a:pPr>
            <a:r>
              <a:rPr lang="en-GB" sz="1400" b="1" dirty="0" smtClean="0">
                <a:solidFill>
                  <a:schemeClr val="bg1"/>
                </a:solidFill>
              </a:rPr>
              <a:t> Target titanium 1 mm across beam, 10 mm along.</a:t>
            </a:r>
          </a:p>
          <a:p>
            <a:pPr>
              <a:buFont typeface="Arial" pitchFamily="34" charset="0"/>
              <a:buChar char="•"/>
            </a:pPr>
            <a:endParaRPr lang="en-GB" sz="1400" dirty="0" smtClean="0">
              <a:solidFill>
                <a:srgbClr val="FFFF00"/>
              </a:solidFill>
            </a:endParaRPr>
          </a:p>
          <a:p>
            <a:pPr>
              <a:buFont typeface="Arial" pitchFamily="34" charset="0"/>
              <a:buChar char="•"/>
            </a:pPr>
            <a:r>
              <a:rPr lang="en-GB" sz="1400" dirty="0" smtClean="0">
                <a:solidFill>
                  <a:srgbClr val="FFFF00"/>
                </a:solidFill>
              </a:rPr>
              <a:t> Radiation hard, UHV materials.</a:t>
            </a:r>
          </a:p>
          <a:p>
            <a:pPr>
              <a:buFont typeface="Arial" pitchFamily="34" charset="0"/>
              <a:buChar char="•"/>
            </a:pPr>
            <a:endParaRPr lang="en-GB" sz="1400" dirty="0" smtClean="0">
              <a:solidFill>
                <a:srgbClr val="FFFF00"/>
              </a:solidFill>
            </a:endParaRPr>
          </a:p>
        </p:txBody>
      </p:sp>
      <p:sp>
        <p:nvSpPr>
          <p:cNvPr id="11" name="TextBox 10"/>
          <p:cNvSpPr txBox="1"/>
          <p:nvPr/>
        </p:nvSpPr>
        <p:spPr>
          <a:xfrm>
            <a:off x="971599" y="3645024"/>
            <a:ext cx="3647697" cy="1569660"/>
          </a:xfrm>
          <a:prstGeom prst="rect">
            <a:avLst/>
          </a:prstGeom>
          <a:solidFill>
            <a:schemeClr val="accent1"/>
          </a:solidFill>
          <a:ln w="31750">
            <a:solidFill>
              <a:srgbClr val="FF0000"/>
            </a:solidFill>
          </a:ln>
        </p:spPr>
        <p:txBody>
          <a:bodyPr wrap="square" rtlCol="0">
            <a:spAutoFit/>
          </a:bodyPr>
          <a:lstStyle/>
          <a:p>
            <a:r>
              <a:rPr lang="en-GB" sz="1600" dirty="0" smtClean="0">
                <a:solidFill>
                  <a:schemeClr val="accent6">
                    <a:lumMod val="50000"/>
                  </a:schemeClr>
                </a:solidFill>
              </a:rPr>
              <a:t>The requirement for a 2mm wide slot was later not necessary as the target was given a port, but this requirement drove the initial design of using a blade. </a:t>
            </a:r>
          </a:p>
          <a:p>
            <a:r>
              <a:rPr lang="en-GB" sz="1600" dirty="0" smtClean="0">
                <a:solidFill>
                  <a:schemeClr val="accent6">
                    <a:lumMod val="50000"/>
                  </a:schemeClr>
                </a:solidFill>
              </a:rPr>
              <a:t>Also another reason to preclude the use of a rotary target system.</a:t>
            </a:r>
            <a:endParaRPr lang="en-GB" sz="1600" dirty="0">
              <a:solidFill>
                <a:schemeClr val="accent6">
                  <a:lumMod val="50000"/>
                </a:schemeClr>
              </a:solidFill>
            </a:endParaRPr>
          </a:p>
        </p:txBody>
      </p:sp>
      <p:sp>
        <p:nvSpPr>
          <p:cNvPr id="12" name="Date Placeholder 11"/>
          <p:cNvSpPr>
            <a:spLocks noGrp="1"/>
          </p:cNvSpPr>
          <p:nvPr>
            <p:ph type="dt" sz="half" idx="10"/>
          </p:nvPr>
        </p:nvSpPr>
        <p:spPr/>
        <p:txBody>
          <a:bodyPr/>
          <a:lstStyle/>
          <a:p>
            <a:r>
              <a:rPr lang="en-GB" smtClean="0"/>
              <a:t>15/07/2011</a:t>
            </a:r>
            <a:endParaRPr lang="en-GB"/>
          </a:p>
        </p:txBody>
      </p:sp>
      <p:sp>
        <p:nvSpPr>
          <p:cNvPr id="13" name="Slide Number Placeholder 12"/>
          <p:cNvSpPr>
            <a:spLocks noGrp="1"/>
          </p:cNvSpPr>
          <p:nvPr>
            <p:ph type="sldNum" sz="quarter" idx="12"/>
          </p:nvPr>
        </p:nvSpPr>
        <p:spPr/>
        <p:txBody>
          <a:bodyPr/>
          <a:lstStyle/>
          <a:p>
            <a:fld id="{DE4F0436-2DBD-477A-82DC-D2142A7DBC66}" type="slidenum">
              <a:rPr lang="en-GB" smtClean="0"/>
              <a:pPr/>
              <a:t>8</a:t>
            </a:fld>
            <a:endParaRPr lang="en-GB"/>
          </a:p>
        </p:txBody>
      </p:sp>
      <p:sp>
        <p:nvSpPr>
          <p:cNvPr id="14" name="Footer Placeholder 13"/>
          <p:cNvSpPr>
            <a:spLocks noGrp="1"/>
          </p:cNvSpPr>
          <p:nvPr>
            <p:ph type="ftr" sz="quarter" idx="11"/>
          </p:nvPr>
        </p:nvSpPr>
        <p:spPr/>
        <p:txBody>
          <a:bodyPr/>
          <a:lstStyle/>
          <a:p>
            <a:r>
              <a:rPr lang="en-GB" smtClean="0"/>
              <a:t>P J Smith - University of Sheffield</a:t>
            </a:r>
            <a:endParaRPr lang="en-GB"/>
          </a:p>
        </p:txBody>
      </p:sp>
      <p:sp>
        <p:nvSpPr>
          <p:cNvPr id="17" name="TextBox 16"/>
          <p:cNvSpPr txBox="1"/>
          <p:nvPr/>
        </p:nvSpPr>
        <p:spPr>
          <a:xfrm>
            <a:off x="611560" y="5445224"/>
            <a:ext cx="7992888" cy="1200329"/>
          </a:xfrm>
          <a:prstGeom prst="rect">
            <a:avLst/>
          </a:prstGeom>
          <a:noFill/>
        </p:spPr>
        <p:txBody>
          <a:bodyPr wrap="square" rtlCol="0">
            <a:spAutoFit/>
          </a:bodyPr>
          <a:lstStyle/>
          <a:p>
            <a:r>
              <a:rPr lang="en-GB" dirty="0" smtClean="0"/>
              <a:t>It was estimated that it would require 1.4 E12 protons  out of 2.5 E13 protons per pulse to interact with the 10 mm length of the target in order to generate 600 good muons per intercepted spill.</a:t>
            </a:r>
          </a:p>
          <a:p>
            <a:endParaRPr lang="en-GB" dirty="0"/>
          </a:p>
        </p:txBody>
      </p:sp>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402336" y="1938528"/>
            <a:ext cx="8424672" cy="3291840"/>
          </a:xfrm>
          <a:prstGeom prst="roundRect">
            <a:avLst/>
          </a:prstGeom>
          <a:solidFill>
            <a:schemeClr val="accent6"/>
          </a:solid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sz="2800" b="1" dirty="0" smtClean="0"/>
              <a:t>Original Specification - 2003</a:t>
            </a:r>
            <a:endParaRPr lang="en-GB" sz="2800" b="1" dirty="0"/>
          </a:p>
        </p:txBody>
      </p:sp>
      <p:sp>
        <p:nvSpPr>
          <p:cNvPr id="3" name="Content Placeholder 2"/>
          <p:cNvSpPr>
            <a:spLocks noGrp="1"/>
          </p:cNvSpPr>
          <p:nvPr>
            <p:ph idx="1"/>
          </p:nvPr>
        </p:nvSpPr>
        <p:spPr>
          <a:xfrm>
            <a:off x="457200" y="1174045"/>
            <a:ext cx="8229600" cy="886803"/>
          </a:xfrm>
        </p:spPr>
        <p:txBody>
          <a:bodyPr/>
          <a:lstStyle/>
          <a:p>
            <a:pPr>
              <a:buNone/>
            </a:pPr>
            <a:r>
              <a:rPr lang="en-GB" sz="1800" dirty="0" smtClean="0"/>
              <a:t>	A lot of the figures for the original specification were ‘best estimates’ based upon what was known at the time and from operation of the old HEP target on ISIS.</a:t>
            </a:r>
            <a:endParaRPr lang="en-GB" sz="1600" dirty="0" smtClean="0"/>
          </a:p>
        </p:txBody>
      </p:sp>
      <p:sp>
        <p:nvSpPr>
          <p:cNvPr id="8" name="TextBox 7"/>
          <p:cNvSpPr txBox="1"/>
          <p:nvPr/>
        </p:nvSpPr>
        <p:spPr>
          <a:xfrm>
            <a:off x="755576" y="2132856"/>
            <a:ext cx="3456384" cy="2246769"/>
          </a:xfrm>
          <a:prstGeom prst="rect">
            <a:avLst/>
          </a:prstGeom>
          <a:noFill/>
        </p:spPr>
        <p:txBody>
          <a:bodyPr wrap="square" rtlCol="0">
            <a:spAutoFit/>
          </a:bodyPr>
          <a:lstStyle/>
          <a:p>
            <a:pPr>
              <a:buFont typeface="Arial" pitchFamily="34" charset="0"/>
              <a:buChar char="•"/>
            </a:pPr>
            <a:r>
              <a:rPr lang="en-GB" sz="1400" dirty="0" smtClean="0">
                <a:solidFill>
                  <a:srgbClr val="FFFF00"/>
                </a:solidFill>
              </a:rPr>
              <a:t>Enter last 1-2 ms of beam.</a:t>
            </a:r>
          </a:p>
          <a:p>
            <a:pPr>
              <a:buFont typeface="Arial" pitchFamily="34" charset="0"/>
              <a:buChar char="•"/>
            </a:pPr>
            <a:endParaRPr lang="en-GB" sz="1400" dirty="0" smtClean="0">
              <a:solidFill>
                <a:srgbClr val="FFFF00"/>
              </a:solidFill>
            </a:endParaRPr>
          </a:p>
          <a:p>
            <a:pPr>
              <a:buFont typeface="Arial" pitchFamily="34" charset="0"/>
              <a:buChar char="•"/>
            </a:pPr>
            <a:r>
              <a:rPr lang="en-GB" sz="1400" dirty="0" smtClean="0">
                <a:solidFill>
                  <a:srgbClr val="FFFF00"/>
                </a:solidFill>
              </a:rPr>
              <a:t> Not disturb next injection.</a:t>
            </a:r>
          </a:p>
          <a:p>
            <a:pPr>
              <a:buFont typeface="Arial" pitchFamily="34" charset="0"/>
              <a:buChar char="•"/>
            </a:pPr>
            <a:endParaRPr lang="en-GB" sz="1400" dirty="0" smtClean="0">
              <a:solidFill>
                <a:srgbClr val="FFFF00"/>
              </a:solidFill>
            </a:endParaRPr>
          </a:p>
          <a:p>
            <a:pPr>
              <a:buFont typeface="Arial" pitchFamily="34" charset="0"/>
              <a:buChar char="•"/>
            </a:pPr>
            <a:r>
              <a:rPr lang="en-GB" sz="1400" dirty="0" smtClean="0">
                <a:solidFill>
                  <a:srgbClr val="FFFF00"/>
                </a:solidFill>
              </a:rPr>
              <a:t> Resonant system disfavoured. On demand actuation preferred.</a:t>
            </a:r>
          </a:p>
          <a:p>
            <a:pPr>
              <a:buFont typeface="Arial" pitchFamily="34" charset="0"/>
              <a:buChar char="•"/>
            </a:pPr>
            <a:endParaRPr lang="en-GB" sz="1400" dirty="0" smtClean="0">
              <a:solidFill>
                <a:srgbClr val="FFFF00"/>
              </a:solidFill>
            </a:endParaRPr>
          </a:p>
          <a:p>
            <a:pPr>
              <a:buFont typeface="Arial" pitchFamily="34" charset="0"/>
              <a:buChar char="•"/>
            </a:pPr>
            <a:r>
              <a:rPr lang="en-GB" sz="1400" dirty="0" smtClean="0">
                <a:solidFill>
                  <a:srgbClr val="FFFF00"/>
                </a:solidFill>
              </a:rPr>
              <a:t> Baseline frequency of 1 Hz.</a:t>
            </a:r>
          </a:p>
          <a:p>
            <a:pPr>
              <a:buFont typeface="Arial" pitchFamily="34" charset="0"/>
              <a:buChar char="•"/>
            </a:pPr>
            <a:endParaRPr lang="en-GB" sz="1400" dirty="0" smtClean="0">
              <a:solidFill>
                <a:srgbClr val="FFFF00"/>
              </a:solidFill>
            </a:endParaRPr>
          </a:p>
          <a:p>
            <a:endParaRPr lang="en-GB" sz="1400" dirty="0" smtClean="0">
              <a:solidFill>
                <a:srgbClr val="FFFF00"/>
              </a:solidFill>
            </a:endParaRPr>
          </a:p>
        </p:txBody>
      </p:sp>
      <p:sp>
        <p:nvSpPr>
          <p:cNvPr id="9" name="TextBox 8"/>
          <p:cNvSpPr txBox="1"/>
          <p:nvPr/>
        </p:nvSpPr>
        <p:spPr>
          <a:xfrm>
            <a:off x="4644008" y="2132856"/>
            <a:ext cx="4224469" cy="3108543"/>
          </a:xfrm>
          <a:prstGeom prst="rect">
            <a:avLst/>
          </a:prstGeom>
          <a:noFill/>
        </p:spPr>
        <p:txBody>
          <a:bodyPr wrap="square" rtlCol="0">
            <a:spAutoFit/>
          </a:bodyPr>
          <a:lstStyle/>
          <a:p>
            <a:pPr>
              <a:buFont typeface="Arial" pitchFamily="34" charset="0"/>
              <a:buChar char="•"/>
            </a:pPr>
            <a:r>
              <a:rPr lang="en-GB" sz="1400" dirty="0" smtClean="0">
                <a:solidFill>
                  <a:srgbClr val="FFFF00"/>
                </a:solidFill>
              </a:rPr>
              <a:t>Travel  estimated 25 mm but variable</a:t>
            </a:r>
          </a:p>
          <a:p>
            <a:endParaRPr lang="en-GB" sz="1400" dirty="0" smtClean="0">
              <a:solidFill>
                <a:srgbClr val="FFFF00"/>
              </a:solidFill>
            </a:endParaRPr>
          </a:p>
          <a:p>
            <a:pPr>
              <a:buFont typeface="Arial" pitchFamily="34" charset="0"/>
              <a:buChar char="•"/>
            </a:pPr>
            <a:r>
              <a:rPr lang="en-GB" sz="1400" dirty="0" smtClean="0">
                <a:solidFill>
                  <a:srgbClr val="FFFF00"/>
                </a:solidFill>
              </a:rPr>
              <a:t>Required entry into beam estimated  5 mm.</a:t>
            </a:r>
          </a:p>
          <a:p>
            <a:pPr>
              <a:buFont typeface="Arial" pitchFamily="34" charset="0"/>
              <a:buChar char="•"/>
            </a:pPr>
            <a:endParaRPr lang="en-GB" sz="1400" dirty="0" smtClean="0">
              <a:solidFill>
                <a:srgbClr val="FFFF00"/>
              </a:solidFill>
            </a:endParaRPr>
          </a:p>
          <a:p>
            <a:pPr>
              <a:buFont typeface="Arial" pitchFamily="34" charset="0"/>
              <a:buChar char="•"/>
            </a:pPr>
            <a:r>
              <a:rPr lang="en-GB" sz="1400" dirty="0" smtClean="0">
                <a:solidFill>
                  <a:srgbClr val="FFFF00"/>
                </a:solidFill>
              </a:rPr>
              <a:t>Reproducibility 0.2 mm.</a:t>
            </a:r>
          </a:p>
          <a:p>
            <a:pPr>
              <a:buFont typeface="Arial" pitchFamily="34" charset="0"/>
              <a:buChar char="•"/>
            </a:pPr>
            <a:endParaRPr lang="en-GB" sz="1400" dirty="0" smtClean="0">
              <a:solidFill>
                <a:srgbClr val="FFFF00"/>
              </a:solidFill>
            </a:endParaRPr>
          </a:p>
          <a:p>
            <a:pPr>
              <a:buFont typeface="Arial" pitchFamily="34" charset="0"/>
              <a:buChar char="•"/>
            </a:pPr>
            <a:r>
              <a:rPr lang="en-GB" sz="1400" dirty="0" smtClean="0">
                <a:solidFill>
                  <a:srgbClr val="FFFF00"/>
                </a:solidFill>
              </a:rPr>
              <a:t>Accurately synchronised to ISIS, drift/jitter 0.2 </a:t>
            </a:r>
            <a:r>
              <a:rPr lang="en-GB" sz="1400" dirty="0" err="1" smtClean="0">
                <a:solidFill>
                  <a:srgbClr val="FFFF00"/>
                </a:solidFill>
              </a:rPr>
              <a:t>ms.</a:t>
            </a:r>
            <a:endParaRPr lang="en-GB" sz="1400" dirty="0" smtClean="0">
              <a:solidFill>
                <a:srgbClr val="FFFF00"/>
              </a:solidFill>
            </a:endParaRPr>
          </a:p>
          <a:p>
            <a:endParaRPr lang="en-GB" sz="1400" dirty="0" smtClean="0">
              <a:solidFill>
                <a:srgbClr val="FFFF00"/>
              </a:solidFill>
            </a:endParaRPr>
          </a:p>
          <a:p>
            <a:pPr>
              <a:buFont typeface="Arial" pitchFamily="34" charset="0"/>
              <a:buChar char="•"/>
            </a:pPr>
            <a:r>
              <a:rPr lang="en-GB" sz="1400" dirty="0" smtClean="0">
                <a:solidFill>
                  <a:srgbClr val="FFFF00"/>
                </a:solidFill>
              </a:rPr>
              <a:t> Slit across beam pipe 2 mm wide max.</a:t>
            </a:r>
          </a:p>
          <a:p>
            <a:pPr>
              <a:buFont typeface="Arial" pitchFamily="34" charset="0"/>
              <a:buChar char="•"/>
            </a:pPr>
            <a:endParaRPr lang="en-GB" sz="1400" dirty="0" smtClean="0">
              <a:solidFill>
                <a:srgbClr val="FFFF00"/>
              </a:solidFill>
            </a:endParaRPr>
          </a:p>
          <a:p>
            <a:pPr>
              <a:buFont typeface="Arial" pitchFamily="34" charset="0"/>
              <a:buChar char="•"/>
            </a:pPr>
            <a:r>
              <a:rPr lang="en-GB" sz="1400" dirty="0" smtClean="0">
                <a:solidFill>
                  <a:srgbClr val="FFFF00"/>
                </a:solidFill>
              </a:rPr>
              <a:t> Target titanium 1 mm across beam, 10 mm along.</a:t>
            </a:r>
          </a:p>
          <a:p>
            <a:pPr>
              <a:buFont typeface="Arial" pitchFamily="34" charset="0"/>
              <a:buChar char="•"/>
            </a:pPr>
            <a:endParaRPr lang="en-GB" sz="1400" b="1" dirty="0" smtClean="0">
              <a:solidFill>
                <a:srgbClr val="FFFF00"/>
              </a:solidFill>
            </a:endParaRPr>
          </a:p>
          <a:p>
            <a:pPr>
              <a:buFont typeface="Arial" pitchFamily="34" charset="0"/>
              <a:buChar char="•"/>
            </a:pPr>
            <a:r>
              <a:rPr lang="en-GB" sz="1400" b="1" dirty="0" smtClean="0">
                <a:solidFill>
                  <a:schemeClr val="bg1"/>
                </a:solidFill>
              </a:rPr>
              <a:t> Radiation hard, UHV materials.</a:t>
            </a:r>
          </a:p>
          <a:p>
            <a:pPr>
              <a:buFont typeface="Arial" pitchFamily="34" charset="0"/>
              <a:buChar char="•"/>
            </a:pPr>
            <a:endParaRPr lang="en-GB" sz="1400" dirty="0" smtClean="0">
              <a:solidFill>
                <a:srgbClr val="FFFF00"/>
              </a:solidFill>
            </a:endParaRPr>
          </a:p>
        </p:txBody>
      </p:sp>
      <p:sp>
        <p:nvSpPr>
          <p:cNvPr id="10" name="TextBox 9"/>
          <p:cNvSpPr txBox="1"/>
          <p:nvPr/>
        </p:nvSpPr>
        <p:spPr>
          <a:xfrm>
            <a:off x="971600" y="4581128"/>
            <a:ext cx="3384376" cy="584775"/>
          </a:xfrm>
          <a:prstGeom prst="rect">
            <a:avLst/>
          </a:prstGeom>
          <a:solidFill>
            <a:schemeClr val="accent1"/>
          </a:solidFill>
          <a:ln w="31750">
            <a:solidFill>
              <a:srgbClr val="FF0000"/>
            </a:solidFill>
          </a:ln>
        </p:spPr>
        <p:txBody>
          <a:bodyPr wrap="square" rtlCol="0">
            <a:spAutoFit/>
          </a:bodyPr>
          <a:lstStyle/>
          <a:p>
            <a:pPr algn="ctr"/>
            <a:r>
              <a:rPr lang="en-GB" sz="1600" dirty="0" smtClean="0">
                <a:solidFill>
                  <a:schemeClr val="accent6">
                    <a:lumMod val="50000"/>
                  </a:schemeClr>
                </a:solidFill>
              </a:rPr>
              <a:t>Solving this problem has been the hardest!</a:t>
            </a:r>
            <a:endParaRPr lang="en-GB" sz="1600" dirty="0">
              <a:solidFill>
                <a:schemeClr val="accent6">
                  <a:lumMod val="50000"/>
                </a:schemeClr>
              </a:solidFill>
            </a:endParaRPr>
          </a:p>
        </p:txBody>
      </p:sp>
      <p:sp>
        <p:nvSpPr>
          <p:cNvPr id="11" name="Date Placeholder 10"/>
          <p:cNvSpPr>
            <a:spLocks noGrp="1"/>
          </p:cNvSpPr>
          <p:nvPr>
            <p:ph type="dt" sz="half" idx="10"/>
          </p:nvPr>
        </p:nvSpPr>
        <p:spPr/>
        <p:txBody>
          <a:bodyPr/>
          <a:lstStyle/>
          <a:p>
            <a:r>
              <a:rPr lang="en-GB" smtClean="0"/>
              <a:t>15/07/2011</a:t>
            </a:r>
            <a:endParaRPr lang="en-GB"/>
          </a:p>
        </p:txBody>
      </p:sp>
      <p:sp>
        <p:nvSpPr>
          <p:cNvPr id="12" name="Slide Number Placeholder 11"/>
          <p:cNvSpPr>
            <a:spLocks noGrp="1"/>
          </p:cNvSpPr>
          <p:nvPr>
            <p:ph type="sldNum" sz="quarter" idx="12"/>
          </p:nvPr>
        </p:nvSpPr>
        <p:spPr/>
        <p:txBody>
          <a:bodyPr/>
          <a:lstStyle/>
          <a:p>
            <a:fld id="{DE4F0436-2DBD-477A-82DC-D2142A7DBC66}" type="slidenum">
              <a:rPr lang="en-GB" smtClean="0"/>
              <a:pPr/>
              <a:t>9</a:t>
            </a:fld>
            <a:endParaRPr lang="en-GB"/>
          </a:p>
        </p:txBody>
      </p:sp>
      <p:sp>
        <p:nvSpPr>
          <p:cNvPr id="13" name="Footer Placeholder 12"/>
          <p:cNvSpPr>
            <a:spLocks noGrp="1"/>
          </p:cNvSpPr>
          <p:nvPr>
            <p:ph type="ftr" sz="quarter" idx="11"/>
          </p:nvPr>
        </p:nvSpPr>
        <p:spPr/>
        <p:txBody>
          <a:bodyPr/>
          <a:lstStyle/>
          <a:p>
            <a:r>
              <a:rPr lang="en-GB" smtClean="0"/>
              <a:t>P J Smith - University of Sheffield</a:t>
            </a:r>
            <a:endParaRPr lang="en-GB"/>
          </a:p>
        </p:txBody>
      </p:sp>
      <p:sp>
        <p:nvSpPr>
          <p:cNvPr id="15" name="TextBox 14"/>
          <p:cNvSpPr txBox="1"/>
          <p:nvPr/>
        </p:nvSpPr>
        <p:spPr>
          <a:xfrm>
            <a:off x="611560" y="5445224"/>
            <a:ext cx="7992888" cy="1200329"/>
          </a:xfrm>
          <a:prstGeom prst="rect">
            <a:avLst/>
          </a:prstGeom>
          <a:noFill/>
        </p:spPr>
        <p:txBody>
          <a:bodyPr wrap="square" rtlCol="0">
            <a:spAutoFit/>
          </a:bodyPr>
          <a:lstStyle/>
          <a:p>
            <a:r>
              <a:rPr lang="en-GB" dirty="0" smtClean="0"/>
              <a:t>It was estimated that it would require 1.4 E12 protons  out of 2.5 E13 protons per pulse to interact with the 10 mm length of the target in order to generate 600 good muons per intercepted spill.</a:t>
            </a:r>
          </a:p>
          <a:p>
            <a:endParaRPr lang="en-GB" dirty="0"/>
          </a:p>
        </p:txBody>
      </p:sp>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MICE1">
  <a:themeElements>
    <a:clrScheme name="">
      <a:dk1>
        <a:srgbClr val="FFFFFF"/>
      </a:dk1>
      <a:lt1>
        <a:srgbClr val="FFFFFF"/>
      </a:lt1>
      <a:dk2>
        <a:srgbClr val="004080"/>
      </a:dk2>
      <a:lt2>
        <a:srgbClr val="004080"/>
      </a:lt2>
      <a:accent1>
        <a:srgbClr val="FFFFFF"/>
      </a:accent1>
      <a:accent2>
        <a:srgbClr val="004080"/>
      </a:accent2>
      <a:accent3>
        <a:srgbClr val="FFFFFF"/>
      </a:accent3>
      <a:accent4>
        <a:srgbClr val="DADADA"/>
      </a:accent4>
      <a:accent5>
        <a:srgbClr val="FFFFFF"/>
      </a:accent5>
      <a:accent6>
        <a:srgbClr val="003973"/>
      </a:accent6>
      <a:hlink>
        <a:srgbClr val="333333"/>
      </a:hlink>
      <a:folHlink>
        <a:srgbClr val="66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usiness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siness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usiness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usiness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usiness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usiness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usiness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usiness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usiness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usiness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usiness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usiness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usinesstemplate 13">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sinesstemplate 14">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3366FF"/>
        </a:hlink>
        <a:folHlink>
          <a:srgbClr val="6699FF"/>
        </a:folHlink>
      </a:clrScheme>
      <a:clrMap bg1="lt1" tx1="dk1" bg2="lt2" tx2="dk2" accent1="accent1" accent2="accent2" accent3="accent3" accent4="accent4" accent5="accent5" accent6="accent6" hlink="hlink" folHlink="folHlink"/>
    </a:extraClrScheme>
    <a:extraClrScheme>
      <a:clrScheme name="businesstemplate 15">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000066"/>
        </a:hlink>
        <a:folHlink>
          <a:srgbClr val="3333FF"/>
        </a:folHlink>
      </a:clrScheme>
      <a:clrMap bg1="lt1" tx1="dk1" bg2="lt2" tx2="dk2" accent1="accent1" accent2="accent2" accent3="accent3" accent4="accent4" accent5="accent5" accent6="accent6" hlink="hlink" folHlink="folHlink"/>
    </a:extraClrScheme>
    <a:extraClrScheme>
      <a:clrScheme name="businesstemplate 16">
        <a:dk1>
          <a:srgbClr val="000066"/>
        </a:dk1>
        <a:lt1>
          <a:srgbClr val="FFFFFF"/>
        </a:lt1>
        <a:dk2>
          <a:srgbClr val="000066"/>
        </a:dk2>
        <a:lt2>
          <a:srgbClr val="808080"/>
        </a:lt2>
        <a:accent1>
          <a:srgbClr val="CCECFF"/>
        </a:accent1>
        <a:accent2>
          <a:srgbClr val="333399"/>
        </a:accent2>
        <a:accent3>
          <a:srgbClr val="FFFFFF"/>
        </a:accent3>
        <a:accent4>
          <a:srgbClr val="000056"/>
        </a:accent4>
        <a:accent5>
          <a:srgbClr val="E2F4FF"/>
        </a:accent5>
        <a:accent6>
          <a:srgbClr val="2D2D8A"/>
        </a:accent6>
        <a:hlink>
          <a:srgbClr val="000066"/>
        </a:hlink>
        <a:folHlink>
          <a:srgbClr val="3333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MICE1</Template>
  <TotalTime>8046</TotalTime>
  <Words>2012</Words>
  <Application>Microsoft Office PowerPoint</Application>
  <PresentationFormat>On-screen Show (4:3)</PresentationFormat>
  <Paragraphs>639</Paragraphs>
  <Slides>38</Slides>
  <Notes>2</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MICE1</vt:lpstr>
      <vt:lpstr>The MICE Target   Hitting the ISIS Beam to a Hair's Breadth</vt:lpstr>
      <vt:lpstr>What is the Target Mechanism?</vt:lpstr>
      <vt:lpstr>Timeline of Developments</vt:lpstr>
      <vt:lpstr>Original Specification - 2003</vt:lpstr>
      <vt:lpstr>Original Specification - 2003</vt:lpstr>
      <vt:lpstr>Original Specification - 2003</vt:lpstr>
      <vt:lpstr>Original Specification - 2003</vt:lpstr>
      <vt:lpstr>Original Specification - 2003</vt:lpstr>
      <vt:lpstr>Original Specification - 2003</vt:lpstr>
      <vt:lpstr>Timeline of Developments</vt:lpstr>
      <vt:lpstr>Timeline of Developments</vt:lpstr>
      <vt:lpstr>Timeline of Developments</vt:lpstr>
      <vt:lpstr>Timeline of Developments</vt:lpstr>
      <vt:lpstr>Timeline of Developments</vt:lpstr>
      <vt:lpstr>Timeline of Developments</vt:lpstr>
      <vt:lpstr>Timeline of Developments</vt:lpstr>
      <vt:lpstr>2006 Target Tests</vt:lpstr>
      <vt:lpstr>2006 Target Tests</vt:lpstr>
      <vt:lpstr>2006 Target Tests</vt:lpstr>
      <vt:lpstr>Timeline of Developments</vt:lpstr>
      <vt:lpstr>Timeline of Developments</vt:lpstr>
      <vt:lpstr>Timeline of Developments</vt:lpstr>
      <vt:lpstr>Timeline of Developments</vt:lpstr>
      <vt:lpstr>T(0) Operations</vt:lpstr>
      <vt:lpstr>Timeline of Developments</vt:lpstr>
      <vt:lpstr>Timeline of Developments</vt:lpstr>
      <vt:lpstr>T(1) Operations</vt:lpstr>
      <vt:lpstr>Timeline of Developments</vt:lpstr>
      <vt:lpstr>Timeline of Developments</vt:lpstr>
      <vt:lpstr>Timeline of Developments</vt:lpstr>
      <vt:lpstr>Target Controller</vt:lpstr>
      <vt:lpstr>R78 Tests (T2)</vt:lpstr>
      <vt:lpstr>Example Plots</vt:lpstr>
      <vt:lpstr>Example Plots</vt:lpstr>
      <vt:lpstr>Stator Core Redesign</vt:lpstr>
      <vt:lpstr>Future Work</vt:lpstr>
      <vt:lpstr>Addendum</vt:lpstr>
      <vt:lpstr>Slide 38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Paul Smith</dc:creator>
  <cp:lastModifiedBy>Valued Acer Customer</cp:lastModifiedBy>
  <cp:revision>69</cp:revision>
  <dcterms:created xsi:type="dcterms:W3CDTF">2011-07-05T19:10:16Z</dcterms:created>
  <dcterms:modified xsi:type="dcterms:W3CDTF">2011-07-14T22:20:08Z</dcterms:modified>
</cp:coreProperties>
</file>