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1" r:id="rId2"/>
    <p:sldId id="263" r:id="rId3"/>
    <p:sldId id="299" r:id="rId4"/>
    <p:sldId id="301" r:id="rId5"/>
    <p:sldId id="302" r:id="rId6"/>
    <p:sldId id="304"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900" y="-2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4DBCBB-EEFB-4886-8960-3A1758C21DAF}" type="datetimeFigureOut">
              <a:rPr lang="en-GB" smtClean="0"/>
              <a:t>14/11/2012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BB7DF8-3C0D-4099-BB12-36671A10741D}" type="slidenum">
              <a:rPr lang="en-GB" smtClean="0"/>
              <a:t>‹#›</a:t>
            </a:fld>
            <a:endParaRPr lang="en-GB"/>
          </a:p>
        </p:txBody>
      </p:sp>
    </p:spTree>
    <p:extLst>
      <p:ext uri="{BB962C8B-B14F-4D97-AF65-F5344CB8AC3E}">
        <p14:creationId xmlns:p14="http://schemas.microsoft.com/office/powerpoint/2010/main" val="1189998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r>
              <a:rPr lang="en-US" smtClean="0"/>
              <a:t>14/11/2012</a:t>
            </a:r>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E74AD6-FAA2-4782-BC53-0D5A28E6D3AB}" type="slidenum">
              <a:rPr lang="en-GB" smtClean="0"/>
              <a:t>‹#›</a:t>
            </a:fld>
            <a:endParaRPr lang="en-GB"/>
          </a:p>
        </p:txBody>
      </p:sp>
    </p:spTree>
    <p:extLst>
      <p:ext uri="{BB962C8B-B14F-4D97-AF65-F5344CB8AC3E}">
        <p14:creationId xmlns:p14="http://schemas.microsoft.com/office/powerpoint/2010/main" val="2619864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r>
              <a:rPr lang="en-US" smtClean="0"/>
              <a:t>14/11/2012</a:t>
            </a:r>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E74AD6-FAA2-4782-BC53-0D5A28E6D3AB}" type="slidenum">
              <a:rPr lang="en-GB" smtClean="0"/>
              <a:t>‹#›</a:t>
            </a:fld>
            <a:endParaRPr lang="en-GB"/>
          </a:p>
        </p:txBody>
      </p:sp>
    </p:spTree>
    <p:extLst>
      <p:ext uri="{BB962C8B-B14F-4D97-AF65-F5344CB8AC3E}">
        <p14:creationId xmlns:p14="http://schemas.microsoft.com/office/powerpoint/2010/main" val="4019710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r>
              <a:rPr lang="en-US" smtClean="0"/>
              <a:t>14/11/2012</a:t>
            </a:r>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E74AD6-FAA2-4782-BC53-0D5A28E6D3AB}" type="slidenum">
              <a:rPr lang="en-GB" smtClean="0"/>
              <a:t>‹#›</a:t>
            </a:fld>
            <a:endParaRPr lang="en-GB"/>
          </a:p>
        </p:txBody>
      </p:sp>
    </p:spTree>
    <p:extLst>
      <p:ext uri="{BB962C8B-B14F-4D97-AF65-F5344CB8AC3E}">
        <p14:creationId xmlns:p14="http://schemas.microsoft.com/office/powerpoint/2010/main" val="663650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r>
              <a:rPr lang="en-US" smtClean="0"/>
              <a:t>14/11/2012</a:t>
            </a:r>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E74AD6-FAA2-4782-BC53-0D5A28E6D3AB}" type="slidenum">
              <a:rPr lang="en-GB" smtClean="0"/>
              <a:t>‹#›</a:t>
            </a:fld>
            <a:endParaRPr lang="en-GB"/>
          </a:p>
        </p:txBody>
      </p:sp>
    </p:spTree>
    <p:extLst>
      <p:ext uri="{BB962C8B-B14F-4D97-AF65-F5344CB8AC3E}">
        <p14:creationId xmlns:p14="http://schemas.microsoft.com/office/powerpoint/2010/main" val="3496991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14/11/2012</a:t>
            </a:r>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CE74AD6-FAA2-4782-BC53-0D5A28E6D3AB}" type="slidenum">
              <a:rPr lang="en-GB" smtClean="0"/>
              <a:t>‹#›</a:t>
            </a:fld>
            <a:endParaRPr lang="en-GB"/>
          </a:p>
        </p:txBody>
      </p:sp>
    </p:spTree>
    <p:extLst>
      <p:ext uri="{BB962C8B-B14F-4D97-AF65-F5344CB8AC3E}">
        <p14:creationId xmlns:p14="http://schemas.microsoft.com/office/powerpoint/2010/main" val="4024628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r>
              <a:rPr lang="en-US" smtClean="0"/>
              <a:t>14/11/2012</a:t>
            </a:r>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E74AD6-FAA2-4782-BC53-0D5A28E6D3AB}" type="slidenum">
              <a:rPr lang="en-GB" smtClean="0"/>
              <a:t>‹#›</a:t>
            </a:fld>
            <a:endParaRPr lang="en-GB"/>
          </a:p>
        </p:txBody>
      </p:sp>
    </p:spTree>
    <p:extLst>
      <p:ext uri="{BB962C8B-B14F-4D97-AF65-F5344CB8AC3E}">
        <p14:creationId xmlns:p14="http://schemas.microsoft.com/office/powerpoint/2010/main" val="4256109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r>
              <a:rPr lang="en-US" smtClean="0"/>
              <a:t>14/11/2012</a:t>
            </a:r>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CE74AD6-FAA2-4782-BC53-0D5A28E6D3AB}" type="slidenum">
              <a:rPr lang="en-GB" smtClean="0"/>
              <a:t>‹#›</a:t>
            </a:fld>
            <a:endParaRPr lang="en-GB"/>
          </a:p>
        </p:txBody>
      </p:sp>
    </p:spTree>
    <p:extLst>
      <p:ext uri="{BB962C8B-B14F-4D97-AF65-F5344CB8AC3E}">
        <p14:creationId xmlns:p14="http://schemas.microsoft.com/office/powerpoint/2010/main" val="1645997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r>
              <a:rPr lang="en-US" smtClean="0"/>
              <a:t>14/11/2012</a:t>
            </a:r>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CE74AD6-FAA2-4782-BC53-0D5A28E6D3AB}" type="slidenum">
              <a:rPr lang="en-GB" smtClean="0"/>
              <a:t>‹#›</a:t>
            </a:fld>
            <a:endParaRPr lang="en-GB"/>
          </a:p>
        </p:txBody>
      </p:sp>
    </p:spTree>
    <p:extLst>
      <p:ext uri="{BB962C8B-B14F-4D97-AF65-F5344CB8AC3E}">
        <p14:creationId xmlns:p14="http://schemas.microsoft.com/office/powerpoint/2010/main" val="1022210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14/11/2012</a:t>
            </a:r>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CE74AD6-FAA2-4782-BC53-0D5A28E6D3AB}" type="slidenum">
              <a:rPr lang="en-GB" smtClean="0"/>
              <a:t>‹#›</a:t>
            </a:fld>
            <a:endParaRPr lang="en-GB"/>
          </a:p>
        </p:txBody>
      </p:sp>
    </p:spTree>
    <p:extLst>
      <p:ext uri="{BB962C8B-B14F-4D97-AF65-F5344CB8AC3E}">
        <p14:creationId xmlns:p14="http://schemas.microsoft.com/office/powerpoint/2010/main" val="3430464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14/11/2012</a:t>
            </a:r>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E74AD6-FAA2-4782-BC53-0D5A28E6D3AB}" type="slidenum">
              <a:rPr lang="en-GB" smtClean="0"/>
              <a:t>‹#›</a:t>
            </a:fld>
            <a:endParaRPr lang="en-GB"/>
          </a:p>
        </p:txBody>
      </p:sp>
    </p:spTree>
    <p:extLst>
      <p:ext uri="{BB962C8B-B14F-4D97-AF65-F5344CB8AC3E}">
        <p14:creationId xmlns:p14="http://schemas.microsoft.com/office/powerpoint/2010/main" val="2958997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14/11/2012</a:t>
            </a:r>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CE74AD6-FAA2-4782-BC53-0D5A28E6D3AB}" type="slidenum">
              <a:rPr lang="en-GB" smtClean="0"/>
              <a:t>‹#›</a:t>
            </a:fld>
            <a:endParaRPr lang="en-GB"/>
          </a:p>
        </p:txBody>
      </p:sp>
    </p:spTree>
    <p:extLst>
      <p:ext uri="{BB962C8B-B14F-4D97-AF65-F5344CB8AC3E}">
        <p14:creationId xmlns:p14="http://schemas.microsoft.com/office/powerpoint/2010/main" val="2770260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14/11/2012</a:t>
            </a:r>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E74AD6-FAA2-4782-BC53-0D5A28E6D3AB}" type="slidenum">
              <a:rPr lang="en-GB" smtClean="0"/>
              <a:t>‹#›</a:t>
            </a:fld>
            <a:endParaRPr lang="en-GB"/>
          </a:p>
        </p:txBody>
      </p:sp>
    </p:spTree>
    <p:extLst>
      <p:ext uri="{BB962C8B-B14F-4D97-AF65-F5344CB8AC3E}">
        <p14:creationId xmlns:p14="http://schemas.microsoft.com/office/powerpoint/2010/main" val="36671191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hep.shef.ac.uk/research/mice/opera_model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en-GB" dirty="0" smtClean="0"/>
              <a:t>Modelling Update – </a:t>
            </a:r>
            <a:r>
              <a:rPr lang="en-GB" dirty="0" smtClean="0"/>
              <a:t>14</a:t>
            </a:r>
            <a:r>
              <a:rPr lang="en-GB" dirty="0" smtClean="0"/>
              <a:t>/11/12</a:t>
            </a:r>
            <a:endParaRPr lang="en-GB" dirty="0"/>
          </a:p>
        </p:txBody>
      </p:sp>
      <p:pic>
        <p:nvPicPr>
          <p:cNvPr id="1026" name="Picture 2" descr="http://www.hep.shef.ac.uk/research/mice/opera_models/test_models/Hall_Test_29/screenshots/overview.png"/>
          <p:cNvPicPr>
            <a:picLocks noChangeAspect="1" noChangeArrowheads="1"/>
          </p:cNvPicPr>
          <p:nvPr/>
        </p:nvPicPr>
        <p:blipFill rotWithShape="1">
          <a:blip r:embed="rId2">
            <a:extLst>
              <a:ext uri="{28A0092B-C50C-407E-A947-70E740481C1C}">
                <a14:useLocalDpi xmlns:a14="http://schemas.microsoft.com/office/drawing/2010/main" val="0"/>
              </a:ext>
            </a:extLst>
          </a:blip>
          <a:srcRect l="11837" r="8832"/>
          <a:stretch/>
        </p:blipFill>
        <p:spPr bwMode="auto">
          <a:xfrm>
            <a:off x="107504" y="1412776"/>
            <a:ext cx="8871044" cy="3514726"/>
          </a:xfrm>
          <a:prstGeom prst="rect">
            <a:avLst/>
          </a:prstGeom>
          <a:noFill/>
          <a:extLst>
            <a:ext uri="{909E8E84-426E-40DD-AFC4-6F175D3DCCD1}">
              <a14:hiddenFill xmlns:a14="http://schemas.microsoft.com/office/drawing/2010/main">
                <a:solidFill>
                  <a:srgbClr val="FFFFFF"/>
                </a:solidFill>
              </a14:hiddenFill>
            </a:ext>
          </a:extLst>
        </p:spPr>
      </p:pic>
      <p:sp>
        <p:nvSpPr>
          <p:cNvPr id="3" name="Date Placeholder 2"/>
          <p:cNvSpPr>
            <a:spLocks noGrp="1"/>
          </p:cNvSpPr>
          <p:nvPr>
            <p:ph type="dt" sz="half" idx="10"/>
          </p:nvPr>
        </p:nvSpPr>
        <p:spPr/>
        <p:txBody>
          <a:bodyPr/>
          <a:lstStyle/>
          <a:p>
            <a:r>
              <a:rPr lang="en-US" smtClean="0"/>
              <a:t>14/11/2012</a:t>
            </a:r>
            <a:endParaRPr lang="en-GB"/>
          </a:p>
        </p:txBody>
      </p:sp>
      <p:sp>
        <p:nvSpPr>
          <p:cNvPr id="4" name="Slide Number Placeholder 3"/>
          <p:cNvSpPr>
            <a:spLocks noGrp="1"/>
          </p:cNvSpPr>
          <p:nvPr>
            <p:ph type="sldNum" sz="quarter" idx="12"/>
          </p:nvPr>
        </p:nvSpPr>
        <p:spPr/>
        <p:txBody>
          <a:bodyPr/>
          <a:lstStyle/>
          <a:p>
            <a:fld id="{BCE74AD6-FAA2-4782-BC53-0D5A28E6D3AB}" type="slidenum">
              <a:rPr lang="en-GB" smtClean="0"/>
              <a:t>1</a:t>
            </a:fld>
            <a:endParaRPr lang="en-GB"/>
          </a:p>
        </p:txBody>
      </p:sp>
    </p:spTree>
    <p:extLst>
      <p:ext uri="{BB962C8B-B14F-4D97-AF65-F5344CB8AC3E}">
        <p14:creationId xmlns:p14="http://schemas.microsoft.com/office/powerpoint/2010/main" val="33340806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n-GB" sz="3200" b="1" dirty="0" smtClean="0"/>
              <a:t>Model Updates</a:t>
            </a:r>
            <a:endParaRPr lang="en-GB" sz="3200" b="1" dirty="0"/>
          </a:p>
        </p:txBody>
      </p:sp>
      <p:sp>
        <p:nvSpPr>
          <p:cNvPr id="3" name="Date Placeholder 2"/>
          <p:cNvSpPr>
            <a:spLocks noGrp="1"/>
          </p:cNvSpPr>
          <p:nvPr>
            <p:ph type="dt" sz="half" idx="10"/>
          </p:nvPr>
        </p:nvSpPr>
        <p:spPr/>
        <p:txBody>
          <a:bodyPr/>
          <a:lstStyle/>
          <a:p>
            <a:r>
              <a:rPr lang="en-US" smtClean="0"/>
              <a:t>14/11/2012</a:t>
            </a:r>
            <a:endParaRPr lang="en-GB" dirty="0"/>
          </a:p>
        </p:txBody>
      </p:sp>
      <p:sp>
        <p:nvSpPr>
          <p:cNvPr id="5" name="Slide Number Placeholder 4"/>
          <p:cNvSpPr>
            <a:spLocks noGrp="1"/>
          </p:cNvSpPr>
          <p:nvPr>
            <p:ph type="sldNum" sz="quarter" idx="12"/>
          </p:nvPr>
        </p:nvSpPr>
        <p:spPr/>
        <p:txBody>
          <a:bodyPr/>
          <a:lstStyle/>
          <a:p>
            <a:fld id="{BCE74AD6-FAA2-4782-BC53-0D5A28E6D3AB}" type="slidenum">
              <a:rPr lang="en-GB" smtClean="0"/>
              <a:t>2</a:t>
            </a:fld>
            <a:endParaRPr lang="en-GB"/>
          </a:p>
        </p:txBody>
      </p:sp>
      <p:sp>
        <p:nvSpPr>
          <p:cNvPr id="4" name="TextBox 3"/>
          <p:cNvSpPr txBox="1"/>
          <p:nvPr/>
        </p:nvSpPr>
        <p:spPr>
          <a:xfrm>
            <a:off x="611560" y="1126485"/>
            <a:ext cx="8064896" cy="646331"/>
          </a:xfrm>
          <a:prstGeom prst="rect">
            <a:avLst/>
          </a:prstGeom>
          <a:noFill/>
        </p:spPr>
        <p:txBody>
          <a:bodyPr wrap="square" rtlCol="0">
            <a:spAutoFit/>
          </a:bodyPr>
          <a:lstStyle/>
          <a:p>
            <a:endParaRPr lang="en-GB" dirty="0" smtClean="0"/>
          </a:p>
          <a:p>
            <a:endParaRPr lang="en-GB" dirty="0" smtClean="0"/>
          </a:p>
        </p:txBody>
      </p:sp>
      <p:sp>
        <p:nvSpPr>
          <p:cNvPr id="7" name="TextBox 6"/>
          <p:cNvSpPr txBox="1"/>
          <p:nvPr/>
        </p:nvSpPr>
        <p:spPr>
          <a:xfrm>
            <a:off x="547876" y="1052736"/>
            <a:ext cx="8128580" cy="5355312"/>
          </a:xfrm>
          <a:prstGeom prst="rect">
            <a:avLst/>
          </a:prstGeom>
          <a:noFill/>
        </p:spPr>
        <p:txBody>
          <a:bodyPr wrap="square" rtlCol="0">
            <a:spAutoFit/>
          </a:bodyPr>
          <a:lstStyle/>
          <a:p>
            <a:r>
              <a:rPr lang="en-GB" dirty="0" smtClean="0"/>
              <a:t>Addition of the Plant Room/MLCR. I have subsequently been informed that we will not be utilising th</a:t>
            </a:r>
            <a:r>
              <a:rPr lang="en-GB" dirty="0" smtClean="0"/>
              <a:t>e plant room but at least we now have the MLCR and the MLCR Racks in the model. It is quite clear that this part of the model will need extending to include the hydrogen room, store room, ISIS control room ,</a:t>
            </a:r>
            <a:r>
              <a:rPr lang="en-GB" dirty="0" err="1" smtClean="0"/>
              <a:t>etc</a:t>
            </a:r>
            <a:r>
              <a:rPr lang="en-GB" dirty="0" smtClean="0"/>
              <a:t>  in the future.</a:t>
            </a:r>
            <a:endParaRPr lang="en-GB" dirty="0" smtClean="0"/>
          </a:p>
          <a:p>
            <a:endParaRPr lang="en-GB" dirty="0" smtClean="0"/>
          </a:p>
          <a:p>
            <a:r>
              <a:rPr lang="en-GB" dirty="0" smtClean="0"/>
              <a:t>I’ve written a piece of code that I’ve called a ‘Rack Generator’. It’s been built upon the code that I used to generate the racks behind the NSW. This permits rows and columns of racks to be built arbitrarily in the hall/MLCR </a:t>
            </a:r>
            <a:r>
              <a:rPr lang="en-GB" dirty="0" err="1" smtClean="0"/>
              <a:t>etc</a:t>
            </a:r>
            <a:r>
              <a:rPr lang="en-GB" dirty="0" smtClean="0"/>
              <a:t> </a:t>
            </a:r>
          </a:p>
          <a:p>
            <a:endParaRPr lang="en-GB" dirty="0"/>
          </a:p>
          <a:p>
            <a:r>
              <a:rPr lang="en-GB" dirty="0" smtClean="0"/>
              <a:t>This works by generating a series of hollow cuboids with a settabl</a:t>
            </a:r>
            <a:r>
              <a:rPr lang="en-GB" dirty="0" smtClean="0"/>
              <a:t>e wall thickness. We’ve been able to achieve </a:t>
            </a:r>
            <a:r>
              <a:rPr lang="en-GB" dirty="0" err="1" smtClean="0"/>
              <a:t>meshable</a:t>
            </a:r>
            <a:r>
              <a:rPr lang="en-GB" dirty="0" smtClean="0"/>
              <a:t> wall thicknesses that have exceeded original expectations… 1.5mm was thinnest achieved.</a:t>
            </a:r>
            <a:endParaRPr lang="en-GB" dirty="0" smtClean="0"/>
          </a:p>
          <a:p>
            <a:endParaRPr lang="en-GB" dirty="0"/>
          </a:p>
          <a:p>
            <a:r>
              <a:rPr lang="en-GB" dirty="0" smtClean="0"/>
              <a:t>EMR finally updated.  This has reduced the huge iron block into a plate with hole in the middle. The EMR model does not include any of the supporting framework  which could possibly add a significant % of iron.  Even with the framework missing this has probably reduced the largest source of structural error in the model.</a:t>
            </a:r>
          </a:p>
          <a:p>
            <a:endParaRPr lang="en-GB" dirty="0"/>
          </a:p>
          <a:p>
            <a:r>
              <a:rPr lang="en-GB" dirty="0" smtClean="0"/>
              <a:t>Lots of other tweaks to the code…</a:t>
            </a:r>
            <a:endParaRPr lang="en-GB" dirty="0"/>
          </a:p>
        </p:txBody>
      </p:sp>
    </p:spTree>
    <p:extLst>
      <p:ext uri="{BB962C8B-B14F-4D97-AF65-F5344CB8AC3E}">
        <p14:creationId xmlns:p14="http://schemas.microsoft.com/office/powerpoint/2010/main" val="4722614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n-GB" sz="3200" b="1" dirty="0" smtClean="0"/>
              <a:t>Computing</a:t>
            </a:r>
            <a:endParaRPr lang="en-GB" sz="3200" b="1" dirty="0"/>
          </a:p>
        </p:txBody>
      </p:sp>
      <p:sp>
        <p:nvSpPr>
          <p:cNvPr id="3" name="Date Placeholder 2"/>
          <p:cNvSpPr>
            <a:spLocks noGrp="1"/>
          </p:cNvSpPr>
          <p:nvPr>
            <p:ph type="dt" sz="half" idx="10"/>
          </p:nvPr>
        </p:nvSpPr>
        <p:spPr/>
        <p:txBody>
          <a:bodyPr/>
          <a:lstStyle/>
          <a:p>
            <a:r>
              <a:rPr lang="en-US" smtClean="0"/>
              <a:t>14/11/2012</a:t>
            </a:r>
            <a:endParaRPr lang="en-GB" dirty="0"/>
          </a:p>
        </p:txBody>
      </p:sp>
      <p:sp>
        <p:nvSpPr>
          <p:cNvPr id="5" name="Slide Number Placeholder 4"/>
          <p:cNvSpPr>
            <a:spLocks noGrp="1"/>
          </p:cNvSpPr>
          <p:nvPr>
            <p:ph type="sldNum" sz="quarter" idx="12"/>
          </p:nvPr>
        </p:nvSpPr>
        <p:spPr/>
        <p:txBody>
          <a:bodyPr/>
          <a:lstStyle/>
          <a:p>
            <a:fld id="{BCE74AD6-FAA2-4782-BC53-0D5A28E6D3AB}" type="slidenum">
              <a:rPr lang="en-GB" smtClean="0"/>
              <a:t>3</a:t>
            </a:fld>
            <a:endParaRPr lang="en-GB"/>
          </a:p>
        </p:txBody>
      </p:sp>
      <p:sp>
        <p:nvSpPr>
          <p:cNvPr id="4" name="TextBox 3"/>
          <p:cNvSpPr txBox="1"/>
          <p:nvPr/>
        </p:nvSpPr>
        <p:spPr>
          <a:xfrm>
            <a:off x="611560" y="1126485"/>
            <a:ext cx="8064896" cy="646331"/>
          </a:xfrm>
          <a:prstGeom prst="rect">
            <a:avLst/>
          </a:prstGeom>
          <a:noFill/>
        </p:spPr>
        <p:txBody>
          <a:bodyPr wrap="square" rtlCol="0">
            <a:spAutoFit/>
          </a:bodyPr>
          <a:lstStyle/>
          <a:p>
            <a:endParaRPr lang="en-GB" dirty="0" smtClean="0"/>
          </a:p>
          <a:p>
            <a:endParaRPr lang="en-GB" dirty="0" smtClean="0"/>
          </a:p>
        </p:txBody>
      </p:sp>
      <p:sp>
        <p:nvSpPr>
          <p:cNvPr id="7" name="TextBox 6"/>
          <p:cNvSpPr txBox="1"/>
          <p:nvPr/>
        </p:nvSpPr>
        <p:spPr>
          <a:xfrm>
            <a:off x="547876" y="1052736"/>
            <a:ext cx="8128580" cy="5355312"/>
          </a:xfrm>
          <a:prstGeom prst="rect">
            <a:avLst/>
          </a:prstGeom>
          <a:noFill/>
        </p:spPr>
        <p:txBody>
          <a:bodyPr wrap="square" rtlCol="0">
            <a:spAutoFit/>
          </a:bodyPr>
          <a:lstStyle/>
          <a:p>
            <a:r>
              <a:rPr lang="en-GB" dirty="0" smtClean="0"/>
              <a:t>As previously reported the faster computer has had a </a:t>
            </a:r>
            <a:r>
              <a:rPr lang="en-GB" dirty="0" smtClean="0"/>
              <a:t>significant effect on improving the solve time. Before the plant room was put in it was taking about ~28 hours for a solve…</a:t>
            </a:r>
          </a:p>
          <a:p>
            <a:endParaRPr lang="en-GB" dirty="0"/>
          </a:p>
          <a:p>
            <a:r>
              <a:rPr lang="en-GB" dirty="0" smtClean="0"/>
              <a:t>With the plant room and some racks it is about 39 hours. I think this is pretty good considering the addition of the plant room effectively doubles the volume of the model, albeit a lot of the additional air can be set at a reduced resolution which helps.</a:t>
            </a:r>
          </a:p>
          <a:p>
            <a:endParaRPr lang="en-GB" dirty="0"/>
          </a:p>
          <a:p>
            <a:r>
              <a:rPr lang="en-GB" dirty="0"/>
              <a:t>I</a:t>
            </a:r>
            <a:r>
              <a:rPr lang="en-GB" dirty="0" smtClean="0"/>
              <a:t> upgraded to OPERA 15R3 earlier this week which uses a new matrix solving algorithm that claims to be up to 60% faster.  I have done one run since Matt Robinson installed 15R3 . This model was run without the plant room (but with a significant number of racks in the hall ) and it took 21 hours to solve so first indications are that it appears to have made a difference.</a:t>
            </a:r>
          </a:p>
          <a:p>
            <a:endParaRPr lang="en-GB" dirty="0"/>
          </a:p>
          <a:p>
            <a:r>
              <a:rPr lang="en-GB" dirty="0" smtClean="0"/>
              <a:t>As an aside Craig’s computer is now struggling to process the output from the analysis –perhaps he could do with an upgrade?   The completed Model size is approximately ~4GB.</a:t>
            </a:r>
          </a:p>
          <a:p>
            <a:endParaRPr lang="en-GB" dirty="0" smtClean="0"/>
          </a:p>
        </p:txBody>
      </p:sp>
    </p:spTree>
    <p:extLst>
      <p:ext uri="{BB962C8B-B14F-4D97-AF65-F5344CB8AC3E}">
        <p14:creationId xmlns:p14="http://schemas.microsoft.com/office/powerpoint/2010/main" val="35427870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n-GB" sz="3200" b="1" dirty="0" smtClean="0"/>
              <a:t>Moving to Production Models</a:t>
            </a:r>
            <a:endParaRPr lang="en-GB" sz="3200" b="1" dirty="0"/>
          </a:p>
        </p:txBody>
      </p:sp>
      <p:sp>
        <p:nvSpPr>
          <p:cNvPr id="3" name="Date Placeholder 2"/>
          <p:cNvSpPr>
            <a:spLocks noGrp="1"/>
          </p:cNvSpPr>
          <p:nvPr>
            <p:ph type="dt" sz="half" idx="10"/>
          </p:nvPr>
        </p:nvSpPr>
        <p:spPr/>
        <p:txBody>
          <a:bodyPr/>
          <a:lstStyle/>
          <a:p>
            <a:r>
              <a:rPr lang="en-US" smtClean="0"/>
              <a:t>14/11/2012</a:t>
            </a:r>
            <a:endParaRPr lang="en-GB" dirty="0"/>
          </a:p>
        </p:txBody>
      </p:sp>
      <p:sp>
        <p:nvSpPr>
          <p:cNvPr id="5" name="Slide Number Placeholder 4"/>
          <p:cNvSpPr>
            <a:spLocks noGrp="1"/>
          </p:cNvSpPr>
          <p:nvPr>
            <p:ph type="sldNum" sz="quarter" idx="12"/>
          </p:nvPr>
        </p:nvSpPr>
        <p:spPr/>
        <p:txBody>
          <a:bodyPr/>
          <a:lstStyle/>
          <a:p>
            <a:fld id="{BCE74AD6-FAA2-4782-BC53-0D5A28E6D3AB}" type="slidenum">
              <a:rPr lang="en-GB" smtClean="0"/>
              <a:t>4</a:t>
            </a:fld>
            <a:endParaRPr lang="en-GB"/>
          </a:p>
        </p:txBody>
      </p:sp>
      <p:sp>
        <p:nvSpPr>
          <p:cNvPr id="4" name="TextBox 3"/>
          <p:cNvSpPr txBox="1"/>
          <p:nvPr/>
        </p:nvSpPr>
        <p:spPr>
          <a:xfrm>
            <a:off x="611560" y="1126485"/>
            <a:ext cx="8064896" cy="646331"/>
          </a:xfrm>
          <a:prstGeom prst="rect">
            <a:avLst/>
          </a:prstGeom>
          <a:noFill/>
        </p:spPr>
        <p:txBody>
          <a:bodyPr wrap="square" rtlCol="0">
            <a:spAutoFit/>
          </a:bodyPr>
          <a:lstStyle/>
          <a:p>
            <a:endParaRPr lang="en-GB" dirty="0" smtClean="0"/>
          </a:p>
          <a:p>
            <a:endParaRPr lang="en-GB" dirty="0" smtClean="0"/>
          </a:p>
        </p:txBody>
      </p:sp>
      <p:sp>
        <p:nvSpPr>
          <p:cNvPr id="7" name="TextBox 6"/>
          <p:cNvSpPr txBox="1"/>
          <p:nvPr/>
        </p:nvSpPr>
        <p:spPr>
          <a:xfrm>
            <a:off x="395536" y="893033"/>
            <a:ext cx="8424936" cy="5632311"/>
          </a:xfrm>
          <a:prstGeom prst="rect">
            <a:avLst/>
          </a:prstGeom>
          <a:noFill/>
        </p:spPr>
        <p:txBody>
          <a:bodyPr wrap="square" rtlCol="0">
            <a:spAutoFit/>
          </a:bodyPr>
          <a:lstStyle/>
          <a:p>
            <a:r>
              <a:rPr lang="en-GB" dirty="0" smtClean="0"/>
              <a:t>I am currently focusing some of my time on moving the model from producing ‘test models’ to what I call ‘production models’.  In some respects its just a change of name but it is also an indication that we now believe that the model is sufficiently developed to be useful. It also means that we will be much more rigorous with describing and documenting the models.</a:t>
            </a:r>
          </a:p>
          <a:p>
            <a:endParaRPr lang="en-GB" dirty="0"/>
          </a:p>
          <a:p>
            <a:r>
              <a:rPr lang="en-GB" dirty="0" smtClean="0"/>
              <a:t>To this end I have created a website at Sheffield in preparation to host the solutions and the documentation.</a:t>
            </a:r>
          </a:p>
          <a:p>
            <a:endParaRPr lang="en-GB" dirty="0"/>
          </a:p>
          <a:p>
            <a:r>
              <a:rPr lang="en-GB" dirty="0">
                <a:hlinkClick r:id="rId2"/>
              </a:rPr>
              <a:t>http://www.hep.shef.ac.uk/research/mice/opera_models</a:t>
            </a:r>
            <a:r>
              <a:rPr lang="en-GB" dirty="0" smtClean="0">
                <a:hlinkClick r:id="rId2"/>
              </a:rPr>
              <a:t>/</a:t>
            </a:r>
            <a:r>
              <a:rPr lang="en-GB" dirty="0" smtClean="0"/>
              <a:t>   </a:t>
            </a:r>
          </a:p>
          <a:p>
            <a:r>
              <a:rPr lang="en-GB" dirty="0" smtClean="0"/>
              <a:t>(note underscore: </a:t>
            </a:r>
            <a:r>
              <a:rPr lang="en-GB" dirty="0" err="1" smtClean="0"/>
              <a:t>opera_models</a:t>
            </a:r>
            <a:r>
              <a:rPr lang="en-GB" dirty="0" smtClean="0"/>
              <a:t>)</a:t>
            </a:r>
          </a:p>
          <a:p>
            <a:endParaRPr lang="en-GB" dirty="0"/>
          </a:p>
          <a:p>
            <a:r>
              <a:rPr lang="en-GB" dirty="0" smtClean="0"/>
              <a:t>This site links to model documentation, the repository, some of the test models we have produced so far and some other things. It’s main purpose will be to house the large solution files that we generate. (Several GB per solved model)</a:t>
            </a:r>
          </a:p>
          <a:p>
            <a:endParaRPr lang="en-GB" dirty="0"/>
          </a:p>
          <a:p>
            <a:r>
              <a:rPr lang="en-GB" dirty="0" smtClean="0"/>
              <a:t>At the moment the website is backed up but this could become  a problem when we get to the point that there are a lot of solution files on there. Most of the solutions are also backed up on my machine but we may need to consider something else when we get &gt;100GB.</a:t>
            </a:r>
          </a:p>
        </p:txBody>
      </p:sp>
    </p:spTree>
    <p:extLst>
      <p:ext uri="{BB962C8B-B14F-4D97-AF65-F5344CB8AC3E}">
        <p14:creationId xmlns:p14="http://schemas.microsoft.com/office/powerpoint/2010/main" val="31839686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n-GB" sz="3200" b="1" dirty="0" smtClean="0"/>
              <a:t>Proposed Methodology</a:t>
            </a:r>
            <a:endParaRPr lang="en-GB" sz="3200" b="1" dirty="0"/>
          </a:p>
        </p:txBody>
      </p:sp>
      <p:sp>
        <p:nvSpPr>
          <p:cNvPr id="3" name="Date Placeholder 2"/>
          <p:cNvSpPr>
            <a:spLocks noGrp="1"/>
          </p:cNvSpPr>
          <p:nvPr>
            <p:ph type="dt" sz="half" idx="10"/>
          </p:nvPr>
        </p:nvSpPr>
        <p:spPr/>
        <p:txBody>
          <a:bodyPr/>
          <a:lstStyle/>
          <a:p>
            <a:r>
              <a:rPr lang="en-US" smtClean="0"/>
              <a:t>14/11/2012</a:t>
            </a:r>
            <a:endParaRPr lang="en-GB" dirty="0"/>
          </a:p>
        </p:txBody>
      </p:sp>
      <p:sp>
        <p:nvSpPr>
          <p:cNvPr id="5" name="Slide Number Placeholder 4"/>
          <p:cNvSpPr>
            <a:spLocks noGrp="1"/>
          </p:cNvSpPr>
          <p:nvPr>
            <p:ph type="sldNum" sz="quarter" idx="12"/>
          </p:nvPr>
        </p:nvSpPr>
        <p:spPr/>
        <p:txBody>
          <a:bodyPr/>
          <a:lstStyle/>
          <a:p>
            <a:fld id="{BCE74AD6-FAA2-4782-BC53-0D5A28E6D3AB}" type="slidenum">
              <a:rPr lang="en-GB" smtClean="0"/>
              <a:t>5</a:t>
            </a:fld>
            <a:endParaRPr lang="en-GB"/>
          </a:p>
        </p:txBody>
      </p:sp>
      <p:sp>
        <p:nvSpPr>
          <p:cNvPr id="7" name="TextBox 6"/>
          <p:cNvSpPr txBox="1"/>
          <p:nvPr/>
        </p:nvSpPr>
        <p:spPr>
          <a:xfrm>
            <a:off x="547876" y="2924944"/>
            <a:ext cx="8128580" cy="2862322"/>
          </a:xfrm>
          <a:prstGeom prst="rect">
            <a:avLst/>
          </a:prstGeom>
          <a:noFill/>
        </p:spPr>
        <p:txBody>
          <a:bodyPr wrap="square" rtlCol="0">
            <a:spAutoFit/>
          </a:bodyPr>
          <a:lstStyle/>
          <a:p>
            <a:pPr algn="ctr"/>
            <a:r>
              <a:rPr lang="en-GB" dirty="0" smtClean="0"/>
              <a:t>Upload Code to repository if there are structural changes to the code</a:t>
            </a:r>
          </a:p>
          <a:p>
            <a:pPr algn="ctr"/>
            <a:r>
              <a:rPr lang="en-GB" dirty="0" smtClean="0"/>
              <a:t>\/</a:t>
            </a:r>
            <a:endParaRPr lang="en-GB" dirty="0"/>
          </a:p>
          <a:p>
            <a:pPr algn="ctr"/>
            <a:r>
              <a:rPr lang="en-GB" dirty="0" smtClean="0"/>
              <a:t>Snapshot of .</a:t>
            </a:r>
            <a:r>
              <a:rPr lang="en-GB" dirty="0" err="1" smtClean="0"/>
              <a:t>comi</a:t>
            </a:r>
            <a:r>
              <a:rPr lang="en-GB" dirty="0" smtClean="0"/>
              <a:t> into a zip file (.</a:t>
            </a:r>
            <a:r>
              <a:rPr lang="en-GB" dirty="0" err="1" smtClean="0"/>
              <a:t>comi</a:t>
            </a:r>
            <a:r>
              <a:rPr lang="en-GB" dirty="0" smtClean="0"/>
              <a:t> files are small)</a:t>
            </a:r>
          </a:p>
          <a:p>
            <a:pPr algn="ctr"/>
            <a:r>
              <a:rPr lang="en-GB" dirty="0" smtClean="0"/>
              <a:t>\/</a:t>
            </a:r>
            <a:endParaRPr lang="en-GB" dirty="0"/>
          </a:p>
          <a:p>
            <a:pPr algn="ctr"/>
            <a:r>
              <a:rPr lang="en-GB" dirty="0" smtClean="0"/>
              <a:t>Run Model</a:t>
            </a:r>
          </a:p>
          <a:p>
            <a:pPr algn="ctr"/>
            <a:r>
              <a:rPr lang="en-GB" dirty="0" smtClean="0"/>
              <a:t>\/</a:t>
            </a:r>
            <a:endParaRPr lang="en-GB" dirty="0"/>
          </a:p>
          <a:p>
            <a:pPr algn="ctr"/>
            <a:r>
              <a:rPr lang="en-GB" dirty="0" smtClean="0"/>
              <a:t>Post model solutions and .</a:t>
            </a:r>
            <a:r>
              <a:rPr lang="en-GB" dirty="0" err="1" smtClean="0"/>
              <a:t>comi</a:t>
            </a:r>
            <a:r>
              <a:rPr lang="en-GB" dirty="0" smtClean="0"/>
              <a:t> snapshot onto website with a description of the purpose of the model </a:t>
            </a:r>
          </a:p>
          <a:p>
            <a:pPr algn="ctr"/>
            <a:r>
              <a:rPr lang="en-GB" dirty="0" smtClean="0"/>
              <a:t>\/</a:t>
            </a:r>
            <a:endParaRPr lang="en-GB" dirty="0"/>
          </a:p>
          <a:p>
            <a:pPr algn="ctr"/>
            <a:r>
              <a:rPr lang="en-GB" dirty="0" smtClean="0"/>
              <a:t>Update </a:t>
            </a:r>
            <a:r>
              <a:rPr lang="en-GB" dirty="0" err="1" smtClean="0"/>
              <a:t>spreadsheet</a:t>
            </a:r>
            <a:r>
              <a:rPr lang="en-GB" dirty="0" smtClean="0"/>
              <a:t> that lists what was turned on in the model</a:t>
            </a:r>
          </a:p>
        </p:txBody>
      </p:sp>
      <p:sp>
        <p:nvSpPr>
          <p:cNvPr id="12" name="TextBox 11"/>
          <p:cNvSpPr txBox="1"/>
          <p:nvPr/>
        </p:nvSpPr>
        <p:spPr>
          <a:xfrm>
            <a:off x="611560" y="1124744"/>
            <a:ext cx="7632848" cy="923330"/>
          </a:xfrm>
          <a:prstGeom prst="rect">
            <a:avLst/>
          </a:prstGeom>
          <a:noFill/>
        </p:spPr>
        <p:txBody>
          <a:bodyPr wrap="square" rtlCol="0">
            <a:spAutoFit/>
          </a:bodyPr>
          <a:lstStyle/>
          <a:p>
            <a:r>
              <a:rPr lang="en-GB" dirty="0" smtClean="0"/>
              <a:t>This is the way that I want to propose that the modelling is undertaken. This way we can both document what has been done and the results and code should remain persistent for future reference.</a:t>
            </a:r>
          </a:p>
        </p:txBody>
      </p:sp>
    </p:spTree>
    <p:extLst>
      <p:ext uri="{BB962C8B-B14F-4D97-AF65-F5344CB8AC3E}">
        <p14:creationId xmlns:p14="http://schemas.microsoft.com/office/powerpoint/2010/main" val="29260315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n-GB" sz="3200" b="1" dirty="0" smtClean="0"/>
              <a:t>What do we want to tackle?</a:t>
            </a:r>
            <a:endParaRPr lang="en-GB" sz="3200" b="1" dirty="0"/>
          </a:p>
        </p:txBody>
      </p:sp>
      <p:sp>
        <p:nvSpPr>
          <p:cNvPr id="3" name="Date Placeholder 2"/>
          <p:cNvSpPr>
            <a:spLocks noGrp="1"/>
          </p:cNvSpPr>
          <p:nvPr>
            <p:ph type="dt" sz="half" idx="10"/>
          </p:nvPr>
        </p:nvSpPr>
        <p:spPr/>
        <p:txBody>
          <a:bodyPr/>
          <a:lstStyle/>
          <a:p>
            <a:r>
              <a:rPr lang="en-US" smtClean="0"/>
              <a:t>14/11/2012</a:t>
            </a:r>
            <a:endParaRPr lang="en-GB" dirty="0"/>
          </a:p>
        </p:txBody>
      </p:sp>
      <p:sp>
        <p:nvSpPr>
          <p:cNvPr id="5" name="Slide Number Placeholder 4"/>
          <p:cNvSpPr>
            <a:spLocks noGrp="1"/>
          </p:cNvSpPr>
          <p:nvPr>
            <p:ph type="sldNum" sz="quarter" idx="12"/>
          </p:nvPr>
        </p:nvSpPr>
        <p:spPr/>
        <p:txBody>
          <a:bodyPr/>
          <a:lstStyle/>
          <a:p>
            <a:fld id="{BCE74AD6-FAA2-4782-BC53-0D5A28E6D3AB}" type="slidenum">
              <a:rPr lang="en-GB" smtClean="0"/>
              <a:t>6</a:t>
            </a:fld>
            <a:endParaRPr lang="en-GB"/>
          </a:p>
        </p:txBody>
      </p:sp>
      <p:sp>
        <p:nvSpPr>
          <p:cNvPr id="4" name="TextBox 3"/>
          <p:cNvSpPr txBox="1"/>
          <p:nvPr/>
        </p:nvSpPr>
        <p:spPr>
          <a:xfrm>
            <a:off x="683568" y="1196752"/>
            <a:ext cx="7920880" cy="4524315"/>
          </a:xfrm>
          <a:prstGeom prst="rect">
            <a:avLst/>
          </a:prstGeom>
          <a:noFill/>
        </p:spPr>
        <p:txBody>
          <a:bodyPr wrap="square" rtlCol="0">
            <a:spAutoFit/>
          </a:bodyPr>
          <a:lstStyle/>
          <a:p>
            <a:r>
              <a:rPr lang="en-GB" dirty="0" smtClean="0"/>
              <a:t>Before I ‘really’ ask this I have a few comments.</a:t>
            </a:r>
          </a:p>
          <a:p>
            <a:endParaRPr lang="en-GB" dirty="0"/>
          </a:p>
          <a:p>
            <a:r>
              <a:rPr lang="en-GB" dirty="0" smtClean="0"/>
              <a:t>There are still a few issues/checks with the model that I want to perform before I move into full production mode.</a:t>
            </a:r>
          </a:p>
          <a:p>
            <a:endParaRPr lang="en-GB" dirty="0"/>
          </a:p>
          <a:p>
            <a:r>
              <a:rPr lang="en-GB" dirty="0" smtClean="0"/>
              <a:t>I know that there is an error with the location of the East Wall.</a:t>
            </a:r>
          </a:p>
          <a:p>
            <a:r>
              <a:rPr lang="en-GB" dirty="0" smtClean="0"/>
              <a:t>I would like to do a final but thorough component location check with Jason.</a:t>
            </a:r>
          </a:p>
          <a:p>
            <a:endParaRPr lang="en-GB" dirty="0"/>
          </a:p>
          <a:p>
            <a:r>
              <a:rPr lang="en-GB" dirty="0" smtClean="0"/>
              <a:t>Craig should present the first results on the compressor locations first as there is the potential for a good number of what-ifs that we need to do with this (and the geometry/locations need tightening up a bit)</a:t>
            </a:r>
          </a:p>
          <a:p>
            <a:endParaRPr lang="en-GB" dirty="0"/>
          </a:p>
          <a:p>
            <a:r>
              <a:rPr lang="en-GB" dirty="0" smtClean="0"/>
              <a:t>…but perhaps this is something that we might want to discuss later on during the meeting.</a:t>
            </a:r>
            <a:endParaRPr lang="en-GB" dirty="0"/>
          </a:p>
          <a:p>
            <a:endParaRPr lang="en-GB" dirty="0" smtClean="0"/>
          </a:p>
          <a:p>
            <a:endParaRPr lang="en-GB" dirty="0"/>
          </a:p>
        </p:txBody>
      </p:sp>
    </p:spTree>
    <p:extLst>
      <p:ext uri="{BB962C8B-B14F-4D97-AF65-F5344CB8AC3E}">
        <p14:creationId xmlns:p14="http://schemas.microsoft.com/office/powerpoint/2010/main" val="25024159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3124</TotalTime>
  <Words>867</Words>
  <Application>Microsoft Office PowerPoint</Application>
  <PresentationFormat>On-screen Show (4:3)</PresentationFormat>
  <Paragraphs>64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Modelling Update – 14/11/12</vt:lpstr>
      <vt:lpstr>Model Updates</vt:lpstr>
      <vt:lpstr>Computing</vt:lpstr>
      <vt:lpstr>Moving to Production Models</vt:lpstr>
      <vt:lpstr>Proposed Methodology</vt:lpstr>
      <vt:lpstr>What do we want to tackle?</vt:lpstr>
    </vt:vector>
  </TitlesOfParts>
  <Company>University of Sheffield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Smith</dc:creator>
  <cp:lastModifiedBy>Paul Smith</cp:lastModifiedBy>
  <cp:revision>93</cp:revision>
  <dcterms:created xsi:type="dcterms:W3CDTF">2012-09-05T09:42:19Z</dcterms:created>
  <dcterms:modified xsi:type="dcterms:W3CDTF">2012-11-14T14:33:35Z</dcterms:modified>
</cp:coreProperties>
</file>