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1" r:id="rId2"/>
    <p:sldId id="263" r:id="rId3"/>
    <p:sldId id="291" r:id="rId4"/>
    <p:sldId id="292" r:id="rId5"/>
    <p:sldId id="293" r:id="rId6"/>
    <p:sldId id="294" r:id="rId7"/>
    <p:sldId id="296" r:id="rId8"/>
    <p:sldId id="295" r:id="rId9"/>
    <p:sldId id="29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900"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4DBCBB-EEFB-4886-8960-3A1758C21DAF}" type="datetimeFigureOut">
              <a:rPr lang="en-GB" smtClean="0"/>
              <a:t>31/10/2012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BB7DF8-3C0D-4099-BB12-36671A10741D}" type="slidenum">
              <a:rPr lang="en-GB" smtClean="0"/>
              <a:t>‹#›</a:t>
            </a:fld>
            <a:endParaRPr lang="en-GB"/>
          </a:p>
        </p:txBody>
      </p:sp>
    </p:spTree>
    <p:extLst>
      <p:ext uri="{BB962C8B-B14F-4D97-AF65-F5344CB8AC3E}">
        <p14:creationId xmlns:p14="http://schemas.microsoft.com/office/powerpoint/2010/main" val="1189998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US" smtClean="0"/>
              <a:t>31/10/2012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261986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31/10/2012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4019710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31/10/2012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663650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31/10/2012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349699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31/10/2012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402462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US" smtClean="0"/>
              <a:t>31/10/2012</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425610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US" smtClean="0"/>
              <a:t>31/10/2012</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1645997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31/10/2012</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1022210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31/10/2012</a:t>
            </a:r>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3430464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31/10/2012</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295899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31/10/2012</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277026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31/10/2012</a:t>
            </a: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E74AD6-FAA2-4782-BC53-0D5A28E6D3AB}" type="slidenum">
              <a:rPr lang="en-GB" smtClean="0"/>
              <a:t>‹#›</a:t>
            </a:fld>
            <a:endParaRPr lang="en-GB"/>
          </a:p>
        </p:txBody>
      </p:sp>
    </p:spTree>
    <p:extLst>
      <p:ext uri="{BB962C8B-B14F-4D97-AF65-F5344CB8AC3E}">
        <p14:creationId xmlns:p14="http://schemas.microsoft.com/office/powerpoint/2010/main" val="3667119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hep.shef.ac.uk/tm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t>Modelling Update </a:t>
            </a:r>
            <a:r>
              <a:rPr lang="en-GB" dirty="0" smtClean="0"/>
              <a:t>– 31/10/12</a:t>
            </a:r>
            <a:endParaRPr lang="en-GB"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19609" r="14719"/>
          <a:stretch/>
        </p:blipFill>
        <p:spPr>
          <a:xfrm>
            <a:off x="323528" y="980728"/>
            <a:ext cx="8233176" cy="5400000"/>
          </a:xfrm>
          <a:prstGeom prst="rect">
            <a:avLst/>
          </a:prstGeom>
        </p:spPr>
      </p:pic>
    </p:spTree>
    <p:extLst>
      <p:ext uri="{BB962C8B-B14F-4D97-AF65-F5344CB8AC3E}">
        <p14:creationId xmlns:p14="http://schemas.microsoft.com/office/powerpoint/2010/main" val="3334080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Items in the model</a:t>
            </a:r>
            <a:endParaRPr lang="en-GB" sz="3200" b="1" dirty="0"/>
          </a:p>
        </p:txBody>
      </p:sp>
      <p:sp>
        <p:nvSpPr>
          <p:cNvPr id="3" name="Date Placeholder 2"/>
          <p:cNvSpPr>
            <a:spLocks noGrp="1"/>
          </p:cNvSpPr>
          <p:nvPr>
            <p:ph type="dt" sz="half" idx="10"/>
          </p:nvPr>
        </p:nvSpPr>
        <p:spPr/>
        <p:txBody>
          <a:bodyPr/>
          <a:lstStyle/>
          <a:p>
            <a:r>
              <a:rPr lang="en-US" smtClean="0"/>
              <a:t>31/10/2012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2</a:t>
            </a:fld>
            <a:endParaRPr lang="en-GB"/>
          </a:p>
        </p:txBody>
      </p:sp>
      <p:sp>
        <p:nvSpPr>
          <p:cNvPr id="4" name="TextBox 3"/>
          <p:cNvSpPr txBox="1"/>
          <p:nvPr/>
        </p:nvSpPr>
        <p:spPr>
          <a:xfrm>
            <a:off x="611560" y="1126485"/>
            <a:ext cx="8064896" cy="646331"/>
          </a:xfrm>
          <a:prstGeom prst="rect">
            <a:avLst/>
          </a:prstGeom>
          <a:noFill/>
        </p:spPr>
        <p:txBody>
          <a:bodyPr wrap="square" rtlCol="0">
            <a:spAutoFit/>
          </a:bodyPr>
          <a:lstStyle/>
          <a:p>
            <a:endParaRPr lang="en-GB" dirty="0" smtClean="0"/>
          </a:p>
          <a:p>
            <a:endParaRPr lang="en-GB" dirty="0" smtClean="0"/>
          </a:p>
        </p:txBody>
      </p:sp>
      <p:sp>
        <p:nvSpPr>
          <p:cNvPr id="7" name="TextBox 6"/>
          <p:cNvSpPr txBox="1"/>
          <p:nvPr/>
        </p:nvSpPr>
        <p:spPr>
          <a:xfrm>
            <a:off x="547876" y="836712"/>
            <a:ext cx="4168140" cy="5632311"/>
          </a:xfrm>
          <a:prstGeom prst="rect">
            <a:avLst/>
          </a:prstGeom>
          <a:noFill/>
        </p:spPr>
        <p:txBody>
          <a:bodyPr wrap="square" rtlCol="0">
            <a:spAutoFit/>
          </a:bodyPr>
          <a:lstStyle/>
          <a:p>
            <a:r>
              <a:rPr lang="en-GB" b="1" dirty="0" smtClean="0"/>
              <a:t>Ferrous Components</a:t>
            </a:r>
          </a:p>
          <a:p>
            <a:endParaRPr lang="en-GB" dirty="0"/>
          </a:p>
          <a:p>
            <a:r>
              <a:rPr lang="en-GB" dirty="0"/>
              <a:t>Beam Dump</a:t>
            </a:r>
          </a:p>
          <a:p>
            <a:r>
              <a:rPr lang="en-GB" dirty="0"/>
              <a:t>Floor Web</a:t>
            </a:r>
          </a:p>
          <a:p>
            <a:r>
              <a:rPr lang="en-GB" dirty="0"/>
              <a:t>D2</a:t>
            </a:r>
          </a:p>
          <a:p>
            <a:r>
              <a:rPr lang="en-GB" dirty="0"/>
              <a:t>DSA Steel</a:t>
            </a:r>
          </a:p>
          <a:p>
            <a:r>
              <a:rPr lang="en-GB" dirty="0"/>
              <a:t>North Shield Wall</a:t>
            </a:r>
          </a:p>
          <a:p>
            <a:r>
              <a:rPr lang="en-GB" dirty="0" smtClean="0"/>
              <a:t>Q4-Q9 (Solid Blocks)</a:t>
            </a:r>
            <a:endParaRPr lang="en-GB" dirty="0"/>
          </a:p>
          <a:p>
            <a:r>
              <a:rPr lang="en-GB" dirty="0">
                <a:solidFill>
                  <a:schemeClr val="tx2">
                    <a:lumMod val="40000"/>
                    <a:lumOff val="60000"/>
                  </a:schemeClr>
                </a:solidFill>
              </a:rPr>
              <a:t>South Shield Wall</a:t>
            </a:r>
          </a:p>
          <a:p>
            <a:r>
              <a:rPr lang="en-GB" dirty="0" err="1"/>
              <a:t>Virostek</a:t>
            </a:r>
            <a:r>
              <a:rPr lang="en-GB" dirty="0"/>
              <a:t> Plates</a:t>
            </a:r>
          </a:p>
          <a:p>
            <a:r>
              <a:rPr lang="en-GB" dirty="0">
                <a:solidFill>
                  <a:srgbClr val="FF0000"/>
                </a:solidFill>
              </a:rPr>
              <a:t>EMR (Inaccurate)</a:t>
            </a:r>
          </a:p>
          <a:p>
            <a:r>
              <a:rPr lang="en-GB" dirty="0"/>
              <a:t>Quad Bases in Cellar</a:t>
            </a:r>
          </a:p>
          <a:p>
            <a:r>
              <a:rPr lang="en-GB" dirty="0" err="1"/>
              <a:t>Linac</a:t>
            </a:r>
            <a:r>
              <a:rPr lang="en-GB" dirty="0"/>
              <a:t> Wall</a:t>
            </a:r>
          </a:p>
          <a:p>
            <a:r>
              <a:rPr lang="en-GB" dirty="0"/>
              <a:t>SW Distribution Board</a:t>
            </a:r>
          </a:p>
          <a:p>
            <a:r>
              <a:rPr lang="en-GB" dirty="0"/>
              <a:t>Steel Door to MICE </a:t>
            </a:r>
            <a:r>
              <a:rPr lang="en-GB" dirty="0" smtClean="0"/>
              <a:t>Hall</a:t>
            </a:r>
          </a:p>
          <a:p>
            <a:r>
              <a:rPr lang="en-GB" dirty="0" smtClean="0"/>
              <a:t>North </a:t>
            </a:r>
            <a:r>
              <a:rPr lang="en-GB" dirty="0" smtClean="0"/>
              <a:t>Mezzanine (No Structural Steel)</a:t>
            </a:r>
          </a:p>
          <a:p>
            <a:r>
              <a:rPr lang="en-GB" dirty="0"/>
              <a:t>Flooring above the trench</a:t>
            </a:r>
          </a:p>
          <a:p>
            <a:r>
              <a:rPr lang="en-GB" dirty="0"/>
              <a:t>False Floor Behind </a:t>
            </a:r>
            <a:r>
              <a:rPr lang="en-GB" dirty="0" smtClean="0"/>
              <a:t>NSW</a:t>
            </a:r>
            <a:endParaRPr lang="en-GB" dirty="0"/>
          </a:p>
          <a:p>
            <a:r>
              <a:rPr lang="en-GB" dirty="0"/>
              <a:t>Quad Bases and Floor plate</a:t>
            </a:r>
          </a:p>
          <a:p>
            <a:r>
              <a:rPr lang="en-GB" dirty="0" smtClean="0"/>
              <a:t>Equivalent Iron Representation of Crane</a:t>
            </a:r>
            <a:endParaRPr lang="en-GB" dirty="0"/>
          </a:p>
        </p:txBody>
      </p:sp>
      <p:sp>
        <p:nvSpPr>
          <p:cNvPr id="8" name="TextBox 7"/>
          <p:cNvSpPr txBox="1"/>
          <p:nvPr/>
        </p:nvSpPr>
        <p:spPr>
          <a:xfrm>
            <a:off x="4716016" y="843677"/>
            <a:ext cx="3088019" cy="2585323"/>
          </a:xfrm>
          <a:prstGeom prst="rect">
            <a:avLst/>
          </a:prstGeom>
          <a:noFill/>
        </p:spPr>
        <p:txBody>
          <a:bodyPr wrap="square" rtlCol="0">
            <a:spAutoFit/>
          </a:bodyPr>
          <a:lstStyle/>
          <a:p>
            <a:r>
              <a:rPr lang="en-GB" b="1" dirty="0" smtClean="0"/>
              <a:t>Non - Ferrous Components</a:t>
            </a:r>
          </a:p>
          <a:p>
            <a:endParaRPr lang="en-GB" dirty="0"/>
          </a:p>
          <a:p>
            <a:r>
              <a:rPr lang="en-GB" dirty="0"/>
              <a:t>Hall Floor</a:t>
            </a:r>
          </a:p>
          <a:p>
            <a:r>
              <a:rPr lang="en-GB" dirty="0"/>
              <a:t>Hall Roof</a:t>
            </a:r>
          </a:p>
          <a:p>
            <a:r>
              <a:rPr lang="en-GB" dirty="0"/>
              <a:t>Hall Walls</a:t>
            </a:r>
          </a:p>
          <a:p>
            <a:r>
              <a:rPr lang="en-GB" dirty="0"/>
              <a:t>Solenoids Step IV (S-mode)</a:t>
            </a:r>
          </a:p>
          <a:p>
            <a:r>
              <a:rPr lang="en-GB" dirty="0"/>
              <a:t>Solenoids Step VI (S-mode)</a:t>
            </a:r>
          </a:p>
          <a:p>
            <a:r>
              <a:rPr lang="en-GB" dirty="0"/>
              <a:t>Cellar</a:t>
            </a:r>
          </a:p>
          <a:p>
            <a:r>
              <a:rPr lang="en-GB" dirty="0" smtClean="0"/>
              <a:t>Trench</a:t>
            </a:r>
          </a:p>
        </p:txBody>
      </p:sp>
    </p:spTree>
    <p:extLst>
      <p:ext uri="{BB962C8B-B14F-4D97-AF65-F5344CB8AC3E}">
        <p14:creationId xmlns:p14="http://schemas.microsoft.com/office/powerpoint/2010/main" val="472261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Items to add to the main model?</a:t>
            </a:r>
            <a:endParaRPr lang="en-GB" sz="3200" b="1" dirty="0"/>
          </a:p>
        </p:txBody>
      </p:sp>
      <p:sp>
        <p:nvSpPr>
          <p:cNvPr id="3" name="Date Placeholder 2"/>
          <p:cNvSpPr>
            <a:spLocks noGrp="1"/>
          </p:cNvSpPr>
          <p:nvPr>
            <p:ph type="dt" sz="half" idx="10"/>
          </p:nvPr>
        </p:nvSpPr>
        <p:spPr/>
        <p:txBody>
          <a:bodyPr/>
          <a:lstStyle/>
          <a:p>
            <a:r>
              <a:rPr lang="en-US" smtClean="0"/>
              <a:t>31/10/2012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3</a:t>
            </a:fld>
            <a:endParaRPr lang="en-GB"/>
          </a:p>
        </p:txBody>
      </p:sp>
      <p:sp>
        <p:nvSpPr>
          <p:cNvPr id="4" name="TextBox 3"/>
          <p:cNvSpPr txBox="1"/>
          <p:nvPr/>
        </p:nvSpPr>
        <p:spPr>
          <a:xfrm>
            <a:off x="611560" y="1126485"/>
            <a:ext cx="8064896" cy="646331"/>
          </a:xfrm>
          <a:prstGeom prst="rect">
            <a:avLst/>
          </a:prstGeom>
          <a:noFill/>
        </p:spPr>
        <p:txBody>
          <a:bodyPr wrap="square" rtlCol="0">
            <a:spAutoFit/>
          </a:bodyPr>
          <a:lstStyle/>
          <a:p>
            <a:endParaRPr lang="en-GB" dirty="0" smtClean="0"/>
          </a:p>
          <a:p>
            <a:endParaRPr lang="en-GB" dirty="0" smtClean="0"/>
          </a:p>
        </p:txBody>
      </p:sp>
      <p:sp>
        <p:nvSpPr>
          <p:cNvPr id="10" name="TextBox 9"/>
          <p:cNvSpPr txBox="1"/>
          <p:nvPr/>
        </p:nvSpPr>
        <p:spPr>
          <a:xfrm>
            <a:off x="547876" y="1286758"/>
            <a:ext cx="3592076" cy="3416320"/>
          </a:xfrm>
          <a:prstGeom prst="rect">
            <a:avLst/>
          </a:prstGeom>
          <a:noFill/>
        </p:spPr>
        <p:txBody>
          <a:bodyPr wrap="square" rtlCol="0">
            <a:spAutoFit/>
          </a:bodyPr>
          <a:lstStyle/>
          <a:p>
            <a:r>
              <a:rPr lang="en-GB" b="1" dirty="0" smtClean="0"/>
              <a:t>Ferrous Components</a:t>
            </a:r>
          </a:p>
          <a:p>
            <a:endParaRPr lang="en-GB" dirty="0"/>
          </a:p>
          <a:p>
            <a:r>
              <a:rPr lang="en-GB" dirty="0"/>
              <a:t>South </a:t>
            </a:r>
            <a:r>
              <a:rPr lang="en-GB" dirty="0" err="1"/>
              <a:t>Mezz</a:t>
            </a:r>
            <a:r>
              <a:rPr lang="en-GB" dirty="0"/>
              <a:t> Stairs</a:t>
            </a:r>
          </a:p>
          <a:p>
            <a:r>
              <a:rPr lang="en-GB" dirty="0"/>
              <a:t>PPS Cages (may not be possible)</a:t>
            </a:r>
          </a:p>
          <a:p>
            <a:r>
              <a:rPr lang="en-GB" dirty="0" smtClean="0"/>
              <a:t>West </a:t>
            </a:r>
            <a:r>
              <a:rPr lang="en-GB" dirty="0"/>
              <a:t>Wall </a:t>
            </a:r>
            <a:r>
              <a:rPr lang="en-GB" dirty="0" smtClean="0"/>
              <a:t>Stairs</a:t>
            </a:r>
          </a:p>
          <a:p>
            <a:r>
              <a:rPr lang="en-GB" dirty="0" smtClean="0"/>
              <a:t>Additional Steel </a:t>
            </a:r>
            <a:r>
              <a:rPr lang="en-GB" dirty="0" smtClean="0"/>
              <a:t>Framework</a:t>
            </a:r>
            <a:r>
              <a:rPr lang="en-GB" dirty="0" smtClean="0"/>
              <a:t>?</a:t>
            </a:r>
          </a:p>
          <a:p>
            <a:endParaRPr lang="en-GB" dirty="0"/>
          </a:p>
          <a:p>
            <a:r>
              <a:rPr lang="en-GB" dirty="0" smtClean="0"/>
              <a:t>Other Items of interest?</a:t>
            </a:r>
          </a:p>
          <a:p>
            <a:r>
              <a:rPr lang="en-GB" dirty="0" smtClean="0"/>
              <a:t>Substation</a:t>
            </a:r>
          </a:p>
          <a:p>
            <a:r>
              <a:rPr lang="en-GB" dirty="0" smtClean="0"/>
              <a:t>Power Supplies </a:t>
            </a:r>
          </a:p>
          <a:p>
            <a:r>
              <a:rPr lang="en-GB" dirty="0" err="1" smtClean="0"/>
              <a:t>etc</a:t>
            </a:r>
            <a:endParaRPr lang="en-GB" dirty="0"/>
          </a:p>
          <a:p>
            <a:endParaRPr lang="en-GB" dirty="0"/>
          </a:p>
        </p:txBody>
      </p:sp>
      <p:sp>
        <p:nvSpPr>
          <p:cNvPr id="11" name="TextBox 10"/>
          <p:cNvSpPr txBox="1"/>
          <p:nvPr/>
        </p:nvSpPr>
        <p:spPr>
          <a:xfrm>
            <a:off x="4716016" y="1286758"/>
            <a:ext cx="3088019" cy="2862322"/>
          </a:xfrm>
          <a:prstGeom prst="rect">
            <a:avLst/>
          </a:prstGeom>
          <a:noFill/>
        </p:spPr>
        <p:txBody>
          <a:bodyPr wrap="square" rtlCol="0">
            <a:spAutoFit/>
          </a:bodyPr>
          <a:lstStyle/>
          <a:p>
            <a:r>
              <a:rPr lang="en-GB" b="1" dirty="0" smtClean="0"/>
              <a:t>Non - Ferrous Components</a:t>
            </a:r>
          </a:p>
          <a:p>
            <a:endParaRPr lang="en-GB" dirty="0"/>
          </a:p>
          <a:p>
            <a:r>
              <a:rPr lang="en-GB" dirty="0"/>
              <a:t>Outline of MLCR</a:t>
            </a:r>
          </a:p>
          <a:p>
            <a:r>
              <a:rPr lang="en-GB" dirty="0"/>
              <a:t>Outline of ISIS </a:t>
            </a:r>
            <a:r>
              <a:rPr lang="en-GB" dirty="0" smtClean="0"/>
              <a:t>CR </a:t>
            </a:r>
            <a:endParaRPr lang="en-GB" dirty="0" smtClean="0"/>
          </a:p>
          <a:p>
            <a:r>
              <a:rPr lang="en-GB" dirty="0" smtClean="0"/>
              <a:t>Plant Room</a:t>
            </a:r>
            <a:endParaRPr lang="en-GB" dirty="0" smtClean="0"/>
          </a:p>
          <a:p>
            <a:r>
              <a:rPr lang="en-GB" dirty="0" smtClean="0"/>
              <a:t>(Basically South End structures)</a:t>
            </a:r>
          </a:p>
          <a:p>
            <a:endParaRPr lang="en-GB" dirty="0"/>
          </a:p>
          <a:p>
            <a:r>
              <a:rPr lang="en-GB" dirty="0"/>
              <a:t>Solenoids Step IV (F-mode)</a:t>
            </a:r>
          </a:p>
          <a:p>
            <a:r>
              <a:rPr lang="en-GB" dirty="0"/>
              <a:t>Solenoids Step VI (F-mode)</a:t>
            </a:r>
          </a:p>
        </p:txBody>
      </p:sp>
    </p:spTree>
    <p:extLst>
      <p:ext uri="{BB962C8B-B14F-4D97-AF65-F5344CB8AC3E}">
        <p14:creationId xmlns:p14="http://schemas.microsoft.com/office/powerpoint/2010/main" val="155162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New Computer…</a:t>
            </a:r>
            <a:endParaRPr lang="en-GB" sz="3200" b="1" dirty="0"/>
          </a:p>
        </p:txBody>
      </p:sp>
      <p:sp>
        <p:nvSpPr>
          <p:cNvPr id="3" name="Date Placeholder 2"/>
          <p:cNvSpPr>
            <a:spLocks noGrp="1"/>
          </p:cNvSpPr>
          <p:nvPr>
            <p:ph type="dt" sz="half" idx="10"/>
          </p:nvPr>
        </p:nvSpPr>
        <p:spPr/>
        <p:txBody>
          <a:bodyPr/>
          <a:lstStyle/>
          <a:p>
            <a:r>
              <a:rPr lang="en-US" smtClean="0"/>
              <a:t>31/10/2012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4</a:t>
            </a:fld>
            <a:endParaRPr lang="en-GB"/>
          </a:p>
        </p:txBody>
      </p:sp>
      <p:sp>
        <p:nvSpPr>
          <p:cNvPr id="4" name="TextBox 3"/>
          <p:cNvSpPr txBox="1"/>
          <p:nvPr/>
        </p:nvSpPr>
        <p:spPr>
          <a:xfrm>
            <a:off x="611560" y="1126485"/>
            <a:ext cx="8064896" cy="646331"/>
          </a:xfrm>
          <a:prstGeom prst="rect">
            <a:avLst/>
          </a:prstGeom>
          <a:noFill/>
        </p:spPr>
        <p:txBody>
          <a:bodyPr wrap="square" rtlCol="0">
            <a:spAutoFit/>
          </a:bodyPr>
          <a:lstStyle/>
          <a:p>
            <a:endParaRPr lang="en-GB" dirty="0" smtClean="0"/>
          </a:p>
          <a:p>
            <a:endParaRPr lang="en-GB" dirty="0" smtClean="0"/>
          </a:p>
        </p:txBody>
      </p:sp>
      <p:sp>
        <p:nvSpPr>
          <p:cNvPr id="11" name="TextBox 10"/>
          <p:cNvSpPr txBox="1"/>
          <p:nvPr/>
        </p:nvSpPr>
        <p:spPr>
          <a:xfrm>
            <a:off x="395536" y="1286758"/>
            <a:ext cx="7408499" cy="5078313"/>
          </a:xfrm>
          <a:prstGeom prst="rect">
            <a:avLst/>
          </a:prstGeom>
          <a:noFill/>
        </p:spPr>
        <p:txBody>
          <a:bodyPr wrap="square" rtlCol="0">
            <a:spAutoFit/>
          </a:bodyPr>
          <a:lstStyle/>
          <a:p>
            <a:r>
              <a:rPr lang="en-GB" dirty="0" smtClean="0"/>
              <a:t>It was taking ~52 hours to solve the model on the old machine…</a:t>
            </a:r>
          </a:p>
          <a:p>
            <a:endParaRPr lang="en-GB" dirty="0" smtClean="0"/>
          </a:p>
          <a:p>
            <a:r>
              <a:rPr lang="en-GB" dirty="0" smtClean="0"/>
              <a:t>The first time I solved using the new machine (and the model had additional structures - Trench Floor plates - compared with the last solve on the old machine…)</a:t>
            </a:r>
          </a:p>
          <a:p>
            <a:endParaRPr lang="en-GB" dirty="0"/>
          </a:p>
          <a:p>
            <a:r>
              <a:rPr lang="en-GB" b="1" dirty="0" smtClean="0"/>
              <a:t>21 hours</a:t>
            </a:r>
          </a:p>
          <a:p>
            <a:endParaRPr lang="en-GB" dirty="0"/>
          </a:p>
          <a:p>
            <a:r>
              <a:rPr lang="en-GB" dirty="0" smtClean="0"/>
              <a:t>Added </a:t>
            </a:r>
            <a:r>
              <a:rPr lang="en-GB" dirty="0"/>
              <a:t>m</a:t>
            </a:r>
            <a:r>
              <a:rPr lang="en-GB" dirty="0" smtClean="0"/>
              <a:t>ore structures (Quad Bases &amp; Crane Iron)</a:t>
            </a:r>
          </a:p>
          <a:p>
            <a:endParaRPr lang="en-GB" dirty="0"/>
          </a:p>
          <a:p>
            <a:r>
              <a:rPr lang="en-GB" b="1" dirty="0" smtClean="0"/>
              <a:t>24 hours</a:t>
            </a:r>
          </a:p>
          <a:p>
            <a:endParaRPr lang="en-GB" dirty="0"/>
          </a:p>
          <a:p>
            <a:r>
              <a:rPr lang="en-GB" dirty="0" smtClean="0"/>
              <a:t>Added more structures… (First Attempt at Racks behind NSW)</a:t>
            </a:r>
          </a:p>
          <a:p>
            <a:endParaRPr lang="en-GB" dirty="0"/>
          </a:p>
          <a:p>
            <a:r>
              <a:rPr lang="en-GB" b="1" dirty="0" smtClean="0"/>
              <a:t>28 hours</a:t>
            </a:r>
          </a:p>
          <a:p>
            <a:endParaRPr lang="en-GB" dirty="0"/>
          </a:p>
          <a:p>
            <a:r>
              <a:rPr lang="en-GB" dirty="0" smtClean="0"/>
              <a:t>So we are at a turnaround of just over a day which I think is quite good.</a:t>
            </a:r>
          </a:p>
          <a:p>
            <a:endParaRPr lang="en-GB" dirty="0"/>
          </a:p>
        </p:txBody>
      </p:sp>
    </p:spTree>
    <p:extLst>
      <p:ext uri="{BB962C8B-B14F-4D97-AF65-F5344CB8AC3E}">
        <p14:creationId xmlns:p14="http://schemas.microsoft.com/office/powerpoint/2010/main" val="3430393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Additional Structures</a:t>
            </a:r>
            <a:endParaRPr lang="en-GB" sz="3200" b="1" dirty="0"/>
          </a:p>
        </p:txBody>
      </p:sp>
      <p:sp>
        <p:nvSpPr>
          <p:cNvPr id="3" name="Date Placeholder 2"/>
          <p:cNvSpPr>
            <a:spLocks noGrp="1"/>
          </p:cNvSpPr>
          <p:nvPr>
            <p:ph type="dt" sz="half" idx="10"/>
          </p:nvPr>
        </p:nvSpPr>
        <p:spPr/>
        <p:txBody>
          <a:bodyPr/>
          <a:lstStyle/>
          <a:p>
            <a:r>
              <a:rPr lang="en-US" smtClean="0"/>
              <a:t>31/10/2012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5</a:t>
            </a:fld>
            <a:endParaRPr lang="en-GB"/>
          </a:p>
        </p:txBody>
      </p:sp>
      <p:sp>
        <p:nvSpPr>
          <p:cNvPr id="4" name="TextBox 3"/>
          <p:cNvSpPr txBox="1"/>
          <p:nvPr/>
        </p:nvSpPr>
        <p:spPr>
          <a:xfrm>
            <a:off x="611560" y="1126485"/>
            <a:ext cx="8064896" cy="646331"/>
          </a:xfrm>
          <a:prstGeom prst="rect">
            <a:avLst/>
          </a:prstGeom>
          <a:noFill/>
        </p:spPr>
        <p:txBody>
          <a:bodyPr wrap="square" rtlCol="0">
            <a:spAutoFit/>
          </a:bodyPr>
          <a:lstStyle/>
          <a:p>
            <a:endParaRPr lang="en-GB" dirty="0" smtClean="0"/>
          </a:p>
          <a:p>
            <a:endParaRPr lang="en-GB" dirty="0" smtClean="0"/>
          </a:p>
        </p:txBody>
      </p:sp>
      <p:sp>
        <p:nvSpPr>
          <p:cNvPr id="11" name="TextBox 10"/>
          <p:cNvSpPr txBox="1"/>
          <p:nvPr/>
        </p:nvSpPr>
        <p:spPr>
          <a:xfrm>
            <a:off x="611560" y="1286758"/>
            <a:ext cx="8064896" cy="4801314"/>
          </a:xfrm>
          <a:prstGeom prst="rect">
            <a:avLst/>
          </a:prstGeom>
          <a:noFill/>
        </p:spPr>
        <p:txBody>
          <a:bodyPr wrap="square" rtlCol="0">
            <a:spAutoFit/>
          </a:bodyPr>
          <a:lstStyle/>
          <a:p>
            <a:r>
              <a:rPr lang="en-GB" dirty="0" smtClean="0"/>
              <a:t>Over the last couple of days I’ve tried adding a couple of other objects just to see how the model will cope.</a:t>
            </a:r>
          </a:p>
          <a:p>
            <a:endParaRPr lang="en-GB" dirty="0"/>
          </a:p>
          <a:p>
            <a:r>
              <a:rPr lang="en-GB" b="1" dirty="0" smtClean="0"/>
              <a:t>The seven racks behind the NSW – Assumed Steel</a:t>
            </a:r>
          </a:p>
          <a:p>
            <a:r>
              <a:rPr lang="en-GB" dirty="0" smtClean="0"/>
              <a:t>I initially had to guess the dimensions of the racks (wasn’t too far out) and I’ve managed to get the sides of the rack down to 1.5mm!!.</a:t>
            </a:r>
          </a:p>
          <a:p>
            <a:r>
              <a:rPr lang="en-GB" dirty="0" smtClean="0"/>
              <a:t>This model is currently solving but I will re-run with correct dimensions shortly.  This could be useful as a cross check against the sub-model process if it works ok</a:t>
            </a:r>
          </a:p>
          <a:p>
            <a:endParaRPr lang="en-GB" dirty="0" smtClean="0"/>
          </a:p>
          <a:p>
            <a:r>
              <a:rPr lang="en-GB" b="1" dirty="0" err="1" smtClean="0"/>
              <a:t>Holger’s</a:t>
            </a:r>
            <a:r>
              <a:rPr lang="en-GB" b="1" dirty="0" smtClean="0"/>
              <a:t> Step IV Shield</a:t>
            </a:r>
          </a:p>
          <a:p>
            <a:endParaRPr lang="en-GB" b="1" dirty="0"/>
          </a:p>
          <a:p>
            <a:r>
              <a:rPr lang="en-GB" dirty="0" smtClean="0"/>
              <a:t>It is now possible to place the Step IV shield into the model, this could be useful to compare with </a:t>
            </a:r>
            <a:r>
              <a:rPr lang="en-GB" dirty="0" err="1" smtClean="0"/>
              <a:t>Holger’s</a:t>
            </a:r>
            <a:r>
              <a:rPr lang="en-GB" dirty="0" smtClean="0"/>
              <a:t> results. I had to shorten the shield 0.5m at one end as it interfered with the EMR block. For symmetry I also shortened it by 0.5m at the other end. A model with the Step IV shield in-situ is in the system and ready for solving</a:t>
            </a:r>
          </a:p>
          <a:p>
            <a:endParaRPr lang="en-GB" dirty="0"/>
          </a:p>
          <a:p>
            <a:r>
              <a:rPr lang="en-GB" b="1" dirty="0" smtClean="0"/>
              <a:t>Plan is now to get plant room and MLCR into the model.</a:t>
            </a:r>
          </a:p>
        </p:txBody>
      </p:sp>
    </p:spTree>
    <p:extLst>
      <p:ext uri="{BB962C8B-B14F-4D97-AF65-F5344CB8AC3E}">
        <p14:creationId xmlns:p14="http://schemas.microsoft.com/office/powerpoint/2010/main" val="4062445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Additional Comments</a:t>
            </a:r>
            <a:endParaRPr lang="en-GB" sz="3200" b="1" dirty="0"/>
          </a:p>
        </p:txBody>
      </p:sp>
      <p:sp>
        <p:nvSpPr>
          <p:cNvPr id="3" name="Date Placeholder 2"/>
          <p:cNvSpPr>
            <a:spLocks noGrp="1"/>
          </p:cNvSpPr>
          <p:nvPr>
            <p:ph type="dt" sz="half" idx="10"/>
          </p:nvPr>
        </p:nvSpPr>
        <p:spPr/>
        <p:txBody>
          <a:bodyPr/>
          <a:lstStyle/>
          <a:p>
            <a:r>
              <a:rPr lang="en-US" smtClean="0"/>
              <a:t>31/10/2012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6</a:t>
            </a:fld>
            <a:endParaRPr lang="en-GB"/>
          </a:p>
        </p:txBody>
      </p:sp>
      <p:sp>
        <p:nvSpPr>
          <p:cNvPr id="4" name="TextBox 3"/>
          <p:cNvSpPr txBox="1"/>
          <p:nvPr/>
        </p:nvSpPr>
        <p:spPr>
          <a:xfrm>
            <a:off x="611560" y="1126485"/>
            <a:ext cx="8064896" cy="4801314"/>
          </a:xfrm>
          <a:prstGeom prst="rect">
            <a:avLst/>
          </a:prstGeom>
          <a:noFill/>
        </p:spPr>
        <p:txBody>
          <a:bodyPr wrap="square" rtlCol="0">
            <a:spAutoFit/>
          </a:bodyPr>
          <a:lstStyle/>
          <a:p>
            <a:r>
              <a:rPr lang="en-GB" dirty="0" smtClean="0"/>
              <a:t>I would like to visit Mike in the next week or so to discuss where we are with the model and the way forward from here. </a:t>
            </a:r>
            <a:r>
              <a:rPr lang="en-GB" dirty="0" smtClean="0"/>
              <a:t>The main goals would be to:</a:t>
            </a:r>
          </a:p>
          <a:p>
            <a:endParaRPr lang="en-GB" dirty="0"/>
          </a:p>
          <a:p>
            <a:pPr marL="342900" indent="-342900">
              <a:buAutoNum type="arabicParenR"/>
            </a:pPr>
            <a:r>
              <a:rPr lang="en-GB" dirty="0" smtClean="0"/>
              <a:t>Validate the model so we can start to produce ‘official’ results. By official I mean a system will be in place so that all the solutions are available and that it will be possible to track what was in the model for that given solution. All the results produced so far have been ‘test models’ and I think we are ready to move over to ‘production models’ which we should initially treat as a baseline.</a:t>
            </a:r>
          </a:p>
          <a:p>
            <a:pPr lvl="1"/>
            <a:endParaRPr lang="en-GB" dirty="0" smtClean="0"/>
          </a:p>
          <a:p>
            <a:pPr lvl="1"/>
            <a:r>
              <a:rPr lang="en-GB" dirty="0" smtClean="0"/>
              <a:t>Note that this does not imply that the model is ‘complete’ as we expect further refinements to be made</a:t>
            </a:r>
          </a:p>
          <a:p>
            <a:pPr marL="342900" indent="-342900">
              <a:buAutoNum type="arabicParenR"/>
            </a:pPr>
            <a:endParaRPr lang="en-GB" dirty="0"/>
          </a:p>
          <a:p>
            <a:pPr marL="342900" indent="-342900">
              <a:buAutoNum type="arabicParenR"/>
            </a:pPr>
            <a:r>
              <a:rPr lang="en-GB" dirty="0" smtClean="0"/>
              <a:t>To understand how we can start to generate sub-models now that Mike seems to have a better understanding of how this works.</a:t>
            </a:r>
          </a:p>
          <a:p>
            <a:pPr marL="342900" indent="-342900">
              <a:buAutoNum type="arabicParenR"/>
            </a:pPr>
            <a:endParaRPr lang="en-GB" dirty="0"/>
          </a:p>
          <a:p>
            <a:r>
              <a:rPr lang="en-GB" dirty="0" smtClean="0"/>
              <a:t>I currently can’t upload to the repository as the new machine is not set up correctly. I’ll ask Matt Robinson to resolve this when he is back off A/L.</a:t>
            </a:r>
            <a:endParaRPr lang="en-GB" dirty="0" smtClean="0"/>
          </a:p>
        </p:txBody>
      </p:sp>
    </p:spTree>
    <p:extLst>
      <p:ext uri="{BB962C8B-B14F-4D97-AF65-F5344CB8AC3E}">
        <p14:creationId xmlns:p14="http://schemas.microsoft.com/office/powerpoint/2010/main" val="286329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Additional Comments</a:t>
            </a:r>
            <a:endParaRPr lang="en-GB" sz="3200" b="1" dirty="0"/>
          </a:p>
        </p:txBody>
      </p:sp>
      <p:sp>
        <p:nvSpPr>
          <p:cNvPr id="3" name="Date Placeholder 2"/>
          <p:cNvSpPr>
            <a:spLocks noGrp="1"/>
          </p:cNvSpPr>
          <p:nvPr>
            <p:ph type="dt" sz="half" idx="10"/>
          </p:nvPr>
        </p:nvSpPr>
        <p:spPr/>
        <p:txBody>
          <a:bodyPr/>
          <a:lstStyle/>
          <a:p>
            <a:r>
              <a:rPr lang="en-US" smtClean="0"/>
              <a:t>31/10/2012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7</a:t>
            </a:fld>
            <a:endParaRPr lang="en-GB"/>
          </a:p>
        </p:txBody>
      </p:sp>
      <p:sp>
        <p:nvSpPr>
          <p:cNvPr id="4" name="TextBox 3"/>
          <p:cNvSpPr txBox="1"/>
          <p:nvPr/>
        </p:nvSpPr>
        <p:spPr>
          <a:xfrm>
            <a:off x="611560" y="1126485"/>
            <a:ext cx="8064896" cy="3693319"/>
          </a:xfrm>
          <a:prstGeom prst="rect">
            <a:avLst/>
          </a:prstGeom>
          <a:noFill/>
        </p:spPr>
        <p:txBody>
          <a:bodyPr wrap="square" rtlCol="0">
            <a:spAutoFit/>
          </a:bodyPr>
          <a:lstStyle/>
          <a:p>
            <a:r>
              <a:rPr lang="en-GB" dirty="0" smtClean="0"/>
              <a:t>I’m not really getting the opportunity to take a proper look at the solutions that the model is generating. I was hoping that Craig would take a poke around but he’s on A/L this week. </a:t>
            </a:r>
          </a:p>
          <a:p>
            <a:endParaRPr lang="en-GB" dirty="0"/>
          </a:p>
          <a:p>
            <a:r>
              <a:rPr lang="en-GB" dirty="0" smtClean="0"/>
              <a:t>I’ve been posting the solutions that I’m happy with on the Web (i.e. those that I know don’t have errors) so if you have OPERA you can tak</a:t>
            </a:r>
            <a:r>
              <a:rPr lang="en-GB" dirty="0" smtClean="0"/>
              <a:t>e a look yourself.</a:t>
            </a:r>
            <a:endParaRPr lang="en-GB" dirty="0" smtClean="0"/>
          </a:p>
          <a:p>
            <a:endParaRPr lang="en-GB" dirty="0"/>
          </a:p>
          <a:p>
            <a:r>
              <a:rPr lang="en-GB" dirty="0">
                <a:hlinkClick r:id="rId2"/>
              </a:rPr>
              <a:t>http://</a:t>
            </a:r>
            <a:r>
              <a:rPr lang="en-GB" dirty="0" smtClean="0">
                <a:hlinkClick r:id="rId2"/>
              </a:rPr>
              <a:t>www.hep.shef.ac.uk/tmp/</a:t>
            </a:r>
            <a:endParaRPr lang="en-GB" dirty="0" smtClean="0"/>
          </a:p>
          <a:p>
            <a:endParaRPr lang="en-GB" dirty="0"/>
          </a:p>
          <a:p>
            <a:r>
              <a:rPr lang="en-GB" dirty="0" smtClean="0"/>
              <a:t>Directories are </a:t>
            </a:r>
            <a:r>
              <a:rPr lang="en-GB" u="sng" dirty="0" smtClean="0">
                <a:solidFill>
                  <a:srgbClr val="0033CC"/>
                </a:solidFill>
              </a:rPr>
              <a:t>/</a:t>
            </a:r>
            <a:r>
              <a:rPr lang="en-GB" u="sng" dirty="0" err="1" smtClean="0">
                <a:solidFill>
                  <a:srgbClr val="0033CC"/>
                </a:solidFill>
              </a:rPr>
              <a:t>Hall_Test_XX</a:t>
            </a:r>
            <a:endParaRPr lang="en-GB" u="sng" dirty="0" smtClean="0">
              <a:solidFill>
                <a:srgbClr val="0033CC"/>
              </a:solidFill>
            </a:endParaRPr>
          </a:p>
          <a:p>
            <a:endParaRPr lang="en-GB" dirty="0" smtClean="0"/>
          </a:p>
          <a:p>
            <a:endParaRPr lang="en-GB" dirty="0" smtClean="0"/>
          </a:p>
          <a:p>
            <a:r>
              <a:rPr lang="en-GB" dirty="0" smtClean="0"/>
              <a:t>I will ask if Craig if he will continue his good work when he gets back.</a:t>
            </a:r>
          </a:p>
        </p:txBody>
      </p:sp>
    </p:spTree>
    <p:extLst>
      <p:ext uri="{BB962C8B-B14F-4D97-AF65-F5344CB8AC3E}">
        <p14:creationId xmlns:p14="http://schemas.microsoft.com/office/powerpoint/2010/main" val="379589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31/10/2012</a:t>
            </a:r>
            <a:endParaRPr lang="en-GB"/>
          </a:p>
        </p:txBody>
      </p:sp>
      <p:sp>
        <p:nvSpPr>
          <p:cNvPr id="5" name="Slide Number Placeholder 4"/>
          <p:cNvSpPr>
            <a:spLocks noGrp="1"/>
          </p:cNvSpPr>
          <p:nvPr>
            <p:ph type="sldNum" sz="quarter" idx="12"/>
          </p:nvPr>
        </p:nvSpPr>
        <p:spPr/>
        <p:txBody>
          <a:bodyPr/>
          <a:lstStyle/>
          <a:p>
            <a:fld id="{BCE74AD6-FAA2-4782-BC53-0D5A28E6D3AB}" type="slidenum">
              <a:rPr lang="en-GB" smtClean="0"/>
              <a:t>8</a:t>
            </a:fld>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0648"/>
            <a:ext cx="9144000" cy="4686658"/>
          </a:xfrm>
          <a:prstGeom prst="rect">
            <a:avLst/>
          </a:prstGeom>
        </p:spPr>
      </p:pic>
      <p:sp>
        <p:nvSpPr>
          <p:cNvPr id="7" name="TextBox 6"/>
          <p:cNvSpPr txBox="1"/>
          <p:nvPr/>
        </p:nvSpPr>
        <p:spPr>
          <a:xfrm>
            <a:off x="395536" y="5157192"/>
            <a:ext cx="8352928" cy="923330"/>
          </a:xfrm>
          <a:prstGeom prst="rect">
            <a:avLst/>
          </a:prstGeom>
          <a:noFill/>
        </p:spPr>
        <p:txBody>
          <a:bodyPr wrap="square" rtlCol="0">
            <a:spAutoFit/>
          </a:bodyPr>
          <a:lstStyle/>
          <a:p>
            <a:r>
              <a:rPr lang="en-GB" dirty="0" smtClean="0"/>
              <a:t>First attempt at placing the racks behind the NSW. </a:t>
            </a:r>
            <a:r>
              <a:rPr lang="en-GB" dirty="0"/>
              <a:t> </a:t>
            </a:r>
            <a:r>
              <a:rPr lang="en-GB" dirty="0" smtClean="0"/>
              <a:t>Wrong location, Wrong dimensions, no blister pack and wall thickness too thick so I’m not showing any solutions – but it looks promising… </a:t>
            </a:r>
            <a:endParaRPr lang="en-GB" dirty="0"/>
          </a:p>
        </p:txBody>
      </p:sp>
    </p:spTree>
    <p:extLst>
      <p:ext uri="{BB962C8B-B14F-4D97-AF65-F5344CB8AC3E}">
        <p14:creationId xmlns:p14="http://schemas.microsoft.com/office/powerpoint/2010/main" val="1437996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31/10/2012</a:t>
            </a:r>
            <a:endParaRPr lang="en-GB"/>
          </a:p>
        </p:txBody>
      </p:sp>
      <p:sp>
        <p:nvSpPr>
          <p:cNvPr id="5" name="Slide Number Placeholder 4"/>
          <p:cNvSpPr>
            <a:spLocks noGrp="1"/>
          </p:cNvSpPr>
          <p:nvPr>
            <p:ph type="sldNum" sz="quarter" idx="12"/>
          </p:nvPr>
        </p:nvSpPr>
        <p:spPr/>
        <p:txBody>
          <a:bodyPr/>
          <a:lstStyle/>
          <a:p>
            <a:fld id="{BCE74AD6-FAA2-4782-BC53-0D5A28E6D3AB}" type="slidenum">
              <a:rPr lang="en-GB" smtClean="0"/>
              <a:t>9</a:t>
            </a:fld>
            <a:endParaRPr lang="en-GB"/>
          </a:p>
        </p:txBody>
      </p:sp>
      <p:sp>
        <p:nvSpPr>
          <p:cNvPr id="7" name="TextBox 6"/>
          <p:cNvSpPr txBox="1"/>
          <p:nvPr/>
        </p:nvSpPr>
        <p:spPr>
          <a:xfrm>
            <a:off x="395536" y="6011996"/>
            <a:ext cx="8352928" cy="369332"/>
          </a:xfrm>
          <a:prstGeom prst="rect">
            <a:avLst/>
          </a:prstGeom>
          <a:noFill/>
        </p:spPr>
        <p:txBody>
          <a:bodyPr wrap="square" rtlCol="0">
            <a:spAutoFit/>
          </a:bodyPr>
          <a:lstStyle/>
          <a:p>
            <a:r>
              <a:rPr lang="en-GB" dirty="0" smtClean="0"/>
              <a:t>Step IV shield – shortened by 0.5m at either end. Model has yet to be solved</a:t>
            </a:r>
            <a:endParaRPr lang="en-GB"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7015" r="12239"/>
          <a:stretch/>
        </p:blipFill>
        <p:spPr>
          <a:xfrm>
            <a:off x="251520" y="549280"/>
            <a:ext cx="8538969" cy="5400000"/>
          </a:xfrm>
          <a:prstGeom prst="rect">
            <a:avLst/>
          </a:prstGeom>
        </p:spPr>
      </p:pic>
    </p:spTree>
    <p:extLst>
      <p:ext uri="{BB962C8B-B14F-4D97-AF65-F5344CB8AC3E}">
        <p14:creationId xmlns:p14="http://schemas.microsoft.com/office/powerpoint/2010/main" val="3488092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2946</TotalTime>
  <Words>805</Words>
  <Application>Microsoft Office PowerPoint</Application>
  <PresentationFormat>On-screen Show (4:3)</PresentationFormat>
  <Paragraphs>119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Modelling Update – 31/10/12</vt:lpstr>
      <vt:lpstr>Items in the model</vt:lpstr>
      <vt:lpstr>Items to add to the main model?</vt:lpstr>
      <vt:lpstr>New Computer…</vt:lpstr>
      <vt:lpstr>Additional Structures</vt:lpstr>
      <vt:lpstr>Additional Comments</vt:lpstr>
      <vt:lpstr>Additional Comments</vt:lpstr>
      <vt:lpstr>PowerPoint Presentation</vt:lpstr>
      <vt:lpstr>PowerPoint Presentation</vt:lpstr>
    </vt:vector>
  </TitlesOfParts>
  <Company>University of Sheffield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Smith</dc:creator>
  <cp:lastModifiedBy>Paul Smith</cp:lastModifiedBy>
  <cp:revision>83</cp:revision>
  <dcterms:created xsi:type="dcterms:W3CDTF">2012-09-05T09:42:19Z</dcterms:created>
  <dcterms:modified xsi:type="dcterms:W3CDTF">2012-10-31T13:50:11Z</dcterms:modified>
</cp:coreProperties>
</file>