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8B4F-183B-4553-B150-E57626A49978}" type="datetimeFigureOut">
              <a:rPr lang="en-GB" smtClean="0"/>
              <a:pPr/>
              <a:t>02/10/2012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1AED-F73B-4361-90DB-7732EB88A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Preliminary Results of Magnetic Field Analysis for Specific Items in Step IV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/>
          <a:lstStyle/>
          <a:p>
            <a:r>
              <a:rPr lang="en-GB" dirty="0" smtClean="0"/>
              <a:t>Control Racks Behind Nth Shield Wall</a:t>
            </a:r>
            <a:br>
              <a:rPr lang="en-GB" dirty="0" smtClean="0"/>
            </a:br>
            <a:r>
              <a:rPr lang="en-GB" dirty="0" smtClean="0"/>
              <a:t>modelled with</a:t>
            </a:r>
          </a:p>
          <a:p>
            <a:r>
              <a:rPr lang="en-GB" dirty="0" smtClean="0"/>
              <a:t>Aluminium or Steel frame</a:t>
            </a:r>
          </a:p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47664" y="436510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Mike Courthold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</a:rPr>
              <a:t>2</a:t>
            </a:r>
            <a:r>
              <a:rPr lang="en-GB" sz="3200" baseline="30000" dirty="0" smtClean="0">
                <a:solidFill>
                  <a:schemeClr val="tx1">
                    <a:tint val="75000"/>
                  </a:schemeClr>
                </a:solidFill>
              </a:rPr>
              <a:t>nd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October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Aluminium</a:t>
            </a:r>
            <a:r>
              <a:rPr lang="en-GB" sz="2400" dirty="0" smtClean="0"/>
              <a:t> racks </a:t>
            </a:r>
            <a:r>
              <a:rPr lang="en-GB" sz="2400" dirty="0" smtClean="0"/>
              <a:t>behind Nth </a:t>
            </a:r>
            <a:r>
              <a:rPr lang="en-GB" sz="2400" dirty="0" smtClean="0"/>
              <a:t>Wall</a:t>
            </a:r>
            <a:br>
              <a:rPr lang="en-GB" sz="2400" dirty="0" smtClean="0"/>
            </a:br>
            <a:r>
              <a:rPr lang="en-GB" sz="2400" dirty="0" smtClean="0"/>
              <a:t>Field now </a:t>
            </a:r>
            <a:r>
              <a:rPr lang="en-GB" sz="2400" b="1" dirty="0" smtClean="0"/>
              <a:t>increased</a:t>
            </a:r>
            <a:r>
              <a:rPr lang="en-GB" sz="2400" dirty="0" smtClean="0"/>
              <a:t> from </a:t>
            </a:r>
            <a:r>
              <a:rPr lang="en-GB" sz="2400" dirty="0" smtClean="0"/>
              <a:t>18G to 38G max </a:t>
            </a:r>
            <a:r>
              <a:rPr lang="en-GB" sz="2400" dirty="0" smtClean="0"/>
              <a:t>inside</a:t>
            </a:r>
            <a:endParaRPr lang="en-GB" sz="24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755576" y="1196752"/>
          <a:ext cx="7660010" cy="5412952"/>
        </p:xfrm>
        <a:graphic>
          <a:graphicData uri="http://schemas.openxmlformats.org/presentationml/2006/ole">
            <p:oleObj spid="_x0000_s37891" name="Acrobat Document" r:id="rId3" imgW="8019898" imgH="56672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Conclusion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Changing rack frames from steel to aluminium dramatically reduces the field experienced by the rack frame from 621G to 5G</a:t>
            </a:r>
          </a:p>
          <a:p>
            <a:r>
              <a:rPr lang="en-GB" sz="2400" dirty="0" smtClean="0"/>
              <a:t>But the field experienced by ferrous objects inside the rack has increased, according to this crude model, from 18G to 38G</a:t>
            </a:r>
          </a:p>
          <a:p>
            <a:r>
              <a:rPr lang="en-GB" sz="2400" dirty="0" smtClean="0"/>
              <a:t>The model is as yet to crude to indicate whether the choice of aluminium framed racks would be beneficial, as no attempt has been made to accurately distribute the </a:t>
            </a:r>
            <a:r>
              <a:rPr lang="en-GB" sz="2400" smtClean="0"/>
              <a:t>mass within</a:t>
            </a: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Steel r</a:t>
            </a:r>
            <a:r>
              <a:rPr lang="en-GB" sz="3200" dirty="0" smtClean="0"/>
              <a:t>acks </a:t>
            </a:r>
            <a:r>
              <a:rPr lang="en-GB" sz="3200" dirty="0" smtClean="0"/>
              <a:t>behind Nth Wall – </a:t>
            </a:r>
            <a:r>
              <a:rPr lang="en-GB" sz="3200" dirty="0" smtClean="0"/>
              <a:t>F</a:t>
            </a:r>
            <a:r>
              <a:rPr lang="en-GB" sz="3200" dirty="0" smtClean="0"/>
              <a:t>ield </a:t>
            </a:r>
            <a:r>
              <a:rPr lang="en-GB" sz="3200" dirty="0" smtClean="0"/>
              <a:t>strength on far side of Nth Wall is 0.4T, </a:t>
            </a:r>
            <a:r>
              <a:rPr lang="en-GB" sz="3200" dirty="0" smtClean="0"/>
              <a:t>thus</a:t>
            </a:r>
            <a:r>
              <a:rPr lang="en-GB" sz="3200" dirty="0" smtClean="0"/>
              <a:t> </a:t>
            </a:r>
            <a:r>
              <a:rPr lang="en-GB" sz="3200" dirty="0" smtClean="0"/>
              <a:t>621G max on rack sides </a:t>
            </a:r>
            <a:endParaRPr lang="en-GB" sz="32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83568" y="1672077"/>
          <a:ext cx="7128792" cy="5037567"/>
        </p:xfrm>
        <a:graphic>
          <a:graphicData uri="http://schemas.openxmlformats.org/presentationml/2006/ole">
            <p:oleObj spid="_x0000_s7171" name="Acrobat Document" r:id="rId3" imgW="10703880" imgH="7551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Steel r</a:t>
            </a:r>
            <a:r>
              <a:rPr lang="en-GB" sz="3200" dirty="0" smtClean="0"/>
              <a:t>acks </a:t>
            </a:r>
            <a:r>
              <a:rPr lang="en-GB" sz="3200" dirty="0" smtClean="0"/>
              <a:t>behind Nth Wall – </a:t>
            </a:r>
            <a:r>
              <a:rPr lang="en-GB" sz="3200" dirty="0" smtClean="0"/>
              <a:t>Field </a:t>
            </a:r>
            <a:r>
              <a:rPr lang="en-GB" sz="3200" dirty="0" smtClean="0"/>
              <a:t>strength on far side of Nth Wall is 0.4T, </a:t>
            </a:r>
            <a:r>
              <a:rPr lang="en-GB" sz="3200" dirty="0" smtClean="0"/>
              <a:t>hence effect </a:t>
            </a:r>
            <a:r>
              <a:rPr lang="en-GB" sz="3200" dirty="0" smtClean="0"/>
              <a:t>on rack sides </a:t>
            </a:r>
            <a:endParaRPr lang="en-GB" sz="3200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55576" y="1558824"/>
          <a:ext cx="7272808" cy="5139336"/>
        </p:xfrm>
        <a:graphic>
          <a:graphicData uri="http://schemas.openxmlformats.org/presentationml/2006/ole">
            <p:oleObj spid="_x0000_s5123" name="Acrobat Document" r:id="rId3" imgW="10703880" imgH="7551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Steel racks </a:t>
            </a:r>
            <a:r>
              <a:rPr lang="en-GB" sz="3200" dirty="0" smtClean="0"/>
              <a:t>behind Nth Wall – 18G max inside</a:t>
            </a:r>
            <a:endParaRPr lang="en-GB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55576" y="1415784"/>
          <a:ext cx="7560840" cy="5342874"/>
        </p:xfrm>
        <a:graphic>
          <a:graphicData uri="http://schemas.openxmlformats.org/presentationml/2006/ole">
            <p:oleObj spid="_x0000_s2050" name="Acrobat Document" r:id="rId3" imgW="10703880" imgH="7551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Steel racks behind Nth Wall – 18G max inside</a:t>
            </a:r>
            <a:endParaRPr lang="en-GB" sz="32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55650" y="1412875"/>
          <a:ext cx="7486650" cy="5291138"/>
        </p:xfrm>
        <a:graphic>
          <a:graphicData uri="http://schemas.openxmlformats.org/presentationml/2006/ole">
            <p:oleObj spid="_x0000_s3075" name="Acrobat Document" r:id="rId3" imgW="8019048" imgH="566816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Steel racks behind Nth Wall – 18G max inside</a:t>
            </a:r>
            <a:endParaRPr lang="en-GB" sz="3200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55576" y="1456732"/>
          <a:ext cx="7416824" cy="5241105"/>
        </p:xfrm>
        <a:graphic>
          <a:graphicData uri="http://schemas.openxmlformats.org/presentationml/2006/ole">
            <p:oleObj spid="_x0000_s4099" name="Acrobat Document" r:id="rId3" imgW="10703880" imgH="7551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Aluminium r</a:t>
            </a:r>
            <a:r>
              <a:rPr lang="en-GB" sz="2400" dirty="0" smtClean="0"/>
              <a:t>acks </a:t>
            </a:r>
            <a:r>
              <a:rPr lang="en-GB" sz="2400" dirty="0" smtClean="0"/>
              <a:t>behind Nth Wall – </a:t>
            </a:r>
            <a:r>
              <a:rPr lang="en-GB" sz="2400" dirty="0" smtClean="0"/>
              <a:t>F</a:t>
            </a:r>
            <a:r>
              <a:rPr lang="en-GB" sz="2400" dirty="0" smtClean="0"/>
              <a:t>ield </a:t>
            </a:r>
            <a:r>
              <a:rPr lang="en-GB" sz="2400" dirty="0" smtClean="0"/>
              <a:t>strength on far side of Nth Wall </a:t>
            </a:r>
            <a:r>
              <a:rPr lang="en-GB" sz="2400" dirty="0" smtClean="0"/>
              <a:t>still</a:t>
            </a:r>
            <a:r>
              <a:rPr lang="en-GB" sz="2400" dirty="0" smtClean="0"/>
              <a:t> </a:t>
            </a:r>
            <a:r>
              <a:rPr lang="en-GB" sz="2400" dirty="0" smtClean="0"/>
              <a:t>0.4T, </a:t>
            </a:r>
            <a:r>
              <a:rPr lang="en-GB" sz="2400" dirty="0" smtClean="0"/>
              <a:t>but only 5G </a:t>
            </a:r>
            <a:r>
              <a:rPr lang="en-GB" sz="2400" dirty="0" smtClean="0"/>
              <a:t>max on rack sides </a:t>
            </a:r>
            <a:endParaRPr lang="en-GB" sz="2400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971600" y="1340768"/>
          <a:ext cx="7299970" cy="5158530"/>
        </p:xfrm>
        <a:graphic>
          <a:graphicData uri="http://schemas.openxmlformats.org/presentationml/2006/ole">
            <p:oleObj spid="_x0000_s32771" name="Acrobat Document" r:id="rId3" imgW="8019898" imgH="56672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Aluminium r</a:t>
            </a:r>
            <a:r>
              <a:rPr lang="en-GB" sz="2400" dirty="0" smtClean="0"/>
              <a:t>acks </a:t>
            </a:r>
            <a:r>
              <a:rPr lang="en-GB" sz="2400" dirty="0" smtClean="0"/>
              <a:t>behind Nth Wall – </a:t>
            </a:r>
            <a:r>
              <a:rPr lang="en-GB" sz="2400" dirty="0" smtClean="0"/>
              <a:t>Field </a:t>
            </a:r>
            <a:r>
              <a:rPr lang="en-GB" sz="2400" dirty="0" smtClean="0"/>
              <a:t>strength on far side of Nth Wall is </a:t>
            </a:r>
            <a:r>
              <a:rPr lang="en-GB" sz="2400" dirty="0" smtClean="0"/>
              <a:t>still 0.4T, but now negligible effect on frame</a:t>
            </a:r>
            <a:endParaRPr lang="en-GB" sz="2400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11561" y="1326352"/>
          <a:ext cx="7632848" cy="5393759"/>
        </p:xfrm>
        <a:graphic>
          <a:graphicData uri="http://schemas.openxmlformats.org/presentationml/2006/ole">
            <p:oleObj spid="_x0000_s33795" name="Acrobat Document" r:id="rId3" imgW="8019898" imgH="56672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Aluminium</a:t>
            </a:r>
            <a:r>
              <a:rPr lang="en-GB" sz="2400" dirty="0" smtClean="0"/>
              <a:t> racks </a:t>
            </a:r>
            <a:r>
              <a:rPr lang="en-GB" sz="2400" dirty="0" smtClean="0"/>
              <a:t>behind Nth </a:t>
            </a:r>
            <a:r>
              <a:rPr lang="en-GB" sz="2400" dirty="0" smtClean="0"/>
              <a:t>Wall</a:t>
            </a:r>
            <a:br>
              <a:rPr lang="en-GB" sz="2400" dirty="0" smtClean="0"/>
            </a:br>
            <a:r>
              <a:rPr lang="en-GB" sz="2400" dirty="0" smtClean="0"/>
              <a:t>Field now </a:t>
            </a:r>
            <a:r>
              <a:rPr lang="en-GB" sz="2400" b="1" dirty="0" smtClean="0"/>
              <a:t>increased</a:t>
            </a:r>
            <a:r>
              <a:rPr lang="en-GB" sz="2400" dirty="0" smtClean="0"/>
              <a:t> from </a:t>
            </a:r>
            <a:r>
              <a:rPr lang="en-GB" sz="2400" dirty="0" smtClean="0"/>
              <a:t>18G to 38G max </a:t>
            </a:r>
            <a:r>
              <a:rPr lang="en-GB" sz="2400" dirty="0" smtClean="0"/>
              <a:t>inside</a:t>
            </a:r>
            <a:endParaRPr lang="en-GB" sz="2400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827584" y="1268760"/>
          <a:ext cx="7642530" cy="5400600"/>
        </p:xfrm>
        <a:graphic>
          <a:graphicData uri="http://schemas.openxmlformats.org/presentationml/2006/ole">
            <p:oleObj spid="_x0000_s34819" name="Acrobat Document" r:id="rId3" imgW="8019898" imgH="56672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226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Acrobat Document</vt:lpstr>
      <vt:lpstr>Adobe Acrobat Document</vt:lpstr>
      <vt:lpstr>Preliminary Results of Magnetic Field Analysis for Specific Items in Step IV</vt:lpstr>
      <vt:lpstr>Steel racks behind Nth Wall – Field strength on far side of Nth Wall is 0.4T, thus 621G max on rack sides </vt:lpstr>
      <vt:lpstr>Steel racks behind Nth Wall – Field strength on far side of Nth Wall is 0.4T, hence effect on rack sides </vt:lpstr>
      <vt:lpstr>Steel racks behind Nth Wall – 18G max inside</vt:lpstr>
      <vt:lpstr>Steel racks behind Nth Wall – 18G max inside</vt:lpstr>
      <vt:lpstr>Steel racks behind Nth Wall – 18G max inside</vt:lpstr>
      <vt:lpstr>Aluminium racks behind Nth Wall – Field strength on far side of Nth Wall still 0.4T, but only 5G max on rack sides </vt:lpstr>
      <vt:lpstr>Aluminium racks behind Nth Wall – Field strength on far side of Nth Wall is still 0.4T, but now negligible effect on frame</vt:lpstr>
      <vt:lpstr>Aluminium racks behind Nth Wall Field now increased from 18G to 38G max inside</vt:lpstr>
      <vt:lpstr>Aluminium racks behind Nth Wall Field now increased from 18G to 38G max inside</vt:lpstr>
      <vt:lpstr>Conclusion</vt:lpstr>
    </vt:vector>
  </TitlesOfParts>
  <Company>STFC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mjdc64</dc:creator>
  <cp:lastModifiedBy>Mike Courthold</cp:lastModifiedBy>
  <cp:revision>10</cp:revision>
  <dcterms:created xsi:type="dcterms:W3CDTF">2012-09-13T10:46:57Z</dcterms:created>
  <dcterms:modified xsi:type="dcterms:W3CDTF">2012-10-02T15:14:08Z</dcterms:modified>
</cp:coreProperties>
</file>