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308" r:id="rId2"/>
    <p:sldId id="309" r:id="rId3"/>
    <p:sldId id="310" r:id="rId4"/>
    <p:sldId id="311" r:id="rId5"/>
    <p:sldId id="312" r:id="rId6"/>
    <p:sldId id="313" r:id="rId7"/>
    <p:sldId id="314" r:id="rId8"/>
    <p:sldId id="315" r:id="rId9"/>
    <p:sldId id="316" r:id="rId10"/>
    <p:sldId id="317" r:id="rId11"/>
    <p:sldId id="336" r:id="rId12"/>
    <p:sldId id="337" r:id="rId13"/>
    <p:sldId id="318" r:id="rId14"/>
    <p:sldId id="319" r:id="rId15"/>
    <p:sldId id="320" r:id="rId16"/>
    <p:sldId id="321" r:id="rId17"/>
    <p:sldId id="322" r:id="rId18"/>
    <p:sldId id="323" r:id="rId19"/>
    <p:sldId id="324" r:id="rId20"/>
    <p:sldId id="335" r:id="rId21"/>
    <p:sldId id="325" r:id="rId22"/>
    <p:sldId id="333" r:id="rId23"/>
    <p:sldId id="326" r:id="rId24"/>
    <p:sldId id="327" r:id="rId25"/>
    <p:sldId id="328" r:id="rId26"/>
    <p:sldId id="329" r:id="rId27"/>
    <p:sldId id="330" r:id="rId28"/>
    <p:sldId id="334" r:id="rId29"/>
    <p:sldId id="331" r:id="rId30"/>
    <p:sldId id="33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3B1"/>
    <a:srgbClr val="0066FF"/>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8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01853-1DED-47C5-94B9-9D97DF45EE08}"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B7C0E-2207-49E1-B776-66CA27402177}" type="slidenum">
              <a:rPr lang="en-US" smtClean="0"/>
              <a:pPr/>
              <a:t>‹#›</a:t>
            </a:fld>
            <a:endParaRPr lang="en-US"/>
          </a:p>
        </p:txBody>
      </p:sp>
    </p:spTree>
    <p:extLst>
      <p:ext uri="{BB962C8B-B14F-4D97-AF65-F5344CB8AC3E}">
        <p14:creationId xmlns="" xmlns:p14="http://schemas.microsoft.com/office/powerpoint/2010/main" val="180259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r>
              <a:rPr lang="en-US" smtClean="0"/>
              <a:t>31/01/2013</a:t>
            </a:r>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B76208D-B1C3-45EC-920B-6CDE767397A1}" type="slidenum">
              <a:rPr lang="en-US" smtClean="0"/>
              <a:pPr/>
              <a:t>‹#›</a:t>
            </a:fld>
            <a:endParaRPr lang="en-US"/>
          </a:p>
        </p:txBody>
      </p:sp>
      <p:sp>
        <p:nvSpPr>
          <p:cNvPr id="14" name="Rectangle 13"/>
          <p:cNvSpPr/>
          <p:nvPr/>
        </p:nvSpPr>
        <p:spPr>
          <a:xfrm>
            <a:off x="294454" y="309796"/>
            <a:ext cx="1413893" cy="612000"/>
          </a:xfrm>
          <a:prstGeom prst="rect">
            <a:avLst/>
          </a:prstGeom>
          <a:ln w="1587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9" descr="micearoundthering"/>
          <p:cNvPicPr>
            <a:picLocks noChangeAspect="1" noChangeArrowheads="1"/>
          </p:cNvPicPr>
          <p:nvPr/>
        </p:nvPicPr>
        <p:blipFill>
          <a:blip r:embed="rId2" cstate="print"/>
          <a:srcRect/>
          <a:stretch>
            <a:fillRect/>
          </a:stretch>
        </p:blipFill>
        <p:spPr bwMode="auto">
          <a:xfrm>
            <a:off x="350387" y="356493"/>
            <a:ext cx="564018" cy="524308"/>
          </a:xfrm>
          <a:prstGeom prst="rect">
            <a:avLst/>
          </a:prstGeom>
          <a:solidFill>
            <a:schemeClr val="bg1"/>
          </a:solidFill>
          <a:ln w="9525">
            <a:noFill/>
            <a:miter lim="800000"/>
            <a:headEnd/>
            <a:tailEnd/>
          </a:ln>
          <a:scene3d>
            <a:camera prst="orthographicFront"/>
            <a:lightRig rig="threePt" dir="t"/>
          </a:scene3d>
          <a:sp3d extrusionH="76200" contourW="12700">
            <a:extrusionClr>
              <a:schemeClr val="bg1"/>
            </a:extrusionClr>
            <a:contourClr>
              <a:schemeClr val="bg1"/>
            </a:contourClr>
          </a:sp3d>
        </p:spPr>
      </p:pic>
      <p:sp>
        <p:nvSpPr>
          <p:cNvPr id="16" name="TextBox 15"/>
          <p:cNvSpPr txBox="1"/>
          <p:nvPr/>
        </p:nvSpPr>
        <p:spPr>
          <a:xfrm>
            <a:off x="848321" y="414163"/>
            <a:ext cx="986830" cy="400110"/>
          </a:xfrm>
          <a:prstGeom prst="rect">
            <a:avLst/>
          </a:prstGeom>
          <a:noFill/>
          <a:ln>
            <a:noFill/>
          </a:ln>
        </p:spPr>
        <p:txBody>
          <a:bodyPr wrap="square" rtlCol="0">
            <a:spAutoFit/>
          </a:bodyPr>
          <a:lstStyle/>
          <a:p>
            <a:r>
              <a:rPr lang="en-GB" sz="2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MICE</a:t>
            </a:r>
            <a:endParaRPr lang="en-GB" sz="2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7" name="Picture 16" descr="crest-xl.gif"/>
          <p:cNvPicPr>
            <a:picLocks noChangeAspect="1"/>
          </p:cNvPicPr>
          <p:nvPr/>
        </p:nvPicPr>
        <p:blipFill>
          <a:blip r:embed="rId3" cstate="print"/>
          <a:stretch>
            <a:fillRect/>
          </a:stretch>
        </p:blipFill>
        <p:spPr>
          <a:xfrm>
            <a:off x="7503762" y="326971"/>
            <a:ext cx="1393200" cy="609881"/>
          </a:xfrm>
          <a:prstGeom prst="rect">
            <a:avLst/>
          </a:prstGeom>
          <a:ln>
            <a:solidFill>
              <a:srgbClr val="000000"/>
            </a:solid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31/01/2013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US" smtClean="0"/>
              <a:t>31/01/2013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092606"/>
          </a:xfrm>
        </p:spPr>
        <p:txBody>
          <a:bodyPr/>
          <a:lstStyle/>
          <a:p>
            <a:r>
              <a:rPr lang="en-US" smtClean="0"/>
              <a:t>Click icon to add chart</a:t>
            </a:r>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r>
              <a:rPr lang="en-US" smtClean="0"/>
              <a:t>31/01/2013</a:t>
            </a: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31/01/2013</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31/01/2013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31/01/2013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smtClean="0"/>
              <a:t>31/01/2013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smtClean="0"/>
              <a:t>31/01/2013</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smtClean="0"/>
              <a:t>31/01/2013</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31/01/2013</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31/01/2013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31/01/2013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9423" y="327378"/>
            <a:ext cx="5687104" cy="598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174044"/>
            <a:ext cx="8229600" cy="48316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p:txBody>
      </p:sp>
      <p:sp>
        <p:nvSpPr>
          <p:cNvPr id="1028" name="Rectangle 4"/>
          <p:cNvSpPr>
            <a:spLocks noGrp="1" noChangeArrowheads="1"/>
          </p:cNvSpPr>
          <p:nvPr>
            <p:ph type="dt" sz="half" idx="2"/>
          </p:nvPr>
        </p:nvSpPr>
        <p:spPr bwMode="auto">
          <a:xfrm>
            <a:off x="457200" y="6366933"/>
            <a:ext cx="1168400" cy="354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6">
                    <a:lumMod val="50000"/>
                  </a:schemeClr>
                </a:solidFill>
              </a:defRPr>
            </a:lvl1pPr>
          </a:lstStyle>
          <a:p>
            <a:r>
              <a:rPr lang="en-US" smtClean="0"/>
              <a:t>31/01/2013</a:t>
            </a:r>
            <a:endParaRPr lang="en-US" dirty="0"/>
          </a:p>
        </p:txBody>
      </p:sp>
      <p:sp>
        <p:nvSpPr>
          <p:cNvPr id="1029" name="Rectangle 5"/>
          <p:cNvSpPr>
            <a:spLocks noGrp="1" noChangeArrowheads="1"/>
          </p:cNvSpPr>
          <p:nvPr>
            <p:ph type="ftr" sz="quarter" idx="3"/>
          </p:nvPr>
        </p:nvSpPr>
        <p:spPr bwMode="auto">
          <a:xfrm>
            <a:off x="1794933" y="6366933"/>
            <a:ext cx="5723467" cy="3545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6">
                    <a:lumMod val="50000"/>
                  </a:schemeClr>
                </a:solidFill>
              </a:defRPr>
            </a:lvl1pPr>
          </a:lstStyle>
          <a:p>
            <a:endParaRPr lang="en-US" dirty="0"/>
          </a:p>
        </p:txBody>
      </p:sp>
      <p:sp>
        <p:nvSpPr>
          <p:cNvPr id="1030" name="Rectangle 6"/>
          <p:cNvSpPr>
            <a:spLocks noGrp="1" noChangeArrowheads="1"/>
          </p:cNvSpPr>
          <p:nvPr>
            <p:ph type="sldNum" sz="quarter" idx="4"/>
          </p:nvPr>
        </p:nvSpPr>
        <p:spPr bwMode="auto">
          <a:xfrm>
            <a:off x="7936088" y="6366933"/>
            <a:ext cx="750711" cy="354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6">
                    <a:lumMod val="50000"/>
                  </a:schemeClr>
                </a:solidFill>
              </a:defRPr>
            </a:lvl1pPr>
          </a:lstStyle>
          <a:p>
            <a:fld id="{0B76208D-B1C3-45EC-920B-6CDE767397A1}" type="slidenum">
              <a:rPr lang="en-US" smtClean="0"/>
              <a:pPr/>
              <a:t>‹#›</a:t>
            </a:fld>
            <a:endParaRPr lang="en-US" dirty="0"/>
          </a:p>
        </p:txBody>
      </p:sp>
      <p:pic>
        <p:nvPicPr>
          <p:cNvPr id="9" name="Picture 8" descr="crest-xl.gif"/>
          <p:cNvPicPr>
            <a:picLocks noChangeAspect="1"/>
          </p:cNvPicPr>
          <p:nvPr/>
        </p:nvPicPr>
        <p:blipFill>
          <a:blip r:embed="rId15" cstate="print"/>
          <a:stretch>
            <a:fillRect/>
          </a:stretch>
        </p:blipFill>
        <p:spPr>
          <a:xfrm>
            <a:off x="7503763" y="326971"/>
            <a:ext cx="1393487" cy="610007"/>
          </a:xfrm>
          <a:prstGeom prst="rect">
            <a:avLst/>
          </a:prstGeom>
          <a:ln>
            <a:solidFill>
              <a:srgbClr val="000000"/>
            </a:solidFill>
          </a:ln>
        </p:spPr>
      </p:pic>
      <p:sp>
        <p:nvSpPr>
          <p:cNvPr id="15" name="Rectangle 14"/>
          <p:cNvSpPr/>
          <p:nvPr/>
        </p:nvSpPr>
        <p:spPr>
          <a:xfrm>
            <a:off x="294454" y="313102"/>
            <a:ext cx="1413893" cy="607220"/>
          </a:xfrm>
          <a:prstGeom prst="rect">
            <a:avLst/>
          </a:prstGeom>
          <a:ln w="1587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9" descr="micearoundthering"/>
          <p:cNvPicPr>
            <a:picLocks noChangeAspect="1" noChangeArrowheads="1"/>
          </p:cNvPicPr>
          <p:nvPr/>
        </p:nvPicPr>
        <p:blipFill>
          <a:blip r:embed="rId16" cstate="print"/>
          <a:srcRect/>
          <a:stretch>
            <a:fillRect/>
          </a:stretch>
        </p:blipFill>
        <p:spPr bwMode="auto">
          <a:xfrm>
            <a:off x="350387" y="356493"/>
            <a:ext cx="564018" cy="524308"/>
          </a:xfrm>
          <a:prstGeom prst="rect">
            <a:avLst/>
          </a:prstGeom>
          <a:solidFill>
            <a:schemeClr val="bg1"/>
          </a:solidFill>
          <a:ln w="9525">
            <a:noFill/>
            <a:miter lim="800000"/>
            <a:headEnd/>
            <a:tailEnd/>
          </a:ln>
          <a:scene3d>
            <a:camera prst="orthographicFront"/>
            <a:lightRig rig="threePt" dir="t"/>
          </a:scene3d>
          <a:sp3d extrusionH="76200" contourW="12700">
            <a:extrusionClr>
              <a:schemeClr val="bg1"/>
            </a:extrusionClr>
            <a:contourClr>
              <a:schemeClr val="bg1"/>
            </a:contourClr>
          </a:sp3d>
        </p:spPr>
      </p:pic>
      <p:sp>
        <p:nvSpPr>
          <p:cNvPr id="17" name="TextBox 16"/>
          <p:cNvSpPr txBox="1"/>
          <p:nvPr/>
        </p:nvSpPr>
        <p:spPr>
          <a:xfrm>
            <a:off x="848321" y="414163"/>
            <a:ext cx="986830" cy="400110"/>
          </a:xfrm>
          <a:prstGeom prst="rect">
            <a:avLst/>
          </a:prstGeom>
          <a:noFill/>
          <a:ln>
            <a:noFill/>
          </a:ln>
        </p:spPr>
        <p:txBody>
          <a:bodyPr wrap="square" rtlCol="0">
            <a:spAutoFit/>
          </a:bodyPr>
          <a:lstStyle/>
          <a:p>
            <a:r>
              <a:rPr lang="en-GB" sz="2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MICE</a:t>
            </a:r>
            <a:endParaRPr lang="en-GB" sz="2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p:txStyles>
    <p:titleStyle>
      <a:lvl1pPr algn="ctr" rtl="0" eaLnBrk="1" fontAlgn="base" hangingPunct="1">
        <a:spcBef>
          <a:spcPct val="0"/>
        </a:spcBef>
        <a:spcAft>
          <a:spcPct val="0"/>
        </a:spcAft>
        <a:defRPr sz="2800">
          <a:solidFill>
            <a:schemeClr val="accent6">
              <a:lumMod val="50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None/>
        <a:defRPr sz="2000">
          <a:solidFill>
            <a:schemeClr val="accent6">
              <a:lumMod val="5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hep.shef.ac.uk/research/mice/opera_model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755576" y="764704"/>
            <a:ext cx="7772400" cy="3528392"/>
          </a:xfrm>
        </p:spPr>
        <p:txBody>
          <a:bodyPr>
            <a:normAutofit/>
          </a:bodyPr>
          <a:lstStyle/>
          <a:p>
            <a:r>
              <a:rPr lang="en-GB" sz="3600" b="1" dirty="0" smtClean="0"/>
              <a:t>MICE Magnet Modelling - </a:t>
            </a:r>
            <a:br>
              <a:rPr lang="en-GB" sz="3600" b="1" dirty="0" smtClean="0"/>
            </a:br>
            <a:r>
              <a:rPr lang="en-GB" sz="3600" b="1" dirty="0" smtClean="0"/>
              <a:t>Presentation to the Daresbury Magnetics Group</a:t>
            </a:r>
            <a:br>
              <a:rPr lang="en-GB" sz="3600" b="1" dirty="0" smtClean="0"/>
            </a:br>
            <a:r>
              <a:rPr lang="en-GB" sz="3600" dirty="0" smtClean="0"/>
              <a:t> </a:t>
            </a:r>
            <a:r>
              <a:rPr lang="en-GB" dirty="0" smtClean="0"/>
              <a:t/>
            </a:r>
            <a:br>
              <a:rPr lang="en-GB" dirty="0" smtClean="0"/>
            </a:br>
            <a:r>
              <a:rPr lang="en-GB" dirty="0" smtClean="0"/>
              <a:t>Daresbury Laboratory </a:t>
            </a:r>
            <a:br>
              <a:rPr lang="en-GB" dirty="0" smtClean="0"/>
            </a:br>
            <a:r>
              <a:rPr lang="en-GB" dirty="0" smtClean="0"/>
              <a:t>31</a:t>
            </a:r>
            <a:r>
              <a:rPr lang="en-GB" baseline="30000" dirty="0" smtClean="0"/>
              <a:t>st</a:t>
            </a:r>
            <a:r>
              <a:rPr lang="en-GB" dirty="0" smtClean="0"/>
              <a:t> January 2013</a:t>
            </a:r>
            <a:endParaRPr lang="en-US" sz="2000" dirty="0"/>
          </a:p>
        </p:txBody>
      </p:sp>
      <p:sp>
        <p:nvSpPr>
          <p:cNvPr id="8" name="Subtitle 2"/>
          <p:cNvSpPr>
            <a:spLocks noGrp="1"/>
          </p:cNvSpPr>
          <p:nvPr>
            <p:ph type="subTitle" idx="1"/>
          </p:nvPr>
        </p:nvSpPr>
        <p:spPr>
          <a:xfrm>
            <a:off x="1371600" y="4700736"/>
            <a:ext cx="6400800" cy="1752600"/>
          </a:xfrm>
        </p:spPr>
        <p:txBody>
          <a:bodyPr/>
          <a:lstStyle/>
          <a:p>
            <a:r>
              <a:rPr lang="en-GB" sz="2800" dirty="0" smtClean="0"/>
              <a:t>P J Smith</a:t>
            </a:r>
          </a:p>
          <a:p>
            <a:r>
              <a:rPr lang="en-GB" sz="2800" dirty="0" smtClean="0"/>
              <a:t>University of Sheffield</a:t>
            </a:r>
            <a:endParaRPr lang="en-US" sz="2800" dirty="0"/>
          </a:p>
        </p:txBody>
      </p:sp>
    </p:spTree>
    <p:extLst>
      <p:ext uri="{BB962C8B-B14F-4D97-AF65-F5344CB8AC3E}">
        <p14:creationId xmlns="" xmlns:p14="http://schemas.microsoft.com/office/powerpoint/2010/main" val="390094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10</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The MICE Magnets</a:t>
            </a:r>
            <a:endParaRPr lang="en-US" sz="3600" dirty="0"/>
          </a:p>
        </p:txBody>
      </p:sp>
      <p:pic>
        <p:nvPicPr>
          <p:cNvPr id="1027" name="Picture 3"/>
          <p:cNvPicPr>
            <a:picLocks noChangeAspect="1" noChangeArrowheads="1"/>
          </p:cNvPicPr>
          <p:nvPr/>
        </p:nvPicPr>
        <p:blipFill>
          <a:blip r:embed="rId2" cstate="print"/>
          <a:srcRect/>
          <a:stretch>
            <a:fillRect/>
          </a:stretch>
        </p:blipFill>
        <p:spPr bwMode="auto">
          <a:xfrm>
            <a:off x="755576" y="1484784"/>
            <a:ext cx="7971959" cy="4320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11</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The MICE Magnets</a:t>
            </a:r>
            <a:endParaRPr lang="en-US" sz="3600"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contrast="-12000"/>
          </a:blip>
          <a:srcRect b="7990"/>
          <a:stretch>
            <a:fillRect/>
          </a:stretch>
        </p:blipFill>
        <p:spPr bwMode="auto">
          <a:xfrm>
            <a:off x="251520" y="1052736"/>
            <a:ext cx="4959184" cy="3312368"/>
          </a:xfrm>
          <a:prstGeom prst="rect">
            <a:avLst/>
          </a:prstGeom>
          <a:solidFill>
            <a:schemeClr val="bg1"/>
          </a:solidFill>
          <a:ln w="0">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2987824" y="4269060"/>
            <a:ext cx="5819775" cy="2400300"/>
          </a:xfrm>
          <a:prstGeom prst="rect">
            <a:avLst/>
          </a:prstGeom>
          <a:noFill/>
          <a:ln w="9525">
            <a:noFill/>
            <a:miter lim="800000"/>
            <a:headEnd/>
            <a:tailEnd/>
          </a:ln>
        </p:spPr>
      </p:pic>
      <p:sp>
        <p:nvSpPr>
          <p:cNvPr id="8" name="TextBox 7"/>
          <p:cNvSpPr txBox="1"/>
          <p:nvPr/>
        </p:nvSpPr>
        <p:spPr>
          <a:xfrm>
            <a:off x="5652120" y="1340768"/>
            <a:ext cx="2952328" cy="1477328"/>
          </a:xfrm>
          <a:prstGeom prst="rect">
            <a:avLst/>
          </a:prstGeom>
          <a:noFill/>
        </p:spPr>
        <p:txBody>
          <a:bodyPr wrap="square" rtlCol="0">
            <a:spAutoFit/>
          </a:bodyPr>
          <a:lstStyle/>
          <a:p>
            <a:pPr algn="ctr"/>
            <a:r>
              <a:rPr lang="en-GB" dirty="0" smtClean="0">
                <a:solidFill>
                  <a:schemeClr val="accent6">
                    <a:lumMod val="50000"/>
                  </a:schemeClr>
                </a:solidFill>
              </a:rPr>
              <a:t>Solenoid Mode</a:t>
            </a:r>
          </a:p>
          <a:p>
            <a:pPr algn="ctr"/>
            <a:endParaRPr lang="en-GB" dirty="0" smtClean="0">
              <a:solidFill>
                <a:schemeClr val="accent6">
                  <a:lumMod val="50000"/>
                </a:schemeClr>
              </a:solidFill>
            </a:endParaRPr>
          </a:p>
          <a:p>
            <a:pPr algn="ctr"/>
            <a:r>
              <a:rPr lang="en-GB" dirty="0" smtClean="0">
                <a:solidFill>
                  <a:schemeClr val="accent6">
                    <a:lumMod val="50000"/>
                  </a:schemeClr>
                </a:solidFill>
              </a:rPr>
              <a:t>Values taken from Technical Reference Document which is slightly out of date</a:t>
            </a:r>
            <a:endParaRPr lang="en-US" dirty="0">
              <a:solidFill>
                <a:schemeClr val="accent6">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12</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The MICE Magnets</a:t>
            </a:r>
            <a:endParaRPr lang="en-US" sz="3600" dirty="0"/>
          </a:p>
        </p:txBody>
      </p:sp>
      <p:sp>
        <p:nvSpPr>
          <p:cNvPr id="8" name="TextBox 7"/>
          <p:cNvSpPr txBox="1"/>
          <p:nvPr/>
        </p:nvSpPr>
        <p:spPr>
          <a:xfrm>
            <a:off x="5652120" y="1340768"/>
            <a:ext cx="2952328" cy="1477328"/>
          </a:xfrm>
          <a:prstGeom prst="rect">
            <a:avLst/>
          </a:prstGeom>
          <a:noFill/>
        </p:spPr>
        <p:txBody>
          <a:bodyPr wrap="square" rtlCol="0">
            <a:spAutoFit/>
          </a:bodyPr>
          <a:lstStyle/>
          <a:p>
            <a:pPr algn="ctr"/>
            <a:r>
              <a:rPr lang="en-GB" dirty="0" smtClean="0">
                <a:solidFill>
                  <a:schemeClr val="accent6">
                    <a:lumMod val="50000"/>
                  </a:schemeClr>
                </a:solidFill>
              </a:rPr>
              <a:t>Flip Mode</a:t>
            </a:r>
          </a:p>
          <a:p>
            <a:pPr algn="ctr"/>
            <a:endParaRPr lang="en-GB" dirty="0" smtClean="0">
              <a:solidFill>
                <a:schemeClr val="accent6">
                  <a:lumMod val="50000"/>
                </a:schemeClr>
              </a:solidFill>
            </a:endParaRPr>
          </a:p>
          <a:p>
            <a:pPr algn="ctr"/>
            <a:r>
              <a:rPr lang="en-GB" dirty="0" smtClean="0">
                <a:solidFill>
                  <a:schemeClr val="accent6">
                    <a:lumMod val="50000"/>
                  </a:schemeClr>
                </a:solidFill>
              </a:rPr>
              <a:t>Values taken from Technical Reference Document which is slightly out of </a:t>
            </a:r>
            <a:r>
              <a:rPr lang="en-GB" dirty="0" smtClean="0">
                <a:solidFill>
                  <a:schemeClr val="accent6">
                    <a:lumMod val="50000"/>
                  </a:schemeClr>
                </a:solidFill>
              </a:rPr>
              <a:t>date</a:t>
            </a:r>
            <a:endParaRPr lang="en-US" dirty="0" smtClean="0">
              <a:solidFill>
                <a:schemeClr val="accent6">
                  <a:lumMod val="5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467544" y="980728"/>
            <a:ext cx="4954301" cy="3600000"/>
          </a:xfrm>
          <a:prstGeom prst="rect">
            <a:avLst/>
          </a:prstGeom>
          <a:noFill/>
          <a:ln w="0">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347864" y="4149080"/>
            <a:ext cx="5429250" cy="2400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13</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200" dirty="0" smtClean="0"/>
              <a:t>The MICE Magnets</a:t>
            </a:r>
            <a:endParaRPr lang="en-US" sz="3200" dirty="0"/>
          </a:p>
        </p:txBody>
      </p:sp>
      <p:sp>
        <p:nvSpPr>
          <p:cNvPr id="8" name="TextBox 7"/>
          <p:cNvSpPr txBox="1"/>
          <p:nvPr/>
        </p:nvSpPr>
        <p:spPr>
          <a:xfrm>
            <a:off x="395536" y="1484784"/>
            <a:ext cx="8208912" cy="4678204"/>
          </a:xfrm>
          <a:prstGeom prst="rect">
            <a:avLst/>
          </a:prstGeom>
          <a:noFill/>
        </p:spPr>
        <p:txBody>
          <a:bodyPr wrap="square" rtlCol="0">
            <a:spAutoFit/>
          </a:bodyPr>
          <a:lstStyle/>
          <a:p>
            <a:pPr>
              <a:buNone/>
            </a:pPr>
            <a:r>
              <a:rPr lang="en-GB" sz="2000" dirty="0" smtClean="0">
                <a:solidFill>
                  <a:schemeClr val="accent6">
                    <a:lumMod val="50000"/>
                  </a:schemeClr>
                </a:solidFill>
              </a:rPr>
              <a:t>The MICE superconducting magnets were designed without return yokes. (circa 2000~2004?)</a:t>
            </a:r>
          </a:p>
          <a:p>
            <a:pPr>
              <a:buNone/>
            </a:pPr>
            <a:r>
              <a:rPr lang="en-GB" sz="2000" dirty="0" smtClean="0">
                <a:solidFill>
                  <a:schemeClr val="accent6">
                    <a:lumMod val="50000"/>
                  </a:schemeClr>
                </a:solidFill>
              </a:rPr>
              <a:t>	</a:t>
            </a:r>
          </a:p>
          <a:p>
            <a:pPr>
              <a:buNone/>
            </a:pPr>
            <a:r>
              <a:rPr lang="en-GB" sz="2000" dirty="0" smtClean="0">
                <a:solidFill>
                  <a:schemeClr val="accent6">
                    <a:lumMod val="50000"/>
                  </a:schemeClr>
                </a:solidFill>
              </a:rPr>
              <a:t>Reasons for these not having return yokes...</a:t>
            </a:r>
          </a:p>
          <a:p>
            <a:pPr>
              <a:buNone/>
            </a:pPr>
            <a:r>
              <a:rPr lang="en-GB" sz="2000" dirty="0" smtClean="0">
                <a:solidFill>
                  <a:schemeClr val="accent6">
                    <a:lumMod val="50000"/>
                  </a:schemeClr>
                </a:solidFill>
              </a:rPr>
              <a:t>(some speculation here as no-one is really holding their hand up)</a:t>
            </a:r>
          </a:p>
          <a:p>
            <a:pPr>
              <a:buNone/>
            </a:pPr>
            <a:endParaRPr lang="en-GB" sz="2000" dirty="0" smtClean="0">
              <a:solidFill>
                <a:schemeClr val="accent6">
                  <a:lumMod val="50000"/>
                </a:schemeClr>
              </a:solidFill>
            </a:endParaRPr>
          </a:p>
          <a:p>
            <a:pPr lvl="1"/>
            <a:r>
              <a:rPr lang="en-GB" sz="2000" dirty="0" smtClean="0">
                <a:solidFill>
                  <a:schemeClr val="accent6">
                    <a:lumMod val="50000"/>
                  </a:schemeClr>
                </a:solidFill>
              </a:rPr>
              <a:t>- Cost</a:t>
            </a:r>
          </a:p>
          <a:p>
            <a:pPr lvl="1"/>
            <a:r>
              <a:rPr lang="en-GB" sz="2000" dirty="0" smtClean="0">
                <a:solidFill>
                  <a:schemeClr val="accent6">
                    <a:lumMod val="50000"/>
                  </a:schemeClr>
                </a:solidFill>
              </a:rPr>
              <a:t>- Non distortion of magnetic field within MICE?</a:t>
            </a:r>
          </a:p>
          <a:p>
            <a:pPr lvl="1"/>
            <a:r>
              <a:rPr lang="en-GB" sz="2000" dirty="0" smtClean="0">
                <a:solidFill>
                  <a:schemeClr val="accent6">
                    <a:lumMod val="50000"/>
                  </a:schemeClr>
                </a:solidFill>
              </a:rPr>
              <a:t>- Simulation results at the time showed that external field generated from these magnets was not going to be a problem.</a:t>
            </a:r>
          </a:p>
          <a:p>
            <a:pPr lvl="1"/>
            <a:r>
              <a:rPr lang="en-GB" sz="2000" dirty="0" smtClean="0">
                <a:solidFill>
                  <a:schemeClr val="accent6">
                    <a:lumMod val="50000"/>
                  </a:schemeClr>
                </a:solidFill>
              </a:rPr>
              <a:t>- Others?</a:t>
            </a:r>
          </a:p>
          <a:p>
            <a:pPr lvl="1"/>
            <a:endParaRPr lang="en-GB" sz="2000" dirty="0" smtClean="0">
              <a:solidFill>
                <a:schemeClr val="accent6">
                  <a:lumMod val="50000"/>
                </a:schemeClr>
              </a:solidFill>
            </a:endParaRPr>
          </a:p>
          <a:p>
            <a:r>
              <a:rPr lang="en-GB" sz="2000" dirty="0" smtClean="0">
                <a:solidFill>
                  <a:schemeClr val="accent6">
                    <a:lumMod val="50000"/>
                  </a:schemeClr>
                </a:solidFill>
              </a:rPr>
              <a:t>At this stage the reason is irrelevant. It’s a problem that we have whatever the reason and it’s a problem that we urgently need to solve...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14</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Initial Simulation Work</a:t>
            </a:r>
            <a:endParaRPr lang="en-US" sz="3600" dirty="0"/>
          </a:p>
        </p:txBody>
      </p:sp>
      <p:sp>
        <p:nvSpPr>
          <p:cNvPr id="8" name="TextBox 7"/>
          <p:cNvSpPr txBox="1"/>
          <p:nvPr/>
        </p:nvSpPr>
        <p:spPr>
          <a:xfrm>
            <a:off x="539552" y="1556792"/>
            <a:ext cx="8136904" cy="3477875"/>
          </a:xfrm>
          <a:prstGeom prst="rect">
            <a:avLst/>
          </a:prstGeom>
          <a:noFill/>
        </p:spPr>
        <p:txBody>
          <a:bodyPr wrap="square" rtlCol="0">
            <a:spAutoFit/>
          </a:bodyPr>
          <a:lstStyle/>
          <a:p>
            <a:pPr>
              <a:buNone/>
            </a:pPr>
            <a:r>
              <a:rPr lang="en-GB" sz="2000" dirty="0" smtClean="0">
                <a:solidFill>
                  <a:schemeClr val="accent6">
                    <a:lumMod val="50000"/>
                  </a:schemeClr>
                </a:solidFill>
              </a:rPr>
              <a:t>About a year ago Mike </a:t>
            </a:r>
            <a:r>
              <a:rPr lang="en-GB" sz="2000" dirty="0" err="1" smtClean="0">
                <a:solidFill>
                  <a:schemeClr val="accent6">
                    <a:lumMod val="50000"/>
                  </a:schemeClr>
                </a:solidFill>
              </a:rPr>
              <a:t>Courthold</a:t>
            </a:r>
            <a:r>
              <a:rPr lang="en-GB" sz="2000" dirty="0" smtClean="0">
                <a:solidFill>
                  <a:schemeClr val="accent6">
                    <a:lumMod val="50000"/>
                  </a:schemeClr>
                </a:solidFill>
              </a:rPr>
              <a:t> and Vicky </a:t>
            </a:r>
            <a:r>
              <a:rPr lang="en-GB" sz="2000" dirty="0" err="1" smtClean="0">
                <a:solidFill>
                  <a:schemeClr val="accent6">
                    <a:lumMod val="50000"/>
                  </a:schemeClr>
                </a:solidFill>
              </a:rPr>
              <a:t>Bayliss</a:t>
            </a:r>
            <a:r>
              <a:rPr lang="en-GB" sz="2000" dirty="0" smtClean="0">
                <a:solidFill>
                  <a:schemeClr val="accent6">
                    <a:lumMod val="50000"/>
                  </a:schemeClr>
                </a:solidFill>
              </a:rPr>
              <a:t> (RAL) started to run some simulations that challenged the next-to-last assertation that I made on the previous slide.</a:t>
            </a:r>
          </a:p>
          <a:p>
            <a:pPr>
              <a:buNone/>
            </a:pPr>
            <a:endParaRPr lang="en-GB" sz="2000" dirty="0" smtClean="0">
              <a:solidFill>
                <a:schemeClr val="accent6">
                  <a:lumMod val="50000"/>
                </a:schemeClr>
              </a:solidFill>
            </a:endParaRPr>
          </a:p>
          <a:p>
            <a:pPr>
              <a:buNone/>
            </a:pPr>
            <a:r>
              <a:rPr lang="en-GB" sz="2000" dirty="0" smtClean="0">
                <a:solidFill>
                  <a:schemeClr val="accent6">
                    <a:lumMod val="50000"/>
                  </a:schemeClr>
                </a:solidFill>
              </a:rPr>
              <a:t>INSERT LINK TO CM talks? etc</a:t>
            </a:r>
          </a:p>
          <a:p>
            <a:pPr>
              <a:buNone/>
            </a:pPr>
            <a:endParaRPr lang="en-GB" sz="2000" dirty="0" smtClean="0">
              <a:solidFill>
                <a:schemeClr val="accent6">
                  <a:lumMod val="50000"/>
                </a:schemeClr>
              </a:solidFill>
            </a:endParaRPr>
          </a:p>
          <a:p>
            <a:pPr>
              <a:buNone/>
            </a:pPr>
            <a:r>
              <a:rPr lang="en-GB" sz="2000" dirty="0" smtClean="0">
                <a:solidFill>
                  <a:schemeClr val="accent6">
                    <a:lumMod val="50000"/>
                  </a:schemeClr>
                </a:solidFill>
              </a:rPr>
              <a:t>It appears that the air fields produced by the MICE magnets were of sufficient magnitude to be of concern. There is a clear risk to the reliable functioning of a significant amount of equipment within the MICE hall and beyond the experimental hall’s walls.</a:t>
            </a:r>
          </a:p>
          <a:p>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15</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Defining the Problem</a:t>
            </a:r>
            <a:endParaRPr lang="en-US" sz="3600" dirty="0"/>
          </a:p>
        </p:txBody>
      </p:sp>
      <p:sp>
        <p:nvSpPr>
          <p:cNvPr id="8" name="TextBox 7"/>
          <p:cNvSpPr txBox="1"/>
          <p:nvPr/>
        </p:nvSpPr>
        <p:spPr>
          <a:xfrm>
            <a:off x="395536" y="1268760"/>
            <a:ext cx="8280920" cy="3970318"/>
          </a:xfrm>
          <a:prstGeom prst="rect">
            <a:avLst/>
          </a:prstGeom>
          <a:noFill/>
        </p:spPr>
        <p:txBody>
          <a:bodyPr wrap="square" rtlCol="0">
            <a:spAutoFit/>
          </a:bodyPr>
          <a:lstStyle/>
          <a:p>
            <a:pPr>
              <a:buNone/>
            </a:pPr>
            <a:r>
              <a:rPr lang="en-GB" dirty="0" smtClean="0">
                <a:solidFill>
                  <a:schemeClr val="accent6">
                    <a:lumMod val="50000"/>
                  </a:schemeClr>
                </a:solidFill>
              </a:rPr>
              <a:t>Since then much of the work done has to been to try and ascertain:</a:t>
            </a:r>
          </a:p>
          <a:p>
            <a:pPr>
              <a:buNone/>
            </a:pPr>
            <a:endParaRPr lang="en-GB" dirty="0" smtClean="0">
              <a:solidFill>
                <a:srgbClr val="7030A0"/>
              </a:solidFill>
            </a:endParaRPr>
          </a:p>
          <a:p>
            <a:pPr>
              <a:buFont typeface="Arial" pitchFamily="34" charset="0"/>
              <a:buChar char="•"/>
            </a:pPr>
            <a:r>
              <a:rPr lang="en-GB" dirty="0" smtClean="0">
                <a:solidFill>
                  <a:srgbClr val="7030A0"/>
                </a:solidFill>
              </a:rPr>
              <a:t> Do we really have a problem and if so how big is it?</a:t>
            </a:r>
          </a:p>
          <a:p>
            <a:pPr>
              <a:buFont typeface="Arial" pitchFamily="34" charset="0"/>
              <a:buChar char="•"/>
            </a:pPr>
            <a:r>
              <a:rPr lang="en-GB" dirty="0" smtClean="0">
                <a:solidFill>
                  <a:srgbClr val="7030A0"/>
                </a:solidFill>
              </a:rPr>
              <a:t> What areas of the experimental hall are particularly affected?</a:t>
            </a:r>
          </a:p>
          <a:p>
            <a:pPr>
              <a:buFont typeface="Arial" pitchFamily="34" charset="0"/>
              <a:buChar char="•"/>
            </a:pPr>
            <a:r>
              <a:rPr lang="en-GB" dirty="0" smtClean="0">
                <a:solidFill>
                  <a:srgbClr val="7030A0"/>
                </a:solidFill>
              </a:rPr>
              <a:t> What items are particularly affected?</a:t>
            </a:r>
          </a:p>
          <a:p>
            <a:pPr>
              <a:buNone/>
            </a:pPr>
            <a:endParaRPr lang="en-GB" dirty="0" smtClean="0">
              <a:solidFill>
                <a:schemeClr val="accent6">
                  <a:lumMod val="50000"/>
                </a:schemeClr>
              </a:solidFill>
            </a:endParaRPr>
          </a:p>
          <a:p>
            <a:pPr>
              <a:buFont typeface="Arial" pitchFamily="34" charset="0"/>
              <a:buChar char="•"/>
            </a:pPr>
            <a:r>
              <a:rPr lang="en-GB" dirty="0" smtClean="0">
                <a:solidFill>
                  <a:schemeClr val="accent6">
                    <a:lumMod val="50000"/>
                  </a:schemeClr>
                </a:solidFill>
              </a:rPr>
              <a:t> </a:t>
            </a:r>
            <a:r>
              <a:rPr lang="en-GB" dirty="0" smtClean="0">
                <a:solidFill>
                  <a:srgbClr val="0070C0"/>
                </a:solidFill>
              </a:rPr>
              <a:t>Are there areas of the experimental hall that are not so badly affected by stray field and is it ok to put equipment in those areas?</a:t>
            </a:r>
          </a:p>
          <a:p>
            <a:pPr>
              <a:buFont typeface="Arial" pitchFamily="34" charset="0"/>
              <a:buChar char="•"/>
            </a:pPr>
            <a:endParaRPr lang="en-GB" dirty="0" smtClean="0">
              <a:solidFill>
                <a:srgbClr val="0070C0"/>
              </a:solidFill>
            </a:endParaRPr>
          </a:p>
          <a:p>
            <a:pPr>
              <a:buFont typeface="Arial" pitchFamily="34" charset="0"/>
              <a:buChar char="•"/>
            </a:pPr>
            <a:r>
              <a:rPr lang="en-GB" dirty="0" smtClean="0">
                <a:solidFill>
                  <a:srgbClr val="0070C0"/>
                </a:solidFill>
              </a:rPr>
              <a:t> Where equipment can’t be moved, what is the effect of the field on that equipment and if necessary can it be mitigated?</a:t>
            </a:r>
          </a:p>
          <a:p>
            <a:pPr>
              <a:buFont typeface="Arial" pitchFamily="34" charset="0"/>
              <a:buChar char="•"/>
            </a:pPr>
            <a:endParaRPr lang="en-GB" dirty="0">
              <a:solidFill>
                <a:schemeClr val="accent6">
                  <a:lumMod val="50000"/>
                </a:schemeClr>
              </a:solidFill>
            </a:endParaRPr>
          </a:p>
          <a:p>
            <a:pPr>
              <a:buFont typeface="Arial" pitchFamily="34" charset="0"/>
              <a:buChar char="•"/>
            </a:pPr>
            <a:r>
              <a:rPr lang="en-GB" dirty="0" smtClean="0">
                <a:solidFill>
                  <a:schemeClr val="accent6">
                    <a:lumMod val="50000"/>
                  </a:schemeClr>
                </a:solidFill>
              </a:rPr>
              <a:t> </a:t>
            </a:r>
            <a:r>
              <a:rPr lang="en-GB" dirty="0" smtClean="0">
                <a:solidFill>
                  <a:schemeClr val="accent4">
                    <a:lumMod val="50000"/>
                  </a:schemeClr>
                </a:solidFill>
              </a:rPr>
              <a:t>Can the field be mitigated with a retrofitted return yoke?</a:t>
            </a:r>
          </a:p>
          <a:p>
            <a:endParaRPr lang="en-US" dirty="0">
              <a:solidFill>
                <a:schemeClr val="accent6">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16</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Defining the Problem</a:t>
            </a:r>
            <a:endParaRPr lang="en-US" sz="3600" dirty="0"/>
          </a:p>
        </p:txBody>
      </p:sp>
      <p:sp>
        <p:nvSpPr>
          <p:cNvPr id="8" name="TextBox 7"/>
          <p:cNvSpPr txBox="1"/>
          <p:nvPr/>
        </p:nvSpPr>
        <p:spPr>
          <a:xfrm>
            <a:off x="395536" y="1484784"/>
            <a:ext cx="8352928" cy="3447098"/>
          </a:xfrm>
          <a:prstGeom prst="rect">
            <a:avLst/>
          </a:prstGeom>
          <a:noFill/>
        </p:spPr>
        <p:txBody>
          <a:bodyPr wrap="square" rtlCol="0">
            <a:spAutoFit/>
          </a:bodyPr>
          <a:lstStyle/>
          <a:p>
            <a:pPr>
              <a:buNone/>
            </a:pPr>
            <a:r>
              <a:rPr lang="en-GB" sz="2000" dirty="0" smtClean="0">
                <a:solidFill>
                  <a:schemeClr val="accent6">
                    <a:lumMod val="50000"/>
                  </a:schemeClr>
                </a:solidFill>
              </a:rPr>
              <a:t>Our starting assumption was that everything in the Hall, and some way beyond </a:t>
            </a:r>
            <a:r>
              <a:rPr lang="en-GB" sz="2000" dirty="0" smtClean="0">
                <a:solidFill>
                  <a:schemeClr val="accent6">
                    <a:lumMod val="50000"/>
                  </a:schemeClr>
                </a:solidFill>
              </a:rPr>
              <a:t>the Hall </a:t>
            </a:r>
            <a:r>
              <a:rPr lang="en-GB" sz="2000" dirty="0" smtClean="0">
                <a:solidFill>
                  <a:schemeClr val="accent6">
                    <a:lumMod val="50000"/>
                  </a:schemeClr>
                </a:solidFill>
              </a:rPr>
              <a:t>walls will be affected by the MICE magnetic fields.</a:t>
            </a:r>
          </a:p>
          <a:p>
            <a:pPr>
              <a:buNone/>
            </a:pPr>
            <a:endParaRPr lang="en-GB" sz="2000" dirty="0" smtClean="0">
              <a:solidFill>
                <a:schemeClr val="accent6">
                  <a:lumMod val="50000"/>
                </a:schemeClr>
              </a:solidFill>
            </a:endParaRPr>
          </a:p>
          <a:p>
            <a:pPr>
              <a:buNone/>
            </a:pPr>
            <a:r>
              <a:rPr lang="en-GB" sz="2000" dirty="0" smtClean="0">
                <a:solidFill>
                  <a:srgbClr val="7030A0"/>
                </a:solidFill>
              </a:rPr>
              <a:t>A catalogue of potentially affected systems was then made – it’s a huge list and I won’t show it here – but is available on-line.</a:t>
            </a:r>
          </a:p>
          <a:p>
            <a:pPr>
              <a:buNone/>
            </a:pPr>
            <a:endParaRPr lang="en-GB" sz="2000" dirty="0">
              <a:solidFill>
                <a:schemeClr val="accent6">
                  <a:lumMod val="50000"/>
                </a:schemeClr>
              </a:solidFill>
            </a:endParaRPr>
          </a:p>
          <a:p>
            <a:r>
              <a:rPr lang="en-GB" sz="2000" dirty="0" smtClean="0">
                <a:solidFill>
                  <a:schemeClr val="accent6">
                    <a:lumMod val="50000"/>
                  </a:schemeClr>
                </a:solidFill>
              </a:rPr>
              <a:t>This was only starting assumption, and I think we are already someway towards showing that some areas of the Hall are now safe for Step IV of the project.</a:t>
            </a:r>
          </a:p>
          <a:p>
            <a:pPr>
              <a:buNone/>
            </a:pPr>
            <a:endParaRPr lang="en-GB" sz="20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17</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Magnetic Modelling</a:t>
            </a:r>
            <a:endParaRPr lang="en-US" sz="3600" dirty="0"/>
          </a:p>
        </p:txBody>
      </p:sp>
      <p:sp>
        <p:nvSpPr>
          <p:cNvPr id="8" name="TextBox 7"/>
          <p:cNvSpPr txBox="1"/>
          <p:nvPr/>
        </p:nvSpPr>
        <p:spPr>
          <a:xfrm>
            <a:off x="395536" y="1412776"/>
            <a:ext cx="8280920" cy="5016758"/>
          </a:xfrm>
          <a:prstGeom prst="rect">
            <a:avLst/>
          </a:prstGeom>
          <a:noFill/>
        </p:spPr>
        <p:txBody>
          <a:bodyPr wrap="square" rtlCol="0">
            <a:spAutoFit/>
          </a:bodyPr>
          <a:lstStyle/>
          <a:p>
            <a:pPr>
              <a:buNone/>
            </a:pPr>
            <a:r>
              <a:rPr lang="en-GB" sz="2000" dirty="0" smtClean="0">
                <a:solidFill>
                  <a:schemeClr val="accent6">
                    <a:lumMod val="50000"/>
                  </a:schemeClr>
                </a:solidFill>
              </a:rPr>
              <a:t>I shall take a look at all of these in more detail over the forthcoming slides:</a:t>
            </a:r>
          </a:p>
          <a:p>
            <a:pPr>
              <a:buNone/>
            </a:pPr>
            <a:endParaRPr lang="en-GB" sz="2000" dirty="0">
              <a:solidFill>
                <a:schemeClr val="accent6">
                  <a:lumMod val="50000"/>
                </a:schemeClr>
              </a:solidFill>
            </a:endParaRPr>
          </a:p>
          <a:p>
            <a:pPr>
              <a:buNone/>
            </a:pPr>
            <a:r>
              <a:rPr lang="en-GB" sz="2000" dirty="0" smtClean="0">
                <a:solidFill>
                  <a:srgbClr val="7030A0"/>
                </a:solidFill>
              </a:rPr>
              <a:t>1) I’ve built a magnetic FEA model of the whole experimental Hall –  This provides a guide as a to a first feel of the what the field level is likely to be like in particular areas.  </a:t>
            </a:r>
          </a:p>
          <a:p>
            <a:pPr>
              <a:buNone/>
            </a:pPr>
            <a:endParaRPr lang="en-GB" sz="2000" dirty="0" smtClean="0">
              <a:solidFill>
                <a:schemeClr val="accent6">
                  <a:lumMod val="50000"/>
                </a:schemeClr>
              </a:solidFill>
            </a:endParaRPr>
          </a:p>
          <a:p>
            <a:pPr>
              <a:buNone/>
            </a:pPr>
            <a:r>
              <a:rPr lang="en-GB" sz="2000" dirty="0" smtClean="0">
                <a:solidFill>
                  <a:srgbClr val="0070C0"/>
                </a:solidFill>
              </a:rPr>
              <a:t>2) There has been a lot of effort put into designing a retro-fitted return yoke for step IV (and step VI) - </a:t>
            </a:r>
            <a:r>
              <a:rPr lang="en-GB" sz="2000" dirty="0" err="1" smtClean="0">
                <a:solidFill>
                  <a:srgbClr val="0070C0"/>
                </a:solidFill>
              </a:rPr>
              <a:t>Holger</a:t>
            </a:r>
            <a:r>
              <a:rPr lang="en-GB" sz="2000" dirty="0" smtClean="0">
                <a:solidFill>
                  <a:srgbClr val="0070C0"/>
                </a:solidFill>
              </a:rPr>
              <a:t> Witte – BNL</a:t>
            </a:r>
          </a:p>
          <a:p>
            <a:pPr>
              <a:buNone/>
            </a:pPr>
            <a:endParaRPr lang="en-GB" sz="2000" dirty="0">
              <a:solidFill>
                <a:srgbClr val="0070C0"/>
              </a:solidFill>
            </a:endParaRPr>
          </a:p>
          <a:p>
            <a:pPr>
              <a:buNone/>
            </a:pPr>
            <a:r>
              <a:rPr lang="en-GB" sz="2000" dirty="0" smtClean="0">
                <a:solidFill>
                  <a:srgbClr val="0070C0"/>
                </a:solidFill>
              </a:rPr>
              <a:t>If it can be implemented this looks like the obvious solution but in parallel we have to consider the possibility of running the experiment and the ramifications of not having a return yoke. </a:t>
            </a:r>
          </a:p>
          <a:p>
            <a:pPr>
              <a:buNone/>
            </a:pPr>
            <a:endParaRPr lang="en-GB" sz="2000" dirty="0" smtClean="0">
              <a:solidFill>
                <a:srgbClr val="0070C0"/>
              </a:solidFill>
            </a:endParaRPr>
          </a:p>
          <a:p>
            <a:pPr>
              <a:buNone/>
            </a:pPr>
            <a:r>
              <a:rPr lang="en-GB" sz="2000" dirty="0" smtClean="0">
                <a:solidFill>
                  <a:srgbClr val="0070C0"/>
                </a:solidFill>
              </a:rPr>
              <a:t>Even with a return yoke there are certain systems that will still be in high field and so the return yoke does not mitigate the need for some analysis work.  </a:t>
            </a:r>
          </a:p>
          <a:p>
            <a:pPr>
              <a:buNone/>
            </a:pPr>
            <a:endParaRPr lang="en-GB" sz="2000" dirty="0" smtClean="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18</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Magnetic Modelling</a:t>
            </a:r>
            <a:endParaRPr lang="en-US" sz="3600" dirty="0"/>
          </a:p>
        </p:txBody>
      </p:sp>
      <p:sp>
        <p:nvSpPr>
          <p:cNvPr id="8" name="TextBox 7"/>
          <p:cNvSpPr txBox="1"/>
          <p:nvPr/>
        </p:nvSpPr>
        <p:spPr>
          <a:xfrm>
            <a:off x="395536" y="1412776"/>
            <a:ext cx="8280920" cy="1631216"/>
          </a:xfrm>
          <a:prstGeom prst="rect">
            <a:avLst/>
          </a:prstGeom>
          <a:noFill/>
        </p:spPr>
        <p:txBody>
          <a:bodyPr wrap="square" rtlCol="0">
            <a:spAutoFit/>
          </a:bodyPr>
          <a:lstStyle/>
          <a:p>
            <a:r>
              <a:rPr lang="en-GB" sz="2000" dirty="0" smtClean="0">
                <a:solidFill>
                  <a:schemeClr val="accent6">
                    <a:lumMod val="50000"/>
                  </a:schemeClr>
                </a:solidFill>
              </a:rPr>
              <a:t>3) Sub Modelling. Areas of the hall that need particular attention and cannot be modelled in a ‘Hall Model’.   As this will be the thrust of our discussion I will return to this later.</a:t>
            </a:r>
          </a:p>
          <a:p>
            <a:pPr>
              <a:buNone/>
            </a:pPr>
            <a:endParaRPr lang="en-GB" sz="2000" dirty="0" smtClean="0"/>
          </a:p>
          <a:p>
            <a:pPr>
              <a:buNone/>
            </a:pPr>
            <a:endParaRPr lang="en-GB"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19</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Model Verification</a:t>
            </a:r>
            <a:endParaRPr lang="en-US" sz="3600" dirty="0"/>
          </a:p>
        </p:txBody>
      </p:sp>
      <p:sp>
        <p:nvSpPr>
          <p:cNvPr id="8" name="TextBox 7"/>
          <p:cNvSpPr txBox="1"/>
          <p:nvPr/>
        </p:nvSpPr>
        <p:spPr>
          <a:xfrm>
            <a:off x="539552" y="1153775"/>
            <a:ext cx="8208912" cy="3139321"/>
          </a:xfrm>
          <a:prstGeom prst="rect">
            <a:avLst/>
          </a:prstGeom>
          <a:noFill/>
        </p:spPr>
        <p:txBody>
          <a:bodyPr wrap="square" rtlCol="0">
            <a:spAutoFit/>
          </a:bodyPr>
          <a:lstStyle/>
          <a:p>
            <a:r>
              <a:rPr lang="en-GB" dirty="0" smtClean="0">
                <a:solidFill>
                  <a:schemeClr val="accent6">
                    <a:lumMod val="50000"/>
                  </a:schemeClr>
                </a:solidFill>
              </a:rPr>
              <a:t>There is a clear desire to have some form of independent validation of these models!</a:t>
            </a:r>
          </a:p>
          <a:p>
            <a:endParaRPr lang="en-GB" dirty="0">
              <a:solidFill>
                <a:schemeClr val="accent6">
                  <a:lumMod val="50000"/>
                </a:schemeClr>
              </a:solidFill>
            </a:endParaRPr>
          </a:p>
          <a:p>
            <a:r>
              <a:rPr lang="en-GB" b="1" dirty="0" smtClean="0">
                <a:solidFill>
                  <a:srgbClr val="7030A0"/>
                </a:solidFill>
              </a:rPr>
              <a:t>R9 Testing</a:t>
            </a:r>
          </a:p>
          <a:p>
            <a:endParaRPr lang="en-GB" dirty="0">
              <a:solidFill>
                <a:srgbClr val="7030A0"/>
              </a:solidFill>
            </a:endParaRPr>
          </a:p>
          <a:p>
            <a:r>
              <a:rPr lang="en-GB" dirty="0" smtClean="0">
                <a:solidFill>
                  <a:srgbClr val="7030A0"/>
                </a:solidFill>
              </a:rPr>
              <a:t>We’re currently having an AFC magnet tested in R9 at RAL. The setup in R9 is being modelled by Vicky </a:t>
            </a:r>
            <a:r>
              <a:rPr lang="en-GB" dirty="0" err="1" smtClean="0">
                <a:solidFill>
                  <a:srgbClr val="7030A0"/>
                </a:solidFill>
              </a:rPr>
              <a:t>Baylliss</a:t>
            </a:r>
            <a:r>
              <a:rPr lang="en-GB" dirty="0" smtClean="0">
                <a:solidFill>
                  <a:srgbClr val="7030A0"/>
                </a:solidFill>
              </a:rPr>
              <a:t> (RAL) and extensive field measurements of equipment in situ  (racks/compressors) will be taken . </a:t>
            </a:r>
          </a:p>
          <a:p>
            <a:endParaRPr lang="en-GB" dirty="0">
              <a:solidFill>
                <a:srgbClr val="7030A0"/>
              </a:solidFill>
            </a:endParaRPr>
          </a:p>
          <a:p>
            <a:r>
              <a:rPr lang="en-GB" dirty="0" smtClean="0">
                <a:solidFill>
                  <a:srgbClr val="7030A0"/>
                </a:solidFill>
              </a:rPr>
              <a:t>The aim here is to tally the field measurements to the model and then to link this back to other models/sub-models. I’m lead to understand that this is no easy task.</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a:t>
            </a:fld>
            <a:endParaRPr lang="en-US"/>
          </a:p>
        </p:txBody>
      </p:sp>
      <p:sp>
        <p:nvSpPr>
          <p:cNvPr id="7" name="Title 1"/>
          <p:cNvSpPr>
            <a:spLocks noGrp="1"/>
          </p:cNvSpPr>
          <p:nvPr>
            <p:ph type="title"/>
          </p:nvPr>
        </p:nvSpPr>
        <p:spPr>
          <a:xfrm>
            <a:off x="467544" y="1844824"/>
            <a:ext cx="8229600" cy="1143000"/>
          </a:xfrm>
        </p:spPr>
        <p:txBody>
          <a:bodyPr>
            <a:normAutofit/>
          </a:bodyPr>
          <a:lstStyle/>
          <a:p>
            <a:r>
              <a:rPr lang="en-GB" b="1" dirty="0" smtClean="0"/>
              <a:t>Overview of MICE</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20</a:t>
            </a:fld>
            <a:endParaRPr lang="en-US"/>
          </a:p>
        </p:txBody>
      </p:sp>
      <p:pic>
        <p:nvPicPr>
          <p:cNvPr id="10" name="Picture 9" descr="IMG_1481.JPG"/>
          <p:cNvPicPr>
            <a:picLocks noChangeAspect="1"/>
          </p:cNvPicPr>
          <p:nvPr/>
        </p:nvPicPr>
        <p:blipFill>
          <a:blip r:embed="rId2" cstate="print"/>
          <a:stretch>
            <a:fillRect/>
          </a:stretch>
        </p:blipFill>
        <p:spPr>
          <a:xfrm>
            <a:off x="2987824" y="2276872"/>
            <a:ext cx="5760000" cy="4320000"/>
          </a:xfrm>
          <a:prstGeom prst="rect">
            <a:avLst/>
          </a:prstGeom>
        </p:spPr>
      </p:pic>
      <p:pic>
        <p:nvPicPr>
          <p:cNvPr id="11" name="Picture 10" descr="IMG_1480.JPG"/>
          <p:cNvPicPr>
            <a:picLocks noChangeAspect="1"/>
          </p:cNvPicPr>
          <p:nvPr/>
        </p:nvPicPr>
        <p:blipFill>
          <a:blip r:embed="rId3" cstate="print"/>
          <a:stretch>
            <a:fillRect/>
          </a:stretch>
        </p:blipFill>
        <p:spPr>
          <a:xfrm>
            <a:off x="251520" y="0"/>
            <a:ext cx="4800000" cy="3600000"/>
          </a:xfrm>
          <a:prstGeom prst="rect">
            <a:avLst/>
          </a:prstGeom>
        </p:spPr>
      </p:pic>
      <p:sp>
        <p:nvSpPr>
          <p:cNvPr id="12" name="TextBox 11"/>
          <p:cNvSpPr txBox="1"/>
          <p:nvPr/>
        </p:nvSpPr>
        <p:spPr>
          <a:xfrm>
            <a:off x="5292080" y="1124744"/>
            <a:ext cx="3240360" cy="369332"/>
          </a:xfrm>
          <a:prstGeom prst="rect">
            <a:avLst/>
          </a:prstGeom>
          <a:noFill/>
        </p:spPr>
        <p:txBody>
          <a:bodyPr wrap="square" rtlCol="0">
            <a:spAutoFit/>
          </a:bodyPr>
          <a:lstStyle/>
          <a:p>
            <a:r>
              <a:rPr lang="en-GB" dirty="0" smtClean="0">
                <a:solidFill>
                  <a:schemeClr val="accent6">
                    <a:lumMod val="50000"/>
                  </a:schemeClr>
                </a:solidFill>
              </a:rPr>
              <a:t>AFC Magnet  in R9</a:t>
            </a:r>
            <a:endParaRPr lang="en-US" dirty="0">
              <a:solidFill>
                <a:schemeClr val="accent6">
                  <a:lumMod val="50000"/>
                </a:schemeClr>
              </a:solidFill>
            </a:endParaRPr>
          </a:p>
        </p:txBody>
      </p:sp>
      <p:sp>
        <p:nvSpPr>
          <p:cNvPr id="13" name="TextBox 12"/>
          <p:cNvSpPr txBox="1"/>
          <p:nvPr/>
        </p:nvSpPr>
        <p:spPr>
          <a:xfrm>
            <a:off x="251520" y="4941168"/>
            <a:ext cx="2699792" cy="646331"/>
          </a:xfrm>
          <a:prstGeom prst="rect">
            <a:avLst/>
          </a:prstGeom>
          <a:noFill/>
        </p:spPr>
        <p:txBody>
          <a:bodyPr wrap="square" rtlCol="0">
            <a:spAutoFit/>
          </a:bodyPr>
          <a:lstStyle/>
          <a:p>
            <a:r>
              <a:rPr lang="en-GB" dirty="0" err="1" smtClean="0">
                <a:solidFill>
                  <a:schemeClr val="accent6">
                    <a:lumMod val="50000"/>
                  </a:schemeClr>
                </a:solidFill>
              </a:rPr>
              <a:t>Cryomech</a:t>
            </a:r>
            <a:r>
              <a:rPr lang="en-GB" dirty="0" smtClean="0">
                <a:solidFill>
                  <a:schemeClr val="accent6">
                    <a:lumMod val="50000"/>
                  </a:schemeClr>
                </a:solidFill>
              </a:rPr>
              <a:t> Compressors and Controls  in R9</a:t>
            </a:r>
            <a:endParaRPr lang="en-US" dirty="0">
              <a:solidFill>
                <a:schemeClr val="accent6">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21</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Model Verification</a:t>
            </a:r>
            <a:endParaRPr lang="en-US" sz="3600" dirty="0"/>
          </a:p>
        </p:txBody>
      </p:sp>
      <p:sp>
        <p:nvSpPr>
          <p:cNvPr id="8" name="TextBox 7"/>
          <p:cNvSpPr txBox="1"/>
          <p:nvPr/>
        </p:nvSpPr>
        <p:spPr>
          <a:xfrm>
            <a:off x="539552" y="1340768"/>
            <a:ext cx="8208912" cy="3693319"/>
          </a:xfrm>
          <a:prstGeom prst="rect">
            <a:avLst/>
          </a:prstGeom>
          <a:noFill/>
        </p:spPr>
        <p:txBody>
          <a:bodyPr wrap="square" rtlCol="0">
            <a:spAutoFit/>
          </a:bodyPr>
          <a:lstStyle/>
          <a:p>
            <a:r>
              <a:rPr lang="en-GB" b="1" dirty="0" err="1" smtClean="0">
                <a:solidFill>
                  <a:schemeClr val="accent6">
                    <a:lumMod val="50000"/>
                  </a:schemeClr>
                </a:solidFill>
              </a:rPr>
              <a:t>Holger’s</a:t>
            </a:r>
            <a:r>
              <a:rPr lang="en-GB" b="1" dirty="0" smtClean="0">
                <a:solidFill>
                  <a:schemeClr val="accent6">
                    <a:lumMod val="50000"/>
                  </a:schemeClr>
                </a:solidFill>
              </a:rPr>
              <a:t> Models</a:t>
            </a:r>
          </a:p>
          <a:p>
            <a:endParaRPr lang="en-GB" dirty="0">
              <a:solidFill>
                <a:schemeClr val="accent6">
                  <a:lumMod val="50000"/>
                </a:schemeClr>
              </a:solidFill>
            </a:endParaRPr>
          </a:p>
          <a:p>
            <a:r>
              <a:rPr lang="en-GB" dirty="0" err="1" smtClean="0">
                <a:solidFill>
                  <a:schemeClr val="accent6">
                    <a:lumMod val="50000"/>
                  </a:schemeClr>
                </a:solidFill>
              </a:rPr>
              <a:t>Holger</a:t>
            </a:r>
            <a:r>
              <a:rPr lang="en-GB" dirty="0" smtClean="0">
                <a:solidFill>
                  <a:schemeClr val="accent6">
                    <a:lumMod val="50000"/>
                  </a:schemeClr>
                </a:solidFill>
              </a:rPr>
              <a:t>  Witte has built some independent models (OPERA FEA, OPERA </a:t>
            </a:r>
            <a:r>
              <a:rPr lang="en-GB" dirty="0" err="1" smtClean="0">
                <a:solidFill>
                  <a:schemeClr val="accent6">
                    <a:lumMod val="50000"/>
                  </a:schemeClr>
                </a:solidFill>
              </a:rPr>
              <a:t>Biot-Savart</a:t>
            </a:r>
            <a:r>
              <a:rPr lang="en-GB" dirty="0" smtClean="0">
                <a:solidFill>
                  <a:schemeClr val="accent6">
                    <a:lumMod val="50000"/>
                  </a:schemeClr>
                </a:solidFill>
              </a:rPr>
              <a:t>, COMSOL) that have demonstrated that the fields predicted at the West End of the MICE Hall by the Hall Model </a:t>
            </a:r>
            <a:r>
              <a:rPr lang="en-GB" dirty="0" smtClean="0">
                <a:solidFill>
                  <a:schemeClr val="accent6">
                    <a:lumMod val="50000"/>
                  </a:schemeClr>
                </a:solidFill>
              </a:rPr>
              <a:t>seem to be reasonable. </a:t>
            </a:r>
            <a:endParaRPr lang="en-GB" dirty="0" smtClean="0">
              <a:solidFill>
                <a:schemeClr val="accent6">
                  <a:lumMod val="50000"/>
                </a:schemeClr>
              </a:solidFill>
            </a:endParaRPr>
          </a:p>
          <a:p>
            <a:endParaRPr lang="en-GB" dirty="0">
              <a:solidFill>
                <a:schemeClr val="accent6">
                  <a:lumMod val="50000"/>
                </a:schemeClr>
              </a:solidFill>
            </a:endParaRPr>
          </a:p>
          <a:p>
            <a:r>
              <a:rPr lang="en-GB" dirty="0" err="1" smtClean="0">
                <a:solidFill>
                  <a:schemeClr val="accent6">
                    <a:lumMod val="50000"/>
                  </a:schemeClr>
                </a:solidFill>
              </a:rPr>
              <a:t>Holger</a:t>
            </a:r>
            <a:r>
              <a:rPr lang="en-GB" dirty="0" smtClean="0">
                <a:solidFill>
                  <a:schemeClr val="accent6">
                    <a:lumMod val="50000"/>
                  </a:schemeClr>
                </a:solidFill>
              </a:rPr>
              <a:t> has indicated that the meshing resolution in the Hall model is probably not </a:t>
            </a:r>
            <a:r>
              <a:rPr lang="en-GB" dirty="0" smtClean="0">
                <a:solidFill>
                  <a:schemeClr val="accent6">
                    <a:lumMod val="50000"/>
                  </a:schemeClr>
                </a:solidFill>
              </a:rPr>
              <a:t>good</a:t>
            </a:r>
            <a:r>
              <a:rPr lang="en-GB" dirty="0" smtClean="0">
                <a:solidFill>
                  <a:schemeClr val="accent6">
                    <a:lumMod val="50000"/>
                  </a:schemeClr>
                </a:solidFill>
              </a:rPr>
              <a:t> </a:t>
            </a:r>
            <a:r>
              <a:rPr lang="en-GB" dirty="0" smtClean="0">
                <a:solidFill>
                  <a:schemeClr val="accent6">
                    <a:lumMod val="50000"/>
                  </a:schemeClr>
                </a:solidFill>
              </a:rPr>
              <a:t>enough to give accurate results if we </a:t>
            </a:r>
            <a:r>
              <a:rPr lang="en-GB" dirty="0" smtClean="0">
                <a:solidFill>
                  <a:schemeClr val="accent6">
                    <a:lumMod val="50000"/>
                  </a:schemeClr>
                </a:solidFill>
              </a:rPr>
              <a:t>were to include finer </a:t>
            </a:r>
            <a:r>
              <a:rPr lang="en-GB" dirty="0" smtClean="0">
                <a:solidFill>
                  <a:schemeClr val="accent6">
                    <a:lumMod val="50000"/>
                  </a:schemeClr>
                </a:solidFill>
              </a:rPr>
              <a:t>levels of detail </a:t>
            </a:r>
            <a:r>
              <a:rPr lang="en-GB" dirty="0" smtClean="0">
                <a:solidFill>
                  <a:schemeClr val="accent6">
                    <a:lumMod val="50000"/>
                  </a:schemeClr>
                </a:solidFill>
              </a:rPr>
              <a:t> in the model</a:t>
            </a:r>
            <a:r>
              <a:rPr lang="en-GB" dirty="0" smtClean="0">
                <a:solidFill>
                  <a:schemeClr val="accent6">
                    <a:lumMod val="50000"/>
                  </a:schemeClr>
                </a:solidFill>
              </a:rPr>
              <a:t>.</a:t>
            </a:r>
            <a:endParaRPr lang="en-GB" dirty="0" smtClean="0">
              <a:solidFill>
                <a:schemeClr val="accent6">
                  <a:lumMod val="50000"/>
                </a:schemeClr>
              </a:solidFill>
            </a:endParaRPr>
          </a:p>
          <a:p>
            <a:endParaRPr lang="en-GB" dirty="0">
              <a:solidFill>
                <a:schemeClr val="accent6">
                  <a:lumMod val="50000"/>
                </a:schemeClr>
              </a:solidFill>
            </a:endParaRPr>
          </a:p>
          <a:p>
            <a:r>
              <a:rPr lang="en-GB" dirty="0" smtClean="0">
                <a:solidFill>
                  <a:schemeClr val="accent6">
                    <a:lumMod val="50000"/>
                  </a:schemeClr>
                </a:solidFill>
              </a:rPr>
              <a:t> I won’t cover the details of his findings here as this would be another presentation in itself but I can provide you with copies of these presentations later if desired.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22</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Model Verification</a:t>
            </a:r>
            <a:endParaRPr lang="en-US" sz="3600" dirty="0"/>
          </a:p>
        </p:txBody>
      </p:sp>
      <p:sp>
        <p:nvSpPr>
          <p:cNvPr id="8" name="TextBox 7"/>
          <p:cNvSpPr txBox="1"/>
          <p:nvPr/>
        </p:nvSpPr>
        <p:spPr>
          <a:xfrm>
            <a:off x="539552" y="1340768"/>
            <a:ext cx="8208912" cy="923330"/>
          </a:xfrm>
          <a:prstGeom prst="rect">
            <a:avLst/>
          </a:prstGeom>
          <a:noFill/>
        </p:spPr>
        <p:txBody>
          <a:bodyPr wrap="square" rtlCol="0">
            <a:spAutoFit/>
          </a:bodyPr>
          <a:lstStyle/>
          <a:p>
            <a:r>
              <a:rPr lang="en-GB" dirty="0" smtClean="0">
                <a:solidFill>
                  <a:schemeClr val="accent6">
                    <a:lumMod val="50000"/>
                  </a:schemeClr>
                </a:solidFill>
              </a:rPr>
              <a:t>Discussion @ DL:</a:t>
            </a:r>
          </a:p>
          <a:p>
            <a:endParaRPr lang="en-GB" dirty="0" smtClean="0">
              <a:solidFill>
                <a:schemeClr val="accent6">
                  <a:lumMod val="50000"/>
                </a:schemeClr>
              </a:solidFill>
            </a:endParaRPr>
          </a:p>
          <a:p>
            <a:r>
              <a:rPr lang="en-GB" dirty="0" smtClean="0">
                <a:solidFill>
                  <a:schemeClr val="accent6">
                    <a:lumMod val="50000"/>
                  </a:schemeClr>
                </a:solidFill>
              </a:rPr>
              <a:t>How do you verify your magnetic models?</a:t>
            </a:r>
            <a:endParaRPr lang="en-US" dirty="0">
              <a:solidFill>
                <a:schemeClr val="accent6">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23</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(1) Hall Model</a:t>
            </a:r>
            <a:endParaRPr lang="en-US" sz="3600" dirty="0"/>
          </a:p>
        </p:txBody>
      </p:sp>
      <p:sp>
        <p:nvSpPr>
          <p:cNvPr id="8" name="TextBox 7"/>
          <p:cNvSpPr txBox="1"/>
          <p:nvPr/>
        </p:nvSpPr>
        <p:spPr>
          <a:xfrm>
            <a:off x="467544" y="1268760"/>
            <a:ext cx="8280920" cy="3970318"/>
          </a:xfrm>
          <a:prstGeom prst="rect">
            <a:avLst/>
          </a:prstGeom>
          <a:noFill/>
        </p:spPr>
        <p:txBody>
          <a:bodyPr wrap="square" rtlCol="0">
            <a:spAutoFit/>
          </a:bodyPr>
          <a:lstStyle/>
          <a:p>
            <a:r>
              <a:rPr lang="en-GB" dirty="0" smtClean="0">
                <a:solidFill>
                  <a:schemeClr val="accent6">
                    <a:lumMod val="50000"/>
                  </a:schemeClr>
                </a:solidFill>
              </a:rPr>
              <a:t>There is a clear need understand what is happening in various locations of the MICE hall in good detail (accuracy) but without knowing the local field  it is difficult to generate localised models.</a:t>
            </a:r>
          </a:p>
          <a:p>
            <a:endParaRPr lang="en-GB" dirty="0">
              <a:solidFill>
                <a:schemeClr val="accent6">
                  <a:lumMod val="50000"/>
                </a:schemeClr>
              </a:solidFill>
            </a:endParaRPr>
          </a:p>
          <a:p>
            <a:r>
              <a:rPr lang="en-GB" dirty="0" smtClean="0">
                <a:solidFill>
                  <a:schemeClr val="accent6">
                    <a:lumMod val="50000"/>
                  </a:schemeClr>
                </a:solidFill>
              </a:rPr>
              <a:t>The primary aim of the Hall model was to:</a:t>
            </a:r>
          </a:p>
          <a:p>
            <a:endParaRPr lang="en-GB" dirty="0">
              <a:solidFill>
                <a:schemeClr val="accent6">
                  <a:lumMod val="50000"/>
                </a:schemeClr>
              </a:solidFill>
            </a:endParaRPr>
          </a:p>
          <a:p>
            <a:pPr>
              <a:buFont typeface="Arial" pitchFamily="34" charset="0"/>
              <a:buChar char="•"/>
            </a:pPr>
            <a:r>
              <a:rPr lang="en-GB" dirty="0" smtClean="0">
                <a:solidFill>
                  <a:schemeClr val="accent6">
                    <a:lumMod val="50000"/>
                  </a:schemeClr>
                </a:solidFill>
              </a:rPr>
              <a:t> Give an indication of what the field is in a particular area of the MICE Hall</a:t>
            </a:r>
            <a:r>
              <a:rPr lang="en-GB" dirty="0" smtClean="0">
                <a:solidFill>
                  <a:schemeClr val="accent6">
                    <a:lumMod val="50000"/>
                  </a:schemeClr>
                </a:solidFill>
              </a:rPr>
              <a:t>.</a:t>
            </a:r>
          </a:p>
          <a:p>
            <a:pPr>
              <a:buFont typeface="Arial" pitchFamily="34" charset="0"/>
              <a:buChar char="•"/>
            </a:pPr>
            <a:endParaRPr lang="en-GB" dirty="0" smtClean="0">
              <a:solidFill>
                <a:schemeClr val="accent6">
                  <a:lumMod val="50000"/>
                </a:schemeClr>
              </a:solidFill>
            </a:endParaRPr>
          </a:p>
          <a:p>
            <a:pPr>
              <a:buFont typeface="Arial" pitchFamily="34" charset="0"/>
              <a:buChar char="•"/>
            </a:pPr>
            <a:r>
              <a:rPr lang="en-GB" dirty="0" smtClean="0">
                <a:solidFill>
                  <a:schemeClr val="accent6">
                    <a:lumMod val="50000"/>
                  </a:schemeClr>
                </a:solidFill>
              </a:rPr>
              <a:t> Tell us whether the field is uniform in that area</a:t>
            </a:r>
            <a:r>
              <a:rPr lang="en-GB" dirty="0" smtClean="0">
                <a:solidFill>
                  <a:schemeClr val="accent6">
                    <a:lumMod val="50000"/>
                  </a:schemeClr>
                </a:solidFill>
              </a:rPr>
              <a:t>.</a:t>
            </a:r>
          </a:p>
          <a:p>
            <a:pPr>
              <a:buFont typeface="Arial" pitchFamily="34" charset="0"/>
              <a:buChar char="•"/>
            </a:pPr>
            <a:endParaRPr lang="en-GB" dirty="0" smtClean="0">
              <a:solidFill>
                <a:schemeClr val="accent6">
                  <a:lumMod val="50000"/>
                </a:schemeClr>
              </a:solidFill>
            </a:endParaRPr>
          </a:p>
          <a:p>
            <a:pPr>
              <a:buFont typeface="Arial" pitchFamily="34" charset="0"/>
              <a:buChar char="•"/>
            </a:pPr>
            <a:r>
              <a:rPr lang="en-GB" dirty="0" smtClean="0">
                <a:solidFill>
                  <a:schemeClr val="accent6">
                    <a:lumMod val="50000"/>
                  </a:schemeClr>
                </a:solidFill>
              </a:rPr>
              <a:t> If the field is not uniform then the Hall model can provide us with a data set of boundary fields that can be plugged into various local sub-models.</a:t>
            </a:r>
          </a:p>
          <a:p>
            <a:endParaRPr lang="en-GB" dirty="0" smtClean="0">
              <a:solidFill>
                <a:schemeClr val="accent6">
                  <a:lumMod val="50000"/>
                </a:schemeClr>
              </a:solidFill>
            </a:endParaRPr>
          </a:p>
          <a:p>
            <a:r>
              <a:rPr lang="en-GB" dirty="0" smtClean="0">
                <a:solidFill>
                  <a:schemeClr val="accent6">
                    <a:lumMod val="50000"/>
                  </a:schemeClr>
                </a:solidFill>
              </a:rPr>
              <a:t>The last point has been shown in principle but not yet put into </a:t>
            </a:r>
            <a:r>
              <a:rPr lang="en-GB" dirty="0" smtClean="0">
                <a:solidFill>
                  <a:schemeClr val="accent6">
                    <a:lumMod val="50000"/>
                  </a:schemeClr>
                </a:solidFill>
              </a:rPr>
              <a:t>practice.</a:t>
            </a:r>
            <a:endParaRPr lang="en-US" dirty="0">
              <a:solidFill>
                <a:schemeClr val="accent6">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24</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(1) Hall Model</a:t>
            </a:r>
            <a:endParaRPr lang="en-US" sz="3600" dirty="0"/>
          </a:p>
        </p:txBody>
      </p:sp>
      <p:sp>
        <p:nvSpPr>
          <p:cNvPr id="8" name="TextBox 7"/>
          <p:cNvSpPr txBox="1"/>
          <p:nvPr/>
        </p:nvSpPr>
        <p:spPr>
          <a:xfrm>
            <a:off x="467544" y="1268760"/>
            <a:ext cx="8280920" cy="5909310"/>
          </a:xfrm>
          <a:prstGeom prst="rect">
            <a:avLst/>
          </a:prstGeom>
          <a:noFill/>
        </p:spPr>
        <p:txBody>
          <a:bodyPr wrap="square" rtlCol="0">
            <a:spAutoFit/>
          </a:bodyPr>
          <a:lstStyle/>
          <a:p>
            <a:r>
              <a:rPr lang="en-GB" dirty="0" smtClean="0">
                <a:solidFill>
                  <a:schemeClr val="accent6">
                    <a:lumMod val="50000"/>
                  </a:schemeClr>
                </a:solidFill>
              </a:rPr>
              <a:t>The MICE Hall model contains a reasonably realistic representation of the structural iron contained within the MICE Hall itself.  Other structures that are not made of iron but provide useful reference structures (i.e. walls and floors etc have also been added)</a:t>
            </a:r>
          </a:p>
          <a:p>
            <a:endParaRPr lang="en-GB" dirty="0" smtClean="0">
              <a:solidFill>
                <a:schemeClr val="accent6">
                  <a:lumMod val="50000"/>
                </a:schemeClr>
              </a:solidFill>
            </a:endParaRPr>
          </a:p>
          <a:p>
            <a:r>
              <a:rPr lang="en-GB" dirty="0" smtClean="0">
                <a:solidFill>
                  <a:schemeClr val="accent6">
                    <a:lumMod val="50000"/>
                  </a:schemeClr>
                </a:solidFill>
              </a:rPr>
              <a:t>The structural iron in the MICE Hall has no symmetry and so a full 3D model is required.</a:t>
            </a:r>
          </a:p>
          <a:p>
            <a:endParaRPr lang="en-GB" dirty="0">
              <a:solidFill>
                <a:schemeClr val="accent6">
                  <a:lumMod val="50000"/>
                </a:schemeClr>
              </a:solidFill>
            </a:endParaRPr>
          </a:p>
          <a:p>
            <a:r>
              <a:rPr lang="en-GB" dirty="0" smtClean="0">
                <a:solidFill>
                  <a:schemeClr val="accent6">
                    <a:lumMod val="50000"/>
                  </a:schemeClr>
                </a:solidFill>
              </a:rPr>
              <a:t>In terms of the code itself it was fairly clear from the outset that a Hall model was going to be a big task and writing one long piece of .</a:t>
            </a:r>
            <a:r>
              <a:rPr lang="en-GB" dirty="0" err="1" smtClean="0">
                <a:solidFill>
                  <a:schemeClr val="accent6">
                    <a:lumMod val="50000"/>
                  </a:schemeClr>
                </a:solidFill>
              </a:rPr>
              <a:t>comi</a:t>
            </a:r>
            <a:r>
              <a:rPr lang="en-GB" dirty="0" smtClean="0">
                <a:solidFill>
                  <a:schemeClr val="accent6">
                    <a:lumMod val="50000"/>
                  </a:schemeClr>
                </a:solidFill>
              </a:rPr>
              <a:t> script was going to end in tears...</a:t>
            </a:r>
          </a:p>
          <a:p>
            <a:endParaRPr lang="en-GB" dirty="0" smtClean="0">
              <a:solidFill>
                <a:schemeClr val="accent6">
                  <a:lumMod val="50000"/>
                </a:schemeClr>
              </a:solidFill>
            </a:endParaRPr>
          </a:p>
          <a:p>
            <a:r>
              <a:rPr lang="en-GB" dirty="0" smtClean="0">
                <a:solidFill>
                  <a:schemeClr val="accent6">
                    <a:lumMod val="50000"/>
                  </a:schemeClr>
                </a:solidFill>
              </a:rPr>
              <a:t>The Hall model is component based, so components can be turned on and off at will in  the .</a:t>
            </a:r>
            <a:r>
              <a:rPr lang="en-GB" dirty="0" err="1" smtClean="0">
                <a:solidFill>
                  <a:schemeClr val="accent6">
                    <a:lumMod val="50000"/>
                  </a:schemeClr>
                </a:solidFill>
              </a:rPr>
              <a:t>comi</a:t>
            </a:r>
            <a:r>
              <a:rPr lang="en-GB" dirty="0" smtClean="0">
                <a:solidFill>
                  <a:schemeClr val="accent6">
                    <a:lumMod val="50000"/>
                  </a:schemeClr>
                </a:solidFill>
              </a:rPr>
              <a:t> code and in principle it should still mesh and run.  This </a:t>
            </a:r>
            <a:r>
              <a:rPr lang="en-GB" dirty="0" smtClean="0">
                <a:solidFill>
                  <a:schemeClr val="accent6">
                    <a:lumMod val="50000"/>
                  </a:schemeClr>
                </a:solidFill>
              </a:rPr>
              <a:t>significantly </a:t>
            </a:r>
            <a:r>
              <a:rPr lang="en-GB" dirty="0" smtClean="0">
                <a:solidFill>
                  <a:schemeClr val="accent6">
                    <a:lumMod val="50000"/>
                  </a:schemeClr>
                </a:solidFill>
              </a:rPr>
              <a:t>speeds up coding/debugging.</a:t>
            </a:r>
          </a:p>
          <a:p>
            <a:endParaRPr lang="en-GB" dirty="0" smtClean="0">
              <a:solidFill>
                <a:schemeClr val="accent6">
                  <a:lumMod val="50000"/>
                </a:schemeClr>
              </a:solidFill>
            </a:endParaRPr>
          </a:p>
          <a:p>
            <a:r>
              <a:rPr lang="en-GB" dirty="0" smtClean="0">
                <a:solidFill>
                  <a:schemeClr val="accent6">
                    <a:lumMod val="50000"/>
                  </a:schemeClr>
                </a:solidFill>
              </a:rPr>
              <a:t>At the moment no studies on what the effect of turning individual components off  has on the field , so I tend to only run models with all of the components turned on. In light of recent findings it’s not clear that such a study would be productive.</a:t>
            </a:r>
            <a:endParaRPr lang="en-GB" dirty="0">
              <a:solidFill>
                <a:schemeClr val="accent6">
                  <a:lumMod val="50000"/>
                </a:schemeClr>
              </a:solidFill>
            </a:endParaRPr>
          </a:p>
          <a:p>
            <a:endParaRPr lang="en-GB" dirty="0"/>
          </a:p>
          <a:p>
            <a:endParaRPr lang="en-GB" dirty="0" smtClean="0"/>
          </a:p>
          <a:p>
            <a:r>
              <a:rPr lang="en-GB"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25</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dirty="0" smtClean="0"/>
              <a:t>(1) </a:t>
            </a:r>
            <a:r>
              <a:rPr lang="en-GB" sz="3600" dirty="0" smtClean="0"/>
              <a:t>Hall Model</a:t>
            </a:r>
            <a:endParaRPr lang="en-US" sz="3600" dirty="0"/>
          </a:p>
        </p:txBody>
      </p:sp>
      <p:sp>
        <p:nvSpPr>
          <p:cNvPr id="8" name="TextBox 7"/>
          <p:cNvSpPr txBox="1"/>
          <p:nvPr/>
        </p:nvSpPr>
        <p:spPr>
          <a:xfrm>
            <a:off x="467544" y="1268760"/>
            <a:ext cx="8280920" cy="4801314"/>
          </a:xfrm>
          <a:prstGeom prst="rect">
            <a:avLst/>
          </a:prstGeom>
          <a:noFill/>
        </p:spPr>
        <p:txBody>
          <a:bodyPr wrap="square" rtlCol="0">
            <a:spAutoFit/>
          </a:bodyPr>
          <a:lstStyle/>
          <a:p>
            <a:r>
              <a:rPr lang="en-GB" dirty="0" smtClean="0">
                <a:solidFill>
                  <a:schemeClr val="accent6">
                    <a:lumMod val="50000"/>
                  </a:schemeClr>
                </a:solidFill>
              </a:rPr>
              <a:t>After the iron was added to the hall there was a great temptation on my behalf to push the model to see what meshing resolution I could achieve whilst keeping the solve time tractable. (Call this inexperience and no data yet on the model’s validity.) </a:t>
            </a:r>
          </a:p>
          <a:p>
            <a:endParaRPr lang="en-GB" dirty="0">
              <a:solidFill>
                <a:schemeClr val="accent6">
                  <a:lumMod val="50000"/>
                </a:schemeClr>
              </a:solidFill>
            </a:endParaRPr>
          </a:p>
          <a:p>
            <a:r>
              <a:rPr lang="en-GB" dirty="0" smtClean="0">
                <a:solidFill>
                  <a:schemeClr val="accent6">
                    <a:lumMod val="50000"/>
                  </a:schemeClr>
                </a:solidFill>
              </a:rPr>
              <a:t>Our first ‘study’ with the </a:t>
            </a:r>
            <a:r>
              <a:rPr lang="en-GB" dirty="0" smtClean="0">
                <a:solidFill>
                  <a:schemeClr val="accent6">
                    <a:lumMod val="50000"/>
                  </a:schemeClr>
                </a:solidFill>
              </a:rPr>
              <a:t>Hall </a:t>
            </a:r>
            <a:r>
              <a:rPr lang="en-GB" dirty="0" smtClean="0">
                <a:solidFill>
                  <a:schemeClr val="accent6">
                    <a:lumMod val="50000"/>
                  </a:schemeClr>
                </a:solidFill>
              </a:rPr>
              <a:t>model involved placing some  racks in the Hall model and increased the meshing resolution in those areas to see how those racks affected the fields. Interesting results but...</a:t>
            </a:r>
          </a:p>
          <a:p>
            <a:endParaRPr lang="en-GB" dirty="0" smtClean="0">
              <a:solidFill>
                <a:schemeClr val="accent6">
                  <a:lumMod val="50000"/>
                </a:schemeClr>
              </a:solidFill>
            </a:endParaRPr>
          </a:p>
          <a:p>
            <a:r>
              <a:rPr lang="en-GB" dirty="0" smtClean="0">
                <a:solidFill>
                  <a:schemeClr val="accent6">
                    <a:lumMod val="50000"/>
                  </a:schemeClr>
                </a:solidFill>
              </a:rPr>
              <a:t>Later, independent studies by </a:t>
            </a:r>
            <a:r>
              <a:rPr lang="en-GB" dirty="0" err="1" smtClean="0">
                <a:solidFill>
                  <a:schemeClr val="accent6">
                    <a:lumMod val="50000"/>
                  </a:schemeClr>
                </a:solidFill>
              </a:rPr>
              <a:t>Holger</a:t>
            </a:r>
            <a:r>
              <a:rPr lang="en-GB" dirty="0" smtClean="0">
                <a:solidFill>
                  <a:schemeClr val="accent6">
                    <a:lumMod val="50000"/>
                  </a:schemeClr>
                </a:solidFill>
              </a:rPr>
              <a:t> indicated that the meshing resolution in the Hall model is not high enough to give accurate results at the level of detail that was being modelled.</a:t>
            </a:r>
          </a:p>
          <a:p>
            <a:r>
              <a:rPr lang="en-GB" dirty="0" smtClean="0">
                <a:solidFill>
                  <a:schemeClr val="accent6">
                    <a:lumMod val="50000"/>
                  </a:schemeClr>
                </a:solidFill>
              </a:rPr>
              <a:t> </a:t>
            </a:r>
            <a:endParaRPr lang="en-GB" dirty="0">
              <a:solidFill>
                <a:schemeClr val="accent6">
                  <a:lumMod val="50000"/>
                </a:schemeClr>
              </a:solidFill>
            </a:endParaRPr>
          </a:p>
          <a:p>
            <a:r>
              <a:rPr lang="en-GB" dirty="0" smtClean="0">
                <a:solidFill>
                  <a:schemeClr val="accent6">
                    <a:lumMod val="50000"/>
                  </a:schemeClr>
                </a:solidFill>
              </a:rPr>
              <a:t>At this point it is probably fair to say that the Hall model is now serving its purpose – subject to model validation -  it is providing us with first estimates of background fields given realistic estimates of iron content within the Hall.</a:t>
            </a:r>
          </a:p>
          <a:p>
            <a:endParaRPr lang="en-GB" dirty="0">
              <a:solidFill>
                <a:schemeClr val="accent6">
                  <a:lumMod val="50000"/>
                </a:schemeClr>
              </a:solidFill>
            </a:endParaRPr>
          </a:p>
          <a:p>
            <a:r>
              <a:rPr lang="en-GB" dirty="0" smtClean="0">
                <a:solidFill>
                  <a:schemeClr val="accent6">
                    <a:lumMod val="50000"/>
                  </a:schemeClr>
                </a:solidFill>
              </a:rPr>
              <a:t> </a:t>
            </a:r>
            <a:r>
              <a:rPr lang="en-GB" dirty="0" smtClean="0">
                <a:solidFill>
                  <a:srgbClr val="7030A0"/>
                </a:solidFill>
              </a:rPr>
              <a:t>We need sub-models of areas of interest to continue developing the modelling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26</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(1) Hall Model - Website</a:t>
            </a:r>
            <a:endParaRPr lang="en-US" sz="3600" dirty="0"/>
          </a:p>
        </p:txBody>
      </p:sp>
      <p:sp>
        <p:nvSpPr>
          <p:cNvPr id="8" name="TextBox 7"/>
          <p:cNvSpPr txBox="1"/>
          <p:nvPr/>
        </p:nvSpPr>
        <p:spPr>
          <a:xfrm>
            <a:off x="467544" y="1268760"/>
            <a:ext cx="8280920" cy="3416320"/>
          </a:xfrm>
          <a:prstGeom prst="rect">
            <a:avLst/>
          </a:prstGeom>
          <a:noFill/>
        </p:spPr>
        <p:txBody>
          <a:bodyPr wrap="square" rtlCol="0">
            <a:spAutoFit/>
          </a:bodyPr>
          <a:lstStyle/>
          <a:p>
            <a:r>
              <a:rPr lang="en-GB" dirty="0" smtClean="0">
                <a:solidFill>
                  <a:schemeClr val="accent6">
                    <a:lumMod val="50000"/>
                  </a:schemeClr>
                </a:solidFill>
              </a:rPr>
              <a:t>The development of the Hall model has been reasonably well documented (at least by my standards) and a lot of information can be found at </a:t>
            </a:r>
          </a:p>
          <a:p>
            <a:endParaRPr lang="en-GB" dirty="0">
              <a:solidFill>
                <a:schemeClr val="accent6">
                  <a:lumMod val="50000"/>
                </a:schemeClr>
              </a:solidFill>
            </a:endParaRPr>
          </a:p>
          <a:p>
            <a:r>
              <a:rPr lang="en-GB" dirty="0" smtClean="0">
                <a:solidFill>
                  <a:schemeClr val="accent6">
                    <a:lumMod val="50000"/>
                  </a:schemeClr>
                </a:solidFill>
                <a:hlinkClick r:id="rId2"/>
              </a:rPr>
              <a:t>http://www.hep.shef.ac.uk/research/mice/opera_models/</a:t>
            </a:r>
            <a:endParaRPr lang="en-GB" dirty="0" smtClean="0">
              <a:solidFill>
                <a:schemeClr val="accent6">
                  <a:lumMod val="50000"/>
                </a:schemeClr>
              </a:solidFill>
            </a:endParaRPr>
          </a:p>
          <a:p>
            <a:endParaRPr lang="en-GB" dirty="0">
              <a:solidFill>
                <a:schemeClr val="accent6">
                  <a:lumMod val="50000"/>
                </a:schemeClr>
              </a:solidFill>
            </a:endParaRPr>
          </a:p>
          <a:p>
            <a:endParaRPr lang="en-GB" dirty="0" smtClean="0">
              <a:solidFill>
                <a:schemeClr val="accent6">
                  <a:lumMod val="50000"/>
                </a:schemeClr>
              </a:solidFill>
            </a:endParaRPr>
          </a:p>
          <a:p>
            <a:r>
              <a:rPr lang="en-GB" dirty="0" smtClean="0">
                <a:solidFill>
                  <a:schemeClr val="accent6">
                    <a:lumMod val="50000"/>
                  </a:schemeClr>
                </a:solidFill>
              </a:rPr>
              <a:t>Notes</a:t>
            </a:r>
          </a:p>
          <a:p>
            <a:r>
              <a:rPr lang="en-GB" dirty="0" smtClean="0">
                <a:solidFill>
                  <a:schemeClr val="accent6">
                    <a:lumMod val="50000"/>
                  </a:schemeClr>
                </a:solidFill>
              </a:rPr>
              <a:t>Drawings</a:t>
            </a:r>
          </a:p>
          <a:p>
            <a:r>
              <a:rPr lang="en-GB" dirty="0" err="1" smtClean="0">
                <a:solidFill>
                  <a:schemeClr val="accent6">
                    <a:lumMod val="50000"/>
                  </a:schemeClr>
                </a:solidFill>
              </a:rPr>
              <a:t>c</a:t>
            </a:r>
            <a:r>
              <a:rPr lang="en-GB" dirty="0" err="1" smtClean="0">
                <a:solidFill>
                  <a:schemeClr val="accent6">
                    <a:lumMod val="50000"/>
                  </a:schemeClr>
                </a:solidFill>
              </a:rPr>
              <a:t>omi</a:t>
            </a:r>
            <a:r>
              <a:rPr lang="en-GB" dirty="0" smtClean="0">
                <a:solidFill>
                  <a:schemeClr val="accent6">
                    <a:lumMod val="50000"/>
                  </a:schemeClr>
                </a:solidFill>
              </a:rPr>
              <a:t> </a:t>
            </a:r>
            <a:r>
              <a:rPr lang="en-GB" dirty="0" smtClean="0">
                <a:solidFill>
                  <a:schemeClr val="accent6">
                    <a:lumMod val="50000"/>
                  </a:schemeClr>
                </a:solidFill>
              </a:rPr>
              <a:t>Script</a:t>
            </a:r>
          </a:p>
          <a:p>
            <a:r>
              <a:rPr lang="en-GB" dirty="0" smtClean="0">
                <a:solidFill>
                  <a:schemeClr val="accent6">
                    <a:lumMod val="50000"/>
                  </a:schemeClr>
                </a:solidFill>
              </a:rPr>
              <a:t>(Results)</a:t>
            </a:r>
            <a:endParaRPr lang="en-GB" dirty="0">
              <a:solidFill>
                <a:schemeClr val="accent6">
                  <a:lumMod val="50000"/>
                </a:schemeClr>
              </a:solidFill>
            </a:endParaRPr>
          </a:p>
          <a:p>
            <a:endParaRPr lang="en-GB" dirty="0" smtClean="0">
              <a:solidFill>
                <a:schemeClr val="accent6">
                  <a:lumMod val="50000"/>
                </a:schemeClr>
              </a:solidFill>
            </a:endParaRPr>
          </a:p>
          <a:p>
            <a:r>
              <a:rPr lang="en-GB" dirty="0" smtClean="0">
                <a:solidFill>
                  <a:srgbClr val="7030A0"/>
                </a:solidFill>
              </a:rPr>
              <a:t>This might be a useful source of information to those involved in the modelling.</a:t>
            </a:r>
            <a:endParaRPr lang="en-GB"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27</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(1) Hall Model – </a:t>
            </a:r>
            <a:r>
              <a:rPr lang="en-GB" dirty="0" smtClean="0"/>
              <a:t>Model </a:t>
            </a:r>
            <a:r>
              <a:rPr lang="en-GB" sz="3600" dirty="0" smtClean="0"/>
              <a:t>52</a:t>
            </a:r>
            <a:endParaRPr lang="en-US" sz="3600" dirty="0"/>
          </a:p>
        </p:txBody>
      </p:sp>
      <p:sp>
        <p:nvSpPr>
          <p:cNvPr id="8" name="TextBox 7"/>
          <p:cNvSpPr txBox="1"/>
          <p:nvPr/>
        </p:nvSpPr>
        <p:spPr>
          <a:xfrm>
            <a:off x="467544" y="1268760"/>
            <a:ext cx="8280920" cy="1754326"/>
          </a:xfrm>
          <a:prstGeom prst="rect">
            <a:avLst/>
          </a:prstGeom>
          <a:noFill/>
        </p:spPr>
        <p:txBody>
          <a:bodyPr wrap="square" rtlCol="0">
            <a:spAutoFit/>
          </a:bodyPr>
          <a:lstStyle/>
          <a:p>
            <a:r>
              <a:rPr lang="en-GB" dirty="0" smtClean="0">
                <a:solidFill>
                  <a:schemeClr val="accent6">
                    <a:lumMod val="50000"/>
                  </a:schemeClr>
                </a:solidFill>
              </a:rPr>
              <a:t>This is one of the latest models – if we can view this model in OPERA then I can zoom in and give you a virtual tour...</a:t>
            </a:r>
          </a:p>
          <a:p>
            <a:endParaRPr lang="en-GB" dirty="0" smtClean="0">
              <a:solidFill>
                <a:schemeClr val="accent6">
                  <a:lumMod val="50000"/>
                </a:schemeClr>
              </a:solidFill>
            </a:endParaRPr>
          </a:p>
          <a:p>
            <a:r>
              <a:rPr lang="en-GB" dirty="0" smtClean="0">
                <a:solidFill>
                  <a:schemeClr val="accent6">
                    <a:lumMod val="50000"/>
                  </a:schemeClr>
                </a:solidFill>
              </a:rPr>
              <a:t>Also a good point to visit the modelling website</a:t>
            </a:r>
            <a:endParaRPr lang="en-GB" dirty="0">
              <a:solidFill>
                <a:schemeClr val="accent6">
                  <a:lumMod val="50000"/>
                </a:schemeClr>
              </a:solidFill>
            </a:endParaRPr>
          </a:p>
          <a:p>
            <a:endParaRPr lang="en-GB" dirty="0" smtClean="0"/>
          </a:p>
          <a:p>
            <a:r>
              <a:rPr lang="en-GB" dirty="0" smtClean="0"/>
              <a:t> </a:t>
            </a:r>
            <a:endParaRPr lang="en-US" dirty="0"/>
          </a:p>
        </p:txBody>
      </p:sp>
      <p:pic>
        <p:nvPicPr>
          <p:cNvPr id="9" name="Picture 2" descr="http://www.hep.shef.ac.uk/research/mice/opera_models/atlas/model_51/Hall/XZ_plane/y_-6000/Bmod_0_max_XZplane_y_-6000_Structures_On_XYZ.png"/>
          <p:cNvPicPr>
            <a:picLocks noChangeAspect="1" noChangeArrowheads="1"/>
          </p:cNvPicPr>
          <p:nvPr/>
        </p:nvPicPr>
        <p:blipFill>
          <a:blip r:embed="rId2" cstate="print"/>
          <a:srcRect r="34321"/>
          <a:stretch>
            <a:fillRect/>
          </a:stretch>
        </p:blipFill>
        <p:spPr bwMode="auto">
          <a:xfrm>
            <a:off x="1619672" y="2606005"/>
            <a:ext cx="5855568" cy="33432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28</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(2) Return Yoke</a:t>
            </a:r>
            <a:endParaRPr lang="en-US" sz="3600" dirty="0"/>
          </a:p>
        </p:txBody>
      </p:sp>
      <p:sp>
        <p:nvSpPr>
          <p:cNvPr id="8" name="TextBox 7"/>
          <p:cNvSpPr txBox="1"/>
          <p:nvPr/>
        </p:nvSpPr>
        <p:spPr>
          <a:xfrm>
            <a:off x="539552" y="1268760"/>
            <a:ext cx="8136904" cy="2031325"/>
          </a:xfrm>
          <a:prstGeom prst="rect">
            <a:avLst/>
          </a:prstGeom>
          <a:noFill/>
        </p:spPr>
        <p:txBody>
          <a:bodyPr wrap="square" rtlCol="0">
            <a:spAutoFit/>
          </a:bodyPr>
          <a:lstStyle/>
          <a:p>
            <a:r>
              <a:rPr lang="en-GB" dirty="0" err="1" smtClean="0">
                <a:solidFill>
                  <a:schemeClr val="accent6">
                    <a:lumMod val="50000"/>
                  </a:schemeClr>
                </a:solidFill>
              </a:rPr>
              <a:t>Holger</a:t>
            </a:r>
            <a:r>
              <a:rPr lang="en-GB" dirty="0" smtClean="0">
                <a:solidFill>
                  <a:schemeClr val="accent6">
                    <a:lumMod val="50000"/>
                  </a:schemeClr>
                </a:solidFill>
              </a:rPr>
              <a:t> Witte (BNL) has been working on the design of a </a:t>
            </a:r>
            <a:r>
              <a:rPr lang="en-GB" dirty="0" smtClean="0">
                <a:solidFill>
                  <a:schemeClr val="accent6">
                    <a:lumMod val="50000"/>
                  </a:schemeClr>
                </a:solidFill>
              </a:rPr>
              <a:t>retro-fitted </a:t>
            </a:r>
            <a:r>
              <a:rPr lang="en-GB" dirty="0" smtClean="0">
                <a:solidFill>
                  <a:schemeClr val="accent6">
                    <a:lumMod val="50000"/>
                  </a:schemeClr>
                </a:solidFill>
              </a:rPr>
              <a:t>return yoke to the cooling channel for step IV.</a:t>
            </a:r>
          </a:p>
          <a:p>
            <a:endParaRPr lang="en-GB" dirty="0">
              <a:solidFill>
                <a:schemeClr val="accent6">
                  <a:lumMod val="50000"/>
                </a:schemeClr>
              </a:solidFill>
            </a:endParaRPr>
          </a:p>
          <a:p>
            <a:r>
              <a:rPr lang="en-GB" dirty="0" smtClean="0">
                <a:solidFill>
                  <a:schemeClr val="accent6">
                    <a:lumMod val="50000"/>
                  </a:schemeClr>
                </a:solidFill>
              </a:rPr>
              <a:t>We now have an outline magnetic solution for step IV – the devil is in the engineering detail which is now being worked upon .  These example slides have been taken from </a:t>
            </a:r>
            <a:r>
              <a:rPr lang="en-GB" dirty="0" err="1" smtClean="0">
                <a:solidFill>
                  <a:schemeClr val="accent6">
                    <a:lumMod val="50000"/>
                  </a:schemeClr>
                </a:solidFill>
              </a:rPr>
              <a:t>Holger’s</a:t>
            </a:r>
            <a:r>
              <a:rPr lang="en-GB" dirty="0" smtClean="0">
                <a:solidFill>
                  <a:schemeClr val="accent6">
                    <a:lumMod val="50000"/>
                  </a:schemeClr>
                </a:solidFill>
              </a:rPr>
              <a:t> presentations to illustrate the principle – details may change.</a:t>
            </a:r>
          </a:p>
          <a:p>
            <a:endParaRPr lang="en-GB" dirty="0" smtClean="0"/>
          </a:p>
        </p:txBody>
      </p:sp>
      <p:pic>
        <p:nvPicPr>
          <p:cNvPr id="9" name="Picture 2"/>
          <p:cNvPicPr>
            <a:picLocks noChangeAspect="1" noChangeArrowheads="1"/>
          </p:cNvPicPr>
          <p:nvPr/>
        </p:nvPicPr>
        <p:blipFill>
          <a:blip r:embed="rId2" cstate="print"/>
          <a:srcRect/>
          <a:stretch>
            <a:fillRect/>
          </a:stretch>
        </p:blipFill>
        <p:spPr bwMode="auto">
          <a:xfrm>
            <a:off x="4716016" y="3069280"/>
            <a:ext cx="3888583" cy="2880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395536" y="3069280"/>
            <a:ext cx="4197647" cy="2880000"/>
          </a:xfrm>
          <a:prstGeom prst="rect">
            <a:avLst/>
          </a:prstGeom>
          <a:noFill/>
          <a:ln w="9525">
            <a:noFill/>
            <a:miter lim="800000"/>
            <a:headEnd/>
            <a:tailEnd/>
          </a:ln>
        </p:spPr>
      </p:pic>
      <p:sp>
        <p:nvSpPr>
          <p:cNvPr id="11" name="TextBox 10"/>
          <p:cNvSpPr txBox="1"/>
          <p:nvPr/>
        </p:nvSpPr>
        <p:spPr>
          <a:xfrm>
            <a:off x="467544" y="5949280"/>
            <a:ext cx="3816424" cy="369332"/>
          </a:xfrm>
          <a:prstGeom prst="rect">
            <a:avLst/>
          </a:prstGeom>
          <a:noFill/>
        </p:spPr>
        <p:txBody>
          <a:bodyPr wrap="square" rtlCol="0">
            <a:spAutoFit/>
          </a:bodyPr>
          <a:lstStyle/>
          <a:p>
            <a:r>
              <a:rPr lang="en-GB" dirty="0" smtClean="0">
                <a:solidFill>
                  <a:schemeClr val="accent6">
                    <a:lumMod val="50000"/>
                  </a:schemeClr>
                </a:solidFill>
              </a:rPr>
              <a:t>Early development of idea</a:t>
            </a:r>
            <a:endParaRPr lang="en-US" dirty="0">
              <a:solidFill>
                <a:schemeClr val="accent6">
                  <a:lumMod val="50000"/>
                </a:schemeClr>
              </a:solidFill>
            </a:endParaRPr>
          </a:p>
        </p:txBody>
      </p:sp>
      <p:sp>
        <p:nvSpPr>
          <p:cNvPr id="12" name="TextBox 11"/>
          <p:cNvSpPr txBox="1"/>
          <p:nvPr/>
        </p:nvSpPr>
        <p:spPr>
          <a:xfrm>
            <a:off x="4788024" y="6021288"/>
            <a:ext cx="3816424" cy="646331"/>
          </a:xfrm>
          <a:prstGeom prst="rect">
            <a:avLst/>
          </a:prstGeom>
          <a:noFill/>
        </p:spPr>
        <p:txBody>
          <a:bodyPr wrap="square" rtlCol="0">
            <a:spAutoFit/>
          </a:bodyPr>
          <a:lstStyle/>
          <a:p>
            <a:r>
              <a:rPr lang="en-GB" dirty="0" smtClean="0">
                <a:solidFill>
                  <a:schemeClr val="accent6">
                    <a:lumMod val="50000"/>
                  </a:schemeClr>
                </a:solidFill>
              </a:rPr>
              <a:t>Return yoke connected to end plates and with addition of vertical ‘flanges’</a:t>
            </a:r>
            <a:endParaRPr lang="en-US" dirty="0">
              <a:solidFill>
                <a:schemeClr val="accent6">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29</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(3) Sub Modelling</a:t>
            </a:r>
            <a:endParaRPr lang="en-US" sz="3600" dirty="0"/>
          </a:p>
        </p:txBody>
      </p:sp>
      <p:sp>
        <p:nvSpPr>
          <p:cNvPr id="8" name="Content Placeholder 2"/>
          <p:cNvSpPr>
            <a:spLocks noGrp="1"/>
          </p:cNvSpPr>
          <p:nvPr>
            <p:ph idx="1"/>
          </p:nvPr>
        </p:nvSpPr>
        <p:spPr>
          <a:xfrm>
            <a:off x="467544" y="1340769"/>
            <a:ext cx="8229600" cy="2952328"/>
          </a:xfrm>
        </p:spPr>
        <p:txBody>
          <a:bodyPr>
            <a:normAutofit fontScale="92500" lnSpcReduction="10000"/>
          </a:bodyPr>
          <a:lstStyle/>
          <a:p>
            <a:pPr>
              <a:buNone/>
            </a:pPr>
            <a:r>
              <a:rPr lang="en-GB" sz="2000" dirty="0" smtClean="0"/>
              <a:t>The areas of particular interest include:</a:t>
            </a:r>
          </a:p>
          <a:p>
            <a:pPr>
              <a:buNone/>
            </a:pPr>
            <a:endParaRPr lang="en-GB" sz="2000" dirty="0"/>
          </a:p>
          <a:p>
            <a:pPr>
              <a:buNone/>
            </a:pPr>
            <a:r>
              <a:rPr lang="en-GB" sz="2000" dirty="0" smtClean="0"/>
              <a:t>	</a:t>
            </a:r>
            <a:r>
              <a:rPr lang="en-GB" sz="2000" dirty="0" smtClean="0">
                <a:solidFill>
                  <a:srgbClr val="7030A0"/>
                </a:solidFill>
              </a:rPr>
              <a:t>Tracker</a:t>
            </a:r>
          </a:p>
          <a:p>
            <a:pPr>
              <a:buNone/>
            </a:pPr>
            <a:endParaRPr lang="en-GB" sz="2000" dirty="0" smtClean="0"/>
          </a:p>
          <a:p>
            <a:pPr>
              <a:buNone/>
            </a:pPr>
            <a:r>
              <a:rPr lang="en-GB" sz="2000" dirty="0" smtClean="0"/>
              <a:t>	Sub station</a:t>
            </a:r>
          </a:p>
          <a:p>
            <a:pPr>
              <a:buNone/>
            </a:pPr>
            <a:r>
              <a:rPr lang="en-GB" sz="2000" dirty="0" smtClean="0"/>
              <a:t>	Quads</a:t>
            </a:r>
          </a:p>
          <a:p>
            <a:pPr>
              <a:buNone/>
            </a:pPr>
            <a:r>
              <a:rPr lang="en-GB" sz="2000" dirty="0" smtClean="0"/>
              <a:t>	Better Rack model</a:t>
            </a:r>
          </a:p>
          <a:p>
            <a:pPr>
              <a:buNone/>
            </a:pPr>
            <a:r>
              <a:rPr lang="en-GB" sz="2000" dirty="0" smtClean="0"/>
              <a:t>	Transformer in Trench</a:t>
            </a:r>
          </a:p>
          <a:p>
            <a:pPr>
              <a:buNone/>
            </a:pPr>
            <a:r>
              <a:rPr lang="en-GB" sz="2000" dirty="0" smtClean="0"/>
              <a:t>	Racks behind </a:t>
            </a:r>
            <a:r>
              <a:rPr lang="en-GB" sz="2000" dirty="0" smtClean="0"/>
              <a:t>North Shield Wall.</a:t>
            </a:r>
            <a:endParaRPr lang="en-GB" sz="2400" dirty="0" smtClean="0"/>
          </a:p>
        </p:txBody>
      </p:sp>
      <p:sp>
        <p:nvSpPr>
          <p:cNvPr id="9" name="TextBox 8"/>
          <p:cNvSpPr txBox="1"/>
          <p:nvPr/>
        </p:nvSpPr>
        <p:spPr>
          <a:xfrm>
            <a:off x="467544" y="4581128"/>
            <a:ext cx="8136904" cy="1200329"/>
          </a:xfrm>
          <a:prstGeom prst="rect">
            <a:avLst/>
          </a:prstGeom>
          <a:noFill/>
        </p:spPr>
        <p:txBody>
          <a:bodyPr wrap="square" rtlCol="0">
            <a:spAutoFit/>
          </a:bodyPr>
          <a:lstStyle/>
          <a:p>
            <a:r>
              <a:rPr lang="en-GB" dirty="0" smtClean="0">
                <a:solidFill>
                  <a:schemeClr val="accent6">
                    <a:lumMod val="50000"/>
                  </a:schemeClr>
                </a:solidFill>
              </a:rPr>
              <a:t>From our point of view one great aspect about the sub-modelling is </a:t>
            </a:r>
            <a:r>
              <a:rPr lang="en-GB" dirty="0" smtClean="0">
                <a:solidFill>
                  <a:schemeClr val="accent6">
                    <a:lumMod val="50000"/>
                  </a:schemeClr>
                </a:solidFill>
              </a:rPr>
              <a:t>that (in </a:t>
            </a:r>
            <a:r>
              <a:rPr lang="en-GB" dirty="0" smtClean="0">
                <a:solidFill>
                  <a:schemeClr val="accent6">
                    <a:lumMod val="50000"/>
                  </a:schemeClr>
                </a:solidFill>
              </a:rPr>
              <a:t>addition to drawing upon </a:t>
            </a:r>
            <a:r>
              <a:rPr lang="en-GB" dirty="0" smtClean="0">
                <a:solidFill>
                  <a:schemeClr val="accent6">
                    <a:lumMod val="50000"/>
                  </a:schemeClr>
                </a:solidFill>
              </a:rPr>
              <a:t>the</a:t>
            </a:r>
            <a:r>
              <a:rPr lang="en-GB" dirty="0" smtClean="0">
                <a:solidFill>
                  <a:schemeClr val="accent6">
                    <a:lumMod val="50000"/>
                  </a:schemeClr>
                </a:solidFill>
              </a:rPr>
              <a:t> </a:t>
            </a:r>
            <a:r>
              <a:rPr lang="en-GB" dirty="0" smtClean="0">
                <a:solidFill>
                  <a:schemeClr val="accent6">
                    <a:lumMod val="50000"/>
                  </a:schemeClr>
                </a:solidFill>
              </a:rPr>
              <a:t>experience of the people who have done modelling work </a:t>
            </a:r>
            <a:r>
              <a:rPr lang="en-GB" dirty="0" smtClean="0">
                <a:solidFill>
                  <a:schemeClr val="accent6">
                    <a:lumMod val="50000"/>
                  </a:schemeClr>
                </a:solidFill>
              </a:rPr>
              <a:t> before!) the </a:t>
            </a:r>
            <a:r>
              <a:rPr lang="en-GB" dirty="0" smtClean="0">
                <a:solidFill>
                  <a:schemeClr val="accent6">
                    <a:lumMod val="50000"/>
                  </a:schemeClr>
                </a:solidFill>
              </a:rPr>
              <a:t>sub-modelling will allow us to parallelise our progress.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3</a:t>
            </a:fld>
            <a:endParaRPr lang="en-US"/>
          </a:p>
        </p:txBody>
      </p:sp>
      <p:sp>
        <p:nvSpPr>
          <p:cNvPr id="7" name="Title 1"/>
          <p:cNvSpPr>
            <a:spLocks noGrp="1"/>
          </p:cNvSpPr>
          <p:nvPr>
            <p:ph type="title"/>
          </p:nvPr>
        </p:nvSpPr>
        <p:spPr>
          <a:xfrm>
            <a:off x="457200" y="274638"/>
            <a:ext cx="8229600" cy="994122"/>
          </a:xfrm>
        </p:spPr>
        <p:txBody>
          <a:bodyPr>
            <a:normAutofit/>
          </a:bodyPr>
          <a:lstStyle/>
          <a:p>
            <a:r>
              <a:rPr lang="en-GB" sz="3600" dirty="0" smtClean="0"/>
              <a:t>Overview of MICE</a:t>
            </a:r>
            <a:endParaRPr lang="en-US" sz="3600" dirty="0"/>
          </a:p>
        </p:txBody>
      </p:sp>
      <p:sp>
        <p:nvSpPr>
          <p:cNvPr id="8" name="TextBox 7"/>
          <p:cNvSpPr txBox="1"/>
          <p:nvPr/>
        </p:nvSpPr>
        <p:spPr>
          <a:xfrm>
            <a:off x="395536" y="1124744"/>
            <a:ext cx="8208912" cy="5355312"/>
          </a:xfrm>
          <a:prstGeom prst="rect">
            <a:avLst/>
          </a:prstGeom>
          <a:noFill/>
        </p:spPr>
        <p:txBody>
          <a:bodyPr wrap="square" rtlCol="0">
            <a:spAutoFit/>
          </a:bodyPr>
          <a:lstStyle/>
          <a:p>
            <a:r>
              <a:rPr lang="en-US" dirty="0" smtClean="0">
                <a:solidFill>
                  <a:schemeClr val="accent6">
                    <a:lumMod val="50000"/>
                  </a:schemeClr>
                </a:solidFill>
              </a:rPr>
              <a:t>The </a:t>
            </a:r>
            <a:r>
              <a:rPr lang="en-US" dirty="0">
                <a:solidFill>
                  <a:schemeClr val="accent6">
                    <a:lumMod val="50000"/>
                  </a:schemeClr>
                </a:solidFill>
              </a:rPr>
              <a:t>MICE experiment </a:t>
            </a:r>
            <a:r>
              <a:rPr lang="en-US" dirty="0" smtClean="0">
                <a:solidFill>
                  <a:schemeClr val="accent6">
                    <a:lumMod val="50000"/>
                  </a:schemeClr>
                </a:solidFill>
              </a:rPr>
              <a:t>uses </a:t>
            </a:r>
            <a:r>
              <a:rPr lang="en-US" dirty="0">
                <a:solidFill>
                  <a:schemeClr val="accent6">
                    <a:lumMod val="50000"/>
                  </a:schemeClr>
                </a:solidFill>
              </a:rPr>
              <a:t>a beam of low energy </a:t>
            </a:r>
            <a:r>
              <a:rPr lang="en-US" dirty="0" err="1">
                <a:solidFill>
                  <a:schemeClr val="accent6">
                    <a:lumMod val="50000"/>
                  </a:schemeClr>
                </a:solidFill>
              </a:rPr>
              <a:t>muons</a:t>
            </a:r>
            <a:r>
              <a:rPr lang="en-US" dirty="0">
                <a:solidFill>
                  <a:schemeClr val="accent6">
                    <a:lumMod val="50000"/>
                  </a:schemeClr>
                </a:solidFill>
              </a:rPr>
              <a:t> to test the feasibility of ionization </a:t>
            </a:r>
            <a:r>
              <a:rPr lang="en-US" dirty="0" smtClean="0">
                <a:solidFill>
                  <a:schemeClr val="accent6">
                    <a:lumMod val="50000"/>
                  </a:schemeClr>
                </a:solidFill>
              </a:rPr>
              <a:t>cooling.</a:t>
            </a:r>
          </a:p>
          <a:p>
            <a:endParaRPr lang="en-US" dirty="0">
              <a:solidFill>
                <a:schemeClr val="accent6">
                  <a:lumMod val="50000"/>
                </a:schemeClr>
              </a:solidFill>
            </a:endParaRPr>
          </a:p>
          <a:p>
            <a:r>
              <a:rPr lang="en-US" dirty="0" smtClean="0">
                <a:solidFill>
                  <a:srgbClr val="7030A0"/>
                </a:solidFill>
              </a:rPr>
              <a:t>The goal of the MICE experiment is to construct a section of cooling channel long enough to demonstrate a measurable cooling effect. </a:t>
            </a:r>
          </a:p>
          <a:p>
            <a:endParaRPr lang="en-US" dirty="0">
              <a:solidFill>
                <a:schemeClr val="accent6">
                  <a:lumMod val="50000"/>
                </a:schemeClr>
              </a:solidFill>
            </a:endParaRPr>
          </a:p>
          <a:p>
            <a:r>
              <a:rPr lang="en-US" dirty="0" smtClean="0">
                <a:solidFill>
                  <a:schemeClr val="accent6">
                    <a:lumMod val="50000"/>
                  </a:schemeClr>
                </a:solidFill>
              </a:rPr>
              <a:t>This is achieved by reducing the transverse emittance of a muon beam by the order of 10%. Several different particle detectors will be used to measure the cooling effect particle by particle with high precision, the aim being to achieve an absolute accuracy on the measurement of emittance of 0.1% or better. </a:t>
            </a:r>
          </a:p>
          <a:p>
            <a:endParaRPr lang="en-US" dirty="0">
              <a:solidFill>
                <a:schemeClr val="accent6">
                  <a:lumMod val="50000"/>
                </a:schemeClr>
              </a:solidFill>
            </a:endParaRPr>
          </a:p>
          <a:p>
            <a:r>
              <a:rPr lang="en-US" dirty="0" smtClean="0">
                <a:solidFill>
                  <a:srgbClr val="7030A0"/>
                </a:solidFill>
              </a:rPr>
              <a:t>The emittance measurements will be performed with muon beams of different momenta within the range of 140 to 240 MeV</a:t>
            </a:r>
            <a:r>
              <a:rPr lang="en-US" i="1" dirty="0" smtClean="0">
                <a:solidFill>
                  <a:srgbClr val="7030A0"/>
                </a:solidFill>
              </a:rPr>
              <a:t>/c and a variety of beam optics and absorber materials will be tried. </a:t>
            </a:r>
          </a:p>
          <a:p>
            <a:endParaRPr lang="en-US" i="1" dirty="0">
              <a:solidFill>
                <a:schemeClr val="accent6">
                  <a:lumMod val="50000"/>
                </a:schemeClr>
              </a:solidFill>
            </a:endParaRPr>
          </a:p>
          <a:p>
            <a:r>
              <a:rPr lang="en-US" i="1" dirty="0" smtClean="0">
                <a:solidFill>
                  <a:srgbClr val="0070C0"/>
                </a:solidFill>
              </a:rPr>
              <a:t>Much of the primary beamline for the experiment has been constructed and commissioned and work is now focusing on installing the major components of the cooling channel. </a:t>
            </a:r>
            <a:endParaRPr lang="en-US" dirty="0" smtClean="0">
              <a:solidFill>
                <a:srgbClr val="0070C0"/>
              </a:solidFill>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30</a:t>
            </a:fld>
            <a:endParaRPr lang="en-US"/>
          </a:p>
        </p:txBody>
      </p:sp>
      <p:sp>
        <p:nvSpPr>
          <p:cNvPr id="7" name="Title 1"/>
          <p:cNvSpPr>
            <a:spLocks noGrp="1"/>
          </p:cNvSpPr>
          <p:nvPr>
            <p:ph type="title"/>
          </p:nvPr>
        </p:nvSpPr>
        <p:spPr>
          <a:xfrm>
            <a:off x="457200" y="274638"/>
            <a:ext cx="8229600" cy="1143000"/>
          </a:xfrm>
        </p:spPr>
        <p:txBody>
          <a:bodyPr>
            <a:normAutofit/>
          </a:bodyPr>
          <a:lstStyle/>
          <a:p>
            <a:r>
              <a:rPr lang="en-GB" sz="3600" dirty="0" smtClean="0"/>
              <a:t>(3) Sub Modelling - Tracker</a:t>
            </a:r>
            <a:endParaRPr lang="en-US" sz="3600" dirty="0"/>
          </a:p>
        </p:txBody>
      </p:sp>
      <p:sp>
        <p:nvSpPr>
          <p:cNvPr id="8" name="TextBox 7"/>
          <p:cNvSpPr txBox="1"/>
          <p:nvPr/>
        </p:nvSpPr>
        <p:spPr>
          <a:xfrm>
            <a:off x="395536" y="1412776"/>
            <a:ext cx="8352928" cy="3416320"/>
          </a:xfrm>
          <a:prstGeom prst="rect">
            <a:avLst/>
          </a:prstGeom>
          <a:noFill/>
        </p:spPr>
        <p:txBody>
          <a:bodyPr wrap="square" rtlCol="0">
            <a:spAutoFit/>
          </a:bodyPr>
          <a:lstStyle/>
          <a:p>
            <a:r>
              <a:rPr lang="en-GB" dirty="0" smtClean="0">
                <a:solidFill>
                  <a:schemeClr val="accent6">
                    <a:lumMod val="50000"/>
                  </a:schemeClr>
                </a:solidFill>
              </a:rPr>
              <a:t>The tracker is a major component of the MICE cooling channel. </a:t>
            </a:r>
          </a:p>
          <a:p>
            <a:endParaRPr lang="en-GB" dirty="0">
              <a:solidFill>
                <a:schemeClr val="accent6">
                  <a:lumMod val="50000"/>
                </a:schemeClr>
              </a:solidFill>
            </a:endParaRPr>
          </a:p>
          <a:p>
            <a:r>
              <a:rPr lang="en-GB" dirty="0" smtClean="0">
                <a:solidFill>
                  <a:schemeClr val="accent6">
                    <a:lumMod val="50000"/>
                  </a:schemeClr>
                </a:solidFill>
              </a:rPr>
              <a:t>The external infrastructure for the tracker contains many magnetically sensitive components and many  of these components cannot be moved.  Managing this, with or without a return yoke, is going to be a challenge.</a:t>
            </a:r>
          </a:p>
          <a:p>
            <a:endParaRPr lang="en-GB" dirty="0">
              <a:solidFill>
                <a:schemeClr val="accent6">
                  <a:lumMod val="50000"/>
                </a:schemeClr>
              </a:solidFill>
            </a:endParaRPr>
          </a:p>
          <a:p>
            <a:r>
              <a:rPr lang="en-GB" dirty="0" smtClean="0">
                <a:solidFill>
                  <a:schemeClr val="accent6">
                    <a:lumMod val="50000"/>
                  </a:schemeClr>
                </a:solidFill>
              </a:rPr>
              <a:t>Craig will now give his presentation on the tracker as he his much more knowledgeable than I am about this.</a:t>
            </a:r>
          </a:p>
          <a:p>
            <a:endParaRPr lang="en-GB" dirty="0">
              <a:solidFill>
                <a:schemeClr val="accent6">
                  <a:lumMod val="50000"/>
                </a:schemeClr>
              </a:solidFill>
            </a:endParaRPr>
          </a:p>
          <a:p>
            <a:r>
              <a:rPr lang="en-GB" dirty="0" smtClean="0">
                <a:solidFill>
                  <a:schemeClr val="accent6">
                    <a:lumMod val="50000"/>
                  </a:schemeClr>
                </a:solidFill>
              </a:rPr>
              <a:t>It is our hope that this problem will pique your interest as it is in this area that we  urgently require some assistance with the sub-modelling.</a:t>
            </a:r>
          </a:p>
          <a:p>
            <a:r>
              <a:rPr lang="en-GB" dirty="0" smtClean="0">
                <a:solidFill>
                  <a:schemeClr val="accent6">
                    <a:lumMod val="50000"/>
                  </a:schemeClr>
                </a:solidFill>
              </a:rPr>
              <a:t> </a:t>
            </a:r>
            <a:endParaRPr lang="en-US" dirty="0">
              <a:solidFill>
                <a:schemeClr val="accent6">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4</a:t>
            </a:fld>
            <a:endParaRPr lang="en-US"/>
          </a:p>
        </p:txBody>
      </p:sp>
      <p:sp>
        <p:nvSpPr>
          <p:cNvPr id="10" name="Title 1"/>
          <p:cNvSpPr>
            <a:spLocks noGrp="1"/>
          </p:cNvSpPr>
          <p:nvPr>
            <p:ph type="title"/>
          </p:nvPr>
        </p:nvSpPr>
        <p:spPr>
          <a:xfrm>
            <a:off x="457200" y="274638"/>
            <a:ext cx="8229600" cy="1143000"/>
          </a:xfrm>
        </p:spPr>
        <p:txBody>
          <a:bodyPr>
            <a:normAutofit/>
          </a:bodyPr>
          <a:lstStyle/>
          <a:p>
            <a:r>
              <a:rPr lang="en-GB" sz="3600" dirty="0" smtClean="0"/>
              <a:t>Overview of MICE</a:t>
            </a:r>
            <a:endParaRPr lang="en-US" sz="3600" dirty="0"/>
          </a:p>
        </p:txBody>
      </p:sp>
      <p:sp>
        <p:nvSpPr>
          <p:cNvPr id="11" name="TextBox 10"/>
          <p:cNvSpPr txBox="1"/>
          <p:nvPr/>
        </p:nvSpPr>
        <p:spPr>
          <a:xfrm>
            <a:off x="611560" y="1484784"/>
            <a:ext cx="7920880" cy="3785652"/>
          </a:xfrm>
          <a:prstGeom prst="rect">
            <a:avLst/>
          </a:prstGeom>
          <a:noFill/>
        </p:spPr>
        <p:txBody>
          <a:bodyPr wrap="square" rtlCol="0">
            <a:spAutoFit/>
          </a:bodyPr>
          <a:lstStyle/>
          <a:p>
            <a:r>
              <a:rPr lang="en-GB" sz="2000" dirty="0" smtClean="0">
                <a:solidFill>
                  <a:schemeClr val="accent6">
                    <a:lumMod val="50000"/>
                  </a:schemeClr>
                </a:solidFill>
              </a:rPr>
              <a:t>We have a beamline to ‘feed’ the experiment:</a:t>
            </a:r>
          </a:p>
          <a:p>
            <a:pPr>
              <a:buNone/>
            </a:pPr>
            <a:r>
              <a:rPr lang="en-GB" sz="2000" dirty="0">
                <a:solidFill>
                  <a:schemeClr val="accent6">
                    <a:lumMod val="50000"/>
                  </a:schemeClr>
                </a:solidFill>
              </a:rPr>
              <a:t>	</a:t>
            </a:r>
            <a:r>
              <a:rPr lang="en-GB" sz="2000" dirty="0" smtClean="0">
                <a:solidFill>
                  <a:schemeClr val="accent6">
                    <a:lumMod val="50000"/>
                  </a:schemeClr>
                </a:solidFill>
              </a:rPr>
              <a:t>Target</a:t>
            </a:r>
          </a:p>
          <a:p>
            <a:pPr>
              <a:buNone/>
            </a:pPr>
            <a:r>
              <a:rPr lang="en-GB" sz="2000" dirty="0" smtClean="0">
                <a:solidFill>
                  <a:schemeClr val="accent6">
                    <a:lumMod val="50000"/>
                  </a:schemeClr>
                </a:solidFill>
              </a:rPr>
              <a:t>	3 Quad Triplets</a:t>
            </a:r>
          </a:p>
          <a:p>
            <a:pPr>
              <a:buNone/>
            </a:pPr>
            <a:r>
              <a:rPr lang="en-GB" sz="2000" dirty="0" smtClean="0">
                <a:solidFill>
                  <a:schemeClr val="accent6">
                    <a:lumMod val="50000"/>
                  </a:schemeClr>
                </a:solidFill>
              </a:rPr>
              <a:t>	2 Dipoles</a:t>
            </a:r>
          </a:p>
          <a:p>
            <a:pPr>
              <a:buNone/>
            </a:pPr>
            <a:r>
              <a:rPr lang="en-GB" sz="2000" dirty="0" smtClean="0">
                <a:solidFill>
                  <a:schemeClr val="accent6">
                    <a:lumMod val="50000"/>
                  </a:schemeClr>
                </a:solidFill>
              </a:rPr>
              <a:t>	1 Superconducting ‘Decay Solenoid’</a:t>
            </a:r>
          </a:p>
          <a:p>
            <a:pPr>
              <a:buNone/>
            </a:pPr>
            <a:endParaRPr lang="en-GB" sz="2000" dirty="0" smtClean="0">
              <a:solidFill>
                <a:schemeClr val="accent6">
                  <a:lumMod val="50000"/>
                </a:schemeClr>
              </a:solidFill>
            </a:endParaRPr>
          </a:p>
          <a:p>
            <a:pPr>
              <a:buNone/>
            </a:pPr>
            <a:r>
              <a:rPr lang="en-GB" sz="2000" dirty="0" smtClean="0">
                <a:solidFill>
                  <a:srgbClr val="7030A0"/>
                </a:solidFill>
              </a:rPr>
              <a:t>MICE itself:</a:t>
            </a:r>
          </a:p>
          <a:p>
            <a:pPr>
              <a:buNone/>
            </a:pPr>
            <a:r>
              <a:rPr lang="en-GB" sz="2000" dirty="0" smtClean="0">
                <a:solidFill>
                  <a:srgbClr val="7030A0"/>
                </a:solidFill>
              </a:rPr>
              <a:t>	Step VI contains 16 superconducting solenoids</a:t>
            </a:r>
          </a:p>
          <a:p>
            <a:pPr>
              <a:buNone/>
            </a:pPr>
            <a:endParaRPr lang="en-GB" sz="2000" dirty="0">
              <a:solidFill>
                <a:schemeClr val="accent6">
                  <a:lumMod val="50000"/>
                </a:schemeClr>
              </a:solidFill>
            </a:endParaRPr>
          </a:p>
          <a:p>
            <a:pPr>
              <a:buNone/>
            </a:pPr>
            <a:r>
              <a:rPr lang="en-GB" sz="2000" dirty="0" smtClean="0">
                <a:solidFill>
                  <a:srgbClr val="0070C0"/>
                </a:solidFill>
              </a:rPr>
              <a:t>Plus additional detectors, and considerable infrastructure to support the experiment.</a:t>
            </a:r>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5</a:t>
            </a:fld>
            <a:endParaRPr lang="en-US"/>
          </a:p>
        </p:txBody>
      </p:sp>
      <p:pic>
        <p:nvPicPr>
          <p:cNvPr id="7" name="Picture 4"/>
          <p:cNvPicPr>
            <a:picLocks noChangeAspect="1" noChangeArrowheads="1"/>
          </p:cNvPicPr>
          <p:nvPr/>
        </p:nvPicPr>
        <p:blipFill>
          <a:blip r:embed="rId2" cstate="print"/>
          <a:srcRect/>
          <a:stretch>
            <a:fillRect/>
          </a:stretch>
        </p:blipFill>
        <p:spPr bwMode="auto">
          <a:xfrm>
            <a:off x="612440" y="836712"/>
            <a:ext cx="7920000" cy="52607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6</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467544" y="693296"/>
            <a:ext cx="8207522" cy="540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7</a:t>
            </a:fld>
            <a:endParaRPr lang="en-US"/>
          </a:p>
        </p:txBody>
      </p:sp>
      <p:sp>
        <p:nvSpPr>
          <p:cNvPr id="7" name="Title 1"/>
          <p:cNvSpPr>
            <a:spLocks noGrp="1"/>
          </p:cNvSpPr>
          <p:nvPr>
            <p:ph type="title"/>
          </p:nvPr>
        </p:nvSpPr>
        <p:spPr>
          <a:xfrm>
            <a:off x="457200" y="274638"/>
            <a:ext cx="8229600" cy="994122"/>
          </a:xfrm>
        </p:spPr>
        <p:txBody>
          <a:bodyPr>
            <a:normAutofit/>
          </a:bodyPr>
          <a:lstStyle/>
          <a:p>
            <a:r>
              <a:rPr lang="en-GB" sz="3600" dirty="0" smtClean="0"/>
              <a:t>Overview of MICE- Step VI</a:t>
            </a:r>
            <a:endParaRPr lang="en-US" sz="3600" dirty="0"/>
          </a:p>
        </p:txBody>
      </p:sp>
      <p:pic>
        <p:nvPicPr>
          <p:cNvPr id="8" name="Picture 3"/>
          <p:cNvPicPr>
            <a:picLocks noChangeAspect="1" noChangeArrowheads="1"/>
          </p:cNvPicPr>
          <p:nvPr/>
        </p:nvPicPr>
        <p:blipFill>
          <a:blip r:embed="rId2" cstate="print"/>
          <a:srcRect/>
          <a:stretch>
            <a:fillRect/>
          </a:stretch>
        </p:blipFill>
        <p:spPr bwMode="auto">
          <a:xfrm>
            <a:off x="36496" y="1124744"/>
            <a:ext cx="9000000" cy="46949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8</a:t>
            </a:fld>
            <a:endParaRPr lang="en-US"/>
          </a:p>
        </p:txBody>
      </p:sp>
      <p:sp>
        <p:nvSpPr>
          <p:cNvPr id="7" name="Title 1"/>
          <p:cNvSpPr>
            <a:spLocks noGrp="1"/>
          </p:cNvSpPr>
          <p:nvPr>
            <p:ph type="title"/>
          </p:nvPr>
        </p:nvSpPr>
        <p:spPr>
          <a:xfrm>
            <a:off x="457200" y="274638"/>
            <a:ext cx="8229600" cy="994122"/>
          </a:xfrm>
        </p:spPr>
        <p:txBody>
          <a:bodyPr>
            <a:normAutofit/>
          </a:bodyPr>
          <a:lstStyle/>
          <a:p>
            <a:r>
              <a:rPr lang="en-GB" sz="3600" dirty="0" smtClean="0"/>
              <a:t>Overview of MICE</a:t>
            </a:r>
            <a:endParaRPr lang="en-US" sz="3600" dirty="0"/>
          </a:p>
        </p:txBody>
      </p:sp>
      <p:pic>
        <p:nvPicPr>
          <p:cNvPr id="8" name="Picture 7" descr="Mice_Graphic.png"/>
          <p:cNvPicPr>
            <a:picLocks noChangeAspect="1"/>
          </p:cNvPicPr>
          <p:nvPr/>
        </p:nvPicPr>
        <p:blipFill>
          <a:blip r:embed="rId2" cstate="print"/>
          <a:stretch>
            <a:fillRect/>
          </a:stretch>
        </p:blipFill>
        <p:spPr>
          <a:xfrm>
            <a:off x="0" y="1432683"/>
            <a:ext cx="9144000" cy="3148445"/>
          </a:xfrm>
          <a:prstGeom prst="rect">
            <a:avLst/>
          </a:prstGeom>
        </p:spPr>
      </p:pic>
      <p:sp>
        <p:nvSpPr>
          <p:cNvPr id="9" name="TextBox 8"/>
          <p:cNvSpPr txBox="1"/>
          <p:nvPr/>
        </p:nvSpPr>
        <p:spPr>
          <a:xfrm>
            <a:off x="467544" y="5229200"/>
            <a:ext cx="8136904" cy="646331"/>
          </a:xfrm>
          <a:prstGeom prst="rect">
            <a:avLst/>
          </a:prstGeom>
          <a:noFill/>
        </p:spPr>
        <p:txBody>
          <a:bodyPr wrap="square" rtlCol="0">
            <a:spAutoFit/>
          </a:bodyPr>
          <a:lstStyle/>
          <a:p>
            <a:r>
              <a:rPr lang="en-GB" dirty="0" smtClean="0">
                <a:solidFill>
                  <a:schemeClr val="accent6">
                    <a:lumMod val="50000"/>
                  </a:schemeClr>
                </a:solidFill>
              </a:rPr>
              <a:t>Illustration showing a completed step IV cooling channel. None of the external detectors and surrounding infrastructure are shown</a:t>
            </a:r>
            <a:endParaRPr lang="en-US" dirty="0">
              <a:solidFill>
                <a:schemeClr val="accent6">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31/01/2013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9</a:t>
            </a:fld>
            <a:endParaRPr lang="en-US"/>
          </a:p>
        </p:txBody>
      </p:sp>
      <p:sp>
        <p:nvSpPr>
          <p:cNvPr id="7" name="Title 1"/>
          <p:cNvSpPr>
            <a:spLocks noGrp="1"/>
          </p:cNvSpPr>
          <p:nvPr>
            <p:ph type="title"/>
          </p:nvPr>
        </p:nvSpPr>
        <p:spPr>
          <a:xfrm>
            <a:off x="467544" y="1844824"/>
            <a:ext cx="8229600" cy="1143000"/>
          </a:xfrm>
        </p:spPr>
        <p:txBody>
          <a:bodyPr>
            <a:normAutofit/>
          </a:bodyPr>
          <a:lstStyle/>
          <a:p>
            <a:r>
              <a:rPr lang="en-GB" b="1" dirty="0" smtClean="0"/>
              <a:t>Magnets</a:t>
            </a:r>
            <a:endParaRPr lang="en-US" b="1" dirty="0"/>
          </a:p>
        </p:txBody>
      </p:sp>
    </p:spTree>
  </p:cSld>
  <p:clrMapOvr>
    <a:masterClrMapping/>
  </p:clrMapOvr>
</p:sld>
</file>

<file path=ppt/theme/theme1.xml><?xml version="1.0" encoding="utf-8"?>
<a:theme xmlns:a="http://schemas.openxmlformats.org/drawingml/2006/main" name="MICE_Target_001">
  <a:themeElements>
    <a:clrScheme name="">
      <a:dk1>
        <a:srgbClr val="FFFFFF"/>
      </a:dk1>
      <a:lt1>
        <a:srgbClr val="FFFFFF"/>
      </a:lt1>
      <a:dk2>
        <a:srgbClr val="004080"/>
      </a:dk2>
      <a:lt2>
        <a:srgbClr val="004080"/>
      </a:lt2>
      <a:accent1>
        <a:srgbClr val="FFFFFF"/>
      </a:accent1>
      <a:accent2>
        <a:srgbClr val="004080"/>
      </a:accent2>
      <a:accent3>
        <a:srgbClr val="FFFFFF"/>
      </a:accent3>
      <a:accent4>
        <a:srgbClr val="DADADA"/>
      </a:accent4>
      <a:accent5>
        <a:srgbClr val="FFFFFF"/>
      </a:accent5>
      <a:accent6>
        <a:srgbClr val="003973"/>
      </a:accent6>
      <a:hlink>
        <a:srgbClr val="333333"/>
      </a:hlink>
      <a:folHlink>
        <a:srgbClr val="66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sinesstemplate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template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businesstemplat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businesstemplate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MICE_Target_001</Template>
  <TotalTime>12458</TotalTime>
  <Words>1897</Words>
  <Application>Microsoft Office PowerPoint</Application>
  <PresentationFormat>On-screen Show (4:3)</PresentationFormat>
  <Paragraphs>245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MICE_Target_001</vt:lpstr>
      <vt:lpstr>MICE Magnet Modelling -  Presentation to the Daresbury Magnetics Group   Daresbury Laboratory  31st January 2013</vt:lpstr>
      <vt:lpstr>Overview of MICE</vt:lpstr>
      <vt:lpstr>Overview of MICE</vt:lpstr>
      <vt:lpstr>Overview of MICE</vt:lpstr>
      <vt:lpstr>Slide 5</vt:lpstr>
      <vt:lpstr>Slide 6</vt:lpstr>
      <vt:lpstr>Overview of MICE- Step VI</vt:lpstr>
      <vt:lpstr>Overview of MICE</vt:lpstr>
      <vt:lpstr>Magnets</vt:lpstr>
      <vt:lpstr>The MICE Magnets</vt:lpstr>
      <vt:lpstr>The MICE Magnets</vt:lpstr>
      <vt:lpstr>The MICE Magnets</vt:lpstr>
      <vt:lpstr>The MICE Magnets</vt:lpstr>
      <vt:lpstr>Initial Simulation Work</vt:lpstr>
      <vt:lpstr>Defining the Problem</vt:lpstr>
      <vt:lpstr>Defining the Problem</vt:lpstr>
      <vt:lpstr>Magnetic Modelling</vt:lpstr>
      <vt:lpstr>Magnetic Modelling</vt:lpstr>
      <vt:lpstr>Model Verification</vt:lpstr>
      <vt:lpstr>Slide 20</vt:lpstr>
      <vt:lpstr>Model Verification</vt:lpstr>
      <vt:lpstr>Model Verification</vt:lpstr>
      <vt:lpstr>(1) Hall Model</vt:lpstr>
      <vt:lpstr>(1) Hall Model</vt:lpstr>
      <vt:lpstr>(1) Hall Model</vt:lpstr>
      <vt:lpstr>(1) Hall Model - Website</vt:lpstr>
      <vt:lpstr>(1) Hall Model – Model 52</vt:lpstr>
      <vt:lpstr>(2) Return Yoke</vt:lpstr>
      <vt:lpstr>(3) Sub Modelling</vt:lpstr>
      <vt:lpstr>(3) Sub Modelling - Tracker</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MICE Target</dc:title>
  <dc:creator>Valued Acer Customer</dc:creator>
  <cp:lastModifiedBy>Valued Acer Customer</cp:lastModifiedBy>
  <cp:revision>80</cp:revision>
  <dcterms:created xsi:type="dcterms:W3CDTF">2012-06-15T10:29:14Z</dcterms:created>
  <dcterms:modified xsi:type="dcterms:W3CDTF">2013-01-30T13:52:21Z</dcterms:modified>
</cp:coreProperties>
</file>