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9" r:id="rId4"/>
    <p:sldId id="260" r:id="rId5"/>
    <p:sldId id="286" r:id="rId6"/>
    <p:sldId id="287" r:id="rId7"/>
    <p:sldId id="288" r:id="rId8"/>
    <p:sldId id="303" r:id="rId9"/>
    <p:sldId id="304" r:id="rId10"/>
    <p:sldId id="305" r:id="rId11"/>
    <p:sldId id="261" r:id="rId12"/>
    <p:sldId id="262" r:id="rId13"/>
    <p:sldId id="263" r:id="rId14"/>
    <p:sldId id="289" r:id="rId15"/>
    <p:sldId id="306" r:id="rId16"/>
    <p:sldId id="264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08" r:id="rId25"/>
    <p:sldId id="270" r:id="rId26"/>
    <p:sldId id="315" r:id="rId27"/>
    <p:sldId id="316" r:id="rId28"/>
    <p:sldId id="317" r:id="rId29"/>
    <p:sldId id="318" r:id="rId30"/>
    <p:sldId id="320" r:id="rId31"/>
    <p:sldId id="323" r:id="rId32"/>
    <p:sldId id="319" r:id="rId33"/>
    <p:sldId id="321" r:id="rId34"/>
    <p:sldId id="322" r:id="rId35"/>
    <p:sldId id="324" r:id="rId36"/>
    <p:sldId id="294" r:id="rId37"/>
    <p:sldId id="325" r:id="rId38"/>
    <p:sldId id="326" r:id="rId39"/>
    <p:sldId id="333" r:id="rId40"/>
    <p:sldId id="327" r:id="rId41"/>
    <p:sldId id="328" r:id="rId42"/>
    <p:sldId id="329" r:id="rId43"/>
    <p:sldId id="330" r:id="rId44"/>
    <p:sldId id="331" r:id="rId45"/>
    <p:sldId id="334" r:id="rId46"/>
    <p:sldId id="332" r:id="rId47"/>
    <p:sldId id="336" r:id="rId48"/>
    <p:sldId id="335" r:id="rId49"/>
    <p:sldId id="280" r:id="rId50"/>
    <p:sldId id="337" r:id="rId51"/>
    <p:sldId id="339" r:id="rId52"/>
    <p:sldId id="349" r:id="rId53"/>
    <p:sldId id="340" r:id="rId54"/>
    <p:sldId id="338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285" r:id="rId6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\Documents\Teaching\PHY418\greensn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\Documents\Teaching\PHY418\greensn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742760279965005"/>
          <c:h val="0.78857521321283097"/>
        </c:manualLayout>
      </c:layout>
      <c:barChart>
        <c:barDir val="col"/>
        <c:grouping val="stacked"/>
        <c:varyColors val="0"/>
        <c:ser>
          <c:idx val="2"/>
          <c:order val="0"/>
          <c:tx>
            <c:v>S secure</c:v>
          </c:tx>
          <c:spPr>
            <a:solidFill>
              <a:schemeClr val="tx2"/>
            </a:solidFill>
          </c:spPr>
          <c:invertIfNegative val="0"/>
          <c:val>
            <c:numRef>
              <c:f>Sheet1!$J$2:$J$12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47</c:v>
                </c:pt>
                <c:pt idx="6">
                  <c:v>33</c:v>
                </c:pt>
                <c:pt idx="7">
                  <c:v>16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3"/>
          <c:order val="1"/>
          <c:tx>
            <c:v>S ques.</c:v>
          </c:tx>
          <c:spPr>
            <a:pattFill prst="wdUpDiag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val>
            <c:numRef>
              <c:f>Sheet1!$K$2:$K$12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15</c:v>
                </c:pt>
                <c:pt idx="6">
                  <c:v>7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ser>
          <c:idx val="0"/>
          <c:order val="2"/>
          <c:tx>
            <c:v>C/F secure</c:v>
          </c:tx>
          <c:spPr>
            <a:solidFill>
              <a:schemeClr val="accent2"/>
            </a:solidFill>
          </c:spPr>
          <c:invertIfNegative val="0"/>
          <c:cat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3"/>
          <c:tx>
            <c:v>C/F ques.</c:v>
          </c:tx>
          <c:spPr>
            <a:pattFill prst="wdDnDiag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cat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635904"/>
        <c:axId val="92637824"/>
      </c:barChart>
      <c:catAx>
        <c:axId val="9263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spectral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637824"/>
        <c:crosses val="autoZero"/>
        <c:auto val="1"/>
        <c:lblAlgn val="ctr"/>
        <c:lblOffset val="100"/>
        <c:noMultiLvlLbl val="0"/>
      </c:catAx>
      <c:valAx>
        <c:axId val="926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6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29621297337847"/>
          <c:y val="7.8319914714867614E-2"/>
          <c:w val="0.32790326209223847"/>
          <c:h val="0.228530968140820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9677925773296"/>
          <c:y val="3.5627816389472711E-2"/>
          <c:w val="0.73478082763019104"/>
          <c:h val="0.815935161326023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Cas A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Sheet2!$D$2:$D$43</c:f>
                <c:numCache>
                  <c:formatCode>General</c:formatCode>
                  <c:ptCount val="42"/>
                  <c:pt idx="0">
                    <c:v>2830</c:v>
                  </c:pt>
                  <c:pt idx="1">
                    <c:v>8400</c:v>
                  </c:pt>
                  <c:pt idx="2">
                    <c:v>9240</c:v>
                  </c:pt>
                  <c:pt idx="3">
                    <c:v>8540</c:v>
                  </c:pt>
                  <c:pt idx="4">
                    <c:v>9240</c:v>
                  </c:pt>
                  <c:pt idx="5">
                    <c:v>2620</c:v>
                  </c:pt>
                  <c:pt idx="6">
                    <c:v>8260</c:v>
                  </c:pt>
                  <c:pt idx="7">
                    <c:v>2161.9999999999995</c:v>
                  </c:pt>
                  <c:pt idx="8">
                    <c:v>1376.4</c:v>
                  </c:pt>
                  <c:pt idx="9">
                    <c:v>627.27</c:v>
                  </c:pt>
                  <c:pt idx="10">
                    <c:v>378.16</c:v>
                  </c:pt>
                  <c:pt idx="11">
                    <c:v>381.45</c:v>
                  </c:pt>
                  <c:pt idx="12">
                    <c:v>170.01600000000002</c:v>
                  </c:pt>
                  <c:pt idx="13">
                    <c:v>158.136</c:v>
                  </c:pt>
                  <c:pt idx="14">
                    <c:v>152.215</c:v>
                  </c:pt>
                  <c:pt idx="15">
                    <c:v>138.88</c:v>
                  </c:pt>
                  <c:pt idx="16">
                    <c:v>142.24</c:v>
                  </c:pt>
                  <c:pt idx="17">
                    <c:v>127.44</c:v>
                  </c:pt>
                  <c:pt idx="18">
                    <c:v>118.64</c:v>
                  </c:pt>
                  <c:pt idx="19">
                    <c:v>116.32</c:v>
                  </c:pt>
                  <c:pt idx="20">
                    <c:v>162.06</c:v>
                  </c:pt>
                  <c:pt idx="21">
                    <c:v>49.4</c:v>
                  </c:pt>
                  <c:pt idx="22">
                    <c:v>51.216000000000001</c:v>
                  </c:pt>
                  <c:pt idx="23">
                    <c:v>71.010000000000005</c:v>
                  </c:pt>
                  <c:pt idx="24">
                    <c:v>114.95</c:v>
                  </c:pt>
                  <c:pt idx="25">
                    <c:v>57.96</c:v>
                  </c:pt>
                  <c:pt idx="26">
                    <c:v>86.15</c:v>
                  </c:pt>
                  <c:pt idx="27">
                    <c:v>78.650000000000006</c:v>
                  </c:pt>
                  <c:pt idx="28">
                    <c:v>37.74</c:v>
                  </c:pt>
                  <c:pt idx="29">
                    <c:v>57.555</c:v>
                  </c:pt>
                  <c:pt idx="30">
                    <c:v>65.174999999999997</c:v>
                  </c:pt>
                  <c:pt idx="31">
                    <c:v>47.7</c:v>
                  </c:pt>
                  <c:pt idx="32">
                    <c:v>26.015999999999998</c:v>
                  </c:pt>
                  <c:pt idx="33">
                    <c:v>26.565000000000001</c:v>
                  </c:pt>
                  <c:pt idx="34">
                    <c:v>20.52</c:v>
                  </c:pt>
                  <c:pt idx="35">
                    <c:v>22.14</c:v>
                  </c:pt>
                  <c:pt idx="36">
                    <c:v>18.27</c:v>
                  </c:pt>
                  <c:pt idx="37">
                    <c:v>13.86</c:v>
                  </c:pt>
                  <c:pt idx="38">
                    <c:v>18.047999999999998</c:v>
                  </c:pt>
                  <c:pt idx="39">
                    <c:v>10.62</c:v>
                  </c:pt>
                  <c:pt idx="40">
                    <c:v>105.45</c:v>
                  </c:pt>
                  <c:pt idx="41">
                    <c:v>38.799999999999997</c:v>
                  </c:pt>
                </c:numCache>
              </c:numRef>
            </c:plus>
            <c:minus>
              <c:numRef>
                <c:f>Sheet2!$D$2:$D$43</c:f>
                <c:numCache>
                  <c:formatCode>General</c:formatCode>
                  <c:ptCount val="42"/>
                  <c:pt idx="0">
                    <c:v>2830</c:v>
                  </c:pt>
                  <c:pt idx="1">
                    <c:v>8400</c:v>
                  </c:pt>
                  <c:pt idx="2">
                    <c:v>9240</c:v>
                  </c:pt>
                  <c:pt idx="3">
                    <c:v>8540</c:v>
                  </c:pt>
                  <c:pt idx="4">
                    <c:v>9240</c:v>
                  </c:pt>
                  <c:pt idx="5">
                    <c:v>2620</c:v>
                  </c:pt>
                  <c:pt idx="6">
                    <c:v>8260</c:v>
                  </c:pt>
                  <c:pt idx="7">
                    <c:v>2161.9999999999995</c:v>
                  </c:pt>
                  <c:pt idx="8">
                    <c:v>1376.4</c:v>
                  </c:pt>
                  <c:pt idx="9">
                    <c:v>627.27</c:v>
                  </c:pt>
                  <c:pt idx="10">
                    <c:v>378.16</c:v>
                  </c:pt>
                  <c:pt idx="11">
                    <c:v>381.45</c:v>
                  </c:pt>
                  <c:pt idx="12">
                    <c:v>170.01600000000002</c:v>
                  </c:pt>
                  <c:pt idx="13">
                    <c:v>158.136</c:v>
                  </c:pt>
                  <c:pt idx="14">
                    <c:v>152.215</c:v>
                  </c:pt>
                  <c:pt idx="15">
                    <c:v>138.88</c:v>
                  </c:pt>
                  <c:pt idx="16">
                    <c:v>142.24</c:v>
                  </c:pt>
                  <c:pt idx="17">
                    <c:v>127.44</c:v>
                  </c:pt>
                  <c:pt idx="18">
                    <c:v>118.64</c:v>
                  </c:pt>
                  <c:pt idx="19">
                    <c:v>116.32</c:v>
                  </c:pt>
                  <c:pt idx="20">
                    <c:v>162.06</c:v>
                  </c:pt>
                  <c:pt idx="21">
                    <c:v>49.4</c:v>
                  </c:pt>
                  <c:pt idx="22">
                    <c:v>51.216000000000001</c:v>
                  </c:pt>
                  <c:pt idx="23">
                    <c:v>71.010000000000005</c:v>
                  </c:pt>
                  <c:pt idx="24">
                    <c:v>114.95</c:v>
                  </c:pt>
                  <c:pt idx="25">
                    <c:v>57.96</c:v>
                  </c:pt>
                  <c:pt idx="26">
                    <c:v>86.15</c:v>
                  </c:pt>
                  <c:pt idx="27">
                    <c:v>78.650000000000006</c:v>
                  </c:pt>
                  <c:pt idx="28">
                    <c:v>37.74</c:v>
                  </c:pt>
                  <c:pt idx="29">
                    <c:v>57.555</c:v>
                  </c:pt>
                  <c:pt idx="30">
                    <c:v>65.174999999999997</c:v>
                  </c:pt>
                  <c:pt idx="31">
                    <c:v>47.7</c:v>
                  </c:pt>
                  <c:pt idx="32">
                    <c:v>26.015999999999998</c:v>
                  </c:pt>
                  <c:pt idx="33">
                    <c:v>26.565000000000001</c:v>
                  </c:pt>
                  <c:pt idx="34">
                    <c:v>20.52</c:v>
                  </c:pt>
                  <c:pt idx="35">
                    <c:v>22.14</c:v>
                  </c:pt>
                  <c:pt idx="36">
                    <c:v>18.27</c:v>
                  </c:pt>
                  <c:pt idx="37">
                    <c:v>13.86</c:v>
                  </c:pt>
                  <c:pt idx="38">
                    <c:v>18.047999999999998</c:v>
                  </c:pt>
                  <c:pt idx="39">
                    <c:v>10.62</c:v>
                  </c:pt>
                  <c:pt idx="40">
                    <c:v>105.45</c:v>
                  </c:pt>
                  <c:pt idx="41">
                    <c:v>38.799999999999997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Sheet2!$A$2:$A$44</c:f>
              <c:numCache>
                <c:formatCode>General</c:formatCode>
                <c:ptCount val="43"/>
                <c:pt idx="0">
                  <c:v>10.050000000000001</c:v>
                </c:pt>
                <c:pt idx="1">
                  <c:v>12.6</c:v>
                </c:pt>
                <c:pt idx="2">
                  <c:v>14.7</c:v>
                </c:pt>
                <c:pt idx="3">
                  <c:v>16.7</c:v>
                </c:pt>
                <c:pt idx="4">
                  <c:v>20</c:v>
                </c:pt>
                <c:pt idx="5">
                  <c:v>22.25</c:v>
                </c:pt>
                <c:pt idx="6">
                  <c:v>25</c:v>
                </c:pt>
                <c:pt idx="7">
                  <c:v>26.3</c:v>
                </c:pt>
                <c:pt idx="8">
                  <c:v>38</c:v>
                </c:pt>
                <c:pt idx="9">
                  <c:v>81.5</c:v>
                </c:pt>
                <c:pt idx="10">
                  <c:v>152</c:v>
                </c:pt>
                <c:pt idx="11">
                  <c:v>320</c:v>
                </c:pt>
                <c:pt idx="12">
                  <c:v>550</c:v>
                </c:pt>
                <c:pt idx="13">
                  <c:v>625</c:v>
                </c:pt>
                <c:pt idx="14">
                  <c:v>710</c:v>
                </c:pt>
                <c:pt idx="15">
                  <c:v>780</c:v>
                </c:pt>
                <c:pt idx="16">
                  <c:v>900</c:v>
                </c:pt>
                <c:pt idx="17">
                  <c:v>1000</c:v>
                </c:pt>
                <c:pt idx="18">
                  <c:v>1117</c:v>
                </c:pt>
                <c:pt idx="19">
                  <c:v>1150</c:v>
                </c:pt>
                <c:pt idx="20">
                  <c:v>1304</c:v>
                </c:pt>
                <c:pt idx="21">
                  <c:v>1415</c:v>
                </c:pt>
                <c:pt idx="22">
                  <c:v>1440</c:v>
                </c:pt>
                <c:pt idx="23">
                  <c:v>1440</c:v>
                </c:pt>
                <c:pt idx="24">
                  <c:v>1765</c:v>
                </c:pt>
                <c:pt idx="25">
                  <c:v>2000</c:v>
                </c:pt>
                <c:pt idx="26">
                  <c:v>2290</c:v>
                </c:pt>
                <c:pt idx="27">
                  <c:v>2740</c:v>
                </c:pt>
                <c:pt idx="28">
                  <c:v>3150</c:v>
                </c:pt>
                <c:pt idx="29">
                  <c:v>3200</c:v>
                </c:pt>
                <c:pt idx="30">
                  <c:v>3380</c:v>
                </c:pt>
                <c:pt idx="31">
                  <c:v>3960</c:v>
                </c:pt>
                <c:pt idx="32">
                  <c:v>4080</c:v>
                </c:pt>
                <c:pt idx="33">
                  <c:v>5680</c:v>
                </c:pt>
                <c:pt idx="34">
                  <c:v>6660</c:v>
                </c:pt>
                <c:pt idx="35">
                  <c:v>8250</c:v>
                </c:pt>
                <c:pt idx="36">
                  <c:v>9380</c:v>
                </c:pt>
                <c:pt idx="37">
                  <c:v>13490</c:v>
                </c:pt>
                <c:pt idx="38">
                  <c:v>15500</c:v>
                </c:pt>
                <c:pt idx="39">
                  <c:v>16000</c:v>
                </c:pt>
                <c:pt idx="40">
                  <c:v>22285</c:v>
                </c:pt>
                <c:pt idx="41">
                  <c:v>31410</c:v>
                </c:pt>
              </c:numCache>
            </c:numRef>
          </c:xVal>
          <c:yVal>
            <c:numRef>
              <c:f>Sheet2!$B$2:$B$44</c:f>
              <c:numCache>
                <c:formatCode>General</c:formatCode>
                <c:ptCount val="43"/>
                <c:pt idx="0">
                  <c:v>28300</c:v>
                </c:pt>
                <c:pt idx="1">
                  <c:v>60000</c:v>
                </c:pt>
                <c:pt idx="2">
                  <c:v>66000</c:v>
                </c:pt>
                <c:pt idx="3">
                  <c:v>61000</c:v>
                </c:pt>
                <c:pt idx="4">
                  <c:v>66000</c:v>
                </c:pt>
                <c:pt idx="5">
                  <c:v>52400</c:v>
                </c:pt>
                <c:pt idx="6">
                  <c:v>59000</c:v>
                </c:pt>
                <c:pt idx="7">
                  <c:v>47000</c:v>
                </c:pt>
                <c:pt idx="8">
                  <c:v>37200</c:v>
                </c:pt>
                <c:pt idx="9">
                  <c:v>21630</c:v>
                </c:pt>
                <c:pt idx="10">
                  <c:v>13040</c:v>
                </c:pt>
                <c:pt idx="11">
                  <c:v>7629</c:v>
                </c:pt>
                <c:pt idx="12">
                  <c:v>5313</c:v>
                </c:pt>
                <c:pt idx="13">
                  <c:v>4792</c:v>
                </c:pt>
                <c:pt idx="14">
                  <c:v>4349</c:v>
                </c:pt>
                <c:pt idx="15">
                  <c:v>3968</c:v>
                </c:pt>
                <c:pt idx="16">
                  <c:v>3556</c:v>
                </c:pt>
                <c:pt idx="17">
                  <c:v>3186</c:v>
                </c:pt>
                <c:pt idx="18">
                  <c:v>2966</c:v>
                </c:pt>
                <c:pt idx="19">
                  <c:v>2908</c:v>
                </c:pt>
                <c:pt idx="20">
                  <c:v>2701</c:v>
                </c:pt>
                <c:pt idx="21">
                  <c:v>2470</c:v>
                </c:pt>
                <c:pt idx="22">
                  <c:v>2328</c:v>
                </c:pt>
                <c:pt idx="23">
                  <c:v>2367</c:v>
                </c:pt>
                <c:pt idx="24">
                  <c:v>2090</c:v>
                </c:pt>
                <c:pt idx="25">
                  <c:v>1932</c:v>
                </c:pt>
                <c:pt idx="26">
                  <c:v>1723</c:v>
                </c:pt>
                <c:pt idx="27">
                  <c:v>1430</c:v>
                </c:pt>
                <c:pt idx="28">
                  <c:v>1258</c:v>
                </c:pt>
                <c:pt idx="29">
                  <c:v>1279</c:v>
                </c:pt>
                <c:pt idx="30">
                  <c:v>1185</c:v>
                </c:pt>
                <c:pt idx="31">
                  <c:v>1060</c:v>
                </c:pt>
                <c:pt idx="32">
                  <c:v>1084</c:v>
                </c:pt>
                <c:pt idx="33">
                  <c:v>759</c:v>
                </c:pt>
                <c:pt idx="34">
                  <c:v>684</c:v>
                </c:pt>
                <c:pt idx="35">
                  <c:v>615</c:v>
                </c:pt>
                <c:pt idx="36">
                  <c:v>522</c:v>
                </c:pt>
                <c:pt idx="37">
                  <c:v>396</c:v>
                </c:pt>
                <c:pt idx="38">
                  <c:v>376</c:v>
                </c:pt>
                <c:pt idx="39">
                  <c:v>354</c:v>
                </c:pt>
                <c:pt idx="40">
                  <c:v>285</c:v>
                </c:pt>
                <c:pt idx="41">
                  <c:v>194</c:v>
                </c:pt>
              </c:numCache>
            </c:numRef>
          </c:yVal>
          <c:smooth val="0"/>
        </c:ser>
        <c:ser>
          <c:idx val="1"/>
          <c:order val="1"/>
          <c:tx>
            <c:v>Tau A</c:v>
          </c:tx>
          <c:spPr>
            <a:ln w="28575">
              <a:noFill/>
            </a:ln>
          </c:spPr>
          <c:marker>
            <c:symbol val="squar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Sheet2!$G$3:$G$43</c:f>
                <c:numCache>
                  <c:formatCode>General</c:formatCode>
                  <c:ptCount val="41"/>
                  <c:pt idx="0">
                    <c:v>583</c:v>
                  </c:pt>
                  <c:pt idx="1">
                    <c:v>742</c:v>
                  </c:pt>
                  <c:pt idx="2">
                    <c:v>536.20000000000005</c:v>
                  </c:pt>
                  <c:pt idx="3">
                    <c:v>443.8</c:v>
                  </c:pt>
                  <c:pt idx="4">
                    <c:v>165</c:v>
                  </c:pt>
                  <c:pt idx="5">
                    <c:v>478.8</c:v>
                  </c:pt>
                  <c:pt idx="6">
                    <c:v>155.47999999999999</c:v>
                  </c:pt>
                  <c:pt idx="8">
                    <c:v>78.959999999999994</c:v>
                  </c:pt>
                  <c:pt idx="9">
                    <c:v>60.06</c:v>
                  </c:pt>
                  <c:pt idx="17">
                    <c:v>59.4</c:v>
                  </c:pt>
                  <c:pt idx="19">
                    <c:v>58.8</c:v>
                  </c:pt>
                  <c:pt idx="23">
                    <c:v>56.4</c:v>
                  </c:pt>
                  <c:pt idx="24">
                    <c:v>50.4</c:v>
                  </c:pt>
                  <c:pt idx="25">
                    <c:v>48.6</c:v>
                  </c:pt>
                  <c:pt idx="26">
                    <c:v>47.7</c:v>
                  </c:pt>
                  <c:pt idx="27">
                    <c:v>24.5</c:v>
                  </c:pt>
                  <c:pt idx="28">
                    <c:v>35.5</c:v>
                  </c:pt>
                  <c:pt idx="29">
                    <c:v>43.08</c:v>
                  </c:pt>
                  <c:pt idx="30">
                    <c:v>38.76</c:v>
                  </c:pt>
                  <c:pt idx="31">
                    <c:v>20.61</c:v>
                  </c:pt>
                  <c:pt idx="33">
                    <c:v>20.195</c:v>
                  </c:pt>
                  <c:pt idx="34">
                    <c:v>22.52</c:v>
                  </c:pt>
                  <c:pt idx="36">
                    <c:v>19.760000000000002</c:v>
                  </c:pt>
                  <c:pt idx="37">
                    <c:v>23.972000000000001</c:v>
                  </c:pt>
                  <c:pt idx="38">
                    <c:v>15.645</c:v>
                  </c:pt>
                  <c:pt idx="39">
                    <c:v>15.88</c:v>
                  </c:pt>
                  <c:pt idx="40">
                    <c:v>69.66</c:v>
                  </c:pt>
                </c:numCache>
              </c:numRef>
            </c:plus>
            <c:minus>
              <c:numRef>
                <c:f>Sheet2!$G$3:$G$43</c:f>
                <c:numCache>
                  <c:formatCode>General</c:formatCode>
                  <c:ptCount val="41"/>
                  <c:pt idx="0">
                    <c:v>583</c:v>
                  </c:pt>
                  <c:pt idx="1">
                    <c:v>742</c:v>
                  </c:pt>
                  <c:pt idx="2">
                    <c:v>536.20000000000005</c:v>
                  </c:pt>
                  <c:pt idx="3">
                    <c:v>443.8</c:v>
                  </c:pt>
                  <c:pt idx="4">
                    <c:v>165</c:v>
                  </c:pt>
                  <c:pt idx="5">
                    <c:v>478.8</c:v>
                  </c:pt>
                  <c:pt idx="6">
                    <c:v>155.47999999999999</c:v>
                  </c:pt>
                  <c:pt idx="8">
                    <c:v>78.959999999999994</c:v>
                  </c:pt>
                  <c:pt idx="9">
                    <c:v>60.06</c:v>
                  </c:pt>
                  <c:pt idx="17">
                    <c:v>59.4</c:v>
                  </c:pt>
                  <c:pt idx="19">
                    <c:v>58.8</c:v>
                  </c:pt>
                  <c:pt idx="23">
                    <c:v>56.4</c:v>
                  </c:pt>
                  <c:pt idx="24">
                    <c:v>50.4</c:v>
                  </c:pt>
                  <c:pt idx="25">
                    <c:v>48.6</c:v>
                  </c:pt>
                  <c:pt idx="26">
                    <c:v>47.7</c:v>
                  </c:pt>
                  <c:pt idx="27">
                    <c:v>24.5</c:v>
                  </c:pt>
                  <c:pt idx="28">
                    <c:v>35.5</c:v>
                  </c:pt>
                  <c:pt idx="29">
                    <c:v>43.08</c:v>
                  </c:pt>
                  <c:pt idx="30">
                    <c:v>38.76</c:v>
                  </c:pt>
                  <c:pt idx="31">
                    <c:v>20.61</c:v>
                  </c:pt>
                  <c:pt idx="33">
                    <c:v>20.195</c:v>
                  </c:pt>
                  <c:pt idx="34">
                    <c:v>22.52</c:v>
                  </c:pt>
                  <c:pt idx="36">
                    <c:v>19.760000000000002</c:v>
                  </c:pt>
                  <c:pt idx="37">
                    <c:v>23.972000000000001</c:v>
                  </c:pt>
                  <c:pt idx="38">
                    <c:v>15.645</c:v>
                  </c:pt>
                  <c:pt idx="39">
                    <c:v>15.88</c:v>
                  </c:pt>
                  <c:pt idx="40">
                    <c:v>69.66</c:v>
                  </c:pt>
                </c:numCache>
              </c:numRef>
            </c:minus>
            <c:spPr>
              <a:ln>
                <a:solidFill>
                  <a:schemeClr val="accent2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Sheet2!$A$3:$A$43</c:f>
              <c:numCache>
                <c:formatCode>General</c:formatCode>
                <c:ptCount val="41"/>
                <c:pt idx="0">
                  <c:v>12.6</c:v>
                </c:pt>
                <c:pt idx="1">
                  <c:v>14.7</c:v>
                </c:pt>
                <c:pt idx="2">
                  <c:v>16.7</c:v>
                </c:pt>
                <c:pt idx="3">
                  <c:v>20</c:v>
                </c:pt>
                <c:pt idx="4">
                  <c:v>22.25</c:v>
                </c:pt>
                <c:pt idx="5">
                  <c:v>25</c:v>
                </c:pt>
                <c:pt idx="6">
                  <c:v>26.3</c:v>
                </c:pt>
                <c:pt idx="7">
                  <c:v>38</c:v>
                </c:pt>
                <c:pt idx="8">
                  <c:v>81.5</c:v>
                </c:pt>
                <c:pt idx="9">
                  <c:v>152</c:v>
                </c:pt>
                <c:pt idx="10">
                  <c:v>320</c:v>
                </c:pt>
                <c:pt idx="11">
                  <c:v>550</c:v>
                </c:pt>
                <c:pt idx="12">
                  <c:v>625</c:v>
                </c:pt>
                <c:pt idx="13">
                  <c:v>710</c:v>
                </c:pt>
                <c:pt idx="14">
                  <c:v>780</c:v>
                </c:pt>
                <c:pt idx="15">
                  <c:v>900</c:v>
                </c:pt>
                <c:pt idx="16">
                  <c:v>1000</c:v>
                </c:pt>
                <c:pt idx="17">
                  <c:v>1117</c:v>
                </c:pt>
                <c:pt idx="18">
                  <c:v>1150</c:v>
                </c:pt>
                <c:pt idx="19">
                  <c:v>1304</c:v>
                </c:pt>
                <c:pt idx="20">
                  <c:v>1415</c:v>
                </c:pt>
                <c:pt idx="21">
                  <c:v>1440</c:v>
                </c:pt>
                <c:pt idx="22">
                  <c:v>1440</c:v>
                </c:pt>
                <c:pt idx="23">
                  <c:v>1765</c:v>
                </c:pt>
                <c:pt idx="24">
                  <c:v>2000</c:v>
                </c:pt>
                <c:pt idx="25">
                  <c:v>2290</c:v>
                </c:pt>
                <c:pt idx="26">
                  <c:v>2740</c:v>
                </c:pt>
                <c:pt idx="27">
                  <c:v>3150</c:v>
                </c:pt>
                <c:pt idx="28">
                  <c:v>3200</c:v>
                </c:pt>
                <c:pt idx="29">
                  <c:v>3380</c:v>
                </c:pt>
                <c:pt idx="30">
                  <c:v>3960</c:v>
                </c:pt>
                <c:pt idx="31">
                  <c:v>4080</c:v>
                </c:pt>
                <c:pt idx="32">
                  <c:v>5680</c:v>
                </c:pt>
                <c:pt idx="33">
                  <c:v>6660</c:v>
                </c:pt>
                <c:pt idx="34">
                  <c:v>8250</c:v>
                </c:pt>
                <c:pt idx="35">
                  <c:v>9380</c:v>
                </c:pt>
                <c:pt idx="36">
                  <c:v>13490</c:v>
                </c:pt>
                <c:pt idx="37">
                  <c:v>15500</c:v>
                </c:pt>
                <c:pt idx="38">
                  <c:v>16000</c:v>
                </c:pt>
                <c:pt idx="39">
                  <c:v>22285</c:v>
                </c:pt>
                <c:pt idx="40">
                  <c:v>31410</c:v>
                </c:pt>
              </c:numCache>
            </c:numRef>
          </c:xVal>
          <c:yVal>
            <c:numRef>
              <c:f>Sheet2!$E$3:$E$43</c:f>
              <c:numCache>
                <c:formatCode>General</c:formatCode>
                <c:ptCount val="41"/>
                <c:pt idx="0">
                  <c:v>5300</c:v>
                </c:pt>
                <c:pt idx="1">
                  <c:v>5300</c:v>
                </c:pt>
                <c:pt idx="2">
                  <c:v>3830</c:v>
                </c:pt>
                <c:pt idx="3">
                  <c:v>3170</c:v>
                </c:pt>
                <c:pt idx="4">
                  <c:v>2750</c:v>
                </c:pt>
                <c:pt idx="5">
                  <c:v>3420</c:v>
                </c:pt>
                <c:pt idx="6">
                  <c:v>2990</c:v>
                </c:pt>
                <c:pt idx="8">
                  <c:v>1880</c:v>
                </c:pt>
                <c:pt idx="9">
                  <c:v>1430</c:v>
                </c:pt>
                <c:pt idx="17">
                  <c:v>990</c:v>
                </c:pt>
                <c:pt idx="19">
                  <c:v>980</c:v>
                </c:pt>
                <c:pt idx="23">
                  <c:v>940</c:v>
                </c:pt>
                <c:pt idx="24">
                  <c:v>840</c:v>
                </c:pt>
                <c:pt idx="25">
                  <c:v>810</c:v>
                </c:pt>
                <c:pt idx="26">
                  <c:v>795</c:v>
                </c:pt>
                <c:pt idx="27">
                  <c:v>700</c:v>
                </c:pt>
                <c:pt idx="28">
                  <c:v>710</c:v>
                </c:pt>
                <c:pt idx="29">
                  <c:v>718</c:v>
                </c:pt>
                <c:pt idx="30">
                  <c:v>646</c:v>
                </c:pt>
                <c:pt idx="31">
                  <c:v>687</c:v>
                </c:pt>
                <c:pt idx="33">
                  <c:v>577</c:v>
                </c:pt>
                <c:pt idx="34">
                  <c:v>563</c:v>
                </c:pt>
                <c:pt idx="36">
                  <c:v>520</c:v>
                </c:pt>
                <c:pt idx="37">
                  <c:v>461</c:v>
                </c:pt>
                <c:pt idx="38">
                  <c:v>447</c:v>
                </c:pt>
                <c:pt idx="39">
                  <c:v>397</c:v>
                </c:pt>
                <c:pt idx="40">
                  <c:v>387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49824"/>
        <c:axId val="92751744"/>
      </c:scatterChart>
      <c:valAx>
        <c:axId val="92749824"/>
        <c:scaling>
          <c:logBase val="10"/>
          <c:orientation val="minMax"/>
          <c:max val="40000"/>
          <c:min val="1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(MHz)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51744"/>
        <c:crosses val="autoZero"/>
        <c:crossBetween val="midCat"/>
      </c:valAx>
      <c:valAx>
        <c:axId val="92751744"/>
        <c:scaling>
          <c:logBase val="10"/>
          <c:orientation val="minMax"/>
          <c:min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 (Jy)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49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317912739769568"/>
          <c:y val="5.7026943848831023E-2"/>
          <c:w val="0.22498304213709261"/>
          <c:h val="0.2043305620409277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8BB5-88C2-4F74-A33A-87656AE4BD88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FB14B-37E9-4178-A66E-96235882E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4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3FA-A9CA-4AFB-8EAC-176E9FF90B8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B4BB-C4A1-4205-B7B1-22031830A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072-EB5F-440B-9870-62D37545D3A4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2EF5-A8A7-4D74-8BCC-FA15D9E706BE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F70-FFE5-46AD-BDB4-60DD99EAF038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C6B-B19B-4AF9-940E-8419581EA10D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B28-5697-47CF-B9F4-0A38CFC1F111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24-A55D-4105-9F74-D691B8AB36EB}" type="datetime1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DCA-DC3F-453A-8253-F92BE85EB2CB}" type="datetime1">
              <a:rPr lang="en-GB" smtClean="0"/>
              <a:t>04/12/2015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4463-EB73-4EF2-8550-19CC27019E36}" type="datetime1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AB2F-91A8-4ED7-B802-A52847DA886C}" type="datetime1">
              <a:rPr lang="en-GB" smtClean="0"/>
              <a:t>04/12/2015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AA6-7C99-4A5B-ADC4-387CFEA3B8C4}" type="datetime1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8BE-0DB5-46A5-95D4-7460AE6ECCB9}" type="datetime1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FEA79-97B1-4DF5-9499-7941E1DA6A50}" type="datetime1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PHY418 Particle Astrophysics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Termination shock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49180" cy="49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28" y="1772816"/>
            <a:ext cx="4536000" cy="45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Galactic 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Supernova remnants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Supernovae and supernova remnants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Galactic SNRs are believed to be the source of cosmic rays up to the “knee” at </a:t>
            </a:r>
            <a:br>
              <a:rPr lang="en-GB" dirty="0" smtClean="0"/>
            </a:br>
            <a:r>
              <a:rPr lang="en-GB" dirty="0" smtClean="0"/>
              <a:t>~10</a:t>
            </a:r>
            <a:r>
              <a:rPr lang="en-GB" baseline="30000" dirty="0" smtClean="0"/>
              <a:t>16</a:t>
            </a:r>
            <a:r>
              <a:rPr lang="en-GB" dirty="0" smtClean="0"/>
              <a:t> eV</a:t>
            </a:r>
          </a:p>
          <a:p>
            <a:r>
              <a:rPr lang="en-GB" dirty="0" smtClean="0"/>
              <a:t>Rate of supernovae in </a:t>
            </a:r>
            <a:br>
              <a:rPr lang="en-GB" dirty="0" smtClean="0"/>
            </a:br>
            <a:r>
              <a:rPr lang="en-GB" dirty="0" smtClean="0"/>
              <a:t>Galaxy adequate to supply </a:t>
            </a:r>
            <a:br>
              <a:rPr lang="en-GB" dirty="0" smtClean="0"/>
            </a:br>
            <a:r>
              <a:rPr lang="en-GB" dirty="0" smtClean="0"/>
              <a:t>required energy if they are </a:t>
            </a:r>
            <a:br>
              <a:rPr lang="en-GB" dirty="0" smtClean="0"/>
            </a:br>
            <a:r>
              <a:rPr lang="en-GB" dirty="0" smtClean="0"/>
              <a:t>~10% efficient in converting </a:t>
            </a:r>
            <a:br>
              <a:rPr lang="en-GB" dirty="0" smtClean="0"/>
            </a:br>
            <a:r>
              <a:rPr lang="en-GB" dirty="0" smtClean="0"/>
              <a:t>explosion energy to CRs</a:t>
            </a:r>
          </a:p>
          <a:p>
            <a:pPr lvl="1"/>
            <a:r>
              <a:rPr lang="en-GB" dirty="0" smtClean="0"/>
              <a:t>this is quite high but consistent </a:t>
            </a:r>
            <a:br>
              <a:rPr lang="en-GB" dirty="0" smtClean="0"/>
            </a:br>
            <a:r>
              <a:rPr lang="en-GB" dirty="0" smtClean="0"/>
              <a:t>with simulations of diffusive </a:t>
            </a:r>
            <a:br>
              <a:rPr lang="en-GB" dirty="0" smtClean="0"/>
            </a:br>
            <a:r>
              <a:rPr lang="en-GB" dirty="0" smtClean="0"/>
              <a:t>shock acceleration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bg1"/>
                </a:solidFill>
              </a:rPr>
              <a:t>notes section 4.3.1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ej.iop.org/images/1367-2630/11/6/065012/Full/nj293320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2650"/>
            <a:ext cx="37338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supernovae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634030"/>
              </p:ext>
            </p:extLst>
          </p:nvPr>
        </p:nvGraphicFramePr>
        <p:xfrm>
          <a:off x="457200" y="1600200"/>
          <a:ext cx="82295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043406"/>
                <a:gridCol w="1307908"/>
                <a:gridCol w="1175657"/>
                <a:gridCol w="1175657"/>
                <a:gridCol w="117565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hydrogen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Early hydrogen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Hydrogen</a:t>
                      </a:r>
                      <a:r>
                        <a:rPr lang="en-GB" baseline="0" dirty="0" smtClean="0"/>
                        <a:t> always present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 II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Si II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Light curve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Narrow lines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Plateau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Linear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rgbClr val="FF0000"/>
                          </a:solidFill>
                        </a:rPr>
                        <a:t>Ia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Ib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Ic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IIb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II-P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II-L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IIn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13</a:t>
            </a:fld>
            <a:endParaRPr lang="en-GB"/>
          </a:p>
        </p:txBody>
      </p:sp>
      <p:sp>
        <p:nvSpPr>
          <p:cNvPr id="9" name="Left Brace 8"/>
          <p:cNvSpPr/>
          <p:nvPr/>
        </p:nvSpPr>
        <p:spPr>
          <a:xfrm rot="16200000">
            <a:off x="899592" y="2996952"/>
            <a:ext cx="288032" cy="11521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 rot="16200000">
            <a:off x="5040052" y="80628"/>
            <a:ext cx="288032" cy="698477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38610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thermo-nuclear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8610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massive star core collapse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72514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types of supernovae form supernova remnants (expanding shells of gas), but only </a:t>
            </a:r>
            <a:r>
              <a:rPr lang="en-GB" sz="2000" dirty="0" err="1" smtClean="0"/>
              <a:t>CCSNe</a:t>
            </a:r>
            <a:r>
              <a:rPr lang="en-GB" sz="2000" dirty="0" smtClean="0"/>
              <a:t> form compact objects (neutron stars/black holes)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7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stronomy.swin.edu.au/cms/imagedb/albums/userpics/supernovaremn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96" y="1340768"/>
            <a:ext cx="4762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supernova remnants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Supernova blast wave is</a:t>
            </a:r>
            <a:br>
              <a:rPr lang="en-GB" dirty="0" smtClean="0"/>
            </a:br>
            <a:r>
              <a:rPr lang="en-GB" dirty="0" smtClean="0"/>
              <a:t>highly supersonic</a:t>
            </a:r>
          </a:p>
          <a:p>
            <a:pPr lvl="1"/>
            <a:r>
              <a:rPr lang="en-GB" dirty="0" smtClean="0"/>
              <a:t>forward shock develops at</a:t>
            </a:r>
            <a:br>
              <a:rPr lang="en-GB" dirty="0" smtClean="0"/>
            </a:br>
            <a:r>
              <a:rPr lang="en-GB" dirty="0" smtClean="0"/>
              <a:t>its leading edge</a:t>
            </a:r>
          </a:p>
          <a:p>
            <a:r>
              <a:rPr lang="en-GB" dirty="0" smtClean="0"/>
              <a:t>Three main evolutionary phases:</a:t>
            </a:r>
          </a:p>
          <a:p>
            <a:pPr lvl="1"/>
            <a:r>
              <a:rPr lang="en-GB" dirty="0" smtClean="0"/>
              <a:t>free expansion (</a:t>
            </a:r>
            <a:r>
              <a:rPr lang="en-GB" dirty="0" err="1" smtClean="0"/>
              <a:t>ejecta</a:t>
            </a:r>
            <a:r>
              <a:rPr lang="en-GB" dirty="0" smtClean="0"/>
              <a:t>-dominated)</a:t>
            </a:r>
          </a:p>
          <a:p>
            <a:pPr lvl="2"/>
            <a:r>
              <a:rPr lang="en-GB" dirty="0" smtClean="0"/>
              <a:t>forward shock has swept up relatively little ambient gas, expansion velocity nearly constant (does decelerate slightly)</a:t>
            </a:r>
          </a:p>
          <a:p>
            <a:pPr lvl="1"/>
            <a:r>
              <a:rPr lang="en-GB" dirty="0" err="1" smtClean="0"/>
              <a:t>Sedov</a:t>
            </a:r>
            <a:r>
              <a:rPr lang="en-GB" dirty="0" smtClean="0"/>
              <a:t> or </a:t>
            </a:r>
            <a:r>
              <a:rPr lang="en-GB" dirty="0" err="1" smtClean="0"/>
              <a:t>Sedov</a:t>
            </a:r>
            <a:r>
              <a:rPr lang="en-GB" dirty="0" smtClean="0"/>
              <a:t>-Taylor phase</a:t>
            </a:r>
          </a:p>
          <a:p>
            <a:pPr lvl="2"/>
            <a:r>
              <a:rPr lang="en-GB" dirty="0" smtClean="0"/>
              <a:t>mass of swept-up material becomes comparable to </a:t>
            </a:r>
            <a:r>
              <a:rPr lang="en-GB" dirty="0" err="1" smtClean="0"/>
              <a:t>ejecta</a:t>
            </a:r>
            <a:r>
              <a:rPr lang="en-GB" dirty="0" smtClean="0"/>
              <a:t> mass</a:t>
            </a:r>
          </a:p>
          <a:p>
            <a:pPr lvl="2"/>
            <a:r>
              <a:rPr lang="en-GB" dirty="0" smtClean="0"/>
              <a:t>forward shock decelerates, reverse shock generated</a:t>
            </a:r>
          </a:p>
          <a:p>
            <a:pPr lvl="1"/>
            <a:r>
              <a:rPr lang="en-GB" dirty="0" smtClean="0"/>
              <a:t>radiative phase</a:t>
            </a:r>
          </a:p>
          <a:p>
            <a:pPr lvl="2"/>
            <a:r>
              <a:rPr lang="en-GB" dirty="0" smtClean="0"/>
              <a:t>shock slows to ~200 km/s, significant energy loss through emission lines</a:t>
            </a:r>
          </a:p>
          <a:p>
            <a:r>
              <a:rPr lang="en-GB" dirty="0" smtClean="0"/>
              <a:t>Particle acceleration probably only in first two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bg1"/>
                </a:solidFill>
              </a:rPr>
              <a:t>notes section 4.3.2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38" y="3501008"/>
            <a:ext cx="38985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supernova remnants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400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Numbers:</a:t>
                </a:r>
              </a:p>
              <a:p>
                <a:pPr lvl="1"/>
                <a:r>
                  <a:rPr lang="en-GB" dirty="0" smtClean="0"/>
                  <a:t>Initial speed of blast wave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𝑆𝑁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𝑒𝑗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𝑆𝑁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44 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J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𝑒𝑗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km</m:t>
                    </m:r>
                    <m:r>
                      <a:rPr lang="en-GB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s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Sound speed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𝑑𝑃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  <m:r>
                          <a:rPr lang="en-GB" b="0" i="1" smtClean="0">
                            <a:latin typeface="Cambria Math"/>
                          </a:rPr>
                          <m:t>𝜌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eV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km</m:t>
                    </m:r>
                    <m:r>
                      <m:rPr>
                        <m:lit/>
                      </m:rPr>
                      <a:rPr lang="en-GB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s</m:t>
                    </m:r>
                    <m:r>
                      <a:rPr lang="en-GB" b="0" i="0" smtClean="0">
                        <a:latin typeface="Cambria Math"/>
                      </a:rPr>
                      <m:t>                                        </m:t>
                    </m:r>
                  </m:oMath>
                </a14:m>
                <a:endParaRPr lang="en-GB" b="0" dirty="0" smtClean="0"/>
              </a:p>
              <a:p>
                <a:pPr lvl="2"/>
                <a:r>
                  <a:rPr lang="en-GB" dirty="0" smtClean="0"/>
                  <a:t>shock has Mach number ~1000</a:t>
                </a:r>
              </a:p>
              <a:p>
                <a:pPr lvl="1"/>
                <a:r>
                  <a:rPr lang="en-GB" dirty="0" err="1" smtClean="0"/>
                  <a:t>Sedov</a:t>
                </a:r>
                <a:r>
                  <a:rPr lang="en-GB" dirty="0" smtClean="0"/>
                  <a:t> phase starts when swept-up</a:t>
                </a:r>
                <a:br>
                  <a:rPr lang="en-GB" dirty="0" smtClean="0"/>
                </a:br>
                <a:r>
                  <a:rPr lang="en-GB" dirty="0" smtClean="0"/>
                  <a:t>ISM comparable to </a:t>
                </a:r>
                <a:r>
                  <a:rPr lang="en-GB" dirty="0" err="1" smtClean="0"/>
                  <a:t>ejecta</a:t>
                </a:r>
                <a:r>
                  <a:rPr lang="en-GB" dirty="0" smtClean="0"/>
                  <a:t>, i.e.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𝐼𝑆𝑀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𝑒𝑗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</a:p>
              <a:p>
                <a:pPr lvl="2"/>
                <a:r>
                  <a:rPr lang="en-GB" dirty="0" smtClean="0"/>
                  <a:t>this gives </a:t>
                </a:r>
                <a:r>
                  <a:rPr lang="en-GB" i="1" dirty="0" smtClean="0"/>
                  <a:t>R</a:t>
                </a:r>
                <a:r>
                  <a:rPr lang="en-GB" dirty="0" smtClean="0"/>
                  <a:t> ~ 2 pc,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 ~ 200 </a:t>
                </a:r>
                <a:r>
                  <a:rPr lang="en-GB" dirty="0" err="1" smtClean="0"/>
                  <a:t>yr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(for </a:t>
                </a:r>
                <a:r>
                  <a:rPr lang="en-GB" i="1" dirty="0" err="1" smtClean="0"/>
                  <a:t>M</a:t>
                </a:r>
                <a:r>
                  <a:rPr lang="en-GB" i="1" baseline="-25000" dirty="0" err="1" smtClean="0"/>
                  <a:t>ej</a:t>
                </a:r>
                <a:r>
                  <a:rPr lang="en-GB" dirty="0" smtClean="0"/>
                  <a:t> = 1 </a:t>
                </a:r>
                <a:r>
                  <a:rPr lang="en-GB" i="1" dirty="0" smtClean="0"/>
                  <a:t>M</a:t>
                </a:r>
                <a:r>
                  <a:rPr lang="en-GB" baseline="-25000" dirty="0" smtClean="0">
                    <a:latin typeface="Cambria Math"/>
                    <a:ea typeface="Cambria Math"/>
                  </a:rPr>
                  <a:t>⊙</a:t>
                </a:r>
                <a:r>
                  <a:rPr lang="en-GB" dirty="0" smtClean="0">
                    <a:ea typeface="Cambria Math"/>
                  </a:rPr>
                  <a:t> and </a:t>
                </a:r>
                <a:r>
                  <a:rPr lang="en-GB" i="1" dirty="0" smtClean="0">
                    <a:ea typeface="Cambria Math"/>
                  </a:rPr>
                  <a:t>n</a:t>
                </a:r>
                <a:r>
                  <a:rPr lang="en-GB" dirty="0" smtClean="0">
                    <a:ea typeface="Cambria Math"/>
                  </a:rPr>
                  <a:t> = 1 cm</a:t>
                </a:r>
                <a:r>
                  <a:rPr lang="en-GB" baseline="30000" dirty="0" smtClean="0">
                    <a:ea typeface="Cambria Math"/>
                  </a:rPr>
                  <a:t>−3</a:t>
                </a:r>
              </a:p>
              <a:p>
                <a:pPr lvl="1"/>
                <a:r>
                  <a:rPr lang="en-GB" dirty="0" smtClean="0">
                    <a:ea typeface="Cambria Math"/>
                  </a:rPr>
                  <a:t>ends ~28000 </a:t>
                </a:r>
                <a:r>
                  <a:rPr lang="en-GB" dirty="0" err="1" smtClean="0">
                    <a:ea typeface="Cambria Math"/>
                  </a:rPr>
                  <a:t>yr</a:t>
                </a:r>
                <a:r>
                  <a:rPr lang="en-GB" dirty="0" smtClean="0">
                    <a:ea typeface="Cambria Math"/>
                  </a:rPr>
                  <a:t> when radiative </a:t>
                </a:r>
                <a:br>
                  <a:rPr lang="en-GB" dirty="0" smtClean="0"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cooling time ~ SNR age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4000"/>
              </a:xfrm>
              <a:blipFill rotWithShape="1">
                <a:blip r:embed="rId3"/>
                <a:stretch>
                  <a:fillRect l="-593" t="-824" b="-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Observational evidence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8000"/>
          </a:xfrm>
        </p:spPr>
        <p:txBody>
          <a:bodyPr>
            <a:normAutofit/>
          </a:bodyPr>
          <a:lstStyle/>
          <a:p>
            <a:r>
              <a:rPr lang="en-GB" dirty="0" smtClean="0"/>
              <a:t>Historical supernovae</a:t>
            </a:r>
          </a:p>
          <a:p>
            <a:pPr lvl="1"/>
            <a:r>
              <a:rPr lang="en-GB" dirty="0" smtClean="0"/>
              <a:t>naked-eye observations for </a:t>
            </a:r>
            <a:r>
              <a:rPr lang="en-GB" dirty="0" err="1" smtClean="0"/>
              <a:t>SNe</a:t>
            </a:r>
            <a:r>
              <a:rPr lang="en-GB" dirty="0" smtClean="0"/>
              <a:t> 1604</a:t>
            </a:r>
            <a:br>
              <a:rPr lang="en-GB" dirty="0" smtClean="0"/>
            </a:br>
            <a:r>
              <a:rPr lang="en-GB" dirty="0" smtClean="0"/>
              <a:t>(Kepler’s), 1572 (</a:t>
            </a:r>
            <a:r>
              <a:rPr lang="en-GB" dirty="0" err="1" smtClean="0"/>
              <a:t>Tycho’s</a:t>
            </a:r>
            <a:r>
              <a:rPr lang="en-GB" dirty="0" smtClean="0"/>
              <a:t>), 1181, 1054,</a:t>
            </a:r>
            <a:br>
              <a:rPr lang="en-GB" dirty="0" smtClean="0"/>
            </a:br>
            <a:r>
              <a:rPr lang="en-GB" dirty="0" smtClean="0"/>
              <a:t>1006 (also 393, 386, 185?)</a:t>
            </a:r>
          </a:p>
          <a:p>
            <a:pPr lvl="2"/>
            <a:r>
              <a:rPr lang="en-GB" dirty="0" smtClean="0"/>
              <a:t>two young remnants not seen as </a:t>
            </a:r>
            <a:r>
              <a:rPr lang="en-GB" dirty="0" err="1" smtClean="0"/>
              <a:t>SNe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Cas</a:t>
            </a:r>
            <a:r>
              <a:rPr lang="en-GB" dirty="0" smtClean="0"/>
              <a:t> A, ~1680, G1.9+0.3, ~1870)</a:t>
            </a:r>
          </a:p>
          <a:p>
            <a:r>
              <a:rPr lang="en-GB" dirty="0" smtClean="0"/>
              <a:t>Radio</a:t>
            </a:r>
          </a:p>
          <a:p>
            <a:pPr lvl="1"/>
            <a:r>
              <a:rPr lang="en-GB" dirty="0" smtClean="0"/>
              <a:t>most SNRs are observed at radio </a:t>
            </a:r>
            <a:br>
              <a:rPr lang="en-GB" dirty="0" smtClean="0"/>
            </a:br>
            <a:r>
              <a:rPr lang="en-GB" dirty="0" smtClean="0"/>
              <a:t>wavelengths</a:t>
            </a:r>
          </a:p>
          <a:p>
            <a:pPr lvl="1"/>
            <a:r>
              <a:rPr lang="en-GB" dirty="0" smtClean="0"/>
              <a:t>294 in standard catalogue (Green), </a:t>
            </a:r>
            <a:br>
              <a:rPr lang="en-GB" dirty="0" smtClean="0"/>
            </a:br>
            <a:r>
              <a:rPr lang="en-GB" dirty="0" smtClean="0"/>
              <a:t>only 20 have insufficient data for radio flux</a:t>
            </a:r>
          </a:p>
          <a:p>
            <a:pPr lvl="2"/>
            <a:r>
              <a:rPr lang="en-GB" dirty="0" smtClean="0"/>
              <a:t>80% shell-type, 12% composite, 3% filled-centre (remainder unclassified)</a:t>
            </a:r>
          </a:p>
          <a:p>
            <a:pPr lvl="1"/>
            <a:r>
              <a:rPr lang="en-GB" dirty="0" smtClean="0"/>
              <a:t>~40% also observed in X-rays, ~30% in optical</a:t>
            </a:r>
          </a:p>
          <a:p>
            <a:pPr lvl="2"/>
            <a:r>
              <a:rPr lang="en-GB" dirty="0" smtClean="0"/>
              <a:t>lack of detectable optical emission is partly due to location of massive stars close to Galactic plane, where there is a lot of dust absorption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16</a:t>
            </a:fld>
            <a:endParaRPr lang="en-GB"/>
          </a:p>
        </p:txBody>
      </p:sp>
      <p:pic>
        <p:nvPicPr>
          <p:cNvPr id="10242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2" y="134113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1742" y="9681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accent1"/>
                </a:solidFill>
              </a:rPr>
              <a:t>Tycho</a:t>
            </a:r>
            <a:r>
              <a:rPr lang="en-GB" i="1" dirty="0" smtClean="0">
                <a:solidFill>
                  <a:schemeClr val="accent1"/>
                </a:solidFill>
              </a:rPr>
              <a:t> at 1.5 GHz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bg1"/>
                </a:solidFill>
              </a:rPr>
              <a:t>notes section 4.3.3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Observational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Radio emission is synchrotron</a:t>
            </a:r>
          </a:p>
          <a:p>
            <a:pPr lvl="1"/>
            <a:r>
              <a:rPr lang="en-GB" dirty="0" smtClean="0"/>
              <a:t>spectral index ~0.5 (electron index ~2)</a:t>
            </a:r>
          </a:p>
          <a:p>
            <a:pPr lvl="2"/>
            <a:r>
              <a:rPr lang="en-GB" dirty="0" smtClean="0"/>
              <a:t>younger objects have steeper spectra</a:t>
            </a:r>
          </a:p>
          <a:p>
            <a:pPr lvl="2"/>
            <a:r>
              <a:rPr lang="en-GB" dirty="0" smtClean="0"/>
              <a:t>filled-centre/composite objects flatter spectra</a:t>
            </a:r>
          </a:p>
          <a:p>
            <a:pPr lvl="1"/>
            <a:r>
              <a:rPr lang="en-GB" dirty="0" smtClean="0"/>
              <a:t>polarised, though less than would be expected</a:t>
            </a:r>
          </a:p>
          <a:p>
            <a:pPr lvl="2"/>
            <a:r>
              <a:rPr lang="en-GB" dirty="0" smtClean="0"/>
              <a:t>indicates disorder in magnetic field </a:t>
            </a:r>
          </a:p>
          <a:p>
            <a:pPr lvl="2"/>
            <a:r>
              <a:rPr lang="en-GB" dirty="0" smtClean="0"/>
              <a:t>this would be expected in diffusive</a:t>
            </a:r>
            <a:br>
              <a:rPr lang="en-GB" dirty="0" smtClean="0"/>
            </a:br>
            <a:r>
              <a:rPr lang="en-GB" dirty="0" smtClean="0"/>
              <a:t>shock acceleration since turbulent</a:t>
            </a:r>
            <a:br>
              <a:rPr lang="en-GB" dirty="0" smtClean="0"/>
            </a:br>
            <a:r>
              <a:rPr lang="en-GB" dirty="0" smtClean="0"/>
              <a:t>magnetic fields are key to this</a:t>
            </a:r>
            <a:br>
              <a:rPr lang="en-GB" dirty="0" smtClean="0"/>
            </a:br>
            <a:r>
              <a:rPr lang="en-GB" dirty="0" smtClean="0"/>
              <a:t>mechanism</a:t>
            </a:r>
          </a:p>
          <a:p>
            <a:pPr lvl="1"/>
            <a:r>
              <a:rPr lang="en-GB" dirty="0" smtClean="0"/>
              <a:t>steeper spectrum in younger objects</a:t>
            </a:r>
            <a:br>
              <a:rPr lang="en-GB" dirty="0" smtClean="0"/>
            </a:br>
            <a:r>
              <a:rPr lang="en-GB" dirty="0" smtClean="0"/>
              <a:t>may be a consequence of CR-modified</a:t>
            </a:r>
            <a:br>
              <a:rPr lang="en-GB" dirty="0" smtClean="0"/>
            </a:br>
            <a:r>
              <a:rPr lang="en-GB" dirty="0" smtClean="0"/>
              <a:t>shock</a:t>
            </a:r>
          </a:p>
          <a:p>
            <a:pPr lvl="2"/>
            <a:r>
              <a:rPr lang="en-GB" dirty="0" smtClean="0"/>
              <a:t>electrons “see” only the </a:t>
            </a:r>
            <a:r>
              <a:rPr lang="en-GB" dirty="0" err="1" smtClean="0"/>
              <a:t>subshock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reduced </a:t>
            </a:r>
            <a:r>
              <a:rPr lang="en-GB" i="1" dirty="0" smtClean="0"/>
              <a:t>r</a:t>
            </a:r>
            <a:r>
              <a:rPr lang="en-GB" dirty="0" smtClean="0"/>
              <a:t>; their index is (</a:t>
            </a:r>
            <a:r>
              <a:rPr lang="en-GB" i="1" dirty="0" smtClean="0"/>
              <a:t>r</a:t>
            </a:r>
            <a:r>
              <a:rPr lang="en-GB" dirty="0" smtClean="0"/>
              <a:t> + 2)/(</a:t>
            </a:r>
            <a:r>
              <a:rPr lang="en-GB" i="1" dirty="0" smtClean="0"/>
              <a:t>r</a:t>
            </a:r>
            <a:r>
              <a:rPr lang="en-GB" dirty="0" smtClean="0"/>
              <a:t> – 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691147"/>
              </p:ext>
            </p:extLst>
          </p:nvPr>
        </p:nvGraphicFramePr>
        <p:xfrm>
          <a:off x="6228184" y="548680"/>
          <a:ext cx="2667000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31959"/>
              </p:ext>
            </p:extLst>
          </p:nvPr>
        </p:nvGraphicFramePr>
        <p:xfrm>
          <a:off x="5580112" y="3861048"/>
          <a:ext cx="3428628" cy="287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9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Thermal</a:t>
            </a:r>
            <a:r>
              <a:rPr lang="en-GB" dirty="0" smtClean="0"/>
              <a:t> X-ray emission from shock-heated </a:t>
            </a:r>
            <a:r>
              <a:rPr lang="en-GB" dirty="0" err="1" smtClean="0"/>
              <a:t>ejecta</a:t>
            </a:r>
            <a:r>
              <a:rPr lang="en-GB" dirty="0" smtClean="0"/>
              <a:t> quite common in shell-type SNRs, but not relevant to particle acceleration as such</a:t>
            </a:r>
          </a:p>
          <a:p>
            <a:r>
              <a:rPr lang="en-GB" dirty="0" smtClean="0"/>
              <a:t>However, some shell SNRs also have a featureless power-law X-ray spectrum</a:t>
            </a:r>
          </a:p>
          <a:p>
            <a:pPr lvl="1"/>
            <a:r>
              <a:rPr lang="en-GB" dirty="0" smtClean="0"/>
              <a:t>this is synchrotron radiation—wrong spectral index for IC, not accompanied by line emission as bremsstrahlung would be</a:t>
            </a:r>
          </a:p>
          <a:p>
            <a:pPr lvl="1"/>
            <a:r>
              <a:rPr lang="en-GB" dirty="0" smtClean="0"/>
              <a:t>implies a local population of very high energy electrons</a:t>
            </a:r>
          </a:p>
          <a:p>
            <a:r>
              <a:rPr lang="en-GB" dirty="0" smtClean="0"/>
              <a:t>X-rays come from a thin outer rim</a:t>
            </a:r>
          </a:p>
          <a:p>
            <a:pPr lvl="1"/>
            <a:r>
              <a:rPr lang="en-GB" dirty="0" smtClean="0"/>
              <a:t>electrons accelerated locally</a:t>
            </a:r>
          </a:p>
          <a:p>
            <a:pPr lvl="1"/>
            <a:r>
              <a:rPr lang="en-GB" dirty="0" smtClean="0"/>
              <a:t>may imply amplification of magnetic field up to ~200 </a:t>
            </a:r>
            <a:r>
              <a:rPr lang="el-GR" dirty="0" smtClean="0"/>
              <a:t>μ</a:t>
            </a:r>
            <a:r>
              <a:rPr lang="en-GB" dirty="0" smtClean="0"/>
              <a:t>G</a:t>
            </a:r>
          </a:p>
          <a:p>
            <a:pPr lvl="2"/>
            <a:r>
              <a:rPr lang="en-GB" dirty="0" smtClean="0"/>
              <a:t>if mechanism is synchrotron energy loss depleting electron population</a:t>
            </a:r>
          </a:p>
          <a:p>
            <a:pPr lvl="2"/>
            <a:r>
              <a:rPr lang="en-GB" dirty="0" smtClean="0"/>
              <a:t>but thin rims also seen in radio, so this mechanism may be wrong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/>
          <a:lstStyle/>
          <a:p>
            <a:r>
              <a:rPr lang="en-GB" dirty="0" err="1" smtClean="0"/>
              <a:t>Tycho’s</a:t>
            </a:r>
            <a:r>
              <a:rPr lang="en-GB" dirty="0" smtClean="0"/>
              <a:t> SNR (1572)</a:t>
            </a:r>
          </a:p>
          <a:p>
            <a:pPr lvl="1"/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(spectrum observed as “light echo”)</a:t>
            </a:r>
          </a:p>
          <a:p>
            <a:pPr lvl="1"/>
            <a:r>
              <a:rPr lang="en-GB" dirty="0" smtClean="0"/>
              <a:t>γ-ray emission suggests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</a:t>
            </a:r>
          </a:p>
          <a:p>
            <a:pPr lvl="1"/>
            <a:r>
              <a:rPr lang="en-GB" dirty="0" smtClean="0"/>
              <a:t>“stripes” in X-ray image spaced by ~8"</a:t>
            </a:r>
          </a:p>
          <a:p>
            <a:pPr lvl="2"/>
            <a:r>
              <a:rPr lang="en-GB" dirty="0" smtClean="0"/>
              <a:t>if these features are caused by proton </a:t>
            </a:r>
            <a:r>
              <a:rPr lang="en-GB" dirty="0" err="1" smtClean="0"/>
              <a:t>gyroradius</a:t>
            </a:r>
            <a:r>
              <a:rPr lang="en-GB" dirty="0" smtClean="0"/>
              <a:t>, then for B-field of 30 </a:t>
            </a:r>
            <a:r>
              <a:rPr lang="el-GR" dirty="0" smtClean="0"/>
              <a:t>μ</a:t>
            </a:r>
            <a:r>
              <a:rPr lang="en-GB" dirty="0" smtClean="0"/>
              <a:t>G </a:t>
            </a:r>
            <a:r>
              <a:rPr lang="en-GB" i="1" dirty="0" smtClean="0"/>
              <a:t>E</a:t>
            </a:r>
            <a:r>
              <a:rPr lang="en-GB" baseline="-25000" dirty="0" smtClean="0"/>
              <a:t>p</a:t>
            </a:r>
            <a:r>
              <a:rPr lang="en-GB" dirty="0" smtClean="0"/>
              <a:t> = 2×10</a:t>
            </a:r>
            <a:r>
              <a:rPr lang="en-GB" baseline="30000" dirty="0" smtClean="0"/>
              <a:t>15</a:t>
            </a:r>
            <a:r>
              <a:rPr lang="en-GB" dirty="0" smtClean="0"/>
              <a:t> eV (knee)</a:t>
            </a:r>
          </a:p>
          <a:p>
            <a:pPr lvl="2"/>
            <a:r>
              <a:rPr lang="en-GB" dirty="0" smtClean="0"/>
              <a:t>some fits to radio/X-ray spectrum suggest </a:t>
            </a:r>
            <a:r>
              <a:rPr lang="en-GB" i="1" dirty="0" smtClean="0"/>
              <a:t>B</a:t>
            </a:r>
            <a:r>
              <a:rPr lang="en-GB" dirty="0" smtClean="0"/>
              <a:t> ~ 300 </a:t>
            </a:r>
            <a:r>
              <a:rPr lang="el-GR" dirty="0" smtClean="0"/>
              <a:t>μ</a:t>
            </a: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19</a:t>
            </a:fld>
            <a:endParaRPr lang="en-GB"/>
          </a:p>
        </p:txBody>
      </p:sp>
      <p:pic>
        <p:nvPicPr>
          <p:cNvPr id="2050" name="Picture 2" descr="Chandra resolves stripes in Tycho S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2494"/>
            <a:ext cx="4087416" cy="29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48649"/>
            <a:ext cx="4284000" cy="28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subarutelescope.org/Pressrelease/2008/12/03/fig03_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1407" b="38729"/>
          <a:stretch/>
        </p:blipFill>
        <p:spPr bwMode="auto">
          <a:xfrm>
            <a:off x="107504" y="5331326"/>
            <a:ext cx="4824536" cy="14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2373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light echo spectrum compared with SN </a:t>
            </a:r>
            <a:r>
              <a:rPr lang="en-GB" sz="1400" i="1" dirty="0" err="1" smtClean="0"/>
              <a:t>Ia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220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high-energy particles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r>
              <a:rPr lang="en-GB" dirty="0" smtClean="0"/>
              <a:t>We now have clear observational diagnostics for particle acceleration</a:t>
            </a:r>
          </a:p>
          <a:p>
            <a:pPr lvl="1"/>
            <a:r>
              <a:rPr lang="en-GB" dirty="0" smtClean="0"/>
              <a:t>synchrotron radiation (radio, sometimes X-ray)</a:t>
            </a:r>
          </a:p>
          <a:p>
            <a:pPr lvl="1"/>
            <a:r>
              <a:rPr lang="en-GB" dirty="0" smtClean="0"/>
              <a:t>inverse Compton scattering (X-ray, </a:t>
            </a:r>
            <a:r>
              <a:rPr lang="el-GR" dirty="0" smtClean="0"/>
              <a:t>γ</a:t>
            </a:r>
            <a:r>
              <a:rPr lang="en-GB" dirty="0" smtClean="0"/>
              <a:t>-ray)</a:t>
            </a:r>
          </a:p>
          <a:p>
            <a:pPr lvl="1"/>
            <a:r>
              <a:rPr lang="en-GB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 (</a:t>
            </a:r>
            <a:r>
              <a:rPr lang="el-GR" dirty="0" smtClean="0"/>
              <a:t>γ</a:t>
            </a:r>
            <a:r>
              <a:rPr lang="en-GB" dirty="0" smtClean="0"/>
              <a:t>-ray, neutrinos)</a:t>
            </a:r>
          </a:p>
          <a:p>
            <a:r>
              <a:rPr lang="en-GB" dirty="0" smtClean="0"/>
              <a:t>We have acceleration mechanisms</a:t>
            </a:r>
          </a:p>
          <a:p>
            <a:pPr lvl="1"/>
            <a:r>
              <a:rPr lang="en-GB" dirty="0" smtClean="0"/>
              <a:t>Fermi 2</a:t>
            </a:r>
            <a:r>
              <a:rPr lang="en-GB" baseline="30000" dirty="0" smtClean="0"/>
              <a:t>nd</a:t>
            </a:r>
            <a:r>
              <a:rPr lang="en-GB" dirty="0" smtClean="0"/>
              <a:t> order, DSA, SDA, relativistic shocks, magnetic reconnection</a:t>
            </a:r>
          </a:p>
          <a:p>
            <a:r>
              <a:rPr lang="en-GB" dirty="0" smtClean="0"/>
              <a:t>How do these come together in astrophysical environments?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GeV</a:t>
            </a:r>
            <a:r>
              <a:rPr lang="en-GB" dirty="0" smtClean="0"/>
              <a:t> and </a:t>
            </a:r>
            <a:r>
              <a:rPr lang="en-GB" dirty="0" err="1" smtClean="0"/>
              <a:t>TeV</a:t>
            </a:r>
            <a:r>
              <a:rPr lang="en-GB" dirty="0" smtClean="0"/>
              <a:t>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shell SNRs do not emit high-energy photons</a:t>
            </a:r>
          </a:p>
          <a:p>
            <a:r>
              <a:rPr lang="en-GB" dirty="0" smtClean="0"/>
              <a:t>Exceptions:</a:t>
            </a:r>
          </a:p>
          <a:p>
            <a:pPr lvl="1"/>
            <a:r>
              <a:rPr lang="en-GB" dirty="0" smtClean="0"/>
              <a:t>young objects such as </a:t>
            </a:r>
            <a:r>
              <a:rPr lang="en-GB" dirty="0" err="1" smtClean="0"/>
              <a:t>Tycho</a:t>
            </a:r>
            <a:endParaRPr lang="en-GB" dirty="0" smtClean="0"/>
          </a:p>
          <a:p>
            <a:pPr lvl="2"/>
            <a:r>
              <a:rPr lang="en-GB" dirty="0" smtClean="0"/>
              <a:t>hard spectra, bright in </a:t>
            </a:r>
            <a:r>
              <a:rPr lang="en-GB" dirty="0" err="1" smtClean="0"/>
              <a:t>TeV</a:t>
            </a:r>
            <a:r>
              <a:rPr lang="en-GB" dirty="0" smtClean="0"/>
              <a:t> range</a:t>
            </a:r>
          </a:p>
          <a:p>
            <a:pPr lvl="1"/>
            <a:r>
              <a:rPr lang="en-GB" dirty="0" smtClean="0"/>
              <a:t>SNRs interacting with molecular</a:t>
            </a:r>
            <a:br>
              <a:rPr lang="en-GB" dirty="0" smtClean="0"/>
            </a:br>
            <a:r>
              <a:rPr lang="en-GB" dirty="0" smtClean="0"/>
              <a:t>clouds</a:t>
            </a:r>
          </a:p>
          <a:p>
            <a:pPr lvl="2"/>
            <a:r>
              <a:rPr lang="en-GB" dirty="0" smtClean="0"/>
              <a:t>softer spectra, more luminous in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20</a:t>
            </a:fld>
            <a:endParaRPr lang="en-GB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spirehep.net/record/1219266/files/1231160fig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" y="4257914"/>
            <a:ext cx="3639175" cy="24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537321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Both </a:t>
            </a:r>
            <a:r>
              <a:rPr lang="en-GB" sz="2000" dirty="0" err="1" smtClean="0"/>
              <a:t>Tycho</a:t>
            </a:r>
            <a:r>
              <a:rPr lang="en-GB" sz="2000" dirty="0" smtClean="0"/>
              <a:t> and IC 443 have high-energy spectra best fitted by </a:t>
            </a:r>
            <a:r>
              <a:rPr lang="el-GR" sz="2000" dirty="0" smtClean="0"/>
              <a:t>π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decay.  However, other young SNRs such as RXJ1713−3946 have IC spectra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44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IC443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21</a:t>
            </a:fld>
            <a:endParaRPr lang="en-GB"/>
          </a:p>
        </p:txBody>
      </p:sp>
      <p:pic>
        <p:nvPicPr>
          <p:cNvPr id="4098" name="Picture 2" descr="http://bf-astro.com/images/ic443s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1967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Bob Franke, http://bf-astro.com/ic443sho.htm</a:t>
            </a:r>
          </a:p>
        </p:txBody>
      </p:sp>
    </p:spTree>
    <p:extLst>
      <p:ext uri="{BB962C8B-B14F-4D97-AF65-F5344CB8AC3E}">
        <p14:creationId xmlns:p14="http://schemas.microsoft.com/office/powerpoint/2010/main" val="373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GeV</a:t>
            </a:r>
            <a:r>
              <a:rPr lang="en-GB" dirty="0" smtClean="0"/>
              <a:t> and </a:t>
            </a:r>
            <a:r>
              <a:rPr lang="en-GB" dirty="0" err="1" smtClean="0"/>
              <a:t>TeV</a:t>
            </a:r>
            <a:r>
              <a:rPr lang="en-GB" dirty="0" smtClean="0"/>
              <a:t> emission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22</a:t>
            </a:fld>
            <a:endParaRPr lang="en-GB"/>
          </a:p>
        </p:txBody>
      </p:sp>
      <p:pic>
        <p:nvPicPr>
          <p:cNvPr id="5122" name="Picture 2" descr="http://www.mpi-hd.mpg.de/hfm/HESS/pages/home/som/currentyear/current/images/SOM_09_13_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84482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HESS J1640−</a:t>
            </a:r>
            <a:r>
              <a:rPr lang="en-GB" sz="1100" b="1" dirty="0" smtClean="0"/>
              <a:t>465</a:t>
            </a:r>
            <a:endParaRPr lang="en-GB" sz="1100" b="1" dirty="0"/>
          </a:p>
        </p:txBody>
      </p:sp>
      <p:pic>
        <p:nvPicPr>
          <p:cNvPr id="5124" name="Picture 4" descr="http://inspirehep.net/record/1123883/files/rcw86_sed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5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j.iop.org/images/0004-637X/734/1/28/Full/apj389369f3_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2" y="1406795"/>
            <a:ext cx="3059984" cy="53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5164" y="1700808"/>
            <a:ext cx="1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Observations at </a:t>
            </a:r>
            <a:r>
              <a:rPr lang="en-GB" dirty="0" err="1" smtClean="0"/>
              <a:t>GeV</a:t>
            </a:r>
            <a:r>
              <a:rPr lang="en-GB" dirty="0" smtClean="0"/>
              <a:t> energies are essential to distinguish </a:t>
            </a:r>
            <a:br>
              <a:rPr lang="en-GB" dirty="0" smtClean="0"/>
            </a:br>
            <a:r>
              <a:rPr lang="en-GB" dirty="0" smtClean="0"/>
              <a:t>IC and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hypotheses.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Note that IC-dominated spectra don’t necessarily mean that remnants do not accelerate cosmic rays!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SNRs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2000" cy="4968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Supernovae occur about once every 40 years on average (±50%) and release about 10</a:t>
            </a:r>
            <a:r>
              <a:rPr lang="en-GB" baseline="30000" dirty="0" smtClean="0"/>
              <a:t>44</a:t>
            </a:r>
            <a:r>
              <a:rPr lang="en-GB" dirty="0" smtClean="0"/>
              <a:t> J of energy each</a:t>
            </a:r>
          </a:p>
          <a:p>
            <a:pPr lvl="1"/>
            <a:r>
              <a:rPr lang="en-GB" dirty="0" smtClean="0"/>
              <a:t>this is sufficient to account for cosmic rays up to the knee if SNRs are about 10% efficient in converting this energy into cosmic rays</a:t>
            </a:r>
          </a:p>
          <a:p>
            <a:r>
              <a:rPr lang="en-GB" dirty="0" smtClean="0"/>
              <a:t>The supernova blast wave is highly supersonic and will produce a forward shock</a:t>
            </a:r>
          </a:p>
          <a:p>
            <a:pPr lvl="1"/>
            <a:r>
              <a:rPr lang="en-GB" dirty="0" smtClean="0"/>
              <a:t>subsequently also a reverse shock as the forward shock is decelerated by the ambient interstellar medium</a:t>
            </a:r>
          </a:p>
          <a:p>
            <a:pPr lvl="1"/>
            <a:r>
              <a:rPr lang="en-GB" dirty="0" smtClean="0"/>
              <a:t>the shock is seen in young SNRs as a sharp edge in synchrotron emission</a:t>
            </a:r>
          </a:p>
          <a:p>
            <a:r>
              <a:rPr lang="en-GB" dirty="0" smtClean="0"/>
              <a:t>SNRs do accelerate particles</a:t>
            </a:r>
          </a:p>
          <a:p>
            <a:pPr lvl="1"/>
            <a:r>
              <a:rPr lang="en-GB" dirty="0" smtClean="0"/>
              <a:t>synchrotron emission seen in radio, and in young SNRs also in X-rays</a:t>
            </a:r>
          </a:p>
          <a:p>
            <a:pPr lvl="1"/>
            <a:r>
              <a:rPr lang="en-GB" dirty="0" err="1" smtClean="0"/>
              <a:t>GeV</a:t>
            </a:r>
            <a:r>
              <a:rPr lang="en-GB" dirty="0" smtClean="0"/>
              <a:t> and </a:t>
            </a:r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-rays emitted by young and interacting SNRs </a:t>
            </a:r>
          </a:p>
          <a:p>
            <a:r>
              <a:rPr lang="en-GB" dirty="0" smtClean="0"/>
              <a:t>Properties are broadly consistent with diffusive shock acceleration</a:t>
            </a:r>
          </a:p>
          <a:p>
            <a:pPr lvl="1"/>
            <a:r>
              <a:rPr lang="en-GB" dirty="0" smtClean="0"/>
              <a:t>right synchrotron spectral index and combination of shock and B-field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SN 1006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880000" cy="26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04" y="1461626"/>
            <a:ext cx="2880000" cy="25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47066"/>
            <a:ext cx="3384000" cy="258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chandra.harvard.edu/photo/2013/sn1006/sn1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0" y="414932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37737"/>
            <a:ext cx="2160000" cy="21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4160" y="6381328"/>
            <a:ext cx="464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   Chandra</a:t>
            </a:r>
            <a:r>
              <a:rPr lang="en-GB" dirty="0" smtClean="0"/>
              <a:t>, X-ray             VLA+ATCA, radio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149320"/>
            <a:ext cx="3384376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/>
              <a:t>Remnant of the brightest supernova ever observed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Polarisation lower in regions where particles are being accelerated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/>
              <a:t>These appear to be regions of quasi-parallel geometry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Note “thin rim” in both X-ray and radio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69638"/>
            <a:ext cx="2736000" cy="246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Also seen in </a:t>
            </a:r>
            <a:r>
              <a:rPr lang="en-GB" i="1" dirty="0" err="1" smtClean="0"/>
              <a:t>TeV</a:t>
            </a:r>
            <a:r>
              <a:rPr lang="en-GB" i="1" dirty="0" smtClean="0"/>
              <a:t> </a:t>
            </a:r>
            <a:br>
              <a:rPr lang="en-GB" i="1" dirty="0" smtClean="0"/>
            </a:br>
            <a:r>
              <a:rPr lang="el-GR" i="1" dirty="0" smtClean="0"/>
              <a:t>γ</a:t>
            </a:r>
            <a:r>
              <a:rPr lang="en-GB" i="1" dirty="0" smtClean="0"/>
              <a:t>-rays by HESS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375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Galactic 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Pulsar wind nebulae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. 2: Schematic evolution of the pulsar wind (electrons and positrons: e–, e+). High-energy gamma quanta (γ) are created in the acceleration zone by inverse Compton scattering of the pulsar wind with X-ray quanta (X) from the magnetosphere as well as at large distance at the shock front to the interstellar medium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86" y="3875613"/>
            <a:ext cx="5731510" cy="28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wind nebulae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Pulsars are rapidly spinning neutron stars with strong magnetic fields</a:t>
            </a:r>
          </a:p>
          <a:p>
            <a:pPr lvl="1"/>
            <a:r>
              <a:rPr lang="en-GB" dirty="0" smtClean="0"/>
              <a:t>they have enough energy to produce an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“pair plasma” and a relativistic wind, which generates a shock when it hits either supernova </a:t>
            </a:r>
            <a:r>
              <a:rPr lang="en-GB" dirty="0" err="1" smtClean="0"/>
              <a:t>ejecta</a:t>
            </a:r>
            <a:r>
              <a:rPr lang="en-GB" dirty="0" smtClean="0"/>
              <a:t> or ambient interstellar medium</a:t>
            </a:r>
          </a:p>
          <a:p>
            <a:pPr lvl="1"/>
            <a:r>
              <a:rPr lang="en-GB" dirty="0" smtClean="0"/>
              <a:t>this produces a </a:t>
            </a:r>
            <a:r>
              <a:rPr lang="en-GB" b="1" i="1" dirty="0" smtClean="0">
                <a:solidFill>
                  <a:schemeClr val="accent4"/>
                </a:solidFill>
              </a:rPr>
              <a:t>pulsar wind nebula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(PWN) </a:t>
            </a:r>
          </a:p>
          <a:p>
            <a:pPr lvl="2"/>
            <a:r>
              <a:rPr lang="en-GB" dirty="0" smtClean="0"/>
              <a:t>sometimes referred to as a </a:t>
            </a:r>
            <a:r>
              <a:rPr lang="en-GB" b="1" i="1" dirty="0" err="1" smtClean="0">
                <a:solidFill>
                  <a:schemeClr val="accent4"/>
                </a:solidFill>
              </a:rPr>
              <a:t>plerion</a:t>
            </a:r>
            <a:endParaRPr lang="en-GB" b="1" i="1" dirty="0" smtClean="0">
              <a:solidFill>
                <a:schemeClr val="accent4"/>
              </a:solidFill>
            </a:endParaRPr>
          </a:p>
          <a:p>
            <a:r>
              <a:rPr lang="en-GB" dirty="0" err="1" smtClean="0"/>
              <a:t>PWNe</a:t>
            </a:r>
            <a:r>
              <a:rPr lang="en-GB" dirty="0" smtClean="0"/>
              <a:t> are powered</a:t>
            </a:r>
            <a:br>
              <a:rPr lang="en-GB" dirty="0" smtClean="0"/>
            </a:br>
            <a:r>
              <a:rPr lang="en-GB" dirty="0" smtClean="0"/>
              <a:t>by pulsar spin-down</a:t>
            </a:r>
          </a:p>
          <a:p>
            <a:pPr lvl="1"/>
            <a:r>
              <a:rPr lang="en-GB" dirty="0" smtClean="0"/>
              <a:t>not by the energy of </a:t>
            </a:r>
            <a:br>
              <a:rPr lang="en-GB" dirty="0" smtClean="0"/>
            </a:br>
            <a:r>
              <a:rPr lang="en-GB" dirty="0" smtClean="0"/>
              <a:t>the original SN as</a:t>
            </a:r>
            <a:br>
              <a:rPr lang="en-GB" dirty="0" smtClean="0"/>
            </a:br>
            <a:r>
              <a:rPr lang="en-GB" dirty="0" smtClean="0"/>
              <a:t>in shell-type SNRs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26</a:t>
            </a:fld>
            <a:endParaRPr lang="en-GB"/>
          </a:p>
        </p:txBody>
      </p:sp>
      <p:sp>
        <p:nvSpPr>
          <p:cNvPr id="7" name="AutoShape 6" descr="https://inspirehep.net/record/1277032/files/cerutti_fig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wind nebulae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classic PWN is the Crab Nebula (SN 1054)</a:t>
            </a:r>
          </a:p>
          <a:p>
            <a:pPr lvl="1"/>
            <a:r>
              <a:rPr lang="en-GB" dirty="0" smtClean="0"/>
              <a:t>The Crab is seen at all wavelengths from </a:t>
            </a:r>
            <a:r>
              <a:rPr lang="en-GB" dirty="0" err="1" smtClean="0"/>
              <a:t>TeV</a:t>
            </a:r>
            <a:r>
              <a:rPr lang="en-GB" dirty="0" smtClean="0"/>
              <a:t> to radio—it was one </a:t>
            </a:r>
            <a:br>
              <a:rPr lang="en-GB" dirty="0" smtClean="0"/>
            </a:br>
            <a:r>
              <a:rPr lang="en-GB" dirty="0" smtClean="0"/>
              <a:t>of the first radio sources</a:t>
            </a:r>
            <a:br>
              <a:rPr lang="en-GB" dirty="0" smtClean="0"/>
            </a:br>
            <a:r>
              <a:rPr lang="en-GB" dirty="0" smtClean="0"/>
              <a:t>identified with a known</a:t>
            </a:r>
            <a:br>
              <a:rPr lang="en-GB" dirty="0" smtClean="0"/>
            </a:br>
            <a:r>
              <a:rPr lang="en-GB" dirty="0" smtClean="0"/>
              <a:t>object</a:t>
            </a:r>
          </a:p>
          <a:p>
            <a:pPr lvl="1"/>
            <a:r>
              <a:rPr lang="en-GB" dirty="0" smtClean="0"/>
              <a:t>It is powered by a pulsar</a:t>
            </a:r>
            <a:br>
              <a:rPr lang="en-GB" dirty="0" smtClean="0"/>
            </a:br>
            <a:r>
              <a:rPr lang="en-GB" dirty="0" smtClean="0"/>
              <a:t>with 33 </a:t>
            </a:r>
            <a:r>
              <a:rPr lang="en-GB" dirty="0" err="1" smtClean="0"/>
              <a:t>ms</a:t>
            </a:r>
            <a:r>
              <a:rPr lang="en-GB" dirty="0" smtClean="0"/>
              <a:t> period</a:t>
            </a:r>
          </a:p>
          <a:p>
            <a:pPr lvl="1"/>
            <a:r>
              <a:rPr lang="en-GB" dirty="0" smtClean="0"/>
              <a:t>Despite extensive searches</a:t>
            </a:r>
            <a:br>
              <a:rPr lang="en-GB" dirty="0" smtClean="0"/>
            </a:br>
            <a:r>
              <a:rPr lang="en-GB" dirty="0" smtClean="0"/>
              <a:t>no shell SNR is found</a:t>
            </a:r>
          </a:p>
          <a:p>
            <a:pPr lvl="2"/>
            <a:r>
              <a:rPr lang="en-GB" dirty="0" smtClean="0"/>
              <a:t>extremely unexpected, as</a:t>
            </a:r>
            <a:br>
              <a:rPr lang="en-GB" dirty="0" smtClean="0"/>
            </a:br>
            <a:r>
              <a:rPr lang="en-GB" dirty="0" smtClean="0"/>
              <a:t>would expect a young</a:t>
            </a:r>
            <a:br>
              <a:rPr lang="en-GB" dirty="0" smtClean="0"/>
            </a:br>
            <a:r>
              <a:rPr lang="en-GB" dirty="0" smtClean="0"/>
              <a:t>SN II remnant to have a</a:t>
            </a:r>
            <a:br>
              <a:rPr lang="en-GB" dirty="0" smtClean="0"/>
            </a:br>
            <a:r>
              <a:rPr lang="en-GB" dirty="0" smtClean="0"/>
              <a:t>shell </a:t>
            </a:r>
          </a:p>
          <a:p>
            <a:pPr lvl="2"/>
            <a:r>
              <a:rPr lang="en-GB" dirty="0" smtClean="0"/>
              <a:t>maybe this was an atypical</a:t>
            </a:r>
            <a:br>
              <a:rPr lang="en-GB" dirty="0" smtClean="0"/>
            </a:br>
            <a:r>
              <a:rPr lang="en-GB" dirty="0" smtClean="0"/>
              <a:t>SN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27</a:t>
            </a:fld>
            <a:endParaRPr lang="en-GB"/>
          </a:p>
        </p:txBody>
      </p:sp>
      <p:pic>
        <p:nvPicPr>
          <p:cNvPr id="7170" name="Picture 2" descr="http://chandra.harvard.edu/photo/2002/0052/0052_xray_opt_rad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6458" r="6147" b="6667"/>
          <a:stretch/>
        </p:blipFill>
        <p:spPr bwMode="auto">
          <a:xfrm>
            <a:off x="4139952" y="2523698"/>
            <a:ext cx="4880610" cy="42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263691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X-ray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92D050"/>
                </a:solidFill>
              </a:rPr>
              <a:t>Optical</a:t>
            </a:r>
            <a:br>
              <a:rPr lang="en-GB" dirty="0" smtClean="0">
                <a:solidFill>
                  <a:srgbClr val="92D05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Radio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wind nebulae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“Composite” SNRs contain a</a:t>
            </a:r>
            <a:br>
              <a:rPr lang="en-GB" dirty="0" smtClean="0"/>
            </a:br>
            <a:r>
              <a:rPr lang="en-GB" dirty="0" smtClean="0"/>
              <a:t>PWN surrounded by a shell SNR</a:t>
            </a:r>
          </a:p>
          <a:p>
            <a:pPr lvl="1"/>
            <a:r>
              <a:rPr lang="en-GB" dirty="0" smtClean="0"/>
              <a:t>PWN will be central in young SNRs,</a:t>
            </a:r>
            <a:br>
              <a:rPr lang="en-GB" dirty="0" smtClean="0"/>
            </a:br>
            <a:r>
              <a:rPr lang="en-GB" dirty="0" smtClean="0"/>
              <a:t>but not in older examples because </a:t>
            </a:r>
            <a:br>
              <a:rPr lang="en-GB" dirty="0" smtClean="0"/>
            </a:br>
            <a:r>
              <a:rPr lang="en-GB" dirty="0" smtClean="0"/>
              <a:t>asymmetric SNR explosion imparts a</a:t>
            </a:r>
            <a:br>
              <a:rPr lang="en-GB" dirty="0" smtClean="0"/>
            </a:br>
            <a:r>
              <a:rPr lang="en-GB" dirty="0" smtClean="0"/>
              <a:t>“kick” to the pulsar</a:t>
            </a:r>
          </a:p>
          <a:p>
            <a:pPr lvl="1"/>
            <a:r>
              <a:rPr lang="en-GB" dirty="0" smtClean="0"/>
              <a:t>older pulsars may have a “bow shock”</a:t>
            </a:r>
            <a:br>
              <a:rPr lang="en-GB" dirty="0" smtClean="0"/>
            </a:br>
            <a:r>
              <a:rPr lang="en-GB" dirty="0" smtClean="0"/>
              <a:t>                         PWN with no SNR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28</a:t>
            </a:fld>
            <a:endParaRPr lang="en-GB"/>
          </a:p>
        </p:txBody>
      </p:sp>
      <p:pic>
        <p:nvPicPr>
          <p:cNvPr id="8194" name="Picture 2" descr="http://chandra.harvard.edu/photo/2007/g11/g11_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5"/>
            <a:ext cx="3352428" cy="31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4046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G11.2−0.3 by Chandra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://www.aanda.org/articles/aa/full/2007/32/aa7062-07/img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4" y="3546205"/>
            <a:ext cx="3312368" cy="32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anda.org/articles/aa/full/2007/32/aa7062-07/img5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0549"/>
            <a:ext cx="1368152" cy="2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8200" idx="0"/>
          </p:cNvCxnSpPr>
          <p:nvPr/>
        </p:nvCxnSpPr>
        <p:spPr>
          <a:xfrm>
            <a:off x="4896036" y="4390549"/>
            <a:ext cx="2628292" cy="12706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200" idx="2"/>
          </p:cNvCxnSpPr>
          <p:nvPr/>
        </p:nvCxnSpPr>
        <p:spPr>
          <a:xfrm flipV="1">
            <a:off x="4896036" y="5813648"/>
            <a:ext cx="2628292" cy="97723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24676" y="354620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W44 in radio, VLA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B1957+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8598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69" y="1321511"/>
            <a:ext cx="4831627" cy="37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High energy photon emission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Energy source is </a:t>
                </a:r>
                <a:br>
                  <a:rPr lang="en-GB" dirty="0" smtClean="0"/>
                </a:br>
                <a:r>
                  <a:rPr lang="en-GB" dirty="0" smtClean="0"/>
                  <a:t>pulsar spin-down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𝐼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                                                                </m:t>
                    </m:r>
                  </m:oMath>
                </a14:m>
                <a:endParaRPr lang="en-GB" b="0" dirty="0" smtClean="0"/>
              </a:p>
              <a:p>
                <a:pPr lvl="1"/>
                <a:r>
                  <a:rPr lang="en-GB" i="1" dirty="0" smtClean="0"/>
                  <a:t>I</a:t>
                </a:r>
                <a:r>
                  <a:rPr lang="en-GB" dirty="0" smtClean="0"/>
                  <a:t> is pulsar moment of inertia</a:t>
                </a:r>
                <a:br>
                  <a:rPr lang="en-GB" dirty="0" smtClean="0"/>
                </a:br>
                <a:r>
                  <a:rPr lang="en-GB" dirty="0" smtClean="0"/>
                  <a:t>(10</a:t>
                </a:r>
                <a:r>
                  <a:rPr lang="en-GB" baseline="30000" dirty="0" smtClean="0"/>
                  <a:t>38</a:t>
                </a:r>
                <a:r>
                  <a:rPr lang="en-GB" dirty="0" smtClean="0"/>
                  <a:t> kg m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 for mass 1.4</a:t>
                </a:r>
                <a:r>
                  <a:rPr lang="en-GB" i="1" dirty="0" smtClean="0"/>
                  <a:t>M</a:t>
                </a:r>
                <a:r>
                  <a:rPr lang="en-GB" baseline="-25000" dirty="0" smtClean="0">
                    <a:latin typeface="Cambria Math"/>
                    <a:ea typeface="Cambria Math"/>
                  </a:rPr>
                  <a:t>⊙</a:t>
                </a:r>
                <a:r>
                  <a:rPr lang="en-GB" dirty="0" smtClean="0">
                    <a:latin typeface="Cambria Math"/>
                    <a:ea typeface="Cambria Math"/>
                  </a:rPr>
                  <a:t/>
                </a:r>
                <a:br>
                  <a:rPr lang="en-GB" dirty="0" smtClean="0">
                    <a:latin typeface="Cambria Math"/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and radius 10 km)</a:t>
                </a:r>
              </a:p>
              <a:p>
                <a:pPr lvl="1"/>
                <a:r>
                  <a:rPr lang="en-GB" dirty="0" smtClean="0">
                    <a:ea typeface="Cambria Math"/>
                  </a:rPr>
                  <a:t>typically only pulsars with </a:t>
                </a:r>
                <a:br>
                  <a:rPr lang="en-GB" dirty="0" smtClean="0"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fairly high </a:t>
                </a:r>
                <a:r>
                  <a:rPr lang="en-GB" dirty="0" err="1" smtClean="0">
                    <a:ea typeface="Cambria Math"/>
                  </a:rPr>
                  <a:t>d</a:t>
                </a:r>
                <a:r>
                  <a:rPr lang="en-GB" i="1" dirty="0" err="1" smtClean="0">
                    <a:ea typeface="Cambria Math"/>
                  </a:rPr>
                  <a:t>E</a:t>
                </a:r>
                <a:r>
                  <a:rPr lang="en-GB" dirty="0" smtClean="0">
                    <a:ea typeface="Cambria Math"/>
                  </a:rPr>
                  <a:t>/</a:t>
                </a:r>
                <a:r>
                  <a:rPr lang="en-GB" dirty="0" err="1" smtClean="0">
                    <a:ea typeface="Cambria Math"/>
                  </a:rPr>
                  <a:t>d</a:t>
                </a:r>
                <a:r>
                  <a:rPr lang="en-GB" i="1" dirty="0" err="1" smtClean="0">
                    <a:ea typeface="Cambria Math"/>
                  </a:rPr>
                  <a:t>t</a:t>
                </a:r>
                <a:r>
                  <a:rPr lang="en-GB" dirty="0" smtClean="0">
                    <a:ea typeface="Cambria Math"/>
                  </a:rPr>
                  <a:t> generate </a:t>
                </a:r>
                <a:br>
                  <a:rPr lang="en-GB" dirty="0" smtClean="0"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obvious </a:t>
                </a:r>
                <a:r>
                  <a:rPr lang="en-GB" dirty="0" err="1" smtClean="0">
                    <a:ea typeface="Cambria Math"/>
                  </a:rPr>
                  <a:t>PWNe</a:t>
                </a:r>
                <a:endParaRPr lang="en-GB" dirty="0" smtClean="0">
                  <a:ea typeface="Cambria Math"/>
                </a:endParaRPr>
              </a:p>
              <a:p>
                <a:r>
                  <a:rPr lang="en-GB" dirty="0" smtClean="0">
                    <a:ea typeface="Cambria Math"/>
                  </a:rPr>
                  <a:t>Surprisingly little correlation between </a:t>
                </a:r>
                <a:r>
                  <a:rPr lang="en-GB" i="1" dirty="0" smtClean="0">
                    <a:ea typeface="Cambria Math"/>
                  </a:rPr>
                  <a:t>L</a:t>
                </a:r>
                <a:r>
                  <a:rPr lang="en-GB" baseline="-25000" dirty="0" smtClean="0">
                    <a:ea typeface="Cambria Math"/>
                  </a:rPr>
                  <a:t>X</a:t>
                </a:r>
                <a:r>
                  <a:rPr lang="en-GB" dirty="0" smtClean="0">
                    <a:ea typeface="Cambria Math"/>
                  </a:rPr>
                  <a:t> and </a:t>
                </a:r>
                <a:r>
                  <a:rPr lang="en-GB" i="1" dirty="0" err="1" smtClean="0">
                    <a:ea typeface="Cambria Math"/>
                  </a:rPr>
                  <a:t>L</a:t>
                </a:r>
                <a:r>
                  <a:rPr lang="en-GB" baseline="-25000" dirty="0" err="1" smtClean="0">
                    <a:ea typeface="Cambria Math"/>
                  </a:rPr>
                  <a:t>TeV</a:t>
                </a:r>
                <a:endParaRPr lang="en-GB" dirty="0" smtClean="0">
                  <a:ea typeface="Cambria Math"/>
                </a:endParaRPr>
              </a:p>
              <a:p>
                <a:pPr lvl="1"/>
                <a:r>
                  <a:rPr lang="en-GB" i="1" dirty="0" smtClean="0">
                    <a:ea typeface="Cambria Math"/>
                  </a:rPr>
                  <a:t>L</a:t>
                </a:r>
                <a:r>
                  <a:rPr lang="en-GB" baseline="-25000" dirty="0" smtClean="0">
                    <a:ea typeface="Cambria Math"/>
                  </a:rPr>
                  <a:t>X</a:t>
                </a:r>
                <a:r>
                  <a:rPr lang="en-GB" dirty="0" smtClean="0">
                    <a:ea typeface="Cambria Math"/>
                  </a:rPr>
                  <a:t> shows some correlation with </a:t>
                </a:r>
                <a:r>
                  <a:rPr lang="en-GB" dirty="0" err="1" smtClean="0">
                    <a:ea typeface="Cambria Math"/>
                  </a:rPr>
                  <a:t>d</a:t>
                </a:r>
                <a:r>
                  <a:rPr lang="en-GB" i="1" dirty="0" err="1" smtClean="0">
                    <a:ea typeface="Cambria Math"/>
                  </a:rPr>
                  <a:t>E</a:t>
                </a:r>
                <a:r>
                  <a:rPr lang="en-GB" dirty="0" smtClean="0">
                    <a:ea typeface="Cambria Math"/>
                  </a:rPr>
                  <a:t>/</a:t>
                </a:r>
                <a:r>
                  <a:rPr lang="en-GB" dirty="0" err="1" smtClean="0">
                    <a:ea typeface="Cambria Math"/>
                  </a:rPr>
                  <a:t>d</a:t>
                </a:r>
                <a:r>
                  <a:rPr lang="en-GB" i="1" dirty="0" err="1" smtClean="0">
                    <a:ea typeface="Cambria Math"/>
                  </a:rPr>
                  <a:t>t</a:t>
                </a:r>
                <a:r>
                  <a:rPr lang="en-GB" dirty="0" smtClean="0">
                    <a:ea typeface="Cambria Math"/>
                  </a:rPr>
                  <a:t>, </a:t>
                </a:r>
                <a:r>
                  <a:rPr lang="en-GB" i="1" dirty="0" err="1" smtClean="0">
                    <a:ea typeface="Cambria Math"/>
                  </a:rPr>
                  <a:t>L</a:t>
                </a:r>
                <a:r>
                  <a:rPr lang="en-GB" baseline="-25000" dirty="0" err="1" smtClean="0">
                    <a:ea typeface="Cambria Math"/>
                  </a:rPr>
                  <a:t>TeV</a:t>
                </a:r>
                <a:r>
                  <a:rPr lang="en-GB" dirty="0" smtClean="0">
                    <a:ea typeface="Cambria Math"/>
                  </a:rPr>
                  <a:t> really doesn’t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29</a:t>
            </a:fld>
            <a:endParaRPr lang="en-GB"/>
          </a:p>
        </p:txBody>
      </p:sp>
      <p:sp>
        <p:nvSpPr>
          <p:cNvPr id="7" name="Arc 6"/>
          <p:cNvSpPr/>
          <p:nvPr/>
        </p:nvSpPr>
        <p:spPr>
          <a:xfrm>
            <a:off x="7236296" y="1628800"/>
            <a:ext cx="180000" cy="180000"/>
          </a:xfrm>
          <a:prstGeom prst="arc">
            <a:avLst>
              <a:gd name="adj1" fmla="val 10754654"/>
              <a:gd name="adj2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flipV="1">
            <a:off x="7236296" y="1781200"/>
            <a:ext cx="180000" cy="180000"/>
          </a:xfrm>
          <a:prstGeom prst="arc">
            <a:avLst>
              <a:gd name="adj1" fmla="val 10754654"/>
              <a:gd name="adj2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190576" y="2060848"/>
            <a:ext cx="288032" cy="2880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482036" y="1519074"/>
            <a:ext cx="864096" cy="8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 err="1" smtClean="0"/>
              <a:t>TeV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X-ray</a:t>
            </a:r>
            <a:br>
              <a:rPr lang="en-GB" sz="1400" dirty="0" smtClean="0"/>
            </a:br>
            <a:r>
              <a:rPr lang="en-GB" sz="1400" dirty="0" err="1" smtClean="0"/>
              <a:t>GeV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08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solar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High energy photon emission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30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62090"/>
            <a:ext cx="4320000" cy="330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1404938"/>
            <a:ext cx="4320000" cy="32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151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mbria Math"/>
                <a:ea typeface="Cambria Math"/>
              </a:rPr>
              <a:t>⧳ </a:t>
            </a:r>
            <a:r>
              <a:rPr lang="en-GB" sz="1600" dirty="0" smtClean="0">
                <a:solidFill>
                  <a:srgbClr val="FF0000"/>
                </a:solidFill>
                <a:ea typeface="Cambria Math"/>
              </a:rPr>
              <a:t>detected at </a:t>
            </a:r>
            <a:r>
              <a:rPr lang="en-GB" sz="1600" dirty="0" err="1" smtClean="0">
                <a:solidFill>
                  <a:srgbClr val="FF0000"/>
                </a:solidFill>
                <a:ea typeface="Cambria Math"/>
              </a:rPr>
              <a:t>TeV</a:t>
            </a:r>
            <a:r>
              <a:rPr lang="en-GB" sz="1600" dirty="0" smtClean="0">
                <a:solidFill>
                  <a:srgbClr val="FF0000"/>
                </a:solidFill>
                <a:ea typeface="Cambria Math"/>
              </a:rPr>
              <a:t> energies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57301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○</a:t>
            </a:r>
            <a:r>
              <a:rPr lang="en-GB" sz="1600" dirty="0" smtClean="0">
                <a:solidFill>
                  <a:srgbClr val="FF6600"/>
                </a:solidFill>
              </a:rPr>
              <a:t> not detected in X-rays</a:t>
            </a:r>
            <a:endParaRPr lang="en-GB" sz="1600" dirty="0">
              <a:solidFill>
                <a:srgbClr val="FF66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39306"/>
            <a:ext cx="2736000" cy="21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508518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32668" y="4864397"/>
            <a:ext cx="86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5373216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X-ray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25" y="5371727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70C0"/>
                </a:solidFill>
              </a:rPr>
              <a:t>TeV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66293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Luminosity at </a:t>
            </a:r>
            <a:r>
              <a:rPr lang="en-GB" dirty="0" err="1" smtClean="0"/>
              <a:t>TeV</a:t>
            </a:r>
            <a:r>
              <a:rPr lang="en-GB" dirty="0" smtClean="0"/>
              <a:t> energies is on average somewhat higher than in X-rays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Both </a:t>
            </a:r>
            <a:r>
              <a:rPr lang="en-GB" dirty="0" err="1" smtClean="0"/>
              <a:t>TeV</a:t>
            </a:r>
            <a:r>
              <a:rPr lang="en-GB" dirty="0" smtClean="0"/>
              <a:t> and X-ray emission are basically power laws, with photon index (</a:t>
            </a:r>
            <a:r>
              <a:rPr lang="en-GB" dirty="0" err="1" smtClean="0"/>
              <a:t>d</a:t>
            </a:r>
            <a:r>
              <a:rPr lang="en-GB" i="1" dirty="0" err="1" smtClean="0"/>
              <a:t>N</a:t>
            </a:r>
            <a:r>
              <a:rPr lang="el-GR" baseline="-25000" dirty="0" smtClean="0"/>
              <a:t>γ</a:t>
            </a:r>
            <a:r>
              <a:rPr lang="en-GB" dirty="0" smtClean="0"/>
              <a:t>/</a:t>
            </a:r>
            <a:r>
              <a:rPr lang="en-GB" dirty="0" err="1" smtClean="0"/>
              <a:t>d</a:t>
            </a:r>
            <a:r>
              <a:rPr lang="en-GB" i="1" dirty="0" err="1" smtClean="0"/>
              <a:t>E</a:t>
            </a:r>
            <a:r>
              <a:rPr lang="en-GB" dirty="0" smtClean="0"/>
              <a:t>  </a:t>
            </a:r>
            <a:r>
              <a:rPr lang="en-GB" dirty="0" smtClean="0">
                <a:latin typeface="Cambria Math"/>
                <a:ea typeface="Cambria Math"/>
              </a:rPr>
              <a:t>∝</a:t>
            </a:r>
            <a:r>
              <a:rPr lang="en-GB" dirty="0" smtClean="0"/>
              <a:t> </a:t>
            </a:r>
            <a:r>
              <a:rPr lang="en-GB" i="1" dirty="0" smtClean="0"/>
              <a:t>E</a:t>
            </a:r>
            <a:r>
              <a:rPr lang="en-GB" baseline="30000" dirty="0" smtClean="0"/>
              <a:t>−</a:t>
            </a:r>
            <a:r>
              <a:rPr lang="el-GR" baseline="30000" dirty="0" smtClean="0"/>
              <a:t>Γ</a:t>
            </a:r>
            <a:r>
              <a:rPr lang="en-GB" dirty="0" smtClean="0"/>
              <a:t>) typically 2-2.7 for </a:t>
            </a:r>
            <a:r>
              <a:rPr lang="en-GB" dirty="0" err="1" smtClean="0"/>
              <a:t>TeV</a:t>
            </a:r>
            <a:r>
              <a:rPr lang="en-GB" dirty="0" smtClean="0"/>
              <a:t>, 1-2 for X-rays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1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48" y="1443341"/>
            <a:ext cx="3618556" cy="26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photon emission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31</a:t>
            </a:fld>
            <a:endParaRPr lang="en-GB"/>
          </a:p>
        </p:txBody>
      </p:sp>
      <p:pic>
        <p:nvPicPr>
          <p:cNvPr id="13314" name="Picture 2" descr="http://inspirehep.net/record/1091036/files/f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r="12361" b="8989"/>
          <a:stretch/>
        </p:blipFill>
        <p:spPr bwMode="auto">
          <a:xfrm>
            <a:off x="107504" y="3038047"/>
            <a:ext cx="4160460" cy="37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" y="1406274"/>
            <a:ext cx="5508000" cy="1379061"/>
          </a:xfrm>
          <a:prstGeom prst="rect">
            <a:avLst/>
          </a:prstGeom>
        </p:spPr>
      </p:pic>
      <p:pic>
        <p:nvPicPr>
          <p:cNvPr id="13316" name="Picture 4" descr="http://www.redorbit.com/media/uploads/2004/12/0f5dd8a39497721e159591ad05aec5071-617x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18" y="4142581"/>
            <a:ext cx="3404712" cy="26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785335"/>
            <a:ext cx="538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3CC"/>
                </a:solidFill>
              </a:rPr>
              <a:t>  </a:t>
            </a:r>
            <a:r>
              <a:rPr lang="en-GB" sz="1600" dirty="0" smtClean="0">
                <a:solidFill>
                  <a:srgbClr val="00B0F0"/>
                </a:solidFill>
              </a:rPr>
              <a:t>X-ray                 </a:t>
            </a:r>
            <a:r>
              <a:rPr lang="en-GB" sz="1600" dirty="0" smtClean="0">
                <a:solidFill>
                  <a:srgbClr val="009900"/>
                </a:solidFill>
              </a:rPr>
              <a:t>optical             </a:t>
            </a:r>
            <a:r>
              <a:rPr lang="en-GB" sz="1600" dirty="0" smtClean="0">
                <a:solidFill>
                  <a:srgbClr val="FF0000"/>
                </a:solidFill>
              </a:rPr>
              <a:t>infra-red</a:t>
            </a:r>
            <a:r>
              <a:rPr lang="en-GB" sz="1600" dirty="0" smtClean="0">
                <a:solidFill>
                  <a:srgbClr val="009900"/>
                </a:solidFill>
              </a:rPr>
              <a:t>             </a:t>
            </a:r>
            <a:r>
              <a:rPr lang="en-GB" sz="1600" dirty="0" smtClean="0">
                <a:solidFill>
                  <a:srgbClr val="7030A0"/>
                </a:solidFill>
              </a:rPr>
              <a:t>radio</a:t>
            </a:r>
            <a:r>
              <a:rPr lang="en-GB" sz="1600" dirty="0" smtClean="0">
                <a:solidFill>
                  <a:srgbClr val="009900"/>
                </a:solidFill>
              </a:rPr>
              <a:t>  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3C 58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356992"/>
            <a:ext cx="140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Complex spectra with multiple slope breaks.</a:t>
            </a:r>
          </a:p>
          <a:p>
            <a:r>
              <a:rPr lang="en-GB" dirty="0" smtClean="0"/>
              <a:t>Jet-torus morphology in X-rays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5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Particle acceleration in pulsar wind nebulae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Basic principles:</a:t>
            </a:r>
          </a:p>
          <a:p>
            <a:pPr lvl="1"/>
            <a:r>
              <a:rPr lang="en-GB" dirty="0" smtClean="0"/>
              <a:t>pulsars have a very large magnetic field and rotate extremely rapidly </a:t>
            </a:r>
          </a:p>
          <a:p>
            <a:pPr lvl="1"/>
            <a:r>
              <a:rPr lang="en-GB" dirty="0" smtClean="0"/>
              <a:t>this induces an extremely large electric field which rips particles off the surface of the pulsar and accelerates them to high energies</a:t>
            </a:r>
          </a:p>
          <a:p>
            <a:pPr lvl="1"/>
            <a:r>
              <a:rPr lang="en-GB" dirty="0" smtClean="0"/>
              <a:t>in the high-density pulsar wind these accelerated primary particles induce an electromagnetic shower, producing a “pair plasma” dominated by e</a:t>
            </a:r>
            <a:r>
              <a:rPr lang="en-GB" baseline="30000" dirty="0" smtClean="0"/>
              <a:t>+</a:t>
            </a:r>
            <a:r>
              <a:rPr lang="en-GB" dirty="0" smtClean="0"/>
              <a:t> and e</a:t>
            </a:r>
            <a:r>
              <a:rPr lang="en-GB" baseline="30000" dirty="0" smtClean="0"/>
              <a:t>−</a:t>
            </a:r>
            <a:r>
              <a:rPr lang="en-GB" dirty="0" smtClean="0"/>
              <a:t> (rather than p and e</a:t>
            </a:r>
            <a:r>
              <a:rPr lang="en-GB" baseline="30000" dirty="0" smtClean="0"/>
              <a:t>−</a:t>
            </a:r>
            <a:r>
              <a:rPr lang="en-GB" dirty="0" smtClean="0"/>
              <a:t> as in a normal plasma)</a:t>
            </a:r>
          </a:p>
          <a:p>
            <a:pPr lvl="1"/>
            <a:r>
              <a:rPr lang="en-GB" dirty="0" smtClean="0"/>
              <a:t>plasma escapes along open field lines, producing a relativistic pulsar wind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32</a:t>
            </a:fld>
            <a:endParaRPr lang="en-GB"/>
          </a:p>
        </p:txBody>
      </p:sp>
      <p:pic>
        <p:nvPicPr>
          <p:cNvPr id="12292" name="Picture 4" descr="http://cdn.phys.org/newman/gfx/news/hires/2011/6-astrophysic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2962" r="6058" b="3701"/>
          <a:stretch/>
        </p:blipFill>
        <p:spPr bwMode="auto">
          <a:xfrm>
            <a:off x="6064696" y="1725930"/>
            <a:ext cx="29718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50" y="1268760"/>
            <a:ext cx="4555446" cy="35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Particle acceleration in pulsar wind nebulae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/>
              <a:lstStyle/>
              <a:p>
                <a:r>
                  <a:rPr lang="en-GB" dirty="0" smtClean="0"/>
                  <a:t>Pulsars are oblique </a:t>
                </a:r>
                <a:br>
                  <a:rPr lang="en-GB" dirty="0" smtClean="0"/>
                </a:br>
                <a:r>
                  <a:rPr lang="en-GB" dirty="0" smtClean="0"/>
                  <a:t>rotators—magnetic and </a:t>
                </a:r>
                <a:br>
                  <a:rPr lang="en-GB" dirty="0" smtClean="0"/>
                </a:br>
                <a:r>
                  <a:rPr lang="en-GB" dirty="0" smtClean="0"/>
                  <a:t>rotation axes not parallel</a:t>
                </a:r>
              </a:p>
              <a:p>
                <a:pPr lvl="1"/>
                <a:r>
                  <a:rPr lang="en-GB" dirty="0" smtClean="0"/>
                  <a:t>this produces a time-varying</a:t>
                </a:r>
                <a:br>
                  <a:rPr lang="en-GB" dirty="0" smtClean="0"/>
                </a:br>
                <a:r>
                  <a:rPr lang="en-GB" dirty="0" smtClean="0"/>
                  <a:t>electromagnetic field which</a:t>
                </a:r>
                <a:br>
                  <a:rPr lang="en-GB" dirty="0" smtClean="0"/>
                </a:br>
                <a:r>
                  <a:rPr lang="en-GB" dirty="0" smtClean="0"/>
                  <a:t>propagates outward as an EM </a:t>
                </a:r>
                <a:br>
                  <a:rPr lang="en-GB" dirty="0" smtClean="0"/>
                </a:br>
                <a:r>
                  <a:rPr lang="en-GB" dirty="0" smtClean="0"/>
                  <a:t>wave with wavelength ≤ 2</a:t>
                </a:r>
                <a:r>
                  <a:rPr lang="el-GR" dirty="0" smtClean="0"/>
                  <a:t>π</a:t>
                </a:r>
                <a:r>
                  <a:rPr lang="en-GB" i="1" dirty="0" err="1" smtClean="0"/>
                  <a:t>r</a:t>
                </a:r>
                <a:r>
                  <a:rPr lang="en-GB" baseline="-25000" dirty="0" err="1" smtClean="0"/>
                  <a:t>L</a:t>
                </a:r>
                <a:endParaRPr lang="en-GB" dirty="0" smtClean="0"/>
              </a:p>
              <a:p>
                <a:pPr lvl="2"/>
                <a:r>
                  <a:rPr lang="en-GB" i="1" dirty="0" err="1" smtClean="0"/>
                  <a:t>r</a:t>
                </a:r>
                <a:r>
                  <a:rPr lang="en-GB" baseline="-25000" dirty="0" err="1" smtClean="0"/>
                  <a:t>L</a:t>
                </a:r>
                <a:r>
                  <a:rPr lang="en-GB" dirty="0" smtClean="0"/>
                  <a:t> = </a:t>
                </a:r>
                <a:r>
                  <a:rPr lang="en-GB" i="1" dirty="0" err="1" smtClean="0"/>
                  <a:t>cP</a:t>
                </a:r>
                <a:r>
                  <a:rPr lang="en-GB" dirty="0" smtClean="0"/>
                  <a:t>/(2</a:t>
                </a:r>
                <a:r>
                  <a:rPr lang="el-GR" dirty="0" smtClean="0"/>
                  <a:t>π</a:t>
                </a:r>
                <a:r>
                  <a:rPr lang="en-GB" dirty="0" smtClean="0"/>
                  <a:t>) is the radius of the light cylinder (distance</a:t>
                </a:r>
                <a:br>
                  <a:rPr lang="en-GB" dirty="0" smtClean="0"/>
                </a:br>
                <a:r>
                  <a:rPr lang="en-GB" dirty="0" smtClean="0"/>
                  <a:t>from rotation axis at which constant angular velocity </a:t>
                </a:r>
                <a:br>
                  <a:rPr lang="en-GB" dirty="0" smtClean="0"/>
                </a:br>
                <a:r>
                  <a:rPr lang="en-GB" dirty="0" smtClean="0"/>
                  <a:t>would require </a:t>
                </a:r>
                <a:r>
                  <a:rPr lang="en-GB" i="1" dirty="0" smtClean="0"/>
                  <a:t>v</a:t>
                </a:r>
                <a:r>
                  <a:rPr lang="en-GB" dirty="0" smtClean="0"/>
                  <a:t> = 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dirty="0" smtClean="0"/>
                  <a:t>net result of this is a </a:t>
                </a:r>
                <a:r>
                  <a:rPr lang="en-GB" b="1" i="1" dirty="0" smtClean="0">
                    <a:solidFill>
                      <a:schemeClr val="accent3"/>
                    </a:solidFill>
                  </a:rPr>
                  <a:t>striped wind</a:t>
                </a:r>
                <a:r>
                  <a:rPr lang="en-GB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GB" dirty="0" smtClean="0"/>
                  <a:t>consisting of two spirals of opposite magnetic polarity</a:t>
                </a:r>
              </a:p>
              <a:p>
                <a:pPr lvl="1"/>
                <a:r>
                  <a:rPr lang="en-GB" dirty="0" smtClean="0"/>
                  <a:t>this propagates outward to a </a:t>
                </a:r>
                <a:r>
                  <a:rPr lang="en-GB" i="1" dirty="0" smtClean="0"/>
                  <a:t>termination shock </a:t>
                </a:r>
                <a:r>
                  <a:rPr lang="en-GB" dirty="0" smtClean="0"/>
                  <a:t>where it hits either supernova </a:t>
                </a:r>
                <a:r>
                  <a:rPr lang="en-GB" dirty="0" err="1" smtClean="0"/>
                  <a:t>ejecta</a:t>
                </a:r>
                <a:r>
                  <a:rPr lang="en-GB" dirty="0" smtClean="0"/>
                  <a:t> or ISM: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TS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m:rPr>
                        <m:lit/>
                      </m:rPr>
                      <a:rPr lang="en-GB" b="0" i="1" dirty="0" smtClean="0">
                        <a:latin typeface="Cambria Math"/>
                      </a:rPr>
                      <m:t>/</m:t>
                    </m:r>
                    <m:r>
                      <a:rPr lang="en-GB" b="0" i="1" dirty="0" smtClean="0">
                        <a:latin typeface="Cambria Math"/>
                      </a:rPr>
                      <m:t>(4</m:t>
                    </m:r>
                    <m:r>
                      <a:rPr lang="en-GB" b="0" i="1" dirty="0" smtClean="0">
                        <a:latin typeface="Cambria Math"/>
                      </a:rPr>
                      <m:t>𝜋𝜂</m:t>
                    </m:r>
                    <m:r>
                      <a:rPr lang="en-GB" b="0" i="1" dirty="0" smtClean="0">
                        <a:latin typeface="Cambria Math"/>
                      </a:rPr>
                      <m:t>𝑐𝑝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3"/>
                <a:stretch>
                  <a:fillRect l="-667" t="-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68144" y="5949280"/>
            <a:ext cx="2628000" cy="86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i="1" dirty="0" smtClean="0"/>
              <a:t>η</a:t>
            </a:r>
            <a:r>
              <a:rPr lang="en-GB" sz="1600" dirty="0" smtClean="0"/>
              <a:t> = fraction of solid angle </a:t>
            </a:r>
            <a:br>
              <a:rPr lang="en-GB" sz="1600" dirty="0" smtClean="0"/>
            </a:br>
            <a:r>
              <a:rPr lang="en-GB" sz="1600" dirty="0" smtClean="0"/>
              <a:t>      covered by wind</a:t>
            </a:r>
            <a:br>
              <a:rPr lang="en-GB" sz="1600" dirty="0" smtClean="0"/>
            </a:br>
            <a:r>
              <a:rPr lang="en-GB" sz="1600" i="1" dirty="0" smtClean="0"/>
              <a:t>p</a:t>
            </a:r>
            <a:r>
              <a:rPr lang="en-GB" sz="1600" dirty="0" smtClean="0"/>
              <a:t> = pressure outside shock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7514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Particle acceleration in pulsar wind nebulae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6000" cy="5141168"/>
          </a:xfrm>
        </p:spPr>
        <p:txBody>
          <a:bodyPr>
            <a:normAutofit/>
          </a:bodyPr>
          <a:lstStyle/>
          <a:p>
            <a:r>
              <a:rPr lang="en-GB" dirty="0" err="1" smtClean="0"/>
              <a:t>PWNe</a:t>
            </a:r>
            <a:r>
              <a:rPr lang="en-GB" dirty="0" smtClean="0"/>
              <a:t> unquestionably accelerate particles</a:t>
            </a:r>
          </a:p>
          <a:p>
            <a:pPr lvl="1"/>
            <a:r>
              <a:rPr lang="en-GB" dirty="0" smtClean="0"/>
              <a:t>radio and X-ray synchrotron emission, </a:t>
            </a:r>
            <a:r>
              <a:rPr lang="en-GB" dirty="0" err="1" smtClean="0"/>
              <a:t>TeV</a:t>
            </a:r>
            <a:r>
              <a:rPr lang="en-GB" dirty="0" smtClean="0"/>
              <a:t> photons</a:t>
            </a:r>
          </a:p>
          <a:p>
            <a:r>
              <a:rPr lang="en-GB" dirty="0" smtClean="0"/>
              <a:t>But it’s quite hard to work out how they do it</a:t>
            </a:r>
          </a:p>
          <a:p>
            <a:pPr lvl="1"/>
            <a:r>
              <a:rPr lang="en-GB" dirty="0" smtClean="0"/>
              <a:t>magnetic geometry at the termination shock must be quasi-perpendicular, which disfavours diffusive shock acceleration</a:t>
            </a:r>
          </a:p>
          <a:p>
            <a:pPr lvl="2"/>
            <a:r>
              <a:rPr lang="en-GB" dirty="0" smtClean="0"/>
              <a:t>but maybe enough small-scale turbulence is generated at the shock</a:t>
            </a:r>
          </a:p>
          <a:p>
            <a:pPr lvl="2"/>
            <a:r>
              <a:rPr lang="en-GB" dirty="0" smtClean="0"/>
              <a:t>the expected electron power law of </a:t>
            </a:r>
            <a:r>
              <a:rPr lang="en-GB" i="1" dirty="0" smtClean="0"/>
              <a:t>E</a:t>
            </a:r>
            <a:r>
              <a:rPr lang="en-GB" baseline="30000" dirty="0" smtClean="0"/>
              <a:t>−2.2</a:t>
            </a:r>
            <a:r>
              <a:rPr lang="en-GB" dirty="0" smtClean="0"/>
              <a:t> is right for the Crab’s X-ray spectral index (though not for its much flatter radio index)</a:t>
            </a:r>
          </a:p>
          <a:p>
            <a:pPr lvl="1"/>
            <a:r>
              <a:rPr lang="en-GB" dirty="0" smtClean="0"/>
              <a:t>opposed magnetic fields in the striped wind suggest reconnection</a:t>
            </a:r>
          </a:p>
          <a:p>
            <a:pPr lvl="2"/>
            <a:r>
              <a:rPr lang="en-GB" dirty="0" smtClean="0"/>
              <a:t>acceleration by magnetic reconnection in relativistic plasma is not yet well understood—not clear if it can generate required spectrum</a:t>
            </a:r>
          </a:p>
          <a:p>
            <a:pPr lvl="1"/>
            <a:r>
              <a:rPr lang="en-GB" b="1" i="1" dirty="0" smtClean="0"/>
              <a:t>resonant cyclotron absorption</a:t>
            </a:r>
          </a:p>
          <a:p>
            <a:pPr lvl="2"/>
            <a:r>
              <a:rPr lang="en-GB" dirty="0" smtClean="0"/>
              <a:t>ion-dominated “cold” (i.e. very ordered) winds produce cyclotron waves that are resonantly absorbed by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(doesn’t accelerate ions)</a:t>
            </a:r>
          </a:p>
          <a:p>
            <a:pPr lvl="2"/>
            <a:r>
              <a:rPr lang="en-GB" dirty="0" smtClean="0"/>
              <a:t>hard to justify required injection rate of 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</a:t>
            </a:r>
            <a:r>
              <a:rPr lang="en-GB" dirty="0" err="1" smtClean="0"/>
              <a:t>PWNe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000"/>
          </a:xfrm>
        </p:spPr>
        <p:txBody>
          <a:bodyPr/>
          <a:lstStyle/>
          <a:p>
            <a:r>
              <a:rPr lang="en-GB" dirty="0" smtClean="0"/>
              <a:t>Pulsar wind nebulae are important sources of high energy photon emission in the Galaxy</a:t>
            </a:r>
          </a:p>
          <a:p>
            <a:pPr lvl="1"/>
            <a:r>
              <a:rPr lang="en-GB" dirty="0" smtClean="0"/>
              <a:t>this emission is powered by the pulsar spin-down</a:t>
            </a:r>
          </a:p>
          <a:p>
            <a:r>
              <a:rPr lang="en-GB" dirty="0" smtClean="0"/>
              <a:t>They can be associated with SNRs, but some are isolated pulsars with “bow shocks”</a:t>
            </a:r>
          </a:p>
          <a:p>
            <a:pPr lvl="1"/>
            <a:r>
              <a:rPr lang="en-GB" dirty="0" smtClean="0"/>
              <a:t>there are various ways in which a pulsar can be “kicked” out of its SNR (asymmetric explosion, asymmetric reverse shock)</a:t>
            </a:r>
          </a:p>
          <a:p>
            <a:pPr lvl="1"/>
            <a:r>
              <a:rPr lang="en-GB" dirty="0" smtClean="0"/>
              <a:t>also, the most famous PWN of all—the Crab—has no associated shell SNR despite not having moved much from observed SN</a:t>
            </a:r>
          </a:p>
          <a:p>
            <a:r>
              <a:rPr lang="en-GB" dirty="0" smtClean="0"/>
              <a:t>The exact acceleration mechanism is disputed</a:t>
            </a:r>
          </a:p>
          <a:p>
            <a:pPr lvl="1"/>
            <a:r>
              <a:rPr lang="en-GB" dirty="0" smtClean="0"/>
              <a:t>hence it is not obvious if </a:t>
            </a:r>
            <a:r>
              <a:rPr lang="en-GB" dirty="0" err="1" smtClean="0"/>
              <a:t>PWNe</a:t>
            </a:r>
            <a:r>
              <a:rPr lang="en-GB" dirty="0" smtClean="0"/>
              <a:t> accelerate ions, or just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endParaRPr lang="en-GB" dirty="0" smtClean="0"/>
          </a:p>
          <a:p>
            <a:r>
              <a:rPr lang="en-GB" dirty="0" smtClean="0"/>
              <a:t>Note that e</a:t>
            </a:r>
            <a:r>
              <a:rPr lang="en-GB" baseline="30000" dirty="0" smtClean="0"/>
              <a:t>+</a:t>
            </a:r>
            <a:r>
              <a:rPr lang="en-GB" dirty="0" smtClean="0"/>
              <a:t> escaping from </a:t>
            </a:r>
            <a:r>
              <a:rPr lang="en-GB" dirty="0" err="1" smtClean="0"/>
              <a:t>PWNe</a:t>
            </a:r>
            <a:r>
              <a:rPr lang="en-GB" dirty="0" smtClean="0"/>
              <a:t> might account for the “positron excess” in cosmic rays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Extragalactic 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Gamma ray bursts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e/ef/GRB_BATSE_12lightcu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29" y="1487759"/>
            <a:ext cx="52482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Gamma-ray bursts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60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Discovered in 1973 following several years of observations by </a:t>
            </a:r>
            <a:r>
              <a:rPr lang="en-GB" i="1" dirty="0" smtClean="0"/>
              <a:t>Vela</a:t>
            </a:r>
            <a:r>
              <a:rPr lang="en-GB" dirty="0" smtClean="0"/>
              <a:t> defence satellites </a:t>
            </a:r>
          </a:p>
          <a:p>
            <a:pPr lvl="1"/>
            <a:r>
              <a:rPr lang="en-GB" dirty="0" smtClean="0"/>
              <a:t>these were designed to look for </a:t>
            </a:r>
            <a:r>
              <a:rPr lang="el-GR" dirty="0" smtClean="0"/>
              <a:t>γ</a:t>
            </a:r>
            <a:r>
              <a:rPr lang="en-GB" dirty="0" smtClean="0"/>
              <a:t> rays from clandestine nuclear tests</a:t>
            </a:r>
          </a:p>
          <a:p>
            <a:pPr lvl="1"/>
            <a:r>
              <a:rPr lang="en-GB" dirty="0" smtClean="0"/>
              <a:t>relative timing of detections from different satellites made it clear that source was extra-terrestrial</a:t>
            </a:r>
          </a:p>
          <a:p>
            <a:r>
              <a:rPr lang="en-GB" dirty="0" smtClean="0"/>
              <a:t>Diagnostic feature: burst of soft (MeV) 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-rays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60232" y="5486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1"/>
                </a:solidFill>
              </a:rPr>
              <a:t>Bursts are very variable in duration and shape</a:t>
            </a:r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38</a:t>
            </a:fld>
            <a:endParaRPr lang="en-GB"/>
          </a:p>
        </p:txBody>
      </p:sp>
      <p:pic>
        <p:nvPicPr>
          <p:cNvPr id="1026" name="Picture 2" descr="http://apod.nasa.gov/apod/image/0006/grbmap_bat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61" y="476672"/>
            <a:ext cx="453070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ine.gsfc.nasa.gov/Images/science/burst_durations_label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3683842"/>
            <a:ext cx="4286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1038" cy="5141168"/>
          </a:xfrm>
        </p:spPr>
        <p:txBody>
          <a:bodyPr>
            <a:normAutofit/>
          </a:bodyPr>
          <a:lstStyle/>
          <a:p>
            <a:r>
              <a:rPr lang="en-GB" sz="2200" dirty="0" smtClean="0"/>
              <a:t>BATSE instrument on CGRO (1991-2000) catalogued over 2700 GRBs</a:t>
            </a:r>
          </a:p>
          <a:p>
            <a:pPr lvl="1"/>
            <a:r>
              <a:rPr lang="en-GB" dirty="0" smtClean="0"/>
              <a:t>isotropic in space </a:t>
            </a:r>
            <a:endParaRPr lang="en-GB" dirty="0"/>
          </a:p>
          <a:p>
            <a:pPr lvl="2"/>
            <a:r>
              <a:rPr lang="en-GB" i="1" dirty="0" smtClean="0">
                <a:sym typeface="Wingdings" panose="05000000000000000000" pitchFamily="2" charset="2"/>
              </a:rPr>
              <a:t>either</a:t>
            </a:r>
            <a:r>
              <a:rPr lang="en-GB" dirty="0" smtClean="0">
                <a:sym typeface="Wingdings" panose="05000000000000000000" pitchFamily="2" charset="2"/>
              </a:rPr>
              <a:t> very local </a:t>
            </a:r>
            <a:r>
              <a:rPr lang="en-GB" i="1" dirty="0" smtClean="0">
                <a:sym typeface="Wingdings" panose="05000000000000000000" pitchFamily="2" charset="2"/>
              </a:rPr>
              <a:t>or</a:t>
            </a:r>
            <a:r>
              <a:rPr lang="en-GB" dirty="0" smtClean="0">
                <a:sym typeface="Wingdings" panose="05000000000000000000" pitchFamily="2" charset="2"/>
              </a:rPr>
              <a:t> extragalactic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bimodal time distribution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“short” bursts, 90% of the energy within &lt; 2 s; “long” bursts, &gt; 2 s</a:t>
            </a:r>
          </a:p>
          <a:p>
            <a:r>
              <a:rPr lang="en-GB" sz="2200" dirty="0" err="1" smtClean="0">
                <a:sym typeface="Wingdings" panose="05000000000000000000" pitchFamily="2" charset="2"/>
              </a:rPr>
              <a:t>BeppoSAX</a:t>
            </a:r>
            <a:r>
              <a:rPr lang="en-GB" sz="2200" dirty="0" smtClean="0">
                <a:sym typeface="Wingdings" panose="05000000000000000000" pitchFamily="2" charset="2"/>
              </a:rPr>
              <a:t> (1996-2003) detected X-ray afterglows with higher positional accuracy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identified sources; confirmed GRBs are extragalactic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2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Gamma-ray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76800"/>
          </a:xfrm>
        </p:spPr>
        <p:txBody>
          <a:bodyPr/>
          <a:lstStyle/>
          <a:p>
            <a:r>
              <a:rPr lang="en-GB" dirty="0" smtClean="0"/>
              <a:t>The GRB proper is in </a:t>
            </a:r>
            <a:r>
              <a:rPr lang="en-GB" i="1" dirty="0" smtClean="0"/>
              <a:t>soft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-rays</a:t>
            </a:r>
            <a:br>
              <a:rPr lang="en-GB" dirty="0" smtClean="0"/>
            </a:br>
            <a:r>
              <a:rPr lang="en-GB" dirty="0" smtClean="0"/>
              <a:t>(0.1−10 MeV)</a:t>
            </a:r>
          </a:p>
          <a:p>
            <a:pPr lvl="1"/>
            <a:r>
              <a:rPr lang="en-GB" dirty="0" smtClean="0"/>
              <a:t>the spectrum peaks at ~1 MeV</a:t>
            </a:r>
          </a:p>
          <a:p>
            <a:pPr lvl="1"/>
            <a:r>
              <a:rPr lang="en-GB" dirty="0" smtClean="0"/>
              <a:t>a minority of bursts also emit GeV 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-rays, but these are later than the</a:t>
            </a:r>
            <a:br>
              <a:rPr lang="en-GB" dirty="0" smtClean="0"/>
            </a:br>
            <a:r>
              <a:rPr lang="en-GB" dirty="0" smtClean="0"/>
              <a:t>main burst</a:t>
            </a:r>
          </a:p>
          <a:p>
            <a:pPr lvl="1"/>
            <a:r>
              <a:rPr lang="en-GB" dirty="0" smtClean="0"/>
              <a:t>no GRBs have been seen to emit</a:t>
            </a:r>
            <a:br>
              <a:rPr lang="en-GB" dirty="0" smtClean="0"/>
            </a:br>
            <a:r>
              <a:rPr lang="en-GB" dirty="0" err="1" smtClean="0"/>
              <a:t>TeV</a:t>
            </a:r>
            <a:r>
              <a:rPr lang="en-GB" dirty="0" smtClean="0"/>
              <a:t> photons</a:t>
            </a:r>
          </a:p>
          <a:p>
            <a:pPr lvl="2"/>
            <a:r>
              <a:rPr lang="en-GB" dirty="0" smtClean="0"/>
              <a:t>this is not a very stringent limit:</a:t>
            </a:r>
          </a:p>
          <a:p>
            <a:pPr lvl="3"/>
            <a:r>
              <a:rPr lang="en-GB" dirty="0" smtClean="0"/>
              <a:t>high redshift GRBs lie beyond the </a:t>
            </a:r>
            <a:br>
              <a:rPr lang="en-GB" dirty="0" smtClean="0"/>
            </a:br>
            <a:r>
              <a:rPr lang="en-GB" dirty="0" smtClean="0"/>
              <a:t>range limit for VHE photons</a:t>
            </a:r>
          </a:p>
          <a:p>
            <a:pPr lvl="3"/>
            <a:r>
              <a:rPr lang="en-GB" dirty="0" smtClean="0"/>
              <a:t>only a fraction of bursts can be </a:t>
            </a:r>
            <a:br>
              <a:rPr lang="en-GB" dirty="0" smtClean="0"/>
            </a:br>
            <a:r>
              <a:rPr lang="en-GB" dirty="0" smtClean="0"/>
              <a:t>observed owing to low duty cycle of</a:t>
            </a:r>
            <a:br>
              <a:rPr lang="en-GB" dirty="0" smtClean="0"/>
            </a:br>
            <a:r>
              <a:rPr lang="en-GB" dirty="0" smtClean="0"/>
              <a:t>air Cherenkov telescopes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649"/>
            <a:ext cx="3456384" cy="24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65" y="2819375"/>
            <a:ext cx="4183439" cy="39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Shocks in the solar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Various different types of </a:t>
            </a:r>
            <a:r>
              <a:rPr lang="en-GB" dirty="0" err="1" smtClean="0"/>
              <a:t>collisionless</a:t>
            </a:r>
            <a:r>
              <a:rPr lang="en-GB" dirty="0" smtClean="0"/>
              <a:t> shocks are seen in the solar system</a:t>
            </a:r>
          </a:p>
          <a:p>
            <a:pPr lvl="1"/>
            <a:r>
              <a:rPr lang="en-GB" dirty="0" smtClean="0"/>
              <a:t>they do accelerate particles</a:t>
            </a:r>
            <a:br>
              <a:rPr lang="en-GB" dirty="0" smtClean="0"/>
            </a:br>
            <a:r>
              <a:rPr lang="en-GB" dirty="0" smtClean="0"/>
              <a:t>(to fairly modest energies)</a:t>
            </a:r>
          </a:p>
          <a:p>
            <a:pPr lvl="1"/>
            <a:r>
              <a:rPr lang="en-GB" dirty="0" smtClean="0"/>
              <a:t>they have the advantage</a:t>
            </a:r>
            <a:br>
              <a:rPr lang="en-GB" dirty="0" smtClean="0"/>
            </a:br>
            <a:r>
              <a:rPr lang="en-GB" dirty="0" smtClean="0"/>
              <a:t>that we can study them</a:t>
            </a:r>
            <a:br>
              <a:rPr lang="en-GB" dirty="0" smtClean="0"/>
            </a:br>
            <a:r>
              <a:rPr lang="en-GB" dirty="0" smtClean="0"/>
              <a:t>directly with spacecraft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notes section 4.2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762500" cy="2324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2440"/>
            <a:ext cx="3024335" cy="279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012440"/>
            <a:ext cx="432048" cy="352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63888" y="4797152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a: CME shocks</a:t>
            </a:r>
            <a:br>
              <a:rPr lang="en-GB" dirty="0" smtClean="0"/>
            </a:br>
            <a:r>
              <a:rPr lang="en-GB" dirty="0" smtClean="0"/>
              <a:t>b: Van Allen belts</a:t>
            </a:r>
            <a:br>
              <a:rPr lang="en-GB" dirty="0" smtClean="0"/>
            </a:br>
            <a:r>
              <a:rPr lang="en-GB" dirty="0" smtClean="0"/>
              <a:t>c: </a:t>
            </a:r>
            <a:r>
              <a:rPr lang="en-GB" dirty="0" err="1" smtClean="0"/>
              <a:t>heliospheric</a:t>
            </a:r>
            <a:r>
              <a:rPr lang="en-GB" dirty="0" smtClean="0"/>
              <a:t> shocks</a:t>
            </a:r>
            <a:br>
              <a:rPr lang="en-GB" dirty="0" smtClean="0"/>
            </a:br>
            <a:r>
              <a:rPr lang="en-GB" dirty="0" smtClean="0"/>
              <a:t>d: Earth’s bow shock</a:t>
            </a:r>
            <a:br>
              <a:rPr lang="en-GB" dirty="0" smtClean="0"/>
            </a:br>
            <a:r>
              <a:rPr lang="en-GB" dirty="0" smtClean="0"/>
              <a:t>e: Earth’s </a:t>
            </a:r>
            <a:r>
              <a:rPr lang="en-GB" dirty="0" err="1" smtClean="0"/>
              <a:t>magnetotail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f:  Earth’s foreshock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941168"/>
            <a:ext cx="2458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Hillas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relation seems to be a good guide to maximum energies (except for CME shocks)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j.iop.org/images/0004-637X/763/1/15/Full/apj453977f4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04" y="1340768"/>
            <a:ext cx="4598292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and short GRBs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2 s boundary is a bit </a:t>
            </a:r>
            <a:br>
              <a:rPr lang="en-GB" dirty="0" smtClean="0"/>
            </a:br>
            <a:r>
              <a:rPr lang="en-GB" dirty="0" smtClean="0"/>
              <a:t>artificial</a:t>
            </a:r>
          </a:p>
          <a:p>
            <a:pPr lvl="1"/>
            <a:r>
              <a:rPr lang="en-GB" dirty="0" smtClean="0"/>
              <a:t>it is different in different</a:t>
            </a:r>
            <a:br>
              <a:rPr lang="en-GB" dirty="0" smtClean="0"/>
            </a:br>
            <a:r>
              <a:rPr lang="en-GB" dirty="0" smtClean="0"/>
              <a:t>energy ranges</a:t>
            </a:r>
          </a:p>
          <a:p>
            <a:pPr lvl="1"/>
            <a:r>
              <a:rPr lang="en-GB" dirty="0" smtClean="0"/>
              <a:t>high </a:t>
            </a:r>
            <a:r>
              <a:rPr lang="en-GB" i="1" dirty="0" smtClean="0"/>
              <a:t>z</a:t>
            </a:r>
            <a:r>
              <a:rPr lang="en-GB" dirty="0" smtClean="0"/>
              <a:t> GRBs are affected</a:t>
            </a:r>
            <a:br>
              <a:rPr lang="en-GB" dirty="0" smtClean="0"/>
            </a:br>
            <a:r>
              <a:rPr lang="en-GB" dirty="0" smtClean="0"/>
              <a:t>by time dilation and may </a:t>
            </a:r>
            <a:br>
              <a:rPr lang="en-GB" dirty="0" smtClean="0"/>
            </a:br>
            <a:r>
              <a:rPr lang="en-GB" dirty="0" smtClean="0"/>
              <a:t>move from “long” as observed</a:t>
            </a:r>
            <a:br>
              <a:rPr lang="en-GB" dirty="0" smtClean="0"/>
            </a:br>
            <a:r>
              <a:rPr lang="en-GB" dirty="0" smtClean="0"/>
              <a:t>to “short” in their rest frames</a:t>
            </a:r>
          </a:p>
          <a:p>
            <a:r>
              <a:rPr lang="en-GB" dirty="0" smtClean="0"/>
              <a:t>But the two classes are real</a:t>
            </a:r>
          </a:p>
          <a:p>
            <a:pPr lvl="1"/>
            <a:r>
              <a:rPr lang="en-GB" dirty="0" smtClean="0"/>
              <a:t>“short” GRBs have harder spectra and differ in many other respects (distance, luminosity, host galaxy properties) from “long” GRBs</a:t>
            </a:r>
          </a:p>
          <a:p>
            <a:r>
              <a:rPr lang="en-GB" dirty="0" smtClean="0"/>
              <a:t>Evidence indicates different progenitors for the two classes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24328" y="372473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BATSE</a:t>
            </a:r>
            <a:endParaRPr lang="en-GB" i="1" dirty="0">
              <a:solidFill>
                <a:schemeClr val="accent1"/>
              </a:solidFill>
            </a:endParaRPr>
          </a:p>
          <a:p>
            <a:pPr algn="r"/>
            <a:r>
              <a:rPr lang="en-GB" i="1" dirty="0" smtClean="0">
                <a:solidFill>
                  <a:srgbClr val="FF0000"/>
                </a:solidFill>
              </a:rPr>
              <a:t>Fermi</a:t>
            </a:r>
            <a:r>
              <a:rPr lang="en-GB" dirty="0" smtClean="0">
                <a:solidFill>
                  <a:srgbClr val="FF0000"/>
                </a:solidFill>
              </a:rPr>
              <a:t>-GBM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and short GRBs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41</a:t>
            </a:fld>
            <a:endParaRPr lang="en-GB"/>
          </a:p>
        </p:txBody>
      </p:sp>
      <p:pic>
        <p:nvPicPr>
          <p:cNvPr id="3074" name="Picture 2" descr="http://ej.iop.org/images/0004-637X/763/1/15/Full/apj453977f7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36" y="476672"/>
            <a:ext cx="34289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nspirehep.net/record/1264103/files/fig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6375"/>
            <a:ext cx="3331102" cy="26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nspirehep.net/record/1264103/files/figure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25878" r="9275" b="22910"/>
          <a:stretch/>
        </p:blipFill>
        <p:spPr bwMode="auto">
          <a:xfrm>
            <a:off x="323528" y="4183248"/>
            <a:ext cx="3276000" cy="26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nspirehep.net/record/1264103/files/figure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44" y="3989525"/>
            <a:ext cx="3564760" cy="28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3544" y="1556792"/>
            <a:ext cx="1782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Long GRBs have higher redshift, are more luminous, and live in galaxies with higher star formation rates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7585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dependence of duration on energy</a:t>
            </a: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989525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GRBs have lower X-ray luminosity for a given 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-ray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0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asf-palermo.inaf.it/grb/images/two_breaks_mul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99590"/>
            <a:ext cx="4142233" cy="33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afterglows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/>
          <a:lstStyle/>
          <a:p>
            <a:r>
              <a:rPr lang="en-GB" dirty="0" smtClean="0"/>
              <a:t>Initial prompt emission from GRB is followed by an </a:t>
            </a:r>
            <a:r>
              <a:rPr lang="en-GB" i="1" dirty="0" smtClean="0"/>
              <a:t>afterglow</a:t>
            </a:r>
            <a:endParaRPr lang="en-GB" dirty="0" smtClean="0"/>
          </a:p>
          <a:p>
            <a:pPr lvl="1"/>
            <a:r>
              <a:rPr lang="en-GB" dirty="0" smtClean="0"/>
              <a:t>afterglow occurs at all wavelengths from X-rays to radio</a:t>
            </a:r>
          </a:p>
          <a:p>
            <a:pPr lvl="1"/>
            <a:r>
              <a:rPr lang="en-GB" dirty="0" smtClean="0"/>
              <a:t>can be observed for several months after burst</a:t>
            </a:r>
          </a:p>
          <a:p>
            <a:r>
              <a:rPr lang="en-GB" dirty="0" smtClean="0"/>
              <a:t>Only a small number of afterglows have been observed for short GRBs</a:t>
            </a:r>
          </a:p>
          <a:p>
            <a:pPr lvl="1"/>
            <a:r>
              <a:rPr lang="en-GB" dirty="0" smtClean="0"/>
              <a:t>they are less luminous, even allowing for GRB luminosity</a:t>
            </a:r>
          </a:p>
          <a:p>
            <a:pPr lvl="2"/>
            <a:r>
              <a:rPr lang="en-GB" dirty="0" smtClean="0"/>
              <a:t>see plot on previous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42</a:t>
            </a:fld>
            <a:endParaRPr lang="en-GB"/>
          </a:p>
        </p:txBody>
      </p:sp>
      <p:pic>
        <p:nvPicPr>
          <p:cNvPr id="4098" name="Picture 2" descr="http://inspirehep.net/record/817798/files/080319B_WIND_RS_F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673"/>
            <a:ext cx="4358257" cy="30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780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GRB 080319B</a:t>
            </a:r>
          </a:p>
        </p:txBody>
      </p:sp>
    </p:spTree>
    <p:extLst>
      <p:ext uri="{BB962C8B-B14F-4D97-AF65-F5344CB8AC3E}">
        <p14:creationId xmlns:p14="http://schemas.microsoft.com/office/powerpoint/2010/main" val="38698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/>
          <a:stretch/>
        </p:blipFill>
        <p:spPr bwMode="auto">
          <a:xfrm>
            <a:off x="5260404" y="332656"/>
            <a:ext cx="3848100" cy="300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progenitors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5069160"/>
          </a:xfrm>
        </p:spPr>
        <p:txBody>
          <a:bodyPr/>
          <a:lstStyle/>
          <a:p>
            <a:r>
              <a:rPr lang="en-GB" dirty="0" smtClean="0"/>
              <a:t>A number of long GRBs have </a:t>
            </a:r>
            <a:br>
              <a:rPr lang="en-GB" dirty="0" smtClean="0"/>
            </a:br>
            <a:r>
              <a:rPr lang="en-GB" dirty="0" smtClean="0"/>
              <a:t>been clearly associated with </a:t>
            </a:r>
            <a:br>
              <a:rPr lang="en-GB" dirty="0" smtClean="0"/>
            </a:br>
            <a:r>
              <a:rPr lang="en-GB" dirty="0" smtClean="0"/>
              <a:t>supernovae</a:t>
            </a:r>
          </a:p>
          <a:p>
            <a:pPr lvl="1"/>
            <a:r>
              <a:rPr lang="en-GB" dirty="0" smtClean="0"/>
              <a:t>light curves and spectra of </a:t>
            </a:r>
            <a:r>
              <a:rPr lang="en-GB" dirty="0" err="1" smtClean="0"/>
              <a:t>SNe</a:t>
            </a:r>
            <a:r>
              <a:rPr lang="en-GB" dirty="0" smtClean="0"/>
              <a:t> show</a:t>
            </a:r>
            <a:br>
              <a:rPr lang="en-GB" dirty="0" smtClean="0"/>
            </a:br>
            <a:r>
              <a:rPr lang="en-GB" dirty="0" smtClean="0"/>
              <a:t>them to be Type </a:t>
            </a:r>
            <a:r>
              <a:rPr lang="en-GB" dirty="0" err="1" smtClean="0"/>
              <a:t>Ibc</a:t>
            </a:r>
            <a:r>
              <a:rPr lang="en-GB" dirty="0" smtClean="0"/>
              <a:t>, but they appear to be brighter than typical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Ibc</a:t>
            </a:r>
            <a:endParaRPr lang="en-GB" dirty="0" smtClean="0"/>
          </a:p>
          <a:p>
            <a:r>
              <a:rPr lang="en-GB" dirty="0" smtClean="0"/>
              <a:t>Short GRBs are definitely </a:t>
            </a:r>
            <a:r>
              <a:rPr lang="en-GB" i="1" dirty="0" smtClean="0"/>
              <a:t>not</a:t>
            </a:r>
            <a:r>
              <a:rPr lang="en-GB" dirty="0" smtClean="0"/>
              <a:t> associated with </a:t>
            </a:r>
            <a:r>
              <a:rPr lang="en-GB" dirty="0" err="1" smtClean="0"/>
              <a:t>SNe</a:t>
            </a:r>
            <a:endParaRPr lang="en-GB" dirty="0" smtClean="0"/>
          </a:p>
          <a:p>
            <a:pPr lvl="1"/>
            <a:r>
              <a:rPr lang="en-GB" dirty="0" smtClean="0"/>
              <a:t>and there are a few long GRBs that don’t seem to have associated </a:t>
            </a:r>
            <a:r>
              <a:rPr lang="en-GB" dirty="0" err="1" smtClean="0"/>
              <a:t>SNe</a:t>
            </a:r>
            <a:r>
              <a:rPr lang="en-GB" dirty="0" smtClean="0"/>
              <a:t> either</a:t>
            </a:r>
          </a:p>
          <a:p>
            <a:r>
              <a:rPr lang="en-GB" dirty="0" smtClean="0"/>
              <a:t>Diversity of host galaxies shows short GRBs are not linked to massive stars  </a:t>
            </a:r>
          </a:p>
          <a:p>
            <a:pPr lvl="1"/>
            <a:r>
              <a:rPr lang="en-GB" dirty="0" smtClean="0"/>
              <a:t>currently favoured model is NS-NS mergers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43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30" y="3284984"/>
            <a:ext cx="2838266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GRB emission </a:t>
            </a:r>
            <a:r>
              <a:rPr lang="en-GB" b="1" dirty="0" smtClean="0"/>
              <a:t>must</a:t>
            </a:r>
            <a:r>
              <a:rPr lang="en-GB" dirty="0" smtClean="0"/>
              <a:t> be beamed</a:t>
            </a:r>
          </a:p>
          <a:p>
            <a:pPr lvl="1"/>
            <a:r>
              <a:rPr lang="en-GB" dirty="0" smtClean="0"/>
              <a:t>rapid variability implies small source size (&lt; 300 km)</a:t>
            </a:r>
          </a:p>
          <a:p>
            <a:pPr lvl="1"/>
            <a:r>
              <a:rPr lang="en-GB" dirty="0" smtClean="0"/>
              <a:t>photon energies extend beyond 2</a:t>
            </a:r>
            <a:r>
              <a:rPr lang="en-GB" i="1" dirty="0" smtClean="0"/>
              <a:t>m</a:t>
            </a:r>
            <a:r>
              <a:rPr lang="en-GB" baseline="-25000" dirty="0" smtClean="0"/>
              <a:t>e</a:t>
            </a:r>
            <a:r>
              <a:rPr lang="en-GB" i="1" dirty="0" smtClean="0"/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(~1 MeV) with no cut-off</a:t>
            </a:r>
          </a:p>
          <a:p>
            <a:pPr lvl="2"/>
            <a:r>
              <a:rPr lang="en-GB" dirty="0" smtClean="0"/>
              <a:t>this means that pair conversion is possible</a:t>
            </a:r>
          </a:p>
          <a:p>
            <a:pPr lvl="2"/>
            <a:r>
              <a:rPr lang="en-GB" dirty="0" smtClean="0"/>
              <a:t>with photon density as implied by luminosity, photons above 1 MeV or so should be heavily depleted by </a:t>
            </a:r>
            <a:r>
              <a:rPr lang="el-GR" dirty="0" smtClean="0"/>
              <a:t>γγ</a:t>
            </a:r>
            <a:r>
              <a:rPr lang="en-GB" dirty="0" smtClean="0"/>
              <a:t> </a:t>
            </a:r>
            <a:r>
              <a:rPr lang="el-GR" dirty="0" smtClean="0"/>
              <a:t>→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</a:p>
          <a:p>
            <a:pPr lvl="3"/>
            <a:r>
              <a:rPr lang="en-GB" dirty="0" smtClean="0"/>
              <a:t>this clearly is not happening</a:t>
            </a:r>
          </a:p>
          <a:p>
            <a:pPr lvl="1"/>
            <a:r>
              <a:rPr lang="en-GB" dirty="0" smtClean="0"/>
              <a:t>conclusion: source region must be expanding </a:t>
            </a:r>
            <a:r>
              <a:rPr lang="en-GB" dirty="0" err="1" smtClean="0"/>
              <a:t>relativistically</a:t>
            </a:r>
            <a:endParaRPr lang="en-GB" dirty="0" smtClean="0"/>
          </a:p>
          <a:p>
            <a:pPr lvl="2"/>
            <a:r>
              <a:rPr lang="en-GB" dirty="0" smtClean="0"/>
              <a:t>for Lorentz factor </a:t>
            </a:r>
            <a:r>
              <a:rPr lang="el-GR" dirty="0" smtClean="0"/>
              <a:t>Γ</a:t>
            </a:r>
            <a:r>
              <a:rPr lang="en-GB" dirty="0" smtClean="0"/>
              <a:t>, this increases size scale by </a:t>
            </a:r>
            <a:r>
              <a:rPr lang="el-GR" dirty="0" smtClean="0"/>
              <a:t>Γ</a:t>
            </a:r>
            <a:r>
              <a:rPr lang="en-GB" baseline="30000" dirty="0" smtClean="0"/>
              <a:t>2</a:t>
            </a:r>
            <a:r>
              <a:rPr lang="en-GB" dirty="0"/>
              <a:t>,</a:t>
            </a:r>
            <a:r>
              <a:rPr lang="en-GB" dirty="0" smtClean="0"/>
              <a:t> decreases opacity by </a:t>
            </a:r>
            <a:r>
              <a:rPr lang="el-GR" dirty="0" smtClean="0"/>
              <a:t>Γ</a:t>
            </a:r>
            <a:r>
              <a:rPr lang="en-GB" baseline="30000" dirty="0" smtClean="0"/>
              <a:t>4</a:t>
            </a:r>
            <a:r>
              <a:rPr lang="en-GB" dirty="0" smtClean="0"/>
              <a:t>, and increases pair production threshold by </a:t>
            </a:r>
            <a:r>
              <a:rPr lang="el-GR" dirty="0" smtClean="0"/>
              <a:t>Γ</a:t>
            </a:r>
            <a:endParaRPr lang="en-GB" dirty="0" smtClean="0"/>
          </a:p>
          <a:p>
            <a:pPr lvl="2"/>
            <a:r>
              <a:rPr lang="en-GB" dirty="0" smtClean="0"/>
              <a:t>estimated value of </a:t>
            </a:r>
            <a:r>
              <a:rPr lang="el-GR" dirty="0" smtClean="0"/>
              <a:t>Γ</a:t>
            </a:r>
            <a:r>
              <a:rPr lang="en-GB" dirty="0" smtClean="0"/>
              <a:t> is 10</a:t>
            </a:r>
            <a:r>
              <a:rPr lang="en-GB" baseline="30000" dirty="0" smtClean="0"/>
              <a:t>2</a:t>
            </a:r>
            <a:r>
              <a:rPr lang="en-GB" dirty="0" smtClean="0"/>
              <a:t> – 10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 forward shock will certainly occur when this relativistic outflow hits the surrounding medium, and there may be multiple shocks</a:t>
            </a:r>
          </a:p>
          <a:p>
            <a:pPr lvl="2"/>
            <a:r>
              <a:rPr lang="en-GB" dirty="0" smtClean="0"/>
              <a:t>multiple peaks in some GRB light curves suggest this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acceleration in GRBs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000"/>
          </a:xfrm>
        </p:spPr>
        <p:txBody>
          <a:bodyPr>
            <a:normAutofit/>
          </a:bodyPr>
          <a:lstStyle/>
          <a:p>
            <a:r>
              <a:rPr lang="en-GB" dirty="0" smtClean="0"/>
              <a:t>The central engines of long and short GRBs are similar (formation of a black hole)</a:t>
            </a:r>
          </a:p>
          <a:p>
            <a:pPr lvl="1"/>
            <a:r>
              <a:rPr lang="en-GB" dirty="0" smtClean="0"/>
              <a:t>the different properties are probably caused by the difference in environment, plus perhaps difference in mass of BH</a:t>
            </a:r>
          </a:p>
          <a:p>
            <a:r>
              <a:rPr lang="en-GB" dirty="0" smtClean="0"/>
              <a:t>The emission is probably all synchrotron</a:t>
            </a:r>
          </a:p>
          <a:p>
            <a:pPr lvl="1"/>
            <a:r>
              <a:rPr lang="en-GB" dirty="0" smtClean="0"/>
              <a:t>not sure about the GeV range—might be inverse Compton</a:t>
            </a:r>
          </a:p>
          <a:p>
            <a:r>
              <a:rPr lang="en-GB" dirty="0" smtClean="0"/>
              <a:t>A beamed relativistic outflow seems essential to explain the observations</a:t>
            </a:r>
          </a:p>
          <a:p>
            <a:pPr lvl="1"/>
            <a:r>
              <a:rPr lang="en-GB" dirty="0" smtClean="0"/>
              <a:t>relativistic shocks generate turbulence through plasma instabilities</a:t>
            </a:r>
          </a:p>
          <a:p>
            <a:pPr lvl="1"/>
            <a:r>
              <a:rPr lang="en-GB" dirty="0" smtClean="0"/>
              <a:t>this provides a suitable environment for particle acceleration</a:t>
            </a:r>
          </a:p>
          <a:p>
            <a:pPr lvl="2"/>
            <a:r>
              <a:rPr lang="en-GB" dirty="0" smtClean="0"/>
              <a:t>acceleration at relativistic shocks can be very fast, because of ~</a:t>
            </a:r>
            <a:r>
              <a:rPr lang="el-GR" dirty="0" smtClean="0"/>
              <a:t>Γ</a:t>
            </a:r>
            <a:r>
              <a:rPr lang="en-GB" baseline="30000" dirty="0" smtClean="0"/>
              <a:t>2</a:t>
            </a:r>
            <a:r>
              <a:rPr lang="en-GB" dirty="0" smtClean="0"/>
              <a:t> gain at first return crossing</a:t>
            </a:r>
          </a:p>
          <a:p>
            <a:pPr lvl="1"/>
            <a:r>
              <a:rPr lang="en-GB" dirty="0" smtClean="0"/>
              <a:t>prompt </a:t>
            </a:r>
            <a:r>
              <a:rPr lang="el-GR" dirty="0" smtClean="0"/>
              <a:t>γ</a:t>
            </a:r>
            <a:r>
              <a:rPr lang="en-GB" dirty="0" smtClean="0"/>
              <a:t>-ray emission may be generated at internal shock, afterglow at external shock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models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46</a:t>
            </a:fld>
            <a:endParaRPr lang="en-GB"/>
          </a:p>
        </p:txBody>
      </p:sp>
      <p:pic>
        <p:nvPicPr>
          <p:cNvPr id="4" name="Picture 2" descr="http://regmedia.co.uk/2013/11/21/gamma_ray_burst_sh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8" y="1844824"/>
            <a:ext cx="86487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98884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Slope breaks in GRB afterglows suggest jet opening angles of a few degrees (break occurs when jet opening angle comparable to 1/</a:t>
            </a:r>
            <a:r>
              <a:rPr lang="el-GR" dirty="0" smtClean="0">
                <a:solidFill>
                  <a:schemeClr val="bg1"/>
                </a:solidFill>
              </a:rPr>
              <a:t>Γ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15" y="404664"/>
            <a:ext cx="3105133" cy="17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Hadron acceleration in GRBs?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Synchrotron (+SSC?) spectrum requires only electrons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no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 signature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err="1" smtClean="0"/>
              <a:t>IceCube</a:t>
            </a:r>
            <a:r>
              <a:rPr lang="en-GB" dirty="0" smtClean="0"/>
              <a:t> sees no neutrinos associated with GRBs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the constraints are starting to be interesting, though other authors argue their predicted neutrino fluxes are too high (and hence limit too 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47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6960"/>
            <a:ext cx="4017650" cy="31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IceCube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4452"/>
            <a:ext cx="4320480" cy="29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 GRBs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GRBs are among the most extreme phenomena in the universe</a:t>
            </a:r>
          </a:p>
          <a:p>
            <a:pPr lvl="1"/>
            <a:r>
              <a:rPr lang="en-GB" dirty="0" smtClean="0"/>
              <a:t>they appear to be generated when the formation of a BH by massive star core collapse or NS-NS merger produces an </a:t>
            </a:r>
            <a:r>
              <a:rPr lang="en-GB" dirty="0" err="1" smtClean="0"/>
              <a:t>ultrarelativistic</a:t>
            </a:r>
            <a:r>
              <a:rPr lang="en-GB" dirty="0" smtClean="0"/>
              <a:t> shock</a:t>
            </a:r>
          </a:p>
          <a:p>
            <a:pPr lvl="2"/>
            <a:r>
              <a:rPr lang="en-GB" dirty="0" smtClean="0"/>
              <a:t>conditions for this to happen are not fully understood: statistics show that only a minority of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Ibc</a:t>
            </a:r>
            <a:r>
              <a:rPr lang="en-GB" dirty="0" smtClean="0"/>
              <a:t> produce long GRBs (and a minority of long GRBs are not associated with supernovae)</a:t>
            </a:r>
          </a:p>
          <a:p>
            <a:r>
              <a:rPr lang="en-GB" dirty="0" smtClean="0"/>
              <a:t>Particle acceleration is probably associated with relativistic shocks</a:t>
            </a:r>
          </a:p>
          <a:p>
            <a:pPr lvl="1"/>
            <a:r>
              <a:rPr lang="en-GB" dirty="0" smtClean="0"/>
              <a:t>EM spectrum either synchrotron or </a:t>
            </a:r>
            <a:r>
              <a:rPr lang="en-GB" dirty="0" err="1" smtClean="0"/>
              <a:t>synchrotron+SSC</a:t>
            </a:r>
            <a:endParaRPr lang="en-GB" dirty="0" smtClean="0"/>
          </a:p>
          <a:p>
            <a:pPr lvl="1"/>
            <a:r>
              <a:rPr lang="en-GB" dirty="0" smtClean="0"/>
              <a:t>no evidence for hadron acceleration (but not much against)</a:t>
            </a:r>
          </a:p>
          <a:p>
            <a:pPr lvl="2"/>
            <a:r>
              <a:rPr lang="en-GB" dirty="0" smtClean="0"/>
              <a:t>neutrino limits from </a:t>
            </a:r>
            <a:r>
              <a:rPr lang="en-GB" dirty="0" err="1" smtClean="0"/>
              <a:t>IceCube</a:t>
            </a:r>
            <a:r>
              <a:rPr lang="en-GB" dirty="0" smtClean="0"/>
              <a:t> are beginning to look interesting</a:t>
            </a:r>
          </a:p>
          <a:p>
            <a:pPr lvl="1"/>
            <a:r>
              <a:rPr lang="en-GB" dirty="0" smtClean="0"/>
              <a:t>GRBs could be source of UHE CRs, but starting to look less likely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Extragalactic 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Active galactic nuclei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6017"/>
            <a:ext cx="3816000" cy="614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flares and CMEs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876800"/>
          </a:xfrm>
        </p:spPr>
        <p:txBody>
          <a:bodyPr/>
          <a:lstStyle/>
          <a:p>
            <a:r>
              <a:rPr lang="en-GB" dirty="0" smtClean="0"/>
              <a:t>“Solar energetic particles” (SEPs) are associated with solar flares</a:t>
            </a:r>
          </a:p>
          <a:p>
            <a:pPr lvl="1"/>
            <a:r>
              <a:rPr lang="en-GB" dirty="0" smtClean="0"/>
              <a:t>not emitted by Sun itself but accelerated by </a:t>
            </a:r>
            <a:r>
              <a:rPr lang="en-GB" dirty="0" err="1" smtClean="0"/>
              <a:t>magnetohydrodynamic</a:t>
            </a:r>
            <a:r>
              <a:rPr lang="en-GB" dirty="0" smtClean="0"/>
              <a:t> shocks accompanying flare event</a:t>
            </a:r>
          </a:p>
          <a:p>
            <a:r>
              <a:rPr lang="en-GB" dirty="0" smtClean="0"/>
              <a:t>At least two acceleration mechanisms believed to operate</a:t>
            </a:r>
          </a:p>
          <a:p>
            <a:pPr lvl="1"/>
            <a:r>
              <a:rPr lang="en-GB" dirty="0" smtClean="0"/>
              <a:t>DSA in CME-driven interplanetary shocks (“gradual” SEP events)</a:t>
            </a:r>
          </a:p>
          <a:p>
            <a:pPr lvl="1"/>
            <a:r>
              <a:rPr lang="en-GB" dirty="0" smtClean="0"/>
              <a:t>magnetic reconnection in flare itself (“impulsive” events)</a:t>
            </a:r>
          </a:p>
          <a:p>
            <a:r>
              <a:rPr lang="en-GB" dirty="0" smtClean="0"/>
              <a:t>Evidence for modification of shock front by accelerated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galactic nuclei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120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Active galaxies are those whose luminosities are not dominated by starlight</a:t>
            </a:r>
          </a:p>
          <a:p>
            <a:pPr lvl="1"/>
            <a:r>
              <a:rPr lang="en-GB" dirty="0" smtClean="0"/>
              <a:t>The power source is believed to be accretion on to a super-massive black hole</a:t>
            </a:r>
          </a:p>
          <a:p>
            <a:r>
              <a:rPr lang="en-GB" dirty="0" smtClean="0"/>
              <a:t>Different types of active galaxy correspond to different orientations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http://2.bp.blogspot.com/-dtmrVn7Cu1c/UCy-YinY9ZI/AAAAAAAAAzA/RG4NYFB3zk8/s1600/agn4_prou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29" y="1556792"/>
            <a:ext cx="540067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620688"/>
            <a:ext cx="29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Only a minority of AGN are radio loud, for reasons not yet understood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867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Radio-loud AGN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51</a:t>
            </a:fld>
            <a:endParaRPr lang="en-GB"/>
          </a:p>
        </p:txBody>
      </p:sp>
      <p:pic>
        <p:nvPicPr>
          <p:cNvPr id="3074" name="Picture 2" descr="http://astronomia.fr/5eme_partie/galaxiesActives_img/Cygnus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3057" y="2914527"/>
            <a:ext cx="5040000" cy="26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stro.virginia.edu/class/whittle/astr553/Topic15/t15_3c31_v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75" y="1701368"/>
            <a:ext cx="311294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9745" y="1124744"/>
            <a:ext cx="306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 I                          FR II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17292" y="3435965"/>
            <a:ext cx="1224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hotspot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core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jet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lobe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plume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529360" y="2204864"/>
            <a:ext cx="418904" cy="123110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04248" y="4077072"/>
            <a:ext cx="864096" cy="11227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00625" y="4189346"/>
            <a:ext cx="1262063" cy="40126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38812" y="4629150"/>
            <a:ext cx="1084245" cy="99476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959745" y="4381872"/>
            <a:ext cx="1398193" cy="34675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04248" y="5267326"/>
            <a:ext cx="1224136" cy="56673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862513" y="5081588"/>
            <a:ext cx="1319213" cy="75193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" y="1621358"/>
            <a:ext cx="315181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smtClean="0"/>
              <a:t>Radio galaxies are divided into FR I and FR II</a:t>
            </a:r>
          </a:p>
          <a:p>
            <a:pPr marL="432000" lvl="1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FR I: low radio luminosity, edge-darkened, bright jets</a:t>
            </a:r>
          </a:p>
          <a:p>
            <a:pPr marL="432000" lvl="1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FR II: high radio luminosity, edge-brightened, faint or invisible jets with bright hotspots</a:t>
            </a:r>
          </a:p>
          <a:p>
            <a:pPr marL="432000" lvl="1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some galaxies have &gt;1 jet system (episodic)</a:t>
            </a:r>
          </a:p>
          <a:p>
            <a:pPr marL="285750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err="1" smtClean="0"/>
              <a:t>Blazars</a:t>
            </a:r>
            <a:r>
              <a:rPr lang="en-GB" dirty="0" smtClean="0"/>
              <a:t> and FSRQs are similar objects, but viewed down the jet</a:t>
            </a:r>
          </a:p>
          <a:p>
            <a:pPr marL="432000" lvl="1" indent="-180000">
              <a:spcAft>
                <a:spcPts val="6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 FSRQs see emission lines as well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48" y="1291590"/>
            <a:ext cx="43291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and low excitation radio AGN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4920"/>
          </a:xfrm>
        </p:spPr>
        <p:txBody>
          <a:bodyPr/>
          <a:lstStyle/>
          <a:p>
            <a:r>
              <a:rPr lang="en-GB" dirty="0" smtClean="0"/>
              <a:t>Most  radio quiet and some </a:t>
            </a:r>
            <a:br>
              <a:rPr lang="en-GB" dirty="0" smtClean="0"/>
            </a:br>
            <a:r>
              <a:rPr lang="en-GB" dirty="0" smtClean="0"/>
              <a:t>radio loud AGN have strong </a:t>
            </a:r>
            <a:br>
              <a:rPr lang="en-GB" dirty="0" smtClean="0"/>
            </a:br>
            <a:r>
              <a:rPr lang="en-GB" dirty="0" smtClean="0"/>
              <a:t>emission lines from ionised</a:t>
            </a:r>
            <a:br>
              <a:rPr lang="en-GB" dirty="0" smtClean="0"/>
            </a:br>
            <a:r>
              <a:rPr lang="en-GB" dirty="0" smtClean="0"/>
              <a:t>atoms</a:t>
            </a:r>
          </a:p>
          <a:p>
            <a:pPr lvl="1"/>
            <a:r>
              <a:rPr lang="en-GB" dirty="0" smtClean="0"/>
              <a:t>“high excitation radio galaxies”</a:t>
            </a:r>
          </a:p>
          <a:p>
            <a:pPr lvl="1"/>
            <a:r>
              <a:rPr lang="en-GB" dirty="0" smtClean="0"/>
              <a:t>mostly (but not all) FR II</a:t>
            </a:r>
          </a:p>
          <a:p>
            <a:r>
              <a:rPr lang="en-GB" dirty="0" smtClean="0"/>
              <a:t>Most radio loud AGN do not</a:t>
            </a:r>
            <a:br>
              <a:rPr lang="en-GB" dirty="0" smtClean="0"/>
            </a:br>
            <a:r>
              <a:rPr lang="en-GB" dirty="0" smtClean="0"/>
              <a:t>have these emission lines</a:t>
            </a:r>
          </a:p>
          <a:p>
            <a:pPr lvl="1"/>
            <a:r>
              <a:rPr lang="en-GB" dirty="0" smtClean="0"/>
              <a:t>“low excitation radio galaxies”</a:t>
            </a:r>
          </a:p>
          <a:p>
            <a:pPr lvl="1"/>
            <a:r>
              <a:rPr lang="en-GB" dirty="0" smtClean="0"/>
              <a:t>mostly (but not all) FR I</a:t>
            </a:r>
          </a:p>
          <a:p>
            <a:r>
              <a:rPr lang="en-GB" dirty="0" smtClean="0"/>
              <a:t>This appears to be related to accretion rate</a:t>
            </a:r>
          </a:p>
          <a:p>
            <a:pPr lvl="1"/>
            <a:r>
              <a:rPr lang="en-GB" dirty="0" smtClean="0"/>
              <a:t>HERGs are accreting at a high rate from an accretion disc</a:t>
            </a:r>
          </a:p>
          <a:p>
            <a:pPr lvl="1"/>
            <a:r>
              <a:rPr lang="en-GB" dirty="0" smtClean="0"/>
              <a:t>LERGs are accreting at a low rate from optically thin hot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20890" y="4480560"/>
            <a:ext cx="15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/>
                </a:solidFill>
              </a:rPr>
              <a:t>Laing et al. 1994</a:t>
            </a:r>
            <a:endParaRPr lang="en-GB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2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and X-ray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Radio emission is </a:t>
            </a:r>
            <a:br>
              <a:rPr lang="en-GB" dirty="0" smtClean="0"/>
            </a:br>
            <a:r>
              <a:rPr lang="en-GB" dirty="0" smtClean="0"/>
              <a:t>synchrotron</a:t>
            </a:r>
          </a:p>
          <a:p>
            <a:pPr lvl="1"/>
            <a:r>
              <a:rPr lang="en-GB" dirty="0" smtClean="0"/>
              <a:t>diagnostic of lepton </a:t>
            </a:r>
            <a:br>
              <a:rPr lang="en-GB" dirty="0" smtClean="0"/>
            </a:br>
            <a:r>
              <a:rPr lang="en-GB" dirty="0" smtClean="0"/>
              <a:t>acceleration</a:t>
            </a:r>
          </a:p>
          <a:p>
            <a:r>
              <a:rPr lang="en-GB" dirty="0" smtClean="0"/>
              <a:t>X-ray emission is more</a:t>
            </a:r>
            <a:br>
              <a:rPr lang="en-GB" dirty="0" smtClean="0"/>
            </a:br>
            <a:r>
              <a:rPr lang="en-GB" dirty="0" smtClean="0"/>
              <a:t>complicated</a:t>
            </a:r>
          </a:p>
          <a:p>
            <a:pPr lvl="1"/>
            <a:r>
              <a:rPr lang="en-GB" dirty="0" smtClean="0"/>
              <a:t>there is a power law (synchrotron? inverse Compton?) but also thermal contributions, e.g. iron K</a:t>
            </a:r>
            <a:r>
              <a:rPr lang="el-GR" dirty="0" smtClean="0"/>
              <a:t>α</a:t>
            </a:r>
            <a:r>
              <a:rPr lang="en-GB" dirty="0" smtClean="0"/>
              <a:t> emission</a:t>
            </a:r>
          </a:p>
          <a:p>
            <a:pPr lvl="1"/>
            <a:r>
              <a:rPr lang="en-GB" dirty="0" smtClean="0"/>
              <a:t>X-ray and radio emission closely related</a:t>
            </a:r>
          </a:p>
          <a:p>
            <a:pPr lvl="2"/>
            <a:r>
              <a:rPr lang="en-GB" dirty="0" smtClean="0"/>
              <a:t>“fundamental plane” relating radio luminosity, X-ray luminosity and black hole mass</a:t>
            </a:r>
          </a:p>
          <a:p>
            <a:pPr lvl="2"/>
            <a:r>
              <a:rPr lang="en-GB" dirty="0" smtClean="0"/>
              <a:t>this holds (with different coefficients) whether X-ray emission is synchrotron emission from the jet or inverse Compton from the corona surrounding the black hole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376363"/>
            <a:ext cx="52339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photon emission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54</a:t>
            </a:fld>
            <a:endParaRPr lang="en-GB"/>
          </a:p>
        </p:txBody>
      </p:sp>
      <p:pic>
        <p:nvPicPr>
          <p:cNvPr id="2050" name="Picture 2" descr="http://www.asdc.asi.it/fermi2lac/2l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43" y="1340768"/>
            <a:ext cx="4540953" cy="27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evcat.uchicago.edu/tmp/ex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68"/>
            <a:ext cx="4788000" cy="24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39559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Extragalactic sources reported by </a:t>
            </a:r>
            <a:r>
              <a:rPr lang="en-GB" sz="2400" i="1" dirty="0" smtClean="0"/>
              <a:t>Fermi</a:t>
            </a:r>
            <a:r>
              <a:rPr lang="en-GB" sz="2400" dirty="0" smtClean="0"/>
              <a:t>-LAT  and IACTs are almost all </a:t>
            </a:r>
            <a:r>
              <a:rPr lang="en-GB" sz="2400" dirty="0" err="1" smtClean="0"/>
              <a:t>blazars</a:t>
            </a:r>
            <a:r>
              <a:rPr lang="en-GB" sz="2400" dirty="0" smtClean="0"/>
              <a:t> or flat spectrum radio quasars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Radio quiet AGN are not seen; more surprisingly, nor are higher-luminosity FR II radio galaxies</a:t>
            </a:r>
          </a:p>
        </p:txBody>
      </p:sp>
    </p:spTree>
    <p:extLst>
      <p:ext uri="{BB962C8B-B14F-4D97-AF65-F5344CB8AC3E}">
        <p14:creationId xmlns:p14="http://schemas.microsoft.com/office/powerpoint/2010/main" val="2177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Relativistic bulk motion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8"/>
                <a:ext cx="4800600" cy="52200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Many AGN jets display apparent superluminal motion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this is an optical illusion 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if speed of jet is 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β</a:t>
                </a:r>
                <a:r>
                  <a:rPr lang="en-GB" i="1" dirty="0" smtClean="0">
                    <a:latin typeface="Cambria" panose="02040503050406030204" pitchFamily="18" charset="0"/>
                  </a:rPr>
                  <a:t>c</a:t>
                </a:r>
                <a:r>
                  <a:rPr lang="en-GB" dirty="0" smtClean="0"/>
                  <a:t>, then</a:t>
                </a:r>
                <a:br>
                  <a:rPr lang="en-GB" dirty="0" smtClean="0"/>
                </a:br>
                <a:r>
                  <a:rPr lang="en-GB" dirty="0" smtClean="0"/>
                  <a:t>if hotspot travels distance</a:t>
                </a:r>
                <a:br>
                  <a:rPr lang="en-GB" dirty="0" smtClean="0"/>
                </a:br>
                <a:r>
                  <a:rPr lang="en-GB" dirty="0" smtClean="0"/>
                  <a:t>AB in time </a:t>
                </a:r>
                <a:r>
                  <a:rPr lang="el-GR" dirty="0" smtClean="0">
                    <a:latin typeface="Cambria" panose="02040503050406030204" pitchFamily="18" charset="0"/>
                  </a:rPr>
                  <a:t>Δ</a:t>
                </a:r>
                <a:r>
                  <a:rPr lang="en-GB" i="1" dirty="0" smtClean="0">
                    <a:latin typeface="Cambria" panose="02040503050406030204" pitchFamily="18" charset="0"/>
                  </a:rPr>
                  <a:t>t</a:t>
                </a:r>
                <a:r>
                  <a:rPr lang="en-GB" dirty="0" smtClean="0"/>
                  <a:t>, observed </a:t>
                </a:r>
                <a:br>
                  <a:rPr lang="en-GB" dirty="0" smtClean="0"/>
                </a:br>
                <a:r>
                  <a:rPr lang="en-GB" dirty="0" smtClean="0"/>
                  <a:t>time interval between A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and B is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Δ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so observed speed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dirty="0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𝛾</m:t>
                    </m:r>
                    <m:r>
                      <a:rPr lang="en-GB" b="0" i="1" smtClean="0">
                        <a:latin typeface="Cambria Math"/>
                      </a:rPr>
                      <m:t>≫1</m:t>
                    </m:r>
                  </m:oMath>
                </a14:m>
                <a:r>
                  <a:rPr lang="en-GB" dirty="0" smtClean="0"/>
                  <a:t> this comes out to </a:t>
                </a:r>
                <a:r>
                  <a:rPr lang="en-GB" dirty="0" smtClean="0">
                    <a:latin typeface="Cambria" panose="02040503050406030204" pitchFamily="18" charset="0"/>
                  </a:rPr>
                  <a:t>2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γ</a:t>
                </a:r>
                <a:r>
                  <a:rPr lang="en-GB" dirty="0" smtClean="0">
                    <a:latin typeface="Cambria" panose="02040503050406030204" pitchFamily="18" charset="0"/>
                  </a:rPr>
                  <a:t>/3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>
                    <a:latin typeface="+mj-lt"/>
                  </a:rPr>
                  <a:t>Jets aren’t superluminal, but they </a:t>
                </a:r>
                <a:r>
                  <a:rPr lang="en-GB" i="1" dirty="0" smtClean="0">
                    <a:latin typeface="+mj-lt"/>
                  </a:rPr>
                  <a:t>are</a:t>
                </a:r>
                <a:r>
                  <a:rPr lang="en-GB" dirty="0" smtClean="0">
                    <a:latin typeface="+mj-lt"/>
                  </a:rPr>
                  <a:t> relativistic</a:t>
                </a:r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8"/>
                <a:ext cx="4800600" cy="5220000"/>
              </a:xfrm>
              <a:blipFill rotWithShape="1">
                <a:blip r:embed="rId2"/>
                <a:stretch>
                  <a:fillRect l="-1142" t="-700" r="-1904" b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55</a:t>
            </a:fld>
            <a:endParaRPr lang="en-GB"/>
          </a:p>
        </p:txBody>
      </p:sp>
      <p:pic>
        <p:nvPicPr>
          <p:cNvPr id="5122" name="Picture 2" descr="http://www.stsci.edu/ftp/science/m87/colo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5" y="1516062"/>
            <a:ext cx="39719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23360" y="2055614"/>
            <a:ext cx="1337311" cy="3404716"/>
            <a:chOff x="3829050" y="2512814"/>
            <a:chExt cx="1337311" cy="340471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37660" y="2697480"/>
              <a:ext cx="0" cy="31775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37660" y="2697480"/>
              <a:ext cx="674370" cy="201168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04410" y="4621530"/>
              <a:ext cx="0" cy="1296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63365" y="3051810"/>
              <a:ext cx="4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θ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137660" y="4621530"/>
              <a:ext cx="674370" cy="0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37660" y="2512814"/>
              <a:ext cx="4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0595" y="4436864"/>
              <a:ext cx="4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9050" y="4436864"/>
              <a:ext cx="4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ej.iop.org/images/0004-637X/783/1/42/Full/apj490751f3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9252"/>
            <a:ext cx="4000499" cy="2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94910" cy="5148000"/>
          </a:xfrm>
        </p:spPr>
        <p:txBody>
          <a:bodyPr>
            <a:normAutofit/>
          </a:bodyPr>
          <a:lstStyle/>
          <a:p>
            <a:r>
              <a:rPr lang="en-GB" dirty="0" smtClean="0"/>
              <a:t>FR II radio galaxies clearly have 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jet termination shock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at the outer hotspots</a:t>
            </a:r>
          </a:p>
          <a:p>
            <a:pPr lvl="1"/>
            <a:r>
              <a:rPr lang="en-GB" dirty="0" smtClean="0"/>
              <a:t>“Knotty” jets like M87 suggest possible internal shocks too</a:t>
            </a:r>
          </a:p>
          <a:p>
            <a:r>
              <a:rPr lang="en-GB" dirty="0" smtClean="0"/>
              <a:t>These would be relativistic with bulk Lorentz factors ~10</a:t>
            </a:r>
          </a:p>
          <a:p>
            <a:pPr lvl="1"/>
            <a:r>
              <a:rPr lang="en-GB" dirty="0" smtClean="0"/>
              <a:t>not as relativistic as GRBs</a:t>
            </a:r>
          </a:p>
          <a:p>
            <a:r>
              <a:rPr lang="en-GB" dirty="0" smtClean="0"/>
              <a:t>Presence of shocks is consistent with relativistic shock acceleration</a:t>
            </a:r>
          </a:p>
          <a:p>
            <a:pPr lvl="1"/>
            <a:r>
              <a:rPr lang="en-GB" dirty="0" smtClean="0"/>
              <a:t>but X-ray synchrotron emission, especially in FR I galaxies, is diffuse and distributed—not concentrated at shocks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56</a:t>
            </a:fld>
            <a:endParaRPr lang="en-GB"/>
          </a:p>
        </p:txBody>
      </p:sp>
      <p:pic>
        <p:nvPicPr>
          <p:cNvPr id="6146" name="Picture 2" descr="http://chandra.harvard.edu/photo/2001/0134/0134_3b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20" y="2880360"/>
            <a:ext cx="3734360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acceleration in FR I jets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2230" cy="51777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200" dirty="0" smtClean="0"/>
              <a:t>X-ray emission in FR I jets includes both diffuse emission and small bright knots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 smtClean="0"/>
              <a:t>two different acceleration processes?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 smtClean="0"/>
              <a:t>DSA at shocks, something else</a:t>
            </a:r>
            <a:br>
              <a:rPr lang="en-GB" dirty="0" smtClean="0"/>
            </a:br>
            <a:r>
              <a:rPr lang="en-GB" dirty="0" smtClean="0"/>
              <a:t>for diffuse emission?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200" dirty="0" smtClean="0"/>
              <a:t>FR I jets appear to decelerate </a:t>
            </a:r>
            <a:br>
              <a:rPr lang="en-GB" sz="2200" dirty="0" smtClean="0"/>
            </a:br>
            <a:r>
              <a:rPr lang="en-GB" sz="2200" dirty="0" smtClean="0"/>
              <a:t>as they propagate outwards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 smtClean="0"/>
              <a:t>model: initially very light (lepton </a:t>
            </a:r>
            <a:br>
              <a:rPr lang="en-GB" dirty="0" smtClean="0"/>
            </a:br>
            <a:r>
              <a:rPr lang="en-GB" dirty="0" smtClean="0"/>
              <a:t>dominated) jet entrains </a:t>
            </a:r>
            <a:br>
              <a:rPr lang="en-GB" dirty="0" smtClean="0"/>
            </a:br>
            <a:r>
              <a:rPr lang="en-GB" dirty="0" smtClean="0"/>
              <a:t>material from hot IGM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200" dirty="0" smtClean="0"/>
              <a:t>Distributed acceleration</a:t>
            </a:r>
            <a:br>
              <a:rPr lang="en-GB" sz="2200" dirty="0" smtClean="0"/>
            </a:br>
            <a:r>
              <a:rPr lang="en-GB" sz="2200" dirty="0" smtClean="0"/>
              <a:t>may be Fermi 2</a:t>
            </a:r>
            <a:r>
              <a:rPr lang="en-GB" sz="2200" baseline="30000" dirty="0" smtClean="0"/>
              <a:t>nd</a:t>
            </a:r>
            <a:r>
              <a:rPr lang="en-GB" sz="2200" dirty="0" smtClean="0"/>
              <a:t> order </a:t>
            </a:r>
            <a:br>
              <a:rPr lang="en-GB" sz="2200" dirty="0" smtClean="0"/>
            </a:br>
            <a:r>
              <a:rPr lang="en-GB" sz="2200" dirty="0" smtClean="0"/>
              <a:t>in turbulent fields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 smtClean="0"/>
              <a:t>magnetic reconnection </a:t>
            </a:r>
            <a:br>
              <a:rPr lang="en-GB" dirty="0" smtClean="0"/>
            </a:br>
            <a:r>
              <a:rPr lang="en-GB" dirty="0" smtClean="0"/>
              <a:t>also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57</a:t>
            </a:fld>
            <a:endParaRPr lang="en-GB"/>
          </a:p>
        </p:txBody>
      </p:sp>
      <p:pic>
        <p:nvPicPr>
          <p:cNvPr id="1026" name="Picture 2" descr="http://cdn.phys.org/newman/gfx/news/hires/lores%281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39759"/>
          <a:stretch/>
        </p:blipFill>
        <p:spPr bwMode="auto">
          <a:xfrm>
            <a:off x="6869430" y="1428750"/>
            <a:ext cx="219456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30" y="4462018"/>
            <a:ext cx="2894966" cy="23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aurus A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05" y="2788920"/>
            <a:ext cx="2155525" cy="1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1196" y="1531620"/>
            <a:ext cx="152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Cen 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70" y="3908253"/>
            <a:ext cx="5073968" cy="29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acceleration in FR II jets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984"/>
          </a:xfrm>
        </p:spPr>
        <p:txBody>
          <a:bodyPr/>
          <a:lstStyle/>
          <a:p>
            <a:r>
              <a:rPr lang="en-GB" dirty="0" smtClean="0"/>
              <a:t>FR II galaxies have a well-defined termination shock</a:t>
            </a:r>
          </a:p>
          <a:p>
            <a:pPr lvl="1"/>
            <a:r>
              <a:rPr lang="en-GB" dirty="0" smtClean="0"/>
              <a:t>though it is not obvious that it has favourable magnetic geometry</a:t>
            </a:r>
          </a:p>
          <a:p>
            <a:r>
              <a:rPr lang="en-GB" dirty="0" smtClean="0"/>
              <a:t>The “hotspot” behind the shock is bright at radio and X-ray wavelengths</a:t>
            </a:r>
          </a:p>
          <a:p>
            <a:pPr lvl="1"/>
            <a:r>
              <a:rPr lang="en-GB" dirty="0" smtClean="0"/>
              <a:t>X-ray emission is usually synchrotron-self-Compton</a:t>
            </a:r>
          </a:p>
          <a:p>
            <a:pPr lvl="1"/>
            <a:r>
              <a:rPr lang="en-GB" dirty="0" smtClean="0"/>
              <a:t>sometimes also a synchrotron component (needs higher energy e</a:t>
            </a:r>
            <a:r>
              <a:rPr lang="en-GB" baseline="30000" dirty="0" smtClean="0"/>
              <a:t>±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this is consistent with </a:t>
            </a:r>
            <a:br>
              <a:rPr lang="en-GB" dirty="0" smtClean="0"/>
            </a:br>
            <a:r>
              <a:rPr lang="en-GB" dirty="0" smtClean="0"/>
              <a:t>acceleration at or near </a:t>
            </a:r>
            <a:br>
              <a:rPr lang="en-GB" dirty="0" smtClean="0"/>
            </a:br>
            <a:r>
              <a:rPr lang="en-GB" dirty="0" smtClean="0"/>
              <a:t>the TS</a:t>
            </a:r>
          </a:p>
          <a:p>
            <a:r>
              <a:rPr lang="en-GB" dirty="0" smtClean="0"/>
              <a:t>Sometimes X-rays are</a:t>
            </a:r>
            <a:br>
              <a:rPr lang="en-GB" dirty="0" smtClean="0"/>
            </a:br>
            <a:r>
              <a:rPr lang="en-GB" dirty="0" smtClean="0"/>
              <a:t>not coincident with radio</a:t>
            </a:r>
          </a:p>
          <a:p>
            <a:pPr lvl="1"/>
            <a:r>
              <a:rPr lang="en-GB" dirty="0" smtClean="0"/>
              <a:t>this may indicate a more</a:t>
            </a:r>
            <a:br>
              <a:rPr lang="en-GB" dirty="0" smtClean="0"/>
            </a:br>
            <a:r>
              <a:rPr lang="en-GB" dirty="0" smtClean="0"/>
              <a:t>complex process than simple</a:t>
            </a:r>
            <a:br>
              <a:rPr lang="en-GB" dirty="0" smtClean="0"/>
            </a:br>
            <a:r>
              <a:rPr lang="en-GB" dirty="0" smtClean="0"/>
              <a:t>shock acceleration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23810" y="4149090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 227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energy distributions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93" y="3726180"/>
            <a:ext cx="3457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73" y="1291590"/>
            <a:ext cx="3324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7960" y="30060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Leptonic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96050" y="53873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Hadronic model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70" y="3720227"/>
            <a:ext cx="3314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95" y="1359218"/>
            <a:ext cx="329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770" y="1623060"/>
            <a:ext cx="183832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79388">
              <a:spcAft>
                <a:spcPts val="60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sz="2000" dirty="0" err="1" smtClean="0"/>
              <a:t>Blazars</a:t>
            </a:r>
            <a:r>
              <a:rPr lang="en-GB" sz="2000" dirty="0" smtClean="0"/>
              <a:t> and FSRQs are very variable</a:t>
            </a:r>
          </a:p>
          <a:p>
            <a:pPr marL="182563" indent="-179388">
              <a:spcAft>
                <a:spcPts val="60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sz="2000" dirty="0" smtClean="0"/>
              <a:t>Fits to </a:t>
            </a:r>
            <a:r>
              <a:rPr lang="en-GB" sz="2000" dirty="0" err="1" smtClean="0"/>
              <a:t>leptonic</a:t>
            </a:r>
            <a:r>
              <a:rPr lang="en-GB" sz="2000" dirty="0" smtClean="0"/>
              <a:t> (IC) and hadronic (</a:t>
            </a:r>
            <a:r>
              <a:rPr lang="el-GR" sz="2000" dirty="0" smtClean="0"/>
              <a:t>π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) models sometimes favour one over the other</a:t>
            </a:r>
          </a:p>
          <a:p>
            <a:pPr marL="360000" lvl="1" indent="-179388">
              <a:spcAft>
                <a:spcPts val="60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either way round!</a:t>
            </a:r>
          </a:p>
          <a:p>
            <a:pPr marL="360000" lvl="1" indent="-179388">
              <a:spcAft>
                <a:spcPts val="60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●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usually, both work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Planetary bow shocks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Occur when the supersonic solar wind encounters an obstacle</a:t>
            </a:r>
          </a:p>
          <a:p>
            <a:pPr lvl="1"/>
            <a:r>
              <a:rPr lang="en-GB" dirty="0" smtClean="0"/>
              <a:t>this needs to be something</a:t>
            </a:r>
            <a:br>
              <a:rPr lang="en-GB" dirty="0" smtClean="0"/>
            </a:br>
            <a:r>
              <a:rPr lang="en-GB" dirty="0" smtClean="0"/>
              <a:t>conductive</a:t>
            </a:r>
          </a:p>
          <a:p>
            <a:pPr lvl="2"/>
            <a:r>
              <a:rPr lang="en-GB" dirty="0" smtClean="0"/>
              <a:t>the magnetosphere for planets</a:t>
            </a:r>
            <a:br>
              <a:rPr lang="en-GB" dirty="0" smtClean="0"/>
            </a:br>
            <a:r>
              <a:rPr lang="en-GB" dirty="0" smtClean="0"/>
              <a:t>with magnetic fields (Mercury,</a:t>
            </a:r>
            <a:br>
              <a:rPr lang="en-GB" dirty="0" smtClean="0"/>
            </a:br>
            <a:r>
              <a:rPr lang="en-GB" dirty="0" smtClean="0"/>
              <a:t>Earth, the giants)</a:t>
            </a:r>
          </a:p>
          <a:p>
            <a:pPr lvl="2"/>
            <a:r>
              <a:rPr lang="en-GB" dirty="0" smtClean="0"/>
              <a:t>ionosphere for non-magnetic</a:t>
            </a:r>
            <a:br>
              <a:rPr lang="en-GB" dirty="0" smtClean="0"/>
            </a:br>
            <a:r>
              <a:rPr lang="en-GB" dirty="0" smtClean="0"/>
              <a:t>planets with atmospheres</a:t>
            </a:r>
            <a:br>
              <a:rPr lang="en-GB" dirty="0" smtClean="0"/>
            </a:br>
            <a:r>
              <a:rPr lang="en-GB" dirty="0" smtClean="0"/>
              <a:t>(Venus, Mars, also comets)</a:t>
            </a:r>
          </a:p>
          <a:p>
            <a:pPr lvl="1"/>
            <a:r>
              <a:rPr lang="en-GB" dirty="0" smtClean="0"/>
              <a:t>rocky bodies without </a:t>
            </a:r>
            <a:br>
              <a:rPr lang="en-GB" dirty="0" smtClean="0"/>
            </a:br>
            <a:r>
              <a:rPr lang="en-GB" dirty="0" smtClean="0"/>
              <a:t>atmosphere have no bow </a:t>
            </a:r>
            <a:br>
              <a:rPr lang="en-GB" dirty="0" smtClean="0"/>
            </a:br>
            <a:r>
              <a:rPr lang="en-GB" dirty="0" smtClean="0"/>
              <a:t>shock (Moon, asteroids)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74"/>
            <a:ext cx="4608000" cy="40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 AGN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4000" cy="508635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Radio-loud AGN definitely accelerate particles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they produce radio and sometimes X-ray synchrotron emission, and </a:t>
            </a:r>
            <a:r>
              <a:rPr lang="en-GB" dirty="0" err="1" smtClean="0"/>
              <a:t>blazars</a:t>
            </a:r>
            <a:r>
              <a:rPr lang="en-GB" dirty="0" smtClean="0"/>
              <a:t> are the dominant source of high-energy </a:t>
            </a:r>
            <a:r>
              <a:rPr lang="el-GR" dirty="0" smtClean="0"/>
              <a:t>γ</a:t>
            </a:r>
            <a:r>
              <a:rPr lang="en-GB" dirty="0" smtClean="0"/>
              <a:t>-ray emission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AGN jets show evidence of bulk relativistic motion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with termination shock in FR II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with deceleration along jet in FR I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Several different acceleration mechanisms may be involved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X-ray emission is not all concentrated at shocks, so shock acceleration is not the whole story</a:t>
            </a:r>
          </a:p>
          <a:p>
            <a:pPr lvl="2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but is still likely to play a role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stochastic (Fermi 2</a:t>
            </a:r>
            <a:r>
              <a:rPr lang="en-GB" baseline="30000" dirty="0" smtClean="0"/>
              <a:t>nd</a:t>
            </a:r>
            <a:r>
              <a:rPr lang="en-GB" dirty="0" smtClean="0"/>
              <a:t> order) acceleration in turbulent fields may be implicated—would yield required diffuse X-ray emission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magnetic reconnection may also occur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dirty="0" smtClean="0"/>
              <a:t>AGN are not ruled out as the source of UHE CRs, but neither are they definitely ruled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Nearby AGN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61</a:t>
            </a:fld>
            <a:endParaRPr lang="en-GB"/>
          </a:p>
        </p:txBody>
      </p:sp>
      <p:pic>
        <p:nvPicPr>
          <p:cNvPr id="4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587248"/>
            <a:ext cx="3566479" cy="28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3521" y="3554730"/>
            <a:ext cx="372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Centaurus A (NGC 5128): 3.7 </a:t>
            </a:r>
            <a:r>
              <a:rPr lang="en-GB" dirty="0" err="1" smtClean="0"/>
              <a:t>Mpc</a:t>
            </a:r>
            <a:endParaRPr lang="en-GB" dirty="0"/>
          </a:p>
        </p:txBody>
      </p:sp>
      <p:pic>
        <p:nvPicPr>
          <p:cNvPr id="4098" name="Picture 2" descr="http://chandra.harvard.edu/photo/2010/m87/m87_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08656"/>
            <a:ext cx="3639185" cy="35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src.hubblesite.org/hu/db/images/hs-2008-30-f-compass_larg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08239"/>
            <a:ext cx="1819592" cy="18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23110" y="2527102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M87</a:t>
            </a:r>
            <a:br>
              <a:rPr lang="en-GB" dirty="0" smtClean="0"/>
            </a:br>
            <a:r>
              <a:rPr lang="en-GB" dirty="0" smtClean="0"/>
              <a:t>17 </a:t>
            </a:r>
            <a:r>
              <a:rPr lang="en-GB" dirty="0" err="1" smtClean="0"/>
              <a:t>Mpc</a:t>
            </a:r>
            <a:endParaRPr lang="en-GB" dirty="0"/>
          </a:p>
        </p:txBody>
      </p:sp>
      <p:pic>
        <p:nvPicPr>
          <p:cNvPr id="4104" name="Picture 8" descr="http://upload.wikimedia.org/wikipedia/commons/5/58/3c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70" y="4188569"/>
            <a:ext cx="5048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1295" y="5715000"/>
            <a:ext cx="240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Cygnus A: 240 </a:t>
            </a:r>
            <a:r>
              <a:rPr lang="en-GB" dirty="0" err="1" smtClean="0">
                <a:solidFill>
                  <a:schemeClr val="bg1"/>
                </a:solidFill>
              </a:rPr>
              <a:t>Mpc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(closest FR II)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860" y="1211580"/>
            <a:ext cx="1863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 smtClean="0"/>
              <a:t>Cen A and M87 likely to dominate UHE CR flux because of GZK </a:t>
            </a:r>
            <a:r>
              <a:rPr lang="en-GB" sz="2200" dirty="0" err="1" smtClean="0"/>
              <a:t>cutoff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126230" y="4188569"/>
            <a:ext cx="290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FR II galaxies much less common in local universe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Galaxy as an AGN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62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17" y="3440430"/>
            <a:ext cx="3875596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19" y="1166362"/>
            <a:ext cx="3483293" cy="227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kipac.stanford.edu/kipac/sites/default/files/images/fermi_bu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3851910"/>
            <a:ext cx="5006153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outerspacecentral.com/images/csiro_galaxy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607452"/>
            <a:ext cx="3589020" cy="2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4740" y="1607452"/>
            <a:ext cx="193167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“Bubbles” seen in </a:t>
            </a:r>
            <a:r>
              <a:rPr lang="el-GR" dirty="0" smtClean="0"/>
              <a:t>γ</a:t>
            </a:r>
            <a:r>
              <a:rPr lang="en-GB" dirty="0" smtClean="0"/>
              <a:t>-rays, micro-wave and radio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Relic of </a:t>
            </a:r>
            <a:r>
              <a:rPr lang="en-GB" dirty="0" err="1" smtClean="0"/>
              <a:t>Sgr</a:t>
            </a:r>
            <a:r>
              <a:rPr lang="en-GB" dirty="0" smtClean="0"/>
              <a:t> A* activity ~10</a:t>
            </a:r>
            <a:r>
              <a:rPr lang="en-GB" baseline="30000" dirty="0" smtClean="0"/>
              <a:t>7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ago?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14350"/>
            <a:ext cx="6120000" cy="62537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400" dirty="0" smtClean="0"/>
              <a:t>Explaining the observed cosmic ray spectrum requires both Galactic and extragalactic sources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Galactic sources explain spectrum up to the “knee”, extragalactic beyond this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400" dirty="0" smtClean="0"/>
              <a:t>Supernova remnants strongly believed responsible for Galactic emission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energetics OK, some observed spectra show evidence for </a:t>
            </a:r>
            <a:r>
              <a:rPr lang="el-GR" sz="2000" dirty="0" smtClean="0"/>
              <a:t>π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decay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properties are consistent with diffusive shock acceleration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400" dirty="0" smtClean="0"/>
              <a:t>Pulsar wind nebulae dominate high-energy photon emission—unclear whether these accelerate hadrons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probably </a:t>
            </a:r>
            <a:r>
              <a:rPr lang="en-GB" sz="2000" i="1" dirty="0" smtClean="0"/>
              <a:t>not</a:t>
            </a:r>
            <a:r>
              <a:rPr lang="en-GB" sz="2000" dirty="0" smtClean="0"/>
              <a:t> DSA in this case: magnetic reconnection or (if only leptons) resonant cyclotron absorption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400" dirty="0" smtClean="0"/>
              <a:t>Main extragalactic sources are GRBs and radio-loud AGN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GRBs contain highly relativistic shocks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Lack of detected neutrino emission not definitive yet but interesting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 smtClean="0"/>
              <a:t>Radio-loud AGN have relativistic bulk motion with shocks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dirty="0" smtClean="0"/>
              <a:t>distributed X-ray emission suggests acceleration not all localised to shocks—Fermi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order and/or magnetic reconnection may be relevant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538808"/>
          </a:xfrm>
        </p:spPr>
        <p:txBody>
          <a:bodyPr>
            <a:normAutofit/>
          </a:bodyPr>
          <a:lstStyle/>
          <a:p>
            <a:r>
              <a:rPr lang="en-GB" sz="1800" i="1" dirty="0" smtClean="0">
                <a:solidFill>
                  <a:schemeClr val="accent4"/>
                </a:solidFill>
              </a:rPr>
              <a:t>You should read chapter 4 of the notes (in progress)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You should know about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supernova remnants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pulsar wind nebulae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gamma-ray bursts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active galactic nuclei</a:t>
            </a:r>
            <a:endParaRPr lang="en-GB" sz="1600" i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Planetary bow shocks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Bow shock geometry varies across </a:t>
            </a:r>
            <a:br>
              <a:rPr lang="en-GB" dirty="0" smtClean="0"/>
            </a:br>
            <a:r>
              <a:rPr lang="en-GB" dirty="0" smtClean="0"/>
              <a:t>shock</a:t>
            </a:r>
          </a:p>
          <a:p>
            <a:pPr lvl="1"/>
            <a:r>
              <a:rPr lang="en-GB" dirty="0" smtClean="0"/>
              <a:t>expect DSA to operate in quasi-parallel</a:t>
            </a:r>
            <a:br>
              <a:rPr lang="en-GB" dirty="0" smtClean="0"/>
            </a:br>
            <a:r>
              <a:rPr lang="en-GB" dirty="0" smtClean="0"/>
              <a:t>geometry region, SDA in quasi-perp.</a:t>
            </a:r>
          </a:p>
          <a:p>
            <a:pPr lvl="1"/>
            <a:r>
              <a:rPr lang="en-GB" dirty="0" smtClean="0"/>
              <a:t>observe </a:t>
            </a:r>
            <a:r>
              <a:rPr lang="en-GB" i="1" dirty="0" smtClean="0"/>
              <a:t>field-aligned beams</a:t>
            </a:r>
            <a:r>
              <a:rPr lang="en-GB" dirty="0" smtClean="0"/>
              <a:t> of ions </a:t>
            </a:r>
            <a:br>
              <a:rPr lang="en-GB" dirty="0" smtClean="0"/>
            </a:br>
            <a:r>
              <a:rPr lang="en-GB" dirty="0" smtClean="0"/>
              <a:t>probably originating from SDA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7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409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nspirehep.net/record/789082/files/chap6-fig-elsur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37"/>
            <a:ext cx="4752000" cy="29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545799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Simulation of electron acceleration by “shock surfing” in quasi-perpendicular shock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Planetary bow shocks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122912" cy="5051301"/>
          </a:xfrm>
        </p:spPr>
        <p:txBody>
          <a:bodyPr>
            <a:normAutofit/>
          </a:bodyPr>
          <a:lstStyle/>
          <a:p>
            <a:r>
              <a:rPr lang="en-GB" dirty="0" smtClean="0"/>
              <a:t>Jupiter and Saturn have </a:t>
            </a:r>
            <a:br>
              <a:rPr lang="en-GB" dirty="0" smtClean="0"/>
            </a:br>
            <a:r>
              <a:rPr lang="en-GB" dirty="0" smtClean="0"/>
              <a:t>extensive magnetospheres </a:t>
            </a:r>
            <a:br>
              <a:rPr lang="en-GB" dirty="0" smtClean="0"/>
            </a:br>
            <a:r>
              <a:rPr lang="en-GB" dirty="0" smtClean="0"/>
              <a:t>strongly influenced by fast </a:t>
            </a:r>
            <a:br>
              <a:rPr lang="en-GB" dirty="0" smtClean="0"/>
            </a:br>
            <a:r>
              <a:rPr lang="en-GB" dirty="0" smtClean="0"/>
              <a:t>rotation (~10 hr)</a:t>
            </a:r>
          </a:p>
          <a:p>
            <a:pPr lvl="1"/>
            <a:r>
              <a:rPr lang="en-GB" dirty="0" smtClean="0"/>
              <a:t>studied originally by Pioneer 10/11 and </a:t>
            </a:r>
            <a:br>
              <a:rPr lang="en-GB" dirty="0" smtClean="0"/>
            </a:br>
            <a:r>
              <a:rPr lang="en-GB" dirty="0" smtClean="0"/>
              <a:t>Voyager 1/2 flybys, then by Galileo and</a:t>
            </a:r>
            <a:br>
              <a:rPr lang="en-GB" dirty="0" smtClean="0"/>
            </a:br>
            <a:r>
              <a:rPr lang="en-GB" dirty="0" smtClean="0"/>
              <a:t>Cassini probes</a:t>
            </a:r>
          </a:p>
          <a:p>
            <a:r>
              <a:rPr lang="en-GB" dirty="0" smtClean="0"/>
              <a:t>Small (ionosphere-generated) bow shocks of Mars and Venus also studied</a:t>
            </a:r>
          </a:p>
          <a:p>
            <a:pPr lvl="1"/>
            <a:r>
              <a:rPr lang="en-GB" dirty="0" smtClean="0"/>
              <a:t>interaction of solar wind with Martian atmosphere may contribute to early loss of atmosphere—though clearly this did not happen to Venus!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8</a:t>
            </a:fld>
            <a:endParaRPr lang="en-GB"/>
          </a:p>
        </p:txBody>
      </p:sp>
      <p:pic>
        <p:nvPicPr>
          <p:cNvPr id="5124" name="Picture 4" descr="[image of bowshock spectrogram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r="10699"/>
          <a:stretch/>
        </p:blipFill>
        <p:spPr bwMode="auto">
          <a:xfrm>
            <a:off x="5416614" y="476672"/>
            <a:ext cx="369189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pi.pds.nasa.gov/archive1/VG_1601/DOCUMENT/MAG/FIG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/>
          <a:stretch/>
        </p:blipFill>
        <p:spPr bwMode="auto">
          <a:xfrm>
            <a:off x="5445757" y="3905672"/>
            <a:ext cx="3662747" cy="27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Termination shock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“Edge of solar system” (in some</a:t>
            </a:r>
            <a:br>
              <a:rPr lang="en-GB" dirty="0" smtClean="0"/>
            </a:br>
            <a:r>
              <a:rPr lang="en-GB" dirty="0" smtClean="0"/>
              <a:t>senses)</a:t>
            </a:r>
          </a:p>
          <a:p>
            <a:pPr lvl="1"/>
            <a:r>
              <a:rPr lang="en-GB" dirty="0" smtClean="0"/>
              <a:t>occurs when solar wind slows to</a:t>
            </a:r>
            <a:br>
              <a:rPr lang="en-GB" dirty="0" smtClean="0"/>
            </a:br>
            <a:r>
              <a:rPr lang="en-GB" dirty="0" smtClean="0"/>
              <a:t>subsonic speed </a:t>
            </a:r>
          </a:p>
          <a:p>
            <a:pPr lvl="1"/>
            <a:r>
              <a:rPr lang="en-GB" dirty="0" smtClean="0"/>
              <a:t>observed by </a:t>
            </a:r>
            <a:r>
              <a:rPr lang="en-GB" i="1" dirty="0" smtClean="0"/>
              <a:t>Voyagers</a:t>
            </a:r>
            <a:r>
              <a:rPr lang="en-GB" dirty="0" smtClean="0"/>
              <a:t> 1 and 2</a:t>
            </a:r>
          </a:p>
          <a:p>
            <a:pPr lvl="2"/>
            <a:r>
              <a:rPr lang="en-GB" dirty="0" smtClean="0"/>
              <a:t>interestingly at quite different </a:t>
            </a:r>
            <a:br>
              <a:rPr lang="en-GB" dirty="0" smtClean="0"/>
            </a:br>
            <a:r>
              <a:rPr lang="en-GB" dirty="0" smtClean="0"/>
              <a:t>heliocentric distances, 94 and 84 AU</a:t>
            </a:r>
          </a:p>
          <a:p>
            <a:pPr lvl="1"/>
            <a:r>
              <a:rPr lang="en-GB" dirty="0" smtClean="0"/>
              <a:t>not as strong as planetary bow </a:t>
            </a:r>
            <a:br>
              <a:rPr lang="en-GB" dirty="0" smtClean="0"/>
            </a:br>
            <a:r>
              <a:rPr lang="en-GB" dirty="0" smtClean="0"/>
              <a:t>shocks</a:t>
            </a:r>
          </a:p>
          <a:p>
            <a:r>
              <a:rPr lang="en-GB" dirty="0" smtClean="0"/>
              <a:t>Believed to be source of </a:t>
            </a:r>
            <a:br>
              <a:rPr lang="en-GB" dirty="0" smtClean="0"/>
            </a:br>
            <a:r>
              <a:rPr lang="en-GB" dirty="0" smtClean="0"/>
              <a:t>“anomalous cosmic rays”, but </a:t>
            </a:r>
            <a:br>
              <a:rPr lang="en-GB" dirty="0" smtClean="0"/>
            </a:br>
            <a:r>
              <a:rPr lang="en-GB" dirty="0" smtClean="0"/>
              <a:t>apparently not where the </a:t>
            </a:r>
            <a:r>
              <a:rPr lang="en-GB" i="1" dirty="0" smtClean="0"/>
              <a:t>Voyagers</a:t>
            </a:r>
            <a:r>
              <a:rPr lang="en-GB" dirty="0" smtClean="0"/>
              <a:t> crossed it</a:t>
            </a:r>
          </a:p>
          <a:p>
            <a:pPr lvl="1"/>
            <a:r>
              <a:rPr lang="en-GB" dirty="0" smtClean="0"/>
              <a:t>this may be a result of magnetic field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2" descr="http://www.nature.com/nature/journal/v454/n7200/images/nature07024-f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96" y="579532"/>
            <a:ext cx="3924000" cy="4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8623</TotalTime>
  <Words>2928</Words>
  <Application>Microsoft Office PowerPoint</Application>
  <PresentationFormat>On-screen Show (4:3)</PresentationFormat>
  <Paragraphs>537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Clarity</vt:lpstr>
      <vt:lpstr>PHY418 Particle Astrophysics</vt:lpstr>
      <vt:lpstr>Sources of high-energy particles</vt:lpstr>
      <vt:lpstr>Sources</vt:lpstr>
      <vt:lpstr>Shocks in the solar system</vt:lpstr>
      <vt:lpstr>Solar flares and CMEs</vt:lpstr>
      <vt:lpstr>Planetary bow shocks</vt:lpstr>
      <vt:lpstr>Planetary bow shocks</vt:lpstr>
      <vt:lpstr>Planetary bow shocks</vt:lpstr>
      <vt:lpstr>Termination shock</vt:lpstr>
      <vt:lpstr>Termination shock</vt:lpstr>
      <vt:lpstr>Galactic Sources</vt:lpstr>
      <vt:lpstr>Supernovae and supernova remnants</vt:lpstr>
      <vt:lpstr>Classification of supernovae</vt:lpstr>
      <vt:lpstr>Evolution of supernova remnants</vt:lpstr>
      <vt:lpstr>Evolution of supernova remnants</vt:lpstr>
      <vt:lpstr>Observational evidence</vt:lpstr>
      <vt:lpstr>Observational evidence</vt:lpstr>
      <vt:lpstr>X-ray emission</vt:lpstr>
      <vt:lpstr>X-ray emission</vt:lpstr>
      <vt:lpstr>GeV and TeV emission</vt:lpstr>
      <vt:lpstr>IC443</vt:lpstr>
      <vt:lpstr>GeV and TeV emission</vt:lpstr>
      <vt:lpstr>Conclusion: SNRs</vt:lpstr>
      <vt:lpstr>Example: SN 1006</vt:lpstr>
      <vt:lpstr>Galactic Sources</vt:lpstr>
      <vt:lpstr>Pulsar wind nebulae</vt:lpstr>
      <vt:lpstr>Pulsar wind nebulae</vt:lpstr>
      <vt:lpstr>Pulsar wind nebulae</vt:lpstr>
      <vt:lpstr>High energy photon emission</vt:lpstr>
      <vt:lpstr>High energy photon emission</vt:lpstr>
      <vt:lpstr>High energy photon emission</vt:lpstr>
      <vt:lpstr>Particle acceleration in pulsar wind nebulae</vt:lpstr>
      <vt:lpstr>Particle acceleration in pulsar wind nebulae</vt:lpstr>
      <vt:lpstr>Particle acceleration in pulsar wind nebulae</vt:lpstr>
      <vt:lpstr>Conclusion: PWNe</vt:lpstr>
      <vt:lpstr>Extragalactic Sources</vt:lpstr>
      <vt:lpstr>Gamma-ray bursts</vt:lpstr>
      <vt:lpstr>Distribution</vt:lpstr>
      <vt:lpstr>Gamma-ray emission</vt:lpstr>
      <vt:lpstr>Long and short GRBs</vt:lpstr>
      <vt:lpstr>Long and short GRBs</vt:lpstr>
      <vt:lpstr>GRB afterglows</vt:lpstr>
      <vt:lpstr>GRB progenitors</vt:lpstr>
      <vt:lpstr>GRB models</vt:lpstr>
      <vt:lpstr>Particle acceleration in GRBs</vt:lpstr>
      <vt:lpstr>GRB models</vt:lpstr>
      <vt:lpstr>Hadron acceleration in GRBs?</vt:lpstr>
      <vt:lpstr>Conclusions: GRBs</vt:lpstr>
      <vt:lpstr>Extragalactic Sources</vt:lpstr>
      <vt:lpstr>Active galactic nuclei</vt:lpstr>
      <vt:lpstr>Radio-loud AGN</vt:lpstr>
      <vt:lpstr>High and low excitation radio AGN</vt:lpstr>
      <vt:lpstr>Radio and X-ray emission</vt:lpstr>
      <vt:lpstr>High energy photon emission </vt:lpstr>
      <vt:lpstr>Relativistic bulk motion</vt:lpstr>
      <vt:lpstr>Shocks</vt:lpstr>
      <vt:lpstr>Particle acceleration in FR I jets</vt:lpstr>
      <vt:lpstr>Particle acceleration in FR II jets</vt:lpstr>
      <vt:lpstr>Spectral energy distributions</vt:lpstr>
      <vt:lpstr>Conclusions: AGN</vt:lpstr>
      <vt:lpstr>Nearby AGN</vt:lpstr>
      <vt:lpstr>Our Galaxy as an AGN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PHY418 Particle Astrophysics</dc:title>
  <dc:creator>Susan</dc:creator>
  <cp:lastModifiedBy>Susan</cp:lastModifiedBy>
  <cp:revision>196</cp:revision>
  <cp:lastPrinted>2014-12-05T12:50:54Z</cp:lastPrinted>
  <dcterms:created xsi:type="dcterms:W3CDTF">2014-09-28T17:09:04Z</dcterms:created>
  <dcterms:modified xsi:type="dcterms:W3CDTF">2015-12-04T09:31:15Z</dcterms:modified>
</cp:coreProperties>
</file>