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sldIdLst>
    <p:sldId id="256" r:id="rId2"/>
    <p:sldId id="257" r:id="rId3"/>
    <p:sldId id="258" r:id="rId4"/>
    <p:sldId id="259" r:id="rId5"/>
    <p:sldId id="260" r:id="rId6"/>
    <p:sldId id="286" r:id="rId7"/>
    <p:sldId id="287" r:id="rId8"/>
    <p:sldId id="288" r:id="rId9"/>
    <p:sldId id="261" r:id="rId10"/>
    <p:sldId id="262" r:id="rId11"/>
    <p:sldId id="263" r:id="rId12"/>
    <p:sldId id="289" r:id="rId13"/>
    <p:sldId id="264" r:id="rId14"/>
    <p:sldId id="290" r:id="rId15"/>
    <p:sldId id="302" r:id="rId16"/>
    <p:sldId id="265" r:id="rId17"/>
    <p:sldId id="291" r:id="rId18"/>
    <p:sldId id="292" r:id="rId19"/>
    <p:sldId id="270" r:id="rId20"/>
    <p:sldId id="271" r:id="rId21"/>
    <p:sldId id="272" r:id="rId22"/>
    <p:sldId id="273" r:id="rId23"/>
    <p:sldId id="274" r:id="rId24"/>
    <p:sldId id="275" r:id="rId25"/>
    <p:sldId id="277" r:id="rId26"/>
    <p:sldId id="293" r:id="rId27"/>
    <p:sldId id="276" r:id="rId28"/>
    <p:sldId id="280" r:id="rId29"/>
    <p:sldId id="281" r:id="rId30"/>
    <p:sldId id="294" r:id="rId31"/>
    <p:sldId id="282" r:id="rId32"/>
    <p:sldId id="283" r:id="rId33"/>
    <p:sldId id="295" r:id="rId34"/>
    <p:sldId id="296" r:id="rId35"/>
    <p:sldId id="297" r:id="rId36"/>
    <p:sldId id="298" r:id="rId37"/>
    <p:sldId id="299" r:id="rId38"/>
    <p:sldId id="300" r:id="rId39"/>
    <p:sldId id="301" r:id="rId40"/>
    <p:sldId id="285" r:id="rId41"/>
    <p:sldId id="28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500" y="-90"/>
      </p:cViewPr>
      <p:guideLst>
        <p:guide orient="horz" pos="2160"/>
        <p:guide pos="2880"/>
      </p:guideLst>
    </p:cSldViewPr>
  </p:slideViewPr>
  <p:notesTextViewPr>
    <p:cViewPr>
      <p:scale>
        <a:sx n="1" d="1"/>
        <a:sy n="1" d="1"/>
      </p:scale>
      <p:origin x="0" y="0"/>
    </p:cViewPr>
  </p:notesTextViewPr>
  <p:sorterViewPr>
    <p:cViewPr>
      <p:scale>
        <a:sx n="100" d="100"/>
        <a:sy n="100" d="100"/>
      </p:scale>
      <p:origin x="0" y="23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3453FA-A9CA-4AFB-8EAC-176E9FF90B8A}" type="datetimeFigureOut">
              <a:rPr lang="en-GB" smtClean="0"/>
              <a:t>21/11/2014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07B4BB-C4A1-4205-B7B1-22031830AABC}" type="slidenum">
              <a:rPr lang="en-GB" smtClean="0"/>
              <a:t>‹#›</a:t>
            </a:fld>
            <a:endParaRPr lang="en-GB"/>
          </a:p>
        </p:txBody>
      </p:sp>
    </p:spTree>
    <p:extLst>
      <p:ext uri="{BB962C8B-B14F-4D97-AF65-F5344CB8AC3E}">
        <p14:creationId xmlns:p14="http://schemas.microsoft.com/office/powerpoint/2010/main" val="3117916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CAF9072-EB5F-440B-9870-62D37545D3A4}" type="datetime1">
              <a:rPr lang="en-GB" smtClean="0"/>
              <a:t>21/11/2014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40AB68-B506-48B0-8D67-8B664EA145BA}" type="slidenum">
              <a:rPr lang="en-GB" smtClean="0"/>
              <a:t>‹#›</a:t>
            </a:fld>
            <a:endParaRPr lang="en-GB"/>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772EF5-A8A7-4D74-8BCC-FA15D9E706BE}" type="datetime1">
              <a:rPr lang="en-GB" smtClean="0"/>
              <a:t>21/11/2014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40AB68-B506-48B0-8D67-8B664EA145BA}"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04DF70-FFE5-46AD-BDB4-60DD99EAF038}" type="datetime1">
              <a:rPr lang="en-GB" smtClean="0"/>
              <a:t>21/11/2014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40AB68-B506-48B0-8D67-8B664EA145BA}"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755C6B-B19B-4AF9-940E-8419581EA10D}" type="datetime1">
              <a:rPr lang="en-GB" smtClean="0"/>
              <a:t>21/11/2014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40AB68-B506-48B0-8D67-8B664EA145BA}"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08EB28-5697-47CF-B9F4-0A38CFC1F111}" type="datetime1">
              <a:rPr lang="en-GB" smtClean="0"/>
              <a:t>21/11/2014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40AB68-B506-48B0-8D67-8B664EA145BA}" type="slidenum">
              <a:rPr lang="en-GB" smtClean="0"/>
              <a:t>‹#›</a:t>
            </a:fld>
            <a:endParaRPr lang="en-GB"/>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22B924-A55D-4105-9F74-D691B8AB36EB}" type="datetime1">
              <a:rPr lang="en-GB" smtClean="0"/>
              <a:t>21/11/2014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40AB68-B506-48B0-8D67-8B664EA145BA}"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C837DCA-DC3F-453A-8253-F92BE85EB2CB}" type="datetime1">
              <a:rPr lang="en-GB" smtClean="0"/>
              <a:t>21/11/2014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40AB68-B506-48B0-8D67-8B664EA145BA}" type="slidenum">
              <a:rPr lang="en-GB" smtClean="0"/>
              <a:t>‹#›</a:t>
            </a:fld>
            <a:endParaRPr lang="en-GB"/>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754463-EB73-4EF2-8550-19CC27019E36}" type="datetime1">
              <a:rPr lang="en-GB" smtClean="0"/>
              <a:t>21/11/2014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40AB68-B506-48B0-8D67-8B664EA145BA}"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EAB2F-91A8-4ED7-B802-A52847DA886C}" type="datetime1">
              <a:rPr lang="en-GB" smtClean="0"/>
              <a:t>21/11/2014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40AB68-B506-48B0-8D67-8B664EA145BA}"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32EAA6-7C99-4A5B-ADC4-387CFEA3B8C4}" type="datetime1">
              <a:rPr lang="en-GB" smtClean="0"/>
              <a:t>21/11/2014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40AB68-B506-48B0-8D67-8B664EA145BA}" type="slidenum">
              <a:rPr lang="en-GB" smtClean="0"/>
              <a:t>‹#›</a:t>
            </a:fld>
            <a:endParaRPr lang="en-GB"/>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FAC8BE-0DB5-46A5-95D4-7460AE6ECCB9}" type="datetime1">
              <a:rPr lang="en-GB" smtClean="0"/>
              <a:t>21/11/2014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40AB68-B506-48B0-8D67-8B664EA145BA}"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09FEA79-97B1-4DF5-9499-7941E1DA6A50}" type="datetime1">
              <a:rPr lang="en-GB" smtClean="0"/>
              <a:t>21/11/2014</a:t>
            </a:fld>
            <a:endParaRPr lang="en-GB"/>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GB"/>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6240AB68-B506-48B0-8D67-8B664EA145BA}"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2">
              <a:lumMod val="75000"/>
            </a:schemeClr>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2">
              <a:lumMod val="75000"/>
            </a:schemeClr>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PHY418 Particle Astrophysics</a:t>
            </a:r>
            <a:endParaRPr lang="en-GB" dirty="0"/>
          </a:p>
        </p:txBody>
      </p:sp>
      <p:sp>
        <p:nvSpPr>
          <p:cNvPr id="3" name="Subtitle 2"/>
          <p:cNvSpPr>
            <a:spLocks noGrp="1"/>
          </p:cNvSpPr>
          <p:nvPr>
            <p:ph type="subTitle" idx="1"/>
          </p:nvPr>
        </p:nvSpPr>
        <p:spPr/>
        <p:txBody>
          <a:bodyPr/>
          <a:lstStyle/>
          <a:p>
            <a:r>
              <a:rPr lang="en-GB" dirty="0" smtClean="0"/>
              <a:t>Acceleration Mechanisms</a:t>
            </a:r>
            <a:endParaRPr lang="en-GB" dirty="0"/>
          </a:p>
        </p:txBody>
      </p:sp>
      <p:sp>
        <p:nvSpPr>
          <p:cNvPr id="4" name="Slide Number Placeholder 3"/>
          <p:cNvSpPr>
            <a:spLocks noGrp="1"/>
          </p:cNvSpPr>
          <p:nvPr>
            <p:ph type="sldNum" sz="quarter" idx="12"/>
          </p:nvPr>
        </p:nvSpPr>
        <p:spPr/>
        <p:txBody>
          <a:bodyPr/>
          <a:lstStyle/>
          <a:p>
            <a:fld id="{6240AB68-B506-48B0-8D67-8B664EA145BA}" type="slidenum">
              <a:rPr lang="en-GB" smtClean="0"/>
              <a:t>1</a:t>
            </a:fld>
            <a:endParaRPr lang="en-GB"/>
          </a:p>
        </p:txBody>
      </p:sp>
    </p:spTree>
    <p:extLst>
      <p:ext uri="{BB962C8B-B14F-4D97-AF65-F5344CB8AC3E}">
        <p14:creationId xmlns:p14="http://schemas.microsoft.com/office/powerpoint/2010/main" val="878670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Astrophysical shocks</a:t>
            </a:r>
            <a:endParaRPr lang="en-GB" dirty="0"/>
          </a:p>
        </p:txBody>
      </p:sp>
      <p:sp>
        <p:nvSpPr>
          <p:cNvPr id="3" name="Content Placeholder 2"/>
          <p:cNvSpPr>
            <a:spLocks noGrp="1"/>
          </p:cNvSpPr>
          <p:nvPr>
            <p:ph idx="1"/>
          </p:nvPr>
        </p:nvSpPr>
        <p:spPr/>
        <p:txBody>
          <a:bodyPr/>
          <a:lstStyle/>
          <a:p>
            <a:r>
              <a:rPr lang="en-GB" dirty="0" smtClean="0"/>
              <a:t>Shocks occur when a supersonic flow encounters an obstacle or decelerates to subsonic speed</a:t>
            </a:r>
          </a:p>
          <a:p>
            <a:pPr lvl="1"/>
            <a:r>
              <a:rPr lang="en-GB" dirty="0" smtClean="0"/>
              <a:t>In a situation where a transverse wave would “break”, a longitudinal wave forms a shock front</a:t>
            </a:r>
          </a:p>
          <a:p>
            <a:pPr lvl="2"/>
            <a:r>
              <a:rPr lang="en-GB" dirty="0" smtClean="0"/>
              <a:t>velocity, density and</a:t>
            </a:r>
            <a:br>
              <a:rPr lang="en-GB" dirty="0" smtClean="0"/>
            </a:br>
            <a:r>
              <a:rPr lang="en-GB" dirty="0" smtClean="0"/>
              <a:t>pressure change</a:t>
            </a:r>
            <a:br>
              <a:rPr lang="en-GB" dirty="0" smtClean="0"/>
            </a:br>
            <a:r>
              <a:rPr lang="en-GB" dirty="0" smtClean="0"/>
              <a:t>discontinuously</a:t>
            </a:r>
            <a:br>
              <a:rPr lang="en-GB" dirty="0" smtClean="0"/>
            </a:br>
            <a:r>
              <a:rPr lang="en-GB" dirty="0" smtClean="0"/>
              <a:t>across the shock </a:t>
            </a:r>
          </a:p>
          <a:p>
            <a:r>
              <a:rPr lang="en-GB" dirty="0" smtClean="0"/>
              <a:t>Astrophysical shocks</a:t>
            </a:r>
            <a:br>
              <a:rPr lang="en-GB" dirty="0" smtClean="0"/>
            </a:br>
            <a:r>
              <a:rPr lang="en-GB" dirty="0" smtClean="0"/>
              <a:t>are usually </a:t>
            </a:r>
            <a:r>
              <a:rPr lang="en-GB" b="1" i="1" dirty="0" smtClean="0"/>
              <a:t/>
            </a:r>
            <a:br>
              <a:rPr lang="en-GB" b="1" i="1" dirty="0" smtClean="0"/>
            </a:br>
            <a:r>
              <a:rPr lang="en-GB" b="1" i="1" dirty="0" err="1" smtClean="0">
                <a:solidFill>
                  <a:schemeClr val="accent5">
                    <a:lumMod val="75000"/>
                  </a:schemeClr>
                </a:solidFill>
              </a:rPr>
              <a:t>collisionless</a:t>
            </a:r>
            <a:r>
              <a:rPr lang="en-GB" b="1" i="1" dirty="0" smtClean="0">
                <a:solidFill>
                  <a:schemeClr val="accent5">
                    <a:lumMod val="75000"/>
                  </a:schemeClr>
                </a:solidFill>
              </a:rPr>
              <a:t> shocks</a:t>
            </a:r>
          </a:p>
          <a:p>
            <a:pPr lvl="1"/>
            <a:r>
              <a:rPr lang="en-GB" dirty="0" smtClean="0"/>
              <a:t>shock front is much</a:t>
            </a:r>
            <a:br>
              <a:rPr lang="en-GB" dirty="0" smtClean="0"/>
            </a:br>
            <a:r>
              <a:rPr lang="en-GB" dirty="0" smtClean="0"/>
              <a:t>thinner than particle</a:t>
            </a:r>
            <a:br>
              <a:rPr lang="en-GB" dirty="0" smtClean="0"/>
            </a:br>
            <a:r>
              <a:rPr lang="en-GB" dirty="0" smtClean="0"/>
              <a:t>mean free path</a:t>
            </a:r>
            <a:endParaRPr lang="en-GB" dirty="0"/>
          </a:p>
        </p:txBody>
      </p:sp>
      <p:sp>
        <p:nvSpPr>
          <p:cNvPr id="4" name="Slide Number Placeholder 3"/>
          <p:cNvSpPr>
            <a:spLocks noGrp="1"/>
          </p:cNvSpPr>
          <p:nvPr>
            <p:ph type="sldNum" sz="quarter" idx="12"/>
          </p:nvPr>
        </p:nvSpPr>
        <p:spPr/>
        <p:txBody>
          <a:bodyPr/>
          <a:lstStyle/>
          <a:p>
            <a:fld id="{6240AB68-B506-48B0-8D67-8B664EA145BA}" type="slidenum">
              <a:rPr lang="en-GB" smtClean="0"/>
              <a:t>10</a:t>
            </a:fld>
            <a:endParaRPr lang="en-GB"/>
          </a:p>
        </p:txBody>
      </p:sp>
      <p:sp>
        <p:nvSpPr>
          <p:cNvPr id="5" name="TextBox 4"/>
          <p:cNvSpPr txBox="1"/>
          <p:nvPr/>
        </p:nvSpPr>
        <p:spPr>
          <a:xfrm>
            <a:off x="0" y="184"/>
            <a:ext cx="2160240" cy="369332"/>
          </a:xfrm>
          <a:prstGeom prst="rect">
            <a:avLst/>
          </a:prstGeom>
          <a:noFill/>
        </p:spPr>
        <p:txBody>
          <a:bodyPr wrap="square" rtlCol="0">
            <a:spAutoFit/>
          </a:bodyPr>
          <a:lstStyle/>
          <a:p>
            <a:pPr algn="r"/>
            <a:r>
              <a:rPr lang="en-GB" i="1" dirty="0" smtClean="0">
                <a:solidFill>
                  <a:schemeClr val="bg1"/>
                </a:solidFill>
              </a:rPr>
              <a:t>notes section 3.4</a:t>
            </a:r>
            <a:endParaRPr lang="en-GB" i="1" dirty="0">
              <a:solidFill>
                <a:schemeClr val="bg1"/>
              </a:solidFill>
            </a:endParaRPr>
          </a:p>
        </p:txBody>
      </p:sp>
      <p:pic>
        <p:nvPicPr>
          <p:cNvPr id="1026" name="Picture 2" descr="http://chloeandgeorgia.files.wordpress.com/2013/02/tim_plunging_wav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7339" y="3212976"/>
            <a:ext cx="5199157" cy="3453409"/>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5"/>
          <p:cNvSpPr/>
          <p:nvPr/>
        </p:nvSpPr>
        <p:spPr>
          <a:xfrm>
            <a:off x="3843848" y="4091940"/>
            <a:ext cx="5120640" cy="1360170"/>
          </a:xfrm>
          <a:custGeom>
            <a:avLst/>
            <a:gdLst>
              <a:gd name="connsiteX0" fmla="*/ 0 w 5120640"/>
              <a:gd name="connsiteY0" fmla="*/ 0 h 1360170"/>
              <a:gd name="connsiteX1" fmla="*/ 1851660 w 5120640"/>
              <a:gd name="connsiteY1" fmla="*/ 68580 h 1360170"/>
              <a:gd name="connsiteX2" fmla="*/ 1851660 w 5120640"/>
              <a:gd name="connsiteY2" fmla="*/ 1314450 h 1360170"/>
              <a:gd name="connsiteX3" fmla="*/ 5120640 w 5120640"/>
              <a:gd name="connsiteY3" fmla="*/ 1360170 h 1360170"/>
              <a:gd name="connsiteX4" fmla="*/ 5109210 w 5120640"/>
              <a:gd name="connsiteY4" fmla="*/ 1360170 h 1360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0640" h="1360170">
                <a:moveTo>
                  <a:pt x="0" y="0"/>
                </a:moveTo>
                <a:lnTo>
                  <a:pt x="1851660" y="68580"/>
                </a:lnTo>
                <a:lnTo>
                  <a:pt x="1851660" y="1314450"/>
                </a:lnTo>
                <a:lnTo>
                  <a:pt x="5120640" y="1360170"/>
                </a:lnTo>
                <a:lnTo>
                  <a:pt x="5109210" y="136017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FF0000"/>
                </a:solidFill>
              </a:ln>
            </a:endParaRPr>
          </a:p>
        </p:txBody>
      </p:sp>
    </p:spTree>
    <p:extLst>
      <p:ext uri="{BB962C8B-B14F-4D97-AF65-F5344CB8AC3E}">
        <p14:creationId xmlns:p14="http://schemas.microsoft.com/office/powerpoint/2010/main" val="2042655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Astrophysical shocks</a:t>
            </a:r>
            <a:endParaRPr lang="en-GB" dirty="0"/>
          </a:p>
        </p:txBody>
      </p:sp>
      <p:sp>
        <p:nvSpPr>
          <p:cNvPr id="3" name="Content Placeholder 2"/>
          <p:cNvSpPr>
            <a:spLocks noGrp="1"/>
          </p:cNvSpPr>
          <p:nvPr>
            <p:ph idx="1"/>
          </p:nvPr>
        </p:nvSpPr>
        <p:spPr>
          <a:xfrm>
            <a:off x="457200" y="1600200"/>
            <a:ext cx="4762872" cy="5069160"/>
          </a:xfrm>
        </p:spPr>
        <p:txBody>
          <a:bodyPr/>
          <a:lstStyle/>
          <a:p>
            <a:r>
              <a:rPr lang="en-GB" dirty="0" smtClean="0"/>
              <a:t>Many astrophysical objects exhibit shocks</a:t>
            </a:r>
          </a:p>
          <a:p>
            <a:pPr lvl="1"/>
            <a:r>
              <a:rPr lang="en-GB" dirty="0" smtClean="0"/>
              <a:t>several types exist in the solar system and have been studied by spacecraft</a:t>
            </a:r>
          </a:p>
          <a:p>
            <a:pPr lvl="2"/>
            <a:r>
              <a:rPr lang="en-GB" dirty="0" smtClean="0"/>
              <a:t>discontinuities in physical quantities clearly seen</a:t>
            </a:r>
            <a:endParaRPr lang="en-GB" dirty="0"/>
          </a:p>
        </p:txBody>
      </p:sp>
      <p:sp>
        <p:nvSpPr>
          <p:cNvPr id="4" name="Slide Number Placeholder 3"/>
          <p:cNvSpPr>
            <a:spLocks noGrp="1"/>
          </p:cNvSpPr>
          <p:nvPr>
            <p:ph type="sldNum" sz="quarter" idx="12"/>
          </p:nvPr>
        </p:nvSpPr>
        <p:spPr/>
        <p:txBody>
          <a:bodyPr/>
          <a:lstStyle/>
          <a:p>
            <a:fld id="{6240AB68-B506-48B0-8D67-8B664EA145BA}" type="slidenum">
              <a:rPr lang="en-GB" smtClean="0"/>
              <a:t>11</a:t>
            </a:fld>
            <a:endParaRPr lang="en-GB"/>
          </a:p>
        </p:txBody>
      </p:sp>
      <p:pic>
        <p:nvPicPr>
          <p:cNvPr id="2050" name="Picture 2" descr="http://www.nature.com/nature/journal/v454/n7200/images/nature07024-f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2496" y="1803668"/>
            <a:ext cx="3924000" cy="49377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12160" y="849486"/>
            <a:ext cx="2880320" cy="923330"/>
          </a:xfrm>
          <a:prstGeom prst="rect">
            <a:avLst/>
          </a:prstGeom>
          <a:noFill/>
        </p:spPr>
        <p:txBody>
          <a:bodyPr wrap="square" rtlCol="0">
            <a:spAutoFit/>
          </a:bodyPr>
          <a:lstStyle/>
          <a:p>
            <a:r>
              <a:rPr lang="en-GB" i="1" dirty="0" smtClean="0">
                <a:solidFill>
                  <a:schemeClr val="accent5"/>
                </a:solidFill>
              </a:rPr>
              <a:t>Neptune bow shock ◊ and solar termination shock + observed by Voyager 2</a:t>
            </a:r>
            <a:endParaRPr lang="en-GB" i="1" dirty="0">
              <a:solidFill>
                <a:schemeClr val="accent5"/>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540" y="4077072"/>
            <a:ext cx="4762500" cy="2324100"/>
          </a:xfrm>
          <a:prstGeom prst="rect">
            <a:avLst/>
          </a:prstGeom>
        </p:spPr>
      </p:pic>
      <p:sp>
        <p:nvSpPr>
          <p:cNvPr id="8" name="TextBox 7"/>
          <p:cNvSpPr txBox="1"/>
          <p:nvPr/>
        </p:nvSpPr>
        <p:spPr>
          <a:xfrm>
            <a:off x="395536" y="6401172"/>
            <a:ext cx="4536504" cy="307777"/>
          </a:xfrm>
          <a:prstGeom prst="rect">
            <a:avLst/>
          </a:prstGeom>
          <a:noFill/>
        </p:spPr>
        <p:txBody>
          <a:bodyPr wrap="square" rtlCol="0">
            <a:spAutoFit/>
          </a:bodyPr>
          <a:lstStyle/>
          <a:p>
            <a:r>
              <a:rPr lang="en-GB" sz="1400" dirty="0">
                <a:solidFill>
                  <a:schemeClr val="accent5"/>
                </a:solidFill>
              </a:rPr>
              <a:t>http://sprg.ssl.berkeley.edu/~pulupa/illustrations/</a:t>
            </a:r>
          </a:p>
        </p:txBody>
      </p:sp>
    </p:spTree>
    <p:extLst>
      <p:ext uri="{BB962C8B-B14F-4D97-AF65-F5344CB8AC3E}">
        <p14:creationId xmlns:p14="http://schemas.microsoft.com/office/powerpoint/2010/main" val="48777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Astrophysical shocks</a:t>
            </a:r>
            <a:endParaRPr lang="en-GB" dirty="0"/>
          </a:p>
        </p:txBody>
      </p:sp>
      <p:sp>
        <p:nvSpPr>
          <p:cNvPr id="4" name="Slide Number Placeholder 3"/>
          <p:cNvSpPr>
            <a:spLocks noGrp="1"/>
          </p:cNvSpPr>
          <p:nvPr>
            <p:ph type="sldNum" sz="quarter" idx="12"/>
          </p:nvPr>
        </p:nvSpPr>
        <p:spPr/>
        <p:txBody>
          <a:bodyPr/>
          <a:lstStyle/>
          <a:p>
            <a:fld id="{6240AB68-B506-48B0-8D67-8B664EA145BA}" type="slidenum">
              <a:rPr lang="en-GB" smtClean="0"/>
              <a:t>12</a:t>
            </a:fld>
            <a:endParaRPr lang="en-GB"/>
          </a:p>
        </p:txBody>
      </p:sp>
      <p:grpSp>
        <p:nvGrpSpPr>
          <p:cNvPr id="6" name="Group 5"/>
          <p:cNvGrpSpPr/>
          <p:nvPr/>
        </p:nvGrpSpPr>
        <p:grpSpPr>
          <a:xfrm>
            <a:off x="251520" y="1556792"/>
            <a:ext cx="6156144" cy="4305301"/>
            <a:chOff x="1547664" y="1700808"/>
            <a:chExt cx="6156144" cy="4305301"/>
          </a:xfrm>
        </p:grpSpPr>
        <p:pic>
          <p:nvPicPr>
            <p:cNvPr id="3074" name="Picture 2" descr="http://3.bp.blogspot.com/-wvGLqpigo8w/TsUCZ_-m2iI/AAAAAAAADZ0/5AJ8xT1D7_U/s640/Astrophysical+Shock+Wave+Compil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700808"/>
              <a:ext cx="6096000" cy="43053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43808" y="5672281"/>
              <a:ext cx="4860000" cy="324000"/>
            </a:xfrm>
            <a:prstGeom prst="rect">
              <a:avLst/>
            </a:prstGeom>
            <a:noFill/>
          </p:spPr>
          <p:txBody>
            <a:bodyPr wrap="square" rtlCol="0">
              <a:spAutoFit/>
            </a:bodyPr>
            <a:lstStyle/>
            <a:p>
              <a:r>
                <a:rPr lang="en-GB" sz="1200" dirty="0">
                  <a:solidFill>
                    <a:schemeClr val="bg1"/>
                  </a:solidFill>
                </a:rPr>
                <a:t>http://minsex.blogspot.co.uk/2011/11/astrophysical-shock-waves.html</a:t>
              </a:r>
            </a:p>
          </p:txBody>
        </p:sp>
      </p:grpSp>
      <p:sp>
        <p:nvSpPr>
          <p:cNvPr id="7" name="TextBox 6"/>
          <p:cNvSpPr txBox="1"/>
          <p:nvPr/>
        </p:nvSpPr>
        <p:spPr>
          <a:xfrm>
            <a:off x="6407664" y="1556792"/>
            <a:ext cx="2556824" cy="5016758"/>
          </a:xfrm>
          <a:prstGeom prst="rect">
            <a:avLst/>
          </a:prstGeom>
          <a:noFill/>
        </p:spPr>
        <p:txBody>
          <a:bodyPr wrap="square" rtlCol="0">
            <a:spAutoFit/>
          </a:bodyPr>
          <a:lstStyle/>
          <a:p>
            <a:pPr>
              <a:spcAft>
                <a:spcPts val="1200"/>
              </a:spcAft>
            </a:pPr>
            <a:r>
              <a:rPr lang="en-GB" sz="2000" dirty="0" smtClean="0"/>
              <a:t>Outside the solar system, shocks are observed as sharp edges in emission, with characteristic shape</a:t>
            </a:r>
          </a:p>
          <a:p>
            <a:pPr>
              <a:spcAft>
                <a:spcPts val="1200"/>
              </a:spcAft>
            </a:pPr>
            <a:r>
              <a:rPr lang="en-GB" sz="2000" dirty="0" smtClean="0">
                <a:solidFill>
                  <a:schemeClr val="tx2"/>
                </a:solidFill>
              </a:rPr>
              <a:t>They occur on all scales from planets to clusters of galaxies</a:t>
            </a:r>
          </a:p>
          <a:p>
            <a:pPr>
              <a:spcAft>
                <a:spcPts val="1200"/>
              </a:spcAft>
            </a:pPr>
            <a:r>
              <a:rPr lang="en-GB" sz="2000" dirty="0" smtClean="0"/>
              <a:t>Many are clearly associated with acceleration, e.g. seen in synchrotron radiation </a:t>
            </a:r>
            <a:endParaRPr lang="en-GB" sz="2000" dirty="0"/>
          </a:p>
        </p:txBody>
      </p:sp>
    </p:spTree>
    <p:extLst>
      <p:ext uri="{BB962C8B-B14F-4D97-AF65-F5344CB8AC3E}">
        <p14:creationId xmlns:p14="http://schemas.microsoft.com/office/powerpoint/2010/main" val="1950623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2656" y="1268760"/>
            <a:ext cx="4493840" cy="3067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p:txBody>
          <a:bodyPr/>
          <a:lstStyle/>
          <a:p>
            <a:r>
              <a:rPr lang="en-GB" dirty="0" smtClean="0"/>
              <a:t>Shock jump conditions</a:t>
            </a:r>
            <a:endParaRPr lang="en-GB"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p:txBody>
              <a:bodyPr/>
              <a:lstStyle/>
              <a:p>
                <a:r>
                  <a:rPr lang="en-GB" dirty="0" smtClean="0"/>
                  <a:t>Consider situation in </a:t>
                </a:r>
                <a:br>
                  <a:rPr lang="en-GB" dirty="0" smtClean="0"/>
                </a:br>
                <a:r>
                  <a:rPr lang="en-GB" dirty="0" smtClean="0"/>
                  <a:t>shock rest frame</a:t>
                </a:r>
              </a:p>
              <a:p>
                <a:pPr lvl="1"/>
                <a:r>
                  <a:rPr lang="en-GB" dirty="0" smtClean="0"/>
                  <a:t>gas flows into shock with high</a:t>
                </a:r>
                <a:br>
                  <a:rPr lang="en-GB" dirty="0" smtClean="0"/>
                </a:br>
                <a:r>
                  <a:rPr lang="en-GB" dirty="0" smtClean="0"/>
                  <a:t>velocity, low density, low </a:t>
                </a:r>
                <a:r>
                  <a:rPr lang="en-GB" i="1" dirty="0" smtClean="0"/>
                  <a:t>T</a:t>
                </a:r>
                <a:endParaRPr lang="en-GB" dirty="0" smtClean="0"/>
              </a:p>
              <a:p>
                <a:pPr lvl="1"/>
                <a:r>
                  <a:rPr lang="en-GB" dirty="0" smtClean="0"/>
                  <a:t>flows out with low velocity,</a:t>
                </a:r>
                <a:br>
                  <a:rPr lang="en-GB" dirty="0" smtClean="0"/>
                </a:br>
                <a:r>
                  <a:rPr lang="en-GB" dirty="0" smtClean="0"/>
                  <a:t>high density, high </a:t>
                </a:r>
                <a:r>
                  <a:rPr lang="en-GB" i="1" dirty="0" smtClean="0"/>
                  <a:t>T</a:t>
                </a:r>
                <a:endParaRPr lang="en-GB" dirty="0" smtClean="0"/>
              </a:p>
              <a:p>
                <a:r>
                  <a:rPr lang="en-GB" b="1" i="1" dirty="0" smtClean="0">
                    <a:solidFill>
                      <a:schemeClr val="accent4"/>
                    </a:solidFill>
                  </a:rPr>
                  <a:t>Shock jump conditions </a:t>
                </a:r>
                <a:r>
                  <a:rPr lang="en-GB" dirty="0" smtClean="0"/>
                  <a:t/>
                </a:r>
                <a:br>
                  <a:rPr lang="en-GB" dirty="0" smtClean="0"/>
                </a:br>
                <a:r>
                  <a:rPr lang="en-GB" dirty="0" smtClean="0"/>
                  <a:t>relate pre- and post-shock quantities using conservation laws</a:t>
                </a:r>
              </a:p>
              <a:p>
                <a:pPr lvl="1"/>
                <a:r>
                  <a:rPr lang="en-GB" dirty="0" smtClean="0"/>
                  <a:t>conservation of mass: </a:t>
                </a:r>
                <a14:m>
                  <m:oMath xmlns:m="http://schemas.openxmlformats.org/officeDocument/2006/math">
                    <m:sSub>
                      <m:sSubPr>
                        <m:ctrlPr>
                          <a:rPr lang="en-GB" b="0" i="1" smtClean="0">
                            <a:latin typeface="Cambria Math"/>
                          </a:rPr>
                        </m:ctrlPr>
                      </m:sSubPr>
                      <m:e>
                        <m:r>
                          <a:rPr lang="en-GB" b="0" i="1" smtClean="0">
                            <a:latin typeface="Cambria Math"/>
                          </a:rPr>
                          <m:t>𝜌</m:t>
                        </m:r>
                      </m:e>
                      <m:sub>
                        <m:r>
                          <a:rPr lang="en-GB" b="0" i="1" smtClean="0">
                            <a:latin typeface="Cambria Math"/>
                          </a:rPr>
                          <m:t>1</m:t>
                        </m:r>
                      </m:sub>
                    </m:sSub>
                    <m:sSub>
                      <m:sSubPr>
                        <m:ctrlPr>
                          <a:rPr lang="en-GB" b="0" i="1" smtClean="0">
                            <a:latin typeface="Cambria Math"/>
                          </a:rPr>
                        </m:ctrlPr>
                      </m:sSubPr>
                      <m:e>
                        <m:r>
                          <a:rPr lang="en-GB" b="0" i="1" smtClean="0">
                            <a:latin typeface="Cambria Math"/>
                          </a:rPr>
                          <m:t>𝑢</m:t>
                        </m:r>
                      </m:e>
                      <m:sub>
                        <m:r>
                          <a:rPr lang="en-GB" b="0" i="1" smtClean="0">
                            <a:latin typeface="Cambria Math"/>
                          </a:rPr>
                          <m:t>1</m:t>
                        </m:r>
                      </m:sub>
                    </m:sSub>
                    <m:r>
                      <a:rPr lang="en-GB" b="0" i="1" smtClean="0">
                        <a:latin typeface="Cambria Math"/>
                      </a:rPr>
                      <m:t>=</m:t>
                    </m:r>
                    <m:sSub>
                      <m:sSubPr>
                        <m:ctrlPr>
                          <a:rPr lang="en-GB" b="0" i="1" smtClean="0">
                            <a:latin typeface="Cambria Math"/>
                          </a:rPr>
                        </m:ctrlPr>
                      </m:sSubPr>
                      <m:e>
                        <m:r>
                          <a:rPr lang="en-GB" b="0" i="1" smtClean="0">
                            <a:latin typeface="Cambria Math"/>
                          </a:rPr>
                          <m:t>𝜌</m:t>
                        </m:r>
                      </m:e>
                      <m:sub>
                        <m:r>
                          <a:rPr lang="en-GB" b="0" i="1" smtClean="0">
                            <a:latin typeface="Cambria Math"/>
                          </a:rPr>
                          <m:t>2</m:t>
                        </m:r>
                      </m:sub>
                    </m:sSub>
                    <m:sSub>
                      <m:sSubPr>
                        <m:ctrlPr>
                          <a:rPr lang="en-GB" b="0" i="1" smtClean="0">
                            <a:latin typeface="Cambria Math"/>
                          </a:rPr>
                        </m:ctrlPr>
                      </m:sSubPr>
                      <m:e>
                        <m:r>
                          <a:rPr lang="en-GB" b="0" i="1" smtClean="0">
                            <a:latin typeface="Cambria Math"/>
                          </a:rPr>
                          <m:t>𝑢</m:t>
                        </m:r>
                      </m:e>
                      <m:sub>
                        <m:r>
                          <a:rPr lang="en-GB" b="0" i="1" smtClean="0">
                            <a:latin typeface="Cambria Math"/>
                          </a:rPr>
                          <m:t>2</m:t>
                        </m:r>
                      </m:sub>
                    </m:sSub>
                  </m:oMath>
                </a14:m>
                <a:endParaRPr lang="en-GB" b="0" dirty="0" smtClean="0"/>
              </a:p>
              <a:p>
                <a:pPr lvl="1"/>
                <a:r>
                  <a:rPr lang="en-GB" dirty="0" smtClean="0"/>
                  <a:t>conservation of momentum: </a:t>
                </a:r>
                <a14:m>
                  <m:oMath xmlns:m="http://schemas.openxmlformats.org/officeDocument/2006/math">
                    <m:sSub>
                      <m:sSubPr>
                        <m:ctrlPr>
                          <a:rPr lang="en-GB" b="0" i="1" smtClean="0">
                            <a:latin typeface="Cambria Math"/>
                          </a:rPr>
                        </m:ctrlPr>
                      </m:sSubPr>
                      <m:e>
                        <m:r>
                          <a:rPr lang="en-GB" b="0" i="1" smtClean="0">
                            <a:latin typeface="Cambria Math"/>
                          </a:rPr>
                          <m:t>𝜌</m:t>
                        </m:r>
                      </m:e>
                      <m:sub>
                        <m:r>
                          <a:rPr lang="en-GB" b="0" i="1" smtClean="0">
                            <a:latin typeface="Cambria Math"/>
                          </a:rPr>
                          <m:t>1</m:t>
                        </m:r>
                      </m:sub>
                    </m:sSub>
                    <m:sSubSup>
                      <m:sSubSupPr>
                        <m:ctrlPr>
                          <a:rPr lang="en-GB" b="0" i="1" smtClean="0">
                            <a:latin typeface="Cambria Math"/>
                          </a:rPr>
                        </m:ctrlPr>
                      </m:sSubSupPr>
                      <m:e>
                        <m:r>
                          <a:rPr lang="en-GB" b="0" i="1" smtClean="0">
                            <a:latin typeface="Cambria Math"/>
                          </a:rPr>
                          <m:t>𝑢</m:t>
                        </m:r>
                      </m:e>
                      <m:sub>
                        <m:r>
                          <a:rPr lang="en-GB" b="0" i="1" smtClean="0">
                            <a:latin typeface="Cambria Math"/>
                          </a:rPr>
                          <m:t>1</m:t>
                        </m:r>
                      </m:sub>
                      <m:sup>
                        <m:r>
                          <a:rPr lang="en-GB" b="0" i="1" smtClean="0">
                            <a:latin typeface="Cambria Math"/>
                          </a:rPr>
                          <m:t>2</m:t>
                        </m:r>
                      </m:sup>
                    </m:sSubSup>
                    <m:r>
                      <a:rPr lang="en-GB" b="0" i="1" smtClean="0">
                        <a:latin typeface="Cambria Math"/>
                      </a:rPr>
                      <m:t>+</m:t>
                    </m:r>
                    <m:sSub>
                      <m:sSubPr>
                        <m:ctrlPr>
                          <a:rPr lang="en-GB" b="0" i="1" smtClean="0">
                            <a:latin typeface="Cambria Math"/>
                          </a:rPr>
                        </m:ctrlPr>
                      </m:sSubPr>
                      <m:e>
                        <m:r>
                          <a:rPr lang="en-GB" b="0" i="1" smtClean="0">
                            <a:latin typeface="Cambria Math"/>
                          </a:rPr>
                          <m:t>𝑝</m:t>
                        </m:r>
                      </m:e>
                      <m:sub>
                        <m:r>
                          <a:rPr lang="en-GB" b="0" i="1" smtClean="0">
                            <a:latin typeface="Cambria Math"/>
                          </a:rPr>
                          <m:t>1</m:t>
                        </m:r>
                      </m:sub>
                    </m:sSub>
                    <m:r>
                      <a:rPr lang="en-GB" b="0" i="1" smtClean="0">
                        <a:latin typeface="Cambria Math"/>
                      </a:rPr>
                      <m:t>=</m:t>
                    </m:r>
                    <m:sSub>
                      <m:sSubPr>
                        <m:ctrlPr>
                          <a:rPr lang="en-GB" b="0" i="1" smtClean="0">
                            <a:latin typeface="Cambria Math"/>
                          </a:rPr>
                        </m:ctrlPr>
                      </m:sSubPr>
                      <m:e>
                        <m:r>
                          <a:rPr lang="en-GB" b="0" i="1" smtClean="0">
                            <a:latin typeface="Cambria Math"/>
                          </a:rPr>
                          <m:t>𝜌</m:t>
                        </m:r>
                      </m:e>
                      <m:sub>
                        <m:r>
                          <a:rPr lang="en-GB" b="0" i="1" smtClean="0">
                            <a:latin typeface="Cambria Math"/>
                          </a:rPr>
                          <m:t>2</m:t>
                        </m:r>
                      </m:sub>
                    </m:sSub>
                    <m:sSubSup>
                      <m:sSubSupPr>
                        <m:ctrlPr>
                          <a:rPr lang="en-GB" b="0" i="1" smtClean="0">
                            <a:latin typeface="Cambria Math"/>
                          </a:rPr>
                        </m:ctrlPr>
                      </m:sSubSupPr>
                      <m:e>
                        <m:r>
                          <a:rPr lang="en-GB" b="0" i="1" smtClean="0">
                            <a:latin typeface="Cambria Math"/>
                          </a:rPr>
                          <m:t>𝑢</m:t>
                        </m:r>
                      </m:e>
                      <m:sub>
                        <m:r>
                          <a:rPr lang="en-GB" b="0" i="1" smtClean="0">
                            <a:latin typeface="Cambria Math"/>
                          </a:rPr>
                          <m:t>2</m:t>
                        </m:r>
                      </m:sub>
                      <m:sup>
                        <m:r>
                          <a:rPr lang="en-GB" b="0" i="1" smtClean="0">
                            <a:latin typeface="Cambria Math"/>
                          </a:rPr>
                          <m:t>2</m:t>
                        </m:r>
                      </m:sup>
                    </m:sSubSup>
                    <m:r>
                      <a:rPr lang="en-GB" b="0" i="1" smtClean="0">
                        <a:latin typeface="Cambria Math"/>
                      </a:rPr>
                      <m:t>+</m:t>
                    </m:r>
                    <m:sSub>
                      <m:sSubPr>
                        <m:ctrlPr>
                          <a:rPr lang="en-GB" b="0" i="1" smtClean="0">
                            <a:latin typeface="Cambria Math"/>
                          </a:rPr>
                        </m:ctrlPr>
                      </m:sSubPr>
                      <m:e>
                        <m:r>
                          <a:rPr lang="en-GB" b="0" i="1" smtClean="0">
                            <a:latin typeface="Cambria Math"/>
                          </a:rPr>
                          <m:t>𝑝</m:t>
                        </m:r>
                      </m:e>
                      <m:sub>
                        <m:r>
                          <a:rPr lang="en-GB" b="0" i="1" smtClean="0">
                            <a:latin typeface="Cambria Math"/>
                          </a:rPr>
                          <m:t>2</m:t>
                        </m:r>
                      </m:sub>
                    </m:sSub>
                  </m:oMath>
                </a14:m>
                <a:endParaRPr lang="en-GB" b="0" dirty="0" smtClean="0"/>
              </a:p>
              <a:p>
                <a:pPr lvl="2"/>
                <a:r>
                  <a:rPr lang="en-GB" dirty="0" smtClean="0"/>
                  <a:t>mass of gas crossing shock in time </a:t>
                </a:r>
                <a:r>
                  <a:rPr lang="el-GR" dirty="0" smtClean="0"/>
                  <a:t>Δ</a:t>
                </a:r>
                <a:r>
                  <a:rPr lang="en-GB" i="1" dirty="0" smtClean="0"/>
                  <a:t>t</a:t>
                </a:r>
                <a:r>
                  <a:rPr lang="en-GB" dirty="0" smtClean="0"/>
                  <a:t> is </a:t>
                </a:r>
                <a:r>
                  <a:rPr lang="el-GR" i="1" dirty="0" smtClean="0"/>
                  <a:t>ρ</a:t>
                </a:r>
                <a:r>
                  <a:rPr lang="en-GB" i="1" baseline="-25000" dirty="0" err="1" smtClean="0"/>
                  <a:t>i</a:t>
                </a:r>
                <a:r>
                  <a:rPr lang="en-GB" i="1" dirty="0" err="1" smtClean="0"/>
                  <a:t>u</a:t>
                </a:r>
                <a:r>
                  <a:rPr lang="en-GB" i="1" baseline="-25000" dirty="0" err="1" smtClean="0"/>
                  <a:t>i</a:t>
                </a:r>
                <a:r>
                  <a:rPr lang="el-GR" dirty="0"/>
                  <a:t> Δ</a:t>
                </a:r>
                <a:r>
                  <a:rPr lang="en-GB" i="1" dirty="0" smtClean="0"/>
                  <a:t>t </a:t>
                </a:r>
                <a:r>
                  <a:rPr lang="en-GB" dirty="0" smtClean="0"/>
                  <a:t>(per unit area)</a:t>
                </a:r>
              </a:p>
              <a:p>
                <a:pPr lvl="2"/>
                <a:r>
                  <a:rPr lang="en-GB" dirty="0" smtClean="0"/>
                  <a:t>change in momentum balanced by change in pressure</a:t>
                </a:r>
                <a:endParaRPr lang="en-GB"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blipFill rotWithShape="1">
                <a:blip r:embed="rId3"/>
                <a:stretch>
                  <a:fillRect l="-593" t="-875"/>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240AB68-B506-48B0-8D67-8B664EA145BA}" type="slidenum">
              <a:rPr lang="en-GB" smtClean="0"/>
              <a:t>13</a:t>
            </a:fld>
            <a:endParaRPr lang="en-GB"/>
          </a:p>
        </p:txBody>
      </p:sp>
      <p:sp>
        <p:nvSpPr>
          <p:cNvPr id="2" name="TextBox 1"/>
          <p:cNvSpPr txBox="1"/>
          <p:nvPr/>
        </p:nvSpPr>
        <p:spPr>
          <a:xfrm>
            <a:off x="6588224" y="620688"/>
            <a:ext cx="2448272" cy="923330"/>
          </a:xfrm>
          <a:prstGeom prst="rect">
            <a:avLst/>
          </a:prstGeom>
          <a:noFill/>
        </p:spPr>
        <p:txBody>
          <a:bodyPr wrap="square" rtlCol="0">
            <a:spAutoFit/>
          </a:bodyPr>
          <a:lstStyle/>
          <a:p>
            <a:pPr algn="r"/>
            <a:r>
              <a:rPr lang="en-GB" i="1" dirty="0" smtClean="0"/>
              <a:t>plane parallel shock:</a:t>
            </a:r>
          </a:p>
          <a:p>
            <a:pPr algn="r"/>
            <a:r>
              <a:rPr lang="en-GB" i="1" dirty="0" smtClean="0"/>
              <a:t>gas velocity along shock normal</a:t>
            </a:r>
            <a:endParaRPr lang="en-GB" i="1" dirty="0"/>
          </a:p>
        </p:txBody>
      </p:sp>
    </p:spTree>
    <p:extLst>
      <p:ext uri="{BB962C8B-B14F-4D97-AF65-F5344CB8AC3E}">
        <p14:creationId xmlns:p14="http://schemas.microsoft.com/office/powerpoint/2010/main" val="3526767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2656" y="1268760"/>
            <a:ext cx="4493840" cy="3067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p:txBody>
          <a:bodyPr/>
          <a:lstStyle/>
          <a:p>
            <a:r>
              <a:rPr lang="en-GB" dirty="0" smtClean="0"/>
              <a:t>Shock jump conditions</a:t>
            </a:r>
            <a:endParaRPr lang="en-GB" dirty="0"/>
          </a:p>
        </p:txBody>
      </p:sp>
      <mc:AlternateContent xmlns:mc="http://schemas.openxmlformats.org/markup-compatibility/2006">
        <mc:Choice xmlns:a14="http://schemas.microsoft.com/office/drawing/2010/main" Requires="a14">
          <p:sp>
            <p:nvSpPr>
              <p:cNvPr id="6" name="Content Placeholder 5"/>
              <p:cNvSpPr>
                <a:spLocks noGrp="1"/>
              </p:cNvSpPr>
              <p:nvPr>
                <p:ph idx="1"/>
              </p:nvPr>
            </p:nvSpPr>
            <p:spPr>
              <a:xfrm>
                <a:off x="457200" y="1600200"/>
                <a:ext cx="8229600" cy="5141168"/>
              </a:xfrm>
            </p:spPr>
            <p:txBody>
              <a:bodyPr/>
              <a:lstStyle/>
              <a:p>
                <a:r>
                  <a:rPr lang="en-GB" dirty="0" smtClean="0"/>
                  <a:t>Shock jump conditions (cont.)</a:t>
                </a:r>
              </a:p>
              <a:p>
                <a:pPr lvl="1"/>
                <a:r>
                  <a:rPr lang="en-GB" dirty="0" smtClean="0"/>
                  <a:t>conservation of energy:</a:t>
                </a:r>
              </a:p>
              <a:p>
                <a:pPr lvl="2"/>
                <a:r>
                  <a:rPr lang="en-GB" dirty="0" smtClean="0"/>
                  <a:t>energy of gas = internal thermal</a:t>
                </a:r>
                <a:br>
                  <a:rPr lang="en-GB" dirty="0" smtClean="0"/>
                </a:br>
                <a:r>
                  <a:rPr lang="en-GB" dirty="0" smtClean="0"/>
                  <a:t>energy + bulk kinetic energy</a:t>
                </a:r>
              </a:p>
              <a:p>
                <a:pPr lvl="2"/>
                <a14:m>
                  <m:oMath xmlns:m="http://schemas.openxmlformats.org/officeDocument/2006/math">
                    <m:sSub>
                      <m:sSubPr>
                        <m:ctrlPr>
                          <a:rPr lang="en-GB" b="0" i="1" smtClean="0">
                            <a:latin typeface="Cambria Math"/>
                            <a:ea typeface="Cambria Math"/>
                          </a:rPr>
                        </m:ctrlPr>
                      </m:sSubPr>
                      <m:e>
                        <m:r>
                          <a:rPr lang="en-GB" i="1" smtClean="0">
                            <a:latin typeface="Cambria Math"/>
                            <a:ea typeface="Cambria Math"/>
                          </a:rPr>
                          <m:t>ℰ</m:t>
                        </m:r>
                      </m:e>
                      <m:sub>
                        <m:r>
                          <a:rPr lang="en-GB" b="0" i="1" smtClean="0">
                            <a:latin typeface="Cambria Math"/>
                            <a:ea typeface="Cambria Math"/>
                          </a:rPr>
                          <m:t>𝑖</m:t>
                        </m:r>
                      </m:sub>
                    </m:sSub>
                    <m:r>
                      <a:rPr lang="en-GB" b="0" i="1" smtClean="0">
                        <a:latin typeface="Cambria Math"/>
                        <a:ea typeface="Cambria Math"/>
                      </a:rPr>
                      <m:t>=</m:t>
                    </m:r>
                    <m:sSub>
                      <m:sSubPr>
                        <m:ctrlPr>
                          <a:rPr lang="en-GB" b="0" i="1" smtClean="0">
                            <a:latin typeface="Cambria Math"/>
                            <a:ea typeface="Cambria Math"/>
                          </a:rPr>
                        </m:ctrlPr>
                      </m:sSubPr>
                      <m:e>
                        <m:r>
                          <a:rPr lang="en-GB" b="0" i="1" smtClean="0">
                            <a:latin typeface="Cambria Math"/>
                            <a:ea typeface="Cambria Math"/>
                          </a:rPr>
                          <m:t>𝑐</m:t>
                        </m:r>
                      </m:e>
                      <m:sub>
                        <m:r>
                          <a:rPr lang="en-GB" b="0" i="1" smtClean="0">
                            <a:latin typeface="Cambria Math"/>
                            <a:ea typeface="Cambria Math"/>
                          </a:rPr>
                          <m:t>𝑉</m:t>
                        </m:r>
                      </m:sub>
                    </m:sSub>
                    <m:sSub>
                      <m:sSubPr>
                        <m:ctrlPr>
                          <a:rPr lang="en-GB" b="0" i="1" smtClean="0">
                            <a:latin typeface="Cambria Math"/>
                            <a:ea typeface="Cambria Math"/>
                          </a:rPr>
                        </m:ctrlPr>
                      </m:sSubPr>
                      <m:e>
                        <m:r>
                          <a:rPr lang="en-GB" b="0" i="1" smtClean="0">
                            <a:latin typeface="Cambria Math"/>
                            <a:ea typeface="Cambria Math"/>
                          </a:rPr>
                          <m:t>𝑇</m:t>
                        </m:r>
                      </m:e>
                      <m:sub>
                        <m:r>
                          <a:rPr lang="en-GB" b="0" i="1" smtClean="0">
                            <a:latin typeface="Cambria Math"/>
                            <a:ea typeface="Cambria Math"/>
                          </a:rPr>
                          <m:t>𝑖</m:t>
                        </m:r>
                      </m:sub>
                    </m:sSub>
                    <m:r>
                      <a:rPr lang="en-GB" b="0" i="1" smtClean="0">
                        <a:latin typeface="Cambria Math"/>
                        <a:ea typeface="Cambria Math"/>
                      </a:rPr>
                      <m:t>+</m:t>
                    </m:r>
                    <m:f>
                      <m:fPr>
                        <m:ctrlPr>
                          <a:rPr lang="en-GB" b="0" i="1" smtClean="0">
                            <a:latin typeface="Cambria Math"/>
                            <a:ea typeface="Cambria Math"/>
                          </a:rPr>
                        </m:ctrlPr>
                      </m:fPr>
                      <m:num>
                        <m:r>
                          <a:rPr lang="en-GB" b="0" i="1" smtClean="0">
                            <a:latin typeface="Cambria Math"/>
                            <a:ea typeface="Cambria Math"/>
                          </a:rPr>
                          <m:t>1</m:t>
                        </m:r>
                      </m:num>
                      <m:den>
                        <m:r>
                          <a:rPr lang="en-GB" b="0" i="1" smtClean="0">
                            <a:latin typeface="Cambria Math"/>
                            <a:ea typeface="Cambria Math"/>
                          </a:rPr>
                          <m:t>2</m:t>
                        </m:r>
                      </m:den>
                    </m:f>
                    <m:sSubSup>
                      <m:sSubSupPr>
                        <m:ctrlPr>
                          <a:rPr lang="en-GB" b="0" i="1" smtClean="0">
                            <a:latin typeface="Cambria Math"/>
                            <a:ea typeface="Cambria Math"/>
                          </a:rPr>
                        </m:ctrlPr>
                      </m:sSubSupPr>
                      <m:e>
                        <m:r>
                          <a:rPr lang="en-GB" b="0" i="1" smtClean="0">
                            <a:latin typeface="Cambria Math"/>
                            <a:ea typeface="Cambria Math"/>
                          </a:rPr>
                          <m:t>𝑢</m:t>
                        </m:r>
                      </m:e>
                      <m:sub>
                        <m:r>
                          <a:rPr lang="en-GB" b="0" i="1" smtClean="0">
                            <a:latin typeface="Cambria Math"/>
                            <a:ea typeface="Cambria Math"/>
                          </a:rPr>
                          <m:t>𝑖</m:t>
                        </m:r>
                      </m:sub>
                      <m:sup>
                        <m:r>
                          <a:rPr lang="en-GB" b="0" i="1" smtClean="0">
                            <a:latin typeface="Cambria Math"/>
                            <a:ea typeface="Cambria Math"/>
                          </a:rPr>
                          <m:t>2</m:t>
                        </m:r>
                      </m:sup>
                    </m:sSubSup>
                  </m:oMath>
                </a14:m>
                <a:r>
                  <a:rPr lang="en-GB" b="0" dirty="0" smtClean="0">
                    <a:ea typeface="Cambria Math"/>
                  </a:rPr>
                  <a:t> [per unit mass]</a:t>
                </a:r>
                <a:r>
                  <a:rPr lang="en-GB" b="0" dirty="0" smtClean="0">
                    <a:ea typeface="Cambria Math"/>
                  </a:rPr>
                  <a:t/>
                </a:r>
                <a:br>
                  <a:rPr lang="en-GB" b="0" dirty="0" smtClean="0">
                    <a:ea typeface="Cambria Math"/>
                  </a:rPr>
                </a:br>
                <a:r>
                  <a:rPr lang="en-GB" b="0" dirty="0" smtClean="0">
                    <a:ea typeface="Cambria Math"/>
                  </a:rPr>
                  <a:t>where </a:t>
                </a:r>
                <a:r>
                  <a:rPr lang="en-GB" b="0" i="1" dirty="0" err="1" smtClean="0">
                    <a:ea typeface="Cambria Math"/>
                  </a:rPr>
                  <a:t>c</a:t>
                </a:r>
                <a:r>
                  <a:rPr lang="en-GB" b="0" i="1" baseline="-25000" dirty="0" err="1" smtClean="0">
                    <a:ea typeface="Cambria Math"/>
                  </a:rPr>
                  <a:t>V</a:t>
                </a:r>
                <a:r>
                  <a:rPr lang="en-GB" b="0" i="1" dirty="0" smtClean="0">
                    <a:ea typeface="Cambria Math"/>
                  </a:rPr>
                  <a:t> </a:t>
                </a:r>
                <a:r>
                  <a:rPr lang="en-GB" dirty="0" smtClean="0">
                    <a:ea typeface="Cambria Math"/>
                  </a:rPr>
                  <a:t>is specific heat at </a:t>
                </a:r>
                <a:br>
                  <a:rPr lang="en-GB" dirty="0" smtClean="0">
                    <a:ea typeface="Cambria Math"/>
                  </a:rPr>
                </a:br>
                <a:r>
                  <a:rPr lang="en-GB" dirty="0" smtClean="0">
                    <a:ea typeface="Cambria Math"/>
                  </a:rPr>
                  <a:t>constant volume</a:t>
                </a:r>
              </a:p>
              <a:p>
                <a:pPr lvl="2"/>
                <a:r>
                  <a:rPr lang="en-GB" dirty="0" smtClean="0">
                    <a:ea typeface="Cambria Math"/>
                  </a:rPr>
                  <a:t>Ideal gas law gives </a:t>
                </a:r>
                <a14:m>
                  <m:oMath xmlns:m="http://schemas.openxmlformats.org/officeDocument/2006/math">
                    <m:r>
                      <a:rPr lang="en-GB" b="0" i="1" smtClean="0">
                        <a:latin typeface="Cambria Math"/>
                        <a:ea typeface="Cambria Math"/>
                      </a:rPr>
                      <m:t>𝑝</m:t>
                    </m:r>
                    <m:r>
                      <a:rPr lang="en-GB" b="0" i="1" smtClean="0">
                        <a:latin typeface="Cambria Math"/>
                        <a:ea typeface="Cambria Math"/>
                      </a:rPr>
                      <m:t>=</m:t>
                    </m:r>
                    <m:r>
                      <a:rPr lang="en-GB" b="0" i="1" smtClean="0">
                        <a:latin typeface="Cambria Math"/>
                        <a:ea typeface="Cambria Math"/>
                      </a:rPr>
                      <m:t>𝜌</m:t>
                    </m:r>
                    <m:d>
                      <m:dPr>
                        <m:ctrlPr>
                          <a:rPr lang="en-GB" b="0" i="1" smtClean="0">
                            <a:latin typeface="Cambria Math"/>
                            <a:ea typeface="Cambria Math"/>
                          </a:rPr>
                        </m:ctrlPr>
                      </m:dPr>
                      <m:e>
                        <m:sSub>
                          <m:sSubPr>
                            <m:ctrlPr>
                              <a:rPr lang="en-GB" b="0" i="1" smtClean="0">
                                <a:latin typeface="Cambria Math"/>
                                <a:ea typeface="Cambria Math"/>
                              </a:rPr>
                            </m:ctrlPr>
                          </m:sSubPr>
                          <m:e>
                            <m:r>
                              <a:rPr lang="en-GB" b="0" i="1" smtClean="0">
                                <a:latin typeface="Cambria Math"/>
                                <a:ea typeface="Cambria Math"/>
                              </a:rPr>
                              <m:t>𝛾</m:t>
                            </m:r>
                          </m:e>
                          <m:sub>
                            <m:r>
                              <a:rPr lang="en-GB" b="0" i="1" smtClean="0">
                                <a:latin typeface="Cambria Math"/>
                                <a:ea typeface="Cambria Math"/>
                              </a:rPr>
                              <m:t>𝑔</m:t>
                            </m:r>
                          </m:sub>
                        </m:sSub>
                        <m:r>
                          <a:rPr lang="en-GB" b="0" i="1" smtClean="0">
                            <a:latin typeface="Cambria Math"/>
                            <a:ea typeface="Cambria Math"/>
                          </a:rPr>
                          <m:t>−1</m:t>
                        </m:r>
                      </m:e>
                    </m:d>
                    <m:sSub>
                      <m:sSubPr>
                        <m:ctrlPr>
                          <a:rPr lang="en-GB" b="0" i="1" smtClean="0">
                            <a:latin typeface="Cambria Math"/>
                            <a:ea typeface="Cambria Math"/>
                          </a:rPr>
                        </m:ctrlPr>
                      </m:sSubPr>
                      <m:e>
                        <m:r>
                          <a:rPr lang="en-GB" b="0" i="1" smtClean="0">
                            <a:latin typeface="Cambria Math"/>
                            <a:ea typeface="Cambria Math"/>
                          </a:rPr>
                          <m:t>𝑐</m:t>
                        </m:r>
                      </m:e>
                      <m:sub>
                        <m:r>
                          <a:rPr lang="en-GB" b="0" i="1" smtClean="0">
                            <a:latin typeface="Cambria Math"/>
                            <a:ea typeface="Cambria Math"/>
                          </a:rPr>
                          <m:t>𝑉</m:t>
                        </m:r>
                      </m:sub>
                    </m:sSub>
                    <m:r>
                      <a:rPr lang="en-GB" b="0" i="1" smtClean="0">
                        <a:latin typeface="Cambria Math"/>
                        <a:ea typeface="Cambria Math"/>
                      </a:rPr>
                      <m:t>𝑇</m:t>
                    </m:r>
                  </m:oMath>
                </a14:m>
                <a:r>
                  <a:rPr lang="en-GB" dirty="0" smtClean="0"/>
                  <a:t> (</a:t>
                </a:r>
                <a14:m>
                  <m:oMath xmlns:m="http://schemas.openxmlformats.org/officeDocument/2006/math">
                    <m:sSub>
                      <m:sSubPr>
                        <m:ctrlPr>
                          <a:rPr lang="en-GB" b="0" i="1" dirty="0" smtClean="0">
                            <a:latin typeface="Cambria Math"/>
                          </a:rPr>
                        </m:ctrlPr>
                      </m:sSubPr>
                      <m:e>
                        <m:r>
                          <a:rPr lang="en-GB" b="0" i="1" dirty="0" smtClean="0">
                            <a:latin typeface="Cambria Math"/>
                          </a:rPr>
                          <m:t>𝛾</m:t>
                        </m:r>
                      </m:e>
                      <m:sub>
                        <m:r>
                          <a:rPr lang="en-GB" b="0" i="1" dirty="0" smtClean="0">
                            <a:latin typeface="Cambria Math"/>
                          </a:rPr>
                          <m:t>𝑔</m:t>
                        </m:r>
                      </m:sub>
                    </m:sSub>
                    <m:r>
                      <a:rPr lang="en-GB" b="0" i="1" dirty="0" smtClean="0">
                        <a:latin typeface="Cambria Math"/>
                      </a:rPr>
                      <m:t>=</m:t>
                    </m:r>
                    <m:sSub>
                      <m:sSubPr>
                        <m:ctrlPr>
                          <a:rPr lang="en-GB" b="0" i="1" dirty="0" smtClean="0">
                            <a:latin typeface="Cambria Math"/>
                          </a:rPr>
                        </m:ctrlPr>
                      </m:sSubPr>
                      <m:e>
                        <m:r>
                          <a:rPr lang="en-GB" b="0" i="1" dirty="0" smtClean="0">
                            <a:latin typeface="Cambria Math"/>
                          </a:rPr>
                          <m:t>𝑐</m:t>
                        </m:r>
                      </m:e>
                      <m:sub>
                        <m:r>
                          <a:rPr lang="en-GB" b="0" i="1" dirty="0" smtClean="0">
                            <a:latin typeface="Cambria Math"/>
                          </a:rPr>
                          <m:t>𝑝</m:t>
                        </m:r>
                      </m:sub>
                    </m:sSub>
                    <m:r>
                      <m:rPr>
                        <m:lit/>
                      </m:rPr>
                      <a:rPr lang="en-GB" b="0" i="1" dirty="0" smtClean="0">
                        <a:latin typeface="Cambria Math"/>
                      </a:rPr>
                      <m:t>/</m:t>
                    </m:r>
                    <m:sSub>
                      <m:sSubPr>
                        <m:ctrlPr>
                          <a:rPr lang="en-GB" b="0" i="1" dirty="0" smtClean="0">
                            <a:latin typeface="Cambria Math"/>
                          </a:rPr>
                        </m:ctrlPr>
                      </m:sSubPr>
                      <m:e>
                        <m:r>
                          <a:rPr lang="en-GB" b="0" i="1" dirty="0" smtClean="0">
                            <a:latin typeface="Cambria Math"/>
                          </a:rPr>
                          <m:t>𝑐</m:t>
                        </m:r>
                      </m:e>
                      <m:sub>
                        <m:r>
                          <a:rPr lang="en-GB" b="0" i="1" dirty="0" smtClean="0">
                            <a:latin typeface="Cambria Math"/>
                          </a:rPr>
                          <m:t>𝑉</m:t>
                        </m:r>
                      </m:sub>
                    </m:sSub>
                  </m:oMath>
                </a14:m>
                <a:r>
                  <a:rPr lang="en-GB" dirty="0" smtClean="0"/>
                  <a:t>)</a:t>
                </a:r>
              </a:p>
              <a:p>
                <a:pPr lvl="1"/>
                <a:r>
                  <a:rPr lang="en-GB" dirty="0" smtClean="0"/>
                  <a:t>Conservation of energy gives </a:t>
                </a:r>
                <a14:m>
                  <m:oMath xmlns:m="http://schemas.openxmlformats.org/officeDocument/2006/math">
                    <m:sSub>
                      <m:sSubPr>
                        <m:ctrlPr>
                          <a:rPr lang="en-GB" b="0" i="1" smtClean="0">
                            <a:latin typeface="Cambria Math"/>
                          </a:rPr>
                        </m:ctrlPr>
                      </m:sSubPr>
                      <m:e>
                        <m:r>
                          <a:rPr lang="en-GB" b="0" i="1" smtClean="0">
                            <a:latin typeface="Cambria Math"/>
                          </a:rPr>
                          <m:t>𝜌</m:t>
                        </m:r>
                      </m:e>
                      <m:sub>
                        <m:r>
                          <a:rPr lang="en-GB" b="0" i="1" smtClean="0">
                            <a:latin typeface="Cambria Math"/>
                          </a:rPr>
                          <m:t>1</m:t>
                        </m:r>
                      </m:sub>
                    </m:sSub>
                    <m:sSub>
                      <m:sSubPr>
                        <m:ctrlPr>
                          <a:rPr lang="en-GB" b="0" i="1" smtClean="0">
                            <a:latin typeface="Cambria Math"/>
                          </a:rPr>
                        </m:ctrlPr>
                      </m:sSubPr>
                      <m:e>
                        <m:r>
                          <a:rPr lang="en-GB" b="0" i="1" smtClean="0">
                            <a:latin typeface="Cambria Math"/>
                          </a:rPr>
                          <m:t>𝑢</m:t>
                        </m:r>
                      </m:e>
                      <m:sub>
                        <m:r>
                          <a:rPr lang="en-GB" b="0" i="1" smtClean="0">
                            <a:latin typeface="Cambria Math"/>
                          </a:rPr>
                          <m:t>1</m:t>
                        </m:r>
                      </m:sub>
                    </m:sSub>
                    <m:sSub>
                      <m:sSubPr>
                        <m:ctrlPr>
                          <a:rPr lang="en-GB" b="0" i="1" smtClean="0">
                            <a:latin typeface="Cambria Math"/>
                            <a:ea typeface="Cambria Math"/>
                          </a:rPr>
                        </m:ctrlPr>
                      </m:sSubPr>
                      <m:e>
                        <m:r>
                          <a:rPr lang="en-GB" b="0" i="1" smtClean="0">
                            <a:latin typeface="Cambria Math"/>
                            <a:ea typeface="Cambria Math"/>
                          </a:rPr>
                          <m:t>ℰ</m:t>
                        </m:r>
                      </m:e>
                      <m:sub>
                        <m:r>
                          <a:rPr lang="en-GB" b="0" i="1" smtClean="0">
                            <a:latin typeface="Cambria Math"/>
                            <a:ea typeface="Cambria Math"/>
                          </a:rPr>
                          <m:t>1</m:t>
                        </m:r>
                      </m:sub>
                    </m:sSub>
                    <m:r>
                      <a:rPr lang="en-GB" b="0" i="1" smtClean="0">
                        <a:latin typeface="Cambria Math"/>
                        <a:ea typeface="Cambria Math"/>
                      </a:rPr>
                      <m:t>+</m:t>
                    </m:r>
                    <m:sSub>
                      <m:sSubPr>
                        <m:ctrlPr>
                          <a:rPr lang="en-GB" b="0" i="1" smtClean="0">
                            <a:latin typeface="Cambria Math"/>
                            <a:ea typeface="Cambria Math"/>
                          </a:rPr>
                        </m:ctrlPr>
                      </m:sSubPr>
                      <m:e>
                        <m:r>
                          <a:rPr lang="en-GB" b="0" i="1" smtClean="0">
                            <a:latin typeface="Cambria Math"/>
                            <a:ea typeface="Cambria Math"/>
                          </a:rPr>
                          <m:t>𝑝</m:t>
                        </m:r>
                      </m:e>
                      <m:sub>
                        <m:r>
                          <a:rPr lang="en-GB" b="0" i="1" smtClean="0">
                            <a:latin typeface="Cambria Math"/>
                            <a:ea typeface="Cambria Math"/>
                          </a:rPr>
                          <m:t>1</m:t>
                        </m:r>
                      </m:sub>
                    </m:sSub>
                    <m:sSub>
                      <m:sSubPr>
                        <m:ctrlPr>
                          <a:rPr lang="en-GB" b="0" i="1" smtClean="0">
                            <a:latin typeface="Cambria Math"/>
                            <a:ea typeface="Cambria Math"/>
                          </a:rPr>
                        </m:ctrlPr>
                      </m:sSubPr>
                      <m:e>
                        <m:r>
                          <a:rPr lang="en-GB" b="0" i="1" smtClean="0">
                            <a:latin typeface="Cambria Math"/>
                            <a:ea typeface="Cambria Math"/>
                          </a:rPr>
                          <m:t>𝑢</m:t>
                        </m:r>
                      </m:e>
                      <m:sub>
                        <m:r>
                          <a:rPr lang="en-GB" b="0" i="1" smtClean="0">
                            <a:latin typeface="Cambria Math"/>
                            <a:ea typeface="Cambria Math"/>
                          </a:rPr>
                          <m:t>1</m:t>
                        </m:r>
                      </m:sub>
                    </m:sSub>
                    <m:r>
                      <a:rPr lang="en-GB" b="0" i="1" smtClean="0">
                        <a:latin typeface="Cambria Math"/>
                        <a:ea typeface="Cambria Math"/>
                      </a:rPr>
                      <m:t>=</m:t>
                    </m:r>
                    <m:sSub>
                      <m:sSubPr>
                        <m:ctrlPr>
                          <a:rPr lang="en-GB" b="0" i="1" smtClean="0">
                            <a:latin typeface="Cambria Math"/>
                            <a:ea typeface="Cambria Math"/>
                          </a:rPr>
                        </m:ctrlPr>
                      </m:sSubPr>
                      <m:e>
                        <m:r>
                          <a:rPr lang="en-GB" b="0" i="1" smtClean="0">
                            <a:latin typeface="Cambria Math"/>
                            <a:ea typeface="Cambria Math"/>
                          </a:rPr>
                          <m:t>𝜌</m:t>
                        </m:r>
                      </m:e>
                      <m:sub>
                        <m:r>
                          <a:rPr lang="en-GB" b="0" i="1" smtClean="0">
                            <a:latin typeface="Cambria Math"/>
                            <a:ea typeface="Cambria Math"/>
                          </a:rPr>
                          <m:t>2</m:t>
                        </m:r>
                      </m:sub>
                    </m:sSub>
                    <m:sSub>
                      <m:sSubPr>
                        <m:ctrlPr>
                          <a:rPr lang="en-GB" b="0" i="1" smtClean="0">
                            <a:latin typeface="Cambria Math"/>
                            <a:ea typeface="Cambria Math"/>
                          </a:rPr>
                        </m:ctrlPr>
                      </m:sSubPr>
                      <m:e>
                        <m:r>
                          <a:rPr lang="en-GB" b="0" i="1" smtClean="0">
                            <a:latin typeface="Cambria Math"/>
                            <a:ea typeface="Cambria Math"/>
                          </a:rPr>
                          <m:t>𝑢</m:t>
                        </m:r>
                      </m:e>
                      <m:sub>
                        <m:r>
                          <a:rPr lang="en-GB" b="0" i="1" smtClean="0">
                            <a:latin typeface="Cambria Math"/>
                            <a:ea typeface="Cambria Math"/>
                          </a:rPr>
                          <m:t>2</m:t>
                        </m:r>
                      </m:sub>
                    </m:sSub>
                    <m:sSub>
                      <m:sSubPr>
                        <m:ctrlPr>
                          <a:rPr lang="en-GB" b="0" i="1" smtClean="0">
                            <a:latin typeface="Cambria Math"/>
                            <a:ea typeface="Cambria Math"/>
                          </a:rPr>
                        </m:ctrlPr>
                      </m:sSubPr>
                      <m:e>
                        <m:r>
                          <a:rPr lang="en-GB" b="0" i="1" smtClean="0">
                            <a:latin typeface="Cambria Math"/>
                            <a:ea typeface="Cambria Math"/>
                          </a:rPr>
                          <m:t>ℰ</m:t>
                        </m:r>
                      </m:e>
                      <m:sub>
                        <m:r>
                          <a:rPr lang="en-GB" b="0" i="1" smtClean="0">
                            <a:latin typeface="Cambria Math"/>
                            <a:ea typeface="Cambria Math"/>
                          </a:rPr>
                          <m:t>2</m:t>
                        </m:r>
                      </m:sub>
                    </m:sSub>
                    <m:r>
                      <a:rPr lang="en-GB" b="0" i="1" smtClean="0">
                        <a:latin typeface="Cambria Math"/>
                        <a:ea typeface="Cambria Math"/>
                      </a:rPr>
                      <m:t>+</m:t>
                    </m:r>
                    <m:sSub>
                      <m:sSubPr>
                        <m:ctrlPr>
                          <a:rPr lang="en-GB" b="0" i="1" smtClean="0">
                            <a:latin typeface="Cambria Math"/>
                            <a:ea typeface="Cambria Math"/>
                          </a:rPr>
                        </m:ctrlPr>
                      </m:sSubPr>
                      <m:e>
                        <m:r>
                          <a:rPr lang="en-GB" b="0" i="1" smtClean="0">
                            <a:latin typeface="Cambria Math"/>
                            <a:ea typeface="Cambria Math"/>
                          </a:rPr>
                          <m:t>𝑝</m:t>
                        </m:r>
                      </m:e>
                      <m:sub>
                        <m:r>
                          <a:rPr lang="en-GB" b="0" i="1" smtClean="0">
                            <a:latin typeface="Cambria Math"/>
                            <a:ea typeface="Cambria Math"/>
                          </a:rPr>
                          <m:t>2</m:t>
                        </m:r>
                      </m:sub>
                    </m:sSub>
                    <m:sSub>
                      <m:sSubPr>
                        <m:ctrlPr>
                          <a:rPr lang="en-GB" b="0" i="1" smtClean="0">
                            <a:latin typeface="Cambria Math"/>
                            <a:ea typeface="Cambria Math"/>
                          </a:rPr>
                        </m:ctrlPr>
                      </m:sSubPr>
                      <m:e>
                        <m:r>
                          <a:rPr lang="en-GB" b="0" i="1" smtClean="0">
                            <a:latin typeface="Cambria Math"/>
                            <a:ea typeface="Cambria Math"/>
                          </a:rPr>
                          <m:t>𝑢</m:t>
                        </m:r>
                      </m:e>
                      <m:sub>
                        <m:r>
                          <a:rPr lang="en-GB" b="0" i="1" smtClean="0">
                            <a:latin typeface="Cambria Math"/>
                            <a:ea typeface="Cambria Math"/>
                          </a:rPr>
                          <m:t>2</m:t>
                        </m:r>
                      </m:sub>
                    </m:sSub>
                  </m:oMath>
                </a14:m>
                <a:r>
                  <a:rPr lang="en-GB" i="1" dirty="0" smtClean="0"/>
                  <a:t>, </a:t>
                </a:r>
                <a:r>
                  <a:rPr lang="en-GB" dirty="0" smtClean="0"/>
                  <a:t>i.e</a:t>
                </a:r>
                <a:r>
                  <a:rPr lang="en-GB" i="1" dirty="0" smtClean="0"/>
                  <a:t>.</a:t>
                </a:r>
                <a:r>
                  <a:rPr lang="en-GB" i="1" dirty="0" smtClean="0"/>
                  <a:t/>
                </a:r>
                <a:br>
                  <a:rPr lang="en-GB" i="1" dirty="0" smtClean="0"/>
                </a:br>
                <a14:m>
                  <m:oMath xmlns:m="http://schemas.openxmlformats.org/officeDocument/2006/math">
                    <m:sSub>
                      <m:sSubPr>
                        <m:ctrlPr>
                          <a:rPr lang="en-GB" b="0" i="1" smtClean="0">
                            <a:latin typeface="Cambria Math"/>
                          </a:rPr>
                        </m:ctrlPr>
                      </m:sSubPr>
                      <m:e>
                        <m:r>
                          <a:rPr lang="en-GB" b="0" i="1" smtClean="0">
                            <a:latin typeface="Cambria Math"/>
                          </a:rPr>
                          <m:t>𝑝</m:t>
                        </m:r>
                      </m:e>
                      <m:sub>
                        <m:r>
                          <a:rPr lang="en-GB" b="0" i="1" smtClean="0">
                            <a:latin typeface="Cambria Math"/>
                          </a:rPr>
                          <m:t>1</m:t>
                        </m:r>
                      </m:sub>
                    </m:sSub>
                    <m:sSub>
                      <m:sSubPr>
                        <m:ctrlPr>
                          <a:rPr lang="en-GB" b="0" i="1" smtClean="0">
                            <a:latin typeface="Cambria Math"/>
                          </a:rPr>
                        </m:ctrlPr>
                      </m:sSubPr>
                      <m:e>
                        <m:r>
                          <a:rPr lang="en-GB" b="0" i="1" smtClean="0">
                            <a:latin typeface="Cambria Math"/>
                          </a:rPr>
                          <m:t>𝑢</m:t>
                        </m:r>
                      </m:e>
                      <m:sub>
                        <m:r>
                          <a:rPr lang="en-GB" b="0" i="1" smtClean="0">
                            <a:latin typeface="Cambria Math"/>
                          </a:rPr>
                          <m:t>1</m:t>
                        </m:r>
                      </m:sub>
                    </m:sSub>
                    <m:d>
                      <m:dPr>
                        <m:ctrlPr>
                          <a:rPr lang="en-GB" b="0" i="1" smtClean="0">
                            <a:latin typeface="Cambria Math"/>
                          </a:rPr>
                        </m:ctrlPr>
                      </m:dPr>
                      <m:e>
                        <m:f>
                          <m:fPr>
                            <m:ctrlPr>
                              <a:rPr lang="en-GB" b="0" i="1" smtClean="0">
                                <a:latin typeface="Cambria Math"/>
                              </a:rPr>
                            </m:ctrlPr>
                          </m:fPr>
                          <m:num>
                            <m:sSub>
                              <m:sSubPr>
                                <m:ctrlPr>
                                  <a:rPr lang="en-GB" b="0" i="1" smtClean="0">
                                    <a:latin typeface="Cambria Math"/>
                                  </a:rPr>
                                </m:ctrlPr>
                              </m:sSubPr>
                              <m:e>
                                <m:r>
                                  <a:rPr lang="en-GB" b="0" i="1" smtClean="0">
                                    <a:latin typeface="Cambria Math"/>
                                  </a:rPr>
                                  <m:t>𝛾</m:t>
                                </m:r>
                              </m:e>
                              <m:sub>
                                <m:r>
                                  <a:rPr lang="en-GB" b="0" i="1" smtClean="0">
                                    <a:latin typeface="Cambria Math"/>
                                  </a:rPr>
                                  <m:t>𝑔</m:t>
                                </m:r>
                              </m:sub>
                            </m:sSub>
                          </m:num>
                          <m:den>
                            <m:sSub>
                              <m:sSubPr>
                                <m:ctrlPr>
                                  <a:rPr lang="en-GB" b="0" i="1" smtClean="0">
                                    <a:latin typeface="Cambria Math"/>
                                  </a:rPr>
                                </m:ctrlPr>
                              </m:sSubPr>
                              <m:e>
                                <m:r>
                                  <a:rPr lang="en-GB" b="0" i="1" smtClean="0">
                                    <a:latin typeface="Cambria Math"/>
                                  </a:rPr>
                                  <m:t>𝛾</m:t>
                                </m:r>
                              </m:e>
                              <m:sub>
                                <m:r>
                                  <a:rPr lang="en-GB" b="0" i="1" smtClean="0">
                                    <a:latin typeface="Cambria Math"/>
                                  </a:rPr>
                                  <m:t>𝑔</m:t>
                                </m:r>
                              </m:sub>
                            </m:sSub>
                            <m:r>
                              <a:rPr lang="en-GB" b="0" i="1" smtClean="0">
                                <a:latin typeface="Cambria Math"/>
                              </a:rPr>
                              <m:t>−1</m:t>
                            </m:r>
                          </m:den>
                        </m:f>
                      </m:e>
                    </m:d>
                    <m:r>
                      <a:rPr lang="en-GB" b="0" i="1" smtClean="0">
                        <a:latin typeface="Cambria Math"/>
                      </a:rPr>
                      <m:t>+</m:t>
                    </m:r>
                    <m:f>
                      <m:fPr>
                        <m:ctrlPr>
                          <a:rPr lang="en-GB" b="0" i="1" smtClean="0">
                            <a:latin typeface="Cambria Math"/>
                          </a:rPr>
                        </m:ctrlPr>
                      </m:fPr>
                      <m:num>
                        <m:r>
                          <a:rPr lang="en-GB" b="0" i="1" smtClean="0">
                            <a:latin typeface="Cambria Math"/>
                          </a:rPr>
                          <m:t>1</m:t>
                        </m:r>
                      </m:num>
                      <m:den>
                        <m:r>
                          <a:rPr lang="en-GB" b="0" i="1" smtClean="0">
                            <a:latin typeface="Cambria Math"/>
                          </a:rPr>
                          <m:t>2</m:t>
                        </m:r>
                      </m:den>
                    </m:f>
                    <m:sSub>
                      <m:sSubPr>
                        <m:ctrlPr>
                          <a:rPr lang="en-GB" b="0" i="1" smtClean="0">
                            <a:latin typeface="Cambria Math"/>
                          </a:rPr>
                        </m:ctrlPr>
                      </m:sSubPr>
                      <m:e>
                        <m:r>
                          <a:rPr lang="en-GB" b="0" i="1" smtClean="0">
                            <a:latin typeface="Cambria Math"/>
                          </a:rPr>
                          <m:t>𝜌</m:t>
                        </m:r>
                      </m:e>
                      <m:sub>
                        <m:r>
                          <a:rPr lang="en-GB" b="0" i="1" smtClean="0">
                            <a:latin typeface="Cambria Math"/>
                          </a:rPr>
                          <m:t>1</m:t>
                        </m:r>
                      </m:sub>
                    </m:sSub>
                    <m:sSubSup>
                      <m:sSubSupPr>
                        <m:ctrlPr>
                          <a:rPr lang="en-GB" b="0" i="1" smtClean="0">
                            <a:latin typeface="Cambria Math"/>
                          </a:rPr>
                        </m:ctrlPr>
                      </m:sSubSupPr>
                      <m:e>
                        <m:r>
                          <a:rPr lang="en-GB" b="0" i="1" smtClean="0">
                            <a:latin typeface="Cambria Math"/>
                          </a:rPr>
                          <m:t>𝑢</m:t>
                        </m:r>
                      </m:e>
                      <m:sub>
                        <m:r>
                          <a:rPr lang="en-GB" b="0" i="1" smtClean="0">
                            <a:latin typeface="Cambria Math"/>
                          </a:rPr>
                          <m:t>1</m:t>
                        </m:r>
                      </m:sub>
                      <m:sup>
                        <m:r>
                          <a:rPr lang="en-GB" b="0" i="1" smtClean="0">
                            <a:latin typeface="Cambria Math"/>
                          </a:rPr>
                          <m:t>3</m:t>
                        </m:r>
                      </m:sup>
                    </m:sSubSup>
                    <m:r>
                      <a:rPr lang="en-GB" b="0" i="1" smtClean="0">
                        <a:latin typeface="Cambria Math"/>
                      </a:rPr>
                      <m:t>=</m:t>
                    </m:r>
                    <m:sSub>
                      <m:sSubPr>
                        <m:ctrlPr>
                          <a:rPr lang="en-GB" i="1">
                            <a:latin typeface="Cambria Math"/>
                          </a:rPr>
                        </m:ctrlPr>
                      </m:sSubPr>
                      <m:e>
                        <m:r>
                          <a:rPr lang="en-GB" i="1">
                            <a:latin typeface="Cambria Math"/>
                          </a:rPr>
                          <m:t>𝑝</m:t>
                        </m:r>
                      </m:e>
                      <m:sub>
                        <m:r>
                          <a:rPr lang="en-GB" b="0" i="1" smtClean="0">
                            <a:latin typeface="Cambria Math"/>
                          </a:rPr>
                          <m:t>2</m:t>
                        </m:r>
                      </m:sub>
                    </m:sSub>
                    <m:sSub>
                      <m:sSubPr>
                        <m:ctrlPr>
                          <a:rPr lang="en-GB" i="1">
                            <a:latin typeface="Cambria Math"/>
                          </a:rPr>
                        </m:ctrlPr>
                      </m:sSubPr>
                      <m:e>
                        <m:r>
                          <a:rPr lang="en-GB" i="1">
                            <a:latin typeface="Cambria Math"/>
                          </a:rPr>
                          <m:t>𝑢</m:t>
                        </m:r>
                      </m:e>
                      <m:sub>
                        <m:r>
                          <a:rPr lang="en-GB" b="0" i="1" smtClean="0">
                            <a:latin typeface="Cambria Math"/>
                          </a:rPr>
                          <m:t>2</m:t>
                        </m:r>
                      </m:sub>
                    </m:sSub>
                    <m:d>
                      <m:dPr>
                        <m:ctrlPr>
                          <a:rPr lang="en-GB" i="1">
                            <a:latin typeface="Cambria Math"/>
                          </a:rPr>
                        </m:ctrlPr>
                      </m:dPr>
                      <m:e>
                        <m:f>
                          <m:fPr>
                            <m:ctrlPr>
                              <a:rPr lang="en-GB" i="1">
                                <a:latin typeface="Cambria Math"/>
                              </a:rPr>
                            </m:ctrlPr>
                          </m:fPr>
                          <m:num>
                            <m:sSub>
                              <m:sSubPr>
                                <m:ctrlPr>
                                  <a:rPr lang="en-GB" i="1">
                                    <a:latin typeface="Cambria Math"/>
                                  </a:rPr>
                                </m:ctrlPr>
                              </m:sSubPr>
                              <m:e>
                                <m:r>
                                  <a:rPr lang="en-GB" i="1">
                                    <a:latin typeface="Cambria Math"/>
                                  </a:rPr>
                                  <m:t>𝛾</m:t>
                                </m:r>
                              </m:e>
                              <m:sub>
                                <m:r>
                                  <a:rPr lang="en-GB" i="1">
                                    <a:latin typeface="Cambria Math"/>
                                  </a:rPr>
                                  <m:t>𝑔</m:t>
                                </m:r>
                              </m:sub>
                            </m:sSub>
                          </m:num>
                          <m:den>
                            <m:sSub>
                              <m:sSubPr>
                                <m:ctrlPr>
                                  <a:rPr lang="en-GB" i="1">
                                    <a:latin typeface="Cambria Math"/>
                                  </a:rPr>
                                </m:ctrlPr>
                              </m:sSubPr>
                              <m:e>
                                <m:r>
                                  <a:rPr lang="en-GB" i="1">
                                    <a:latin typeface="Cambria Math"/>
                                  </a:rPr>
                                  <m:t>𝛾</m:t>
                                </m:r>
                              </m:e>
                              <m:sub>
                                <m:r>
                                  <a:rPr lang="en-GB" i="1">
                                    <a:latin typeface="Cambria Math"/>
                                  </a:rPr>
                                  <m:t>𝑔</m:t>
                                </m:r>
                              </m:sub>
                            </m:sSub>
                            <m:r>
                              <a:rPr lang="en-GB" i="1">
                                <a:latin typeface="Cambria Math"/>
                              </a:rPr>
                              <m:t>−1</m:t>
                            </m:r>
                          </m:den>
                        </m:f>
                      </m:e>
                    </m:d>
                    <m:r>
                      <a:rPr lang="en-GB" i="1">
                        <a:latin typeface="Cambria Math"/>
                      </a:rPr>
                      <m:t>+</m:t>
                    </m:r>
                    <m:f>
                      <m:fPr>
                        <m:ctrlPr>
                          <a:rPr lang="en-GB" i="1">
                            <a:latin typeface="Cambria Math"/>
                          </a:rPr>
                        </m:ctrlPr>
                      </m:fPr>
                      <m:num>
                        <m:r>
                          <a:rPr lang="en-GB" i="1">
                            <a:latin typeface="Cambria Math"/>
                          </a:rPr>
                          <m:t>1</m:t>
                        </m:r>
                      </m:num>
                      <m:den>
                        <m:r>
                          <a:rPr lang="en-GB" i="1">
                            <a:latin typeface="Cambria Math"/>
                          </a:rPr>
                          <m:t>2</m:t>
                        </m:r>
                      </m:den>
                    </m:f>
                    <m:sSub>
                      <m:sSubPr>
                        <m:ctrlPr>
                          <a:rPr lang="en-GB" i="1">
                            <a:latin typeface="Cambria Math"/>
                          </a:rPr>
                        </m:ctrlPr>
                      </m:sSubPr>
                      <m:e>
                        <m:r>
                          <a:rPr lang="en-GB" i="1">
                            <a:latin typeface="Cambria Math"/>
                          </a:rPr>
                          <m:t>𝜌</m:t>
                        </m:r>
                      </m:e>
                      <m:sub>
                        <m:r>
                          <a:rPr lang="en-GB" b="0" i="1" smtClean="0">
                            <a:latin typeface="Cambria Math"/>
                          </a:rPr>
                          <m:t>2</m:t>
                        </m:r>
                      </m:sub>
                    </m:sSub>
                    <m:sSubSup>
                      <m:sSubSupPr>
                        <m:ctrlPr>
                          <a:rPr lang="en-GB" i="1">
                            <a:latin typeface="Cambria Math"/>
                          </a:rPr>
                        </m:ctrlPr>
                      </m:sSubSupPr>
                      <m:e>
                        <m:r>
                          <a:rPr lang="en-GB" i="1">
                            <a:latin typeface="Cambria Math"/>
                          </a:rPr>
                          <m:t>𝑢</m:t>
                        </m:r>
                      </m:e>
                      <m:sub>
                        <m:r>
                          <a:rPr lang="en-GB" b="0" i="1" smtClean="0">
                            <a:latin typeface="Cambria Math"/>
                          </a:rPr>
                          <m:t>2</m:t>
                        </m:r>
                      </m:sub>
                      <m:sup>
                        <m:r>
                          <a:rPr lang="en-GB" b="0" i="1" smtClean="0">
                            <a:latin typeface="Cambria Math"/>
                          </a:rPr>
                          <m:t>3</m:t>
                        </m:r>
                      </m:sup>
                    </m:sSubSup>
                  </m:oMath>
                </a14:m>
                <a:r>
                  <a:rPr lang="en-GB" i="1" dirty="0" smtClean="0"/>
                  <a:t/>
                </a:r>
                <a:br>
                  <a:rPr lang="en-GB" i="1" dirty="0" smtClean="0"/>
                </a:br>
                <a14:m>
                  <m:oMath xmlns:m="http://schemas.openxmlformats.org/officeDocument/2006/math">
                    <m:r>
                      <a:rPr lang="en-GB" b="0" i="1" smtClean="0">
                        <a:latin typeface="Cambria Math"/>
                      </a:rPr>
                      <m:t>           </m:t>
                    </m:r>
                    <m:f>
                      <m:fPr>
                        <m:ctrlPr>
                          <a:rPr lang="en-GB" b="0" i="1" smtClean="0">
                            <a:latin typeface="Cambria Math"/>
                          </a:rPr>
                        </m:ctrlPr>
                      </m:fPr>
                      <m:num>
                        <m:sSub>
                          <m:sSubPr>
                            <m:ctrlPr>
                              <a:rPr lang="en-GB" b="0" i="1" smtClean="0">
                                <a:latin typeface="Cambria Math"/>
                              </a:rPr>
                            </m:ctrlPr>
                          </m:sSubPr>
                          <m:e>
                            <m:r>
                              <a:rPr lang="en-GB" b="0" i="1" smtClean="0">
                                <a:latin typeface="Cambria Math"/>
                              </a:rPr>
                              <m:t>𝑝</m:t>
                            </m:r>
                          </m:e>
                          <m:sub>
                            <m:r>
                              <a:rPr lang="en-GB" b="0" i="1" smtClean="0">
                                <a:latin typeface="Cambria Math"/>
                              </a:rPr>
                              <m:t>1</m:t>
                            </m:r>
                          </m:sub>
                        </m:sSub>
                        <m:sSub>
                          <m:sSubPr>
                            <m:ctrlPr>
                              <a:rPr lang="en-GB" b="0" i="1" smtClean="0">
                                <a:latin typeface="Cambria Math"/>
                              </a:rPr>
                            </m:ctrlPr>
                          </m:sSubPr>
                          <m:e>
                            <m:r>
                              <a:rPr lang="en-GB" b="0" i="1" smtClean="0">
                                <a:latin typeface="Cambria Math"/>
                              </a:rPr>
                              <m:t>𝛾</m:t>
                            </m:r>
                          </m:e>
                          <m:sub>
                            <m:r>
                              <a:rPr lang="en-GB" b="0" i="1" smtClean="0">
                                <a:latin typeface="Cambria Math"/>
                              </a:rPr>
                              <m:t>𝑔</m:t>
                            </m:r>
                          </m:sub>
                        </m:sSub>
                      </m:num>
                      <m:den>
                        <m:sSub>
                          <m:sSubPr>
                            <m:ctrlPr>
                              <a:rPr lang="en-GB" b="0" i="1" smtClean="0">
                                <a:latin typeface="Cambria Math"/>
                              </a:rPr>
                            </m:ctrlPr>
                          </m:sSubPr>
                          <m:e>
                            <m:r>
                              <a:rPr lang="en-GB" b="0" i="1" smtClean="0">
                                <a:latin typeface="Cambria Math"/>
                              </a:rPr>
                              <m:t>𝜌</m:t>
                            </m:r>
                          </m:e>
                          <m:sub>
                            <m:r>
                              <a:rPr lang="en-GB" b="0" i="1" smtClean="0">
                                <a:latin typeface="Cambria Math"/>
                              </a:rPr>
                              <m:t>1</m:t>
                            </m:r>
                          </m:sub>
                        </m:sSub>
                        <m:d>
                          <m:dPr>
                            <m:ctrlPr>
                              <a:rPr lang="en-GB" b="0" i="1" smtClean="0">
                                <a:latin typeface="Cambria Math"/>
                              </a:rPr>
                            </m:ctrlPr>
                          </m:dPr>
                          <m:e>
                            <m:sSub>
                              <m:sSubPr>
                                <m:ctrlPr>
                                  <a:rPr lang="en-GB" b="0" i="1" smtClean="0">
                                    <a:latin typeface="Cambria Math"/>
                                  </a:rPr>
                                </m:ctrlPr>
                              </m:sSubPr>
                              <m:e>
                                <m:r>
                                  <a:rPr lang="en-GB" b="0" i="1" smtClean="0">
                                    <a:latin typeface="Cambria Math"/>
                                  </a:rPr>
                                  <m:t>𝛾</m:t>
                                </m:r>
                              </m:e>
                              <m:sub>
                                <m:r>
                                  <a:rPr lang="en-GB" b="0" i="1" smtClean="0">
                                    <a:latin typeface="Cambria Math"/>
                                  </a:rPr>
                                  <m:t>𝑔</m:t>
                                </m:r>
                              </m:sub>
                            </m:sSub>
                            <m:r>
                              <a:rPr lang="en-GB" b="0" i="1" smtClean="0">
                                <a:latin typeface="Cambria Math"/>
                              </a:rPr>
                              <m:t>−1</m:t>
                            </m:r>
                          </m:e>
                        </m:d>
                      </m:den>
                    </m:f>
                    <m:r>
                      <a:rPr lang="en-GB" b="0" i="1" smtClean="0">
                        <a:latin typeface="Cambria Math"/>
                      </a:rPr>
                      <m:t>+</m:t>
                    </m:r>
                    <m:f>
                      <m:fPr>
                        <m:ctrlPr>
                          <a:rPr lang="en-GB" b="0" i="1" smtClean="0">
                            <a:latin typeface="Cambria Math"/>
                          </a:rPr>
                        </m:ctrlPr>
                      </m:fPr>
                      <m:num>
                        <m:r>
                          <a:rPr lang="en-GB" b="0" i="1" smtClean="0">
                            <a:latin typeface="Cambria Math"/>
                          </a:rPr>
                          <m:t>1</m:t>
                        </m:r>
                      </m:num>
                      <m:den>
                        <m:r>
                          <a:rPr lang="en-GB" b="0" i="1" smtClean="0">
                            <a:latin typeface="Cambria Math"/>
                          </a:rPr>
                          <m:t>2</m:t>
                        </m:r>
                      </m:den>
                    </m:f>
                    <m:sSubSup>
                      <m:sSubSupPr>
                        <m:ctrlPr>
                          <a:rPr lang="en-GB" b="0" i="1" smtClean="0">
                            <a:latin typeface="Cambria Math"/>
                          </a:rPr>
                        </m:ctrlPr>
                      </m:sSubSupPr>
                      <m:e>
                        <m:r>
                          <a:rPr lang="en-GB" b="0" i="1" smtClean="0">
                            <a:latin typeface="Cambria Math"/>
                          </a:rPr>
                          <m:t>𝑢</m:t>
                        </m:r>
                      </m:e>
                      <m:sub>
                        <m:r>
                          <a:rPr lang="en-GB" b="0" i="1" smtClean="0">
                            <a:latin typeface="Cambria Math"/>
                          </a:rPr>
                          <m:t>1</m:t>
                        </m:r>
                      </m:sub>
                      <m:sup>
                        <m:r>
                          <a:rPr lang="en-GB" b="0" i="1" smtClean="0">
                            <a:latin typeface="Cambria Math"/>
                          </a:rPr>
                          <m:t>2</m:t>
                        </m:r>
                      </m:sup>
                    </m:sSubSup>
                    <m:r>
                      <a:rPr lang="en-GB" b="0" i="1" smtClean="0">
                        <a:latin typeface="Cambria Math"/>
                      </a:rPr>
                      <m:t>=</m:t>
                    </m:r>
                    <m:f>
                      <m:fPr>
                        <m:ctrlPr>
                          <a:rPr lang="en-GB" i="1">
                            <a:latin typeface="Cambria Math"/>
                          </a:rPr>
                        </m:ctrlPr>
                      </m:fPr>
                      <m:num>
                        <m:sSub>
                          <m:sSubPr>
                            <m:ctrlPr>
                              <a:rPr lang="en-GB" i="1">
                                <a:latin typeface="Cambria Math"/>
                              </a:rPr>
                            </m:ctrlPr>
                          </m:sSubPr>
                          <m:e>
                            <m:r>
                              <a:rPr lang="en-GB" b="0" i="1" smtClean="0">
                                <a:latin typeface="Cambria Math"/>
                              </a:rPr>
                              <m:t>𝑝</m:t>
                            </m:r>
                          </m:e>
                          <m:sub>
                            <m:r>
                              <a:rPr lang="en-GB" b="0" i="1" smtClean="0">
                                <a:latin typeface="Cambria Math"/>
                              </a:rPr>
                              <m:t>2</m:t>
                            </m:r>
                          </m:sub>
                        </m:sSub>
                        <m:sSub>
                          <m:sSubPr>
                            <m:ctrlPr>
                              <a:rPr lang="en-GB" i="1">
                                <a:latin typeface="Cambria Math"/>
                              </a:rPr>
                            </m:ctrlPr>
                          </m:sSubPr>
                          <m:e>
                            <m:r>
                              <a:rPr lang="en-GB" i="1">
                                <a:latin typeface="Cambria Math"/>
                              </a:rPr>
                              <m:t>𝛾</m:t>
                            </m:r>
                          </m:e>
                          <m:sub>
                            <m:r>
                              <a:rPr lang="en-GB" i="1">
                                <a:latin typeface="Cambria Math"/>
                              </a:rPr>
                              <m:t>𝑔</m:t>
                            </m:r>
                          </m:sub>
                        </m:sSub>
                      </m:num>
                      <m:den>
                        <m:sSub>
                          <m:sSubPr>
                            <m:ctrlPr>
                              <a:rPr lang="en-GB" i="1">
                                <a:latin typeface="Cambria Math"/>
                              </a:rPr>
                            </m:ctrlPr>
                          </m:sSubPr>
                          <m:e>
                            <m:r>
                              <a:rPr lang="en-GB" i="1">
                                <a:latin typeface="Cambria Math"/>
                              </a:rPr>
                              <m:t>𝜌</m:t>
                            </m:r>
                          </m:e>
                          <m:sub>
                            <m:r>
                              <a:rPr lang="en-GB" b="0" i="1" smtClean="0">
                                <a:latin typeface="Cambria Math"/>
                              </a:rPr>
                              <m:t>2</m:t>
                            </m:r>
                          </m:sub>
                        </m:sSub>
                        <m:d>
                          <m:dPr>
                            <m:ctrlPr>
                              <a:rPr lang="en-GB" i="1">
                                <a:latin typeface="Cambria Math"/>
                              </a:rPr>
                            </m:ctrlPr>
                          </m:dPr>
                          <m:e>
                            <m:sSub>
                              <m:sSubPr>
                                <m:ctrlPr>
                                  <a:rPr lang="en-GB" i="1">
                                    <a:latin typeface="Cambria Math"/>
                                  </a:rPr>
                                </m:ctrlPr>
                              </m:sSubPr>
                              <m:e>
                                <m:r>
                                  <a:rPr lang="en-GB" i="1">
                                    <a:latin typeface="Cambria Math"/>
                                  </a:rPr>
                                  <m:t>𝛾</m:t>
                                </m:r>
                              </m:e>
                              <m:sub>
                                <m:r>
                                  <a:rPr lang="en-GB" i="1">
                                    <a:latin typeface="Cambria Math"/>
                                  </a:rPr>
                                  <m:t>𝑔</m:t>
                                </m:r>
                              </m:sub>
                            </m:sSub>
                            <m:r>
                              <a:rPr lang="en-GB" i="1">
                                <a:latin typeface="Cambria Math"/>
                              </a:rPr>
                              <m:t>−1</m:t>
                            </m:r>
                          </m:e>
                        </m:d>
                      </m:den>
                    </m:f>
                    <m:r>
                      <a:rPr lang="en-GB" i="1">
                        <a:latin typeface="Cambria Math"/>
                      </a:rPr>
                      <m:t>+</m:t>
                    </m:r>
                    <m:f>
                      <m:fPr>
                        <m:ctrlPr>
                          <a:rPr lang="en-GB" i="1">
                            <a:latin typeface="Cambria Math"/>
                          </a:rPr>
                        </m:ctrlPr>
                      </m:fPr>
                      <m:num>
                        <m:r>
                          <a:rPr lang="en-GB" i="1">
                            <a:latin typeface="Cambria Math"/>
                          </a:rPr>
                          <m:t>1</m:t>
                        </m:r>
                      </m:num>
                      <m:den>
                        <m:r>
                          <a:rPr lang="en-GB" i="1">
                            <a:latin typeface="Cambria Math"/>
                          </a:rPr>
                          <m:t>2</m:t>
                        </m:r>
                      </m:den>
                    </m:f>
                    <m:sSubSup>
                      <m:sSubSupPr>
                        <m:ctrlPr>
                          <a:rPr lang="en-GB" i="1">
                            <a:latin typeface="Cambria Math"/>
                          </a:rPr>
                        </m:ctrlPr>
                      </m:sSubSupPr>
                      <m:e>
                        <m:r>
                          <a:rPr lang="en-GB" i="1">
                            <a:latin typeface="Cambria Math"/>
                          </a:rPr>
                          <m:t>𝑢</m:t>
                        </m:r>
                      </m:e>
                      <m:sub>
                        <m:r>
                          <a:rPr lang="en-GB" b="0" i="1" smtClean="0">
                            <a:latin typeface="Cambria Math"/>
                          </a:rPr>
                          <m:t>2</m:t>
                        </m:r>
                      </m:sub>
                      <m:sup>
                        <m:r>
                          <a:rPr lang="en-GB" i="1">
                            <a:latin typeface="Cambria Math"/>
                          </a:rPr>
                          <m:t>2</m:t>
                        </m:r>
                      </m:sup>
                    </m:sSubSup>
                  </m:oMath>
                </a14:m>
                <a:endParaRPr lang="en-GB" i="1" dirty="0" smtClean="0"/>
              </a:p>
            </p:txBody>
          </p:sp>
        </mc:Choice>
        <mc:Fallback>
          <p:sp>
            <p:nvSpPr>
              <p:cNvPr id="6" name="Content Placeholder 5"/>
              <p:cNvSpPr>
                <a:spLocks noGrp="1" noRot="1" noChangeAspect="1" noMove="1" noResize="1" noEditPoints="1" noAdjustHandles="1" noChangeArrowheads="1" noChangeShapeType="1" noTextEdit="1"/>
              </p:cNvSpPr>
              <p:nvPr>
                <p:ph idx="1"/>
              </p:nvPr>
            </p:nvSpPr>
            <p:spPr>
              <a:xfrm>
                <a:off x="457200" y="1600200"/>
                <a:ext cx="8229600" cy="5141168"/>
              </a:xfrm>
              <a:blipFill rotWithShape="1">
                <a:blip r:embed="rId3"/>
                <a:stretch>
                  <a:fillRect l="-593" t="-830"/>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240AB68-B506-48B0-8D67-8B664EA145BA}" type="slidenum">
              <a:rPr lang="en-GB" smtClean="0"/>
              <a:t>14</a:t>
            </a:fld>
            <a:endParaRPr lang="en-GB"/>
          </a:p>
        </p:txBody>
      </p:sp>
      <p:sp>
        <p:nvSpPr>
          <p:cNvPr id="2" name="Line Callout 1 1"/>
          <p:cNvSpPr/>
          <p:nvPr/>
        </p:nvSpPr>
        <p:spPr>
          <a:xfrm>
            <a:off x="7596336" y="5085184"/>
            <a:ext cx="1296144" cy="1008112"/>
          </a:xfrm>
          <a:prstGeom prst="borderCallout1">
            <a:avLst>
              <a:gd name="adj1" fmla="val -7044"/>
              <a:gd name="adj2" fmla="val 46231"/>
              <a:gd name="adj3" fmla="val -28375"/>
              <a:gd name="adj4" fmla="val 4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this term is the work done, </a:t>
            </a:r>
            <a:r>
              <a:rPr lang="en-GB" i="1" dirty="0" smtClean="0"/>
              <a:t>p</a:t>
            </a:r>
            <a:r>
              <a:rPr lang="en-GB" dirty="0" smtClean="0"/>
              <a:t> </a:t>
            </a:r>
            <a:r>
              <a:rPr lang="en-GB" dirty="0" err="1" smtClean="0"/>
              <a:t>d</a:t>
            </a:r>
            <a:r>
              <a:rPr lang="en-GB" i="1" dirty="0" err="1" smtClean="0"/>
              <a:t>V</a:t>
            </a:r>
            <a:endParaRPr lang="en-GB" dirty="0"/>
          </a:p>
        </p:txBody>
      </p:sp>
    </p:spTree>
    <p:extLst>
      <p:ext uri="{BB962C8B-B14F-4D97-AF65-F5344CB8AC3E}">
        <p14:creationId xmlns:p14="http://schemas.microsoft.com/office/powerpoint/2010/main" val="2208984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2656" y="1268760"/>
            <a:ext cx="4493840" cy="3067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p:txBody>
          <a:bodyPr/>
          <a:lstStyle/>
          <a:p>
            <a:r>
              <a:rPr lang="en-GB" dirty="0" smtClean="0"/>
              <a:t>Shock jump conditions</a:t>
            </a:r>
            <a:endParaRPr lang="en-GB" dirty="0"/>
          </a:p>
        </p:txBody>
      </p:sp>
      <mc:AlternateContent xmlns:mc="http://schemas.openxmlformats.org/markup-compatibility/2006">
        <mc:Choice xmlns:a14="http://schemas.microsoft.com/office/drawing/2010/main" Requires="a14">
          <p:sp>
            <p:nvSpPr>
              <p:cNvPr id="6" name="Content Placeholder 5"/>
              <p:cNvSpPr>
                <a:spLocks noGrp="1"/>
              </p:cNvSpPr>
              <p:nvPr>
                <p:ph idx="1"/>
              </p:nvPr>
            </p:nvSpPr>
            <p:spPr>
              <a:xfrm>
                <a:off x="457200" y="4077072"/>
                <a:ext cx="5410944" cy="2399928"/>
              </a:xfrm>
            </p:spPr>
            <p:txBody>
              <a:bodyPr/>
              <a:lstStyle/>
              <a:p>
                <a:pPr marL="0" indent="0">
                  <a:lnSpc>
                    <a:spcPct val="120000"/>
                  </a:lnSpc>
                  <a:buNone/>
                </a:pPr>
                <a14:m>
                  <m:oMathPara xmlns:m="http://schemas.openxmlformats.org/officeDocument/2006/math">
                    <m:oMathParaPr>
                      <m:jc m:val="centerGroup"/>
                    </m:oMathParaPr>
                    <m:oMath xmlns:m="http://schemas.openxmlformats.org/officeDocument/2006/math">
                      <m:sSub>
                        <m:sSubPr>
                          <m:ctrlPr>
                            <a:rPr lang="en-GB" b="0" i="1" smtClean="0">
                              <a:latin typeface="Cambria Math"/>
                            </a:rPr>
                          </m:ctrlPr>
                        </m:sSubPr>
                        <m:e>
                          <m:r>
                            <a:rPr lang="en-GB" b="0" i="1" smtClean="0">
                              <a:latin typeface="Cambria Math"/>
                            </a:rPr>
                            <m:t>𝜌</m:t>
                          </m:r>
                        </m:e>
                        <m:sub>
                          <m:r>
                            <a:rPr lang="en-GB" b="0" i="1" smtClean="0">
                              <a:latin typeface="Cambria Math"/>
                            </a:rPr>
                            <m:t>1</m:t>
                          </m:r>
                        </m:sub>
                      </m:sSub>
                      <m:sSub>
                        <m:sSubPr>
                          <m:ctrlPr>
                            <a:rPr lang="en-GB" b="0" i="1" smtClean="0">
                              <a:latin typeface="Cambria Math"/>
                            </a:rPr>
                          </m:ctrlPr>
                        </m:sSubPr>
                        <m:e>
                          <m:r>
                            <a:rPr lang="en-GB" b="0" i="1" smtClean="0">
                              <a:latin typeface="Cambria Math"/>
                            </a:rPr>
                            <m:t>𝑢</m:t>
                          </m:r>
                        </m:e>
                        <m:sub>
                          <m:r>
                            <a:rPr lang="en-GB" b="0" i="1" smtClean="0">
                              <a:latin typeface="Cambria Math"/>
                            </a:rPr>
                            <m:t>1</m:t>
                          </m:r>
                        </m:sub>
                      </m:sSub>
                      <m:r>
                        <a:rPr lang="en-GB" b="0" i="1" smtClean="0">
                          <a:latin typeface="Cambria Math"/>
                        </a:rPr>
                        <m:t>=</m:t>
                      </m:r>
                      <m:sSub>
                        <m:sSubPr>
                          <m:ctrlPr>
                            <a:rPr lang="en-GB" b="0" i="1" smtClean="0">
                              <a:latin typeface="Cambria Math"/>
                            </a:rPr>
                          </m:ctrlPr>
                        </m:sSubPr>
                        <m:e>
                          <m:r>
                            <a:rPr lang="en-GB" b="0" i="1" smtClean="0">
                              <a:latin typeface="Cambria Math"/>
                            </a:rPr>
                            <m:t>𝜌</m:t>
                          </m:r>
                        </m:e>
                        <m:sub>
                          <m:r>
                            <a:rPr lang="en-GB" b="0" i="1" smtClean="0">
                              <a:latin typeface="Cambria Math"/>
                            </a:rPr>
                            <m:t>2</m:t>
                          </m:r>
                        </m:sub>
                      </m:sSub>
                      <m:sSub>
                        <m:sSubPr>
                          <m:ctrlPr>
                            <a:rPr lang="en-GB" b="0" i="1" smtClean="0">
                              <a:latin typeface="Cambria Math"/>
                            </a:rPr>
                          </m:ctrlPr>
                        </m:sSubPr>
                        <m:e>
                          <m:r>
                            <a:rPr lang="en-GB" b="0" i="1" smtClean="0">
                              <a:latin typeface="Cambria Math"/>
                            </a:rPr>
                            <m:t>𝑢</m:t>
                          </m:r>
                        </m:e>
                        <m:sub>
                          <m:r>
                            <a:rPr lang="en-GB" b="0" i="1" smtClean="0">
                              <a:latin typeface="Cambria Math"/>
                            </a:rPr>
                            <m:t>2</m:t>
                          </m:r>
                        </m:sub>
                      </m:sSub>
                    </m:oMath>
                  </m:oMathPara>
                </a14:m>
                <a:endParaRPr lang="en-GB" b="0" i="1" dirty="0" smtClean="0">
                  <a:latin typeface="Cambria Math"/>
                </a:endParaRPr>
              </a:p>
              <a:p>
                <a:pPr marL="0" indent="0">
                  <a:lnSpc>
                    <a:spcPct val="120000"/>
                  </a:lnSpc>
                  <a:buNone/>
                </a:pPr>
                <a14:m>
                  <m:oMathPara xmlns:m="http://schemas.openxmlformats.org/officeDocument/2006/math">
                    <m:oMathParaPr>
                      <m:jc m:val="centerGroup"/>
                    </m:oMathParaPr>
                    <m:oMath xmlns:m="http://schemas.openxmlformats.org/officeDocument/2006/math">
                      <m:sSub>
                        <m:sSubPr>
                          <m:ctrlPr>
                            <a:rPr lang="en-GB" b="0" i="1" smtClean="0">
                              <a:latin typeface="Cambria Math"/>
                            </a:rPr>
                          </m:ctrlPr>
                        </m:sSubPr>
                        <m:e>
                          <m:r>
                            <a:rPr lang="en-GB" b="0" i="1" smtClean="0">
                              <a:latin typeface="Cambria Math"/>
                            </a:rPr>
                            <m:t>𝜌</m:t>
                          </m:r>
                        </m:e>
                        <m:sub>
                          <m:r>
                            <a:rPr lang="en-GB" b="0" i="1" smtClean="0">
                              <a:latin typeface="Cambria Math"/>
                            </a:rPr>
                            <m:t>1</m:t>
                          </m:r>
                        </m:sub>
                      </m:sSub>
                      <m:sSubSup>
                        <m:sSubSupPr>
                          <m:ctrlPr>
                            <a:rPr lang="en-GB" b="0" i="1" smtClean="0">
                              <a:latin typeface="Cambria Math"/>
                            </a:rPr>
                          </m:ctrlPr>
                        </m:sSubSupPr>
                        <m:e>
                          <m:r>
                            <a:rPr lang="en-GB" b="0" i="1" smtClean="0">
                              <a:latin typeface="Cambria Math"/>
                            </a:rPr>
                            <m:t>𝑢</m:t>
                          </m:r>
                        </m:e>
                        <m:sub>
                          <m:r>
                            <a:rPr lang="en-GB" b="0" i="1" smtClean="0">
                              <a:latin typeface="Cambria Math"/>
                            </a:rPr>
                            <m:t>1</m:t>
                          </m:r>
                        </m:sub>
                        <m:sup>
                          <m:r>
                            <a:rPr lang="en-GB" b="0" i="1" smtClean="0">
                              <a:latin typeface="Cambria Math"/>
                            </a:rPr>
                            <m:t>2</m:t>
                          </m:r>
                        </m:sup>
                      </m:sSubSup>
                      <m:r>
                        <a:rPr lang="en-GB" b="0" i="1" smtClean="0">
                          <a:latin typeface="Cambria Math"/>
                        </a:rPr>
                        <m:t>+</m:t>
                      </m:r>
                      <m:sSub>
                        <m:sSubPr>
                          <m:ctrlPr>
                            <a:rPr lang="en-GB" b="0" i="1" smtClean="0">
                              <a:latin typeface="Cambria Math"/>
                            </a:rPr>
                          </m:ctrlPr>
                        </m:sSubPr>
                        <m:e>
                          <m:r>
                            <a:rPr lang="en-GB" b="0" i="1" smtClean="0">
                              <a:latin typeface="Cambria Math"/>
                            </a:rPr>
                            <m:t>𝑝</m:t>
                          </m:r>
                        </m:e>
                        <m:sub>
                          <m:r>
                            <a:rPr lang="en-GB" b="0" i="1" smtClean="0">
                              <a:latin typeface="Cambria Math"/>
                            </a:rPr>
                            <m:t>1</m:t>
                          </m:r>
                        </m:sub>
                      </m:sSub>
                      <m:r>
                        <a:rPr lang="en-GB" b="0" i="1" smtClean="0">
                          <a:latin typeface="Cambria Math"/>
                        </a:rPr>
                        <m:t>=</m:t>
                      </m:r>
                      <m:sSub>
                        <m:sSubPr>
                          <m:ctrlPr>
                            <a:rPr lang="en-GB" b="0" i="1" smtClean="0">
                              <a:latin typeface="Cambria Math"/>
                            </a:rPr>
                          </m:ctrlPr>
                        </m:sSubPr>
                        <m:e>
                          <m:r>
                            <a:rPr lang="en-GB" b="0" i="1" smtClean="0">
                              <a:latin typeface="Cambria Math"/>
                            </a:rPr>
                            <m:t>𝜌</m:t>
                          </m:r>
                        </m:e>
                        <m:sub>
                          <m:r>
                            <a:rPr lang="en-GB" b="0" i="1" smtClean="0">
                              <a:latin typeface="Cambria Math"/>
                            </a:rPr>
                            <m:t>2</m:t>
                          </m:r>
                        </m:sub>
                      </m:sSub>
                      <m:sSubSup>
                        <m:sSubSupPr>
                          <m:ctrlPr>
                            <a:rPr lang="en-GB" b="0" i="1" smtClean="0">
                              <a:latin typeface="Cambria Math"/>
                            </a:rPr>
                          </m:ctrlPr>
                        </m:sSubSupPr>
                        <m:e>
                          <m:r>
                            <a:rPr lang="en-GB" b="0" i="1" smtClean="0">
                              <a:latin typeface="Cambria Math"/>
                            </a:rPr>
                            <m:t>𝑢</m:t>
                          </m:r>
                        </m:e>
                        <m:sub>
                          <m:r>
                            <a:rPr lang="en-GB" b="0" i="1" smtClean="0">
                              <a:latin typeface="Cambria Math"/>
                            </a:rPr>
                            <m:t>2</m:t>
                          </m:r>
                        </m:sub>
                        <m:sup>
                          <m:r>
                            <a:rPr lang="en-GB" b="0" i="1" smtClean="0">
                              <a:latin typeface="Cambria Math"/>
                            </a:rPr>
                            <m:t>2</m:t>
                          </m:r>
                        </m:sup>
                      </m:sSubSup>
                      <m:r>
                        <a:rPr lang="en-GB" b="0" i="1" smtClean="0">
                          <a:latin typeface="Cambria Math"/>
                        </a:rPr>
                        <m:t>+</m:t>
                      </m:r>
                      <m:sSub>
                        <m:sSubPr>
                          <m:ctrlPr>
                            <a:rPr lang="en-GB" b="0" i="1" smtClean="0">
                              <a:latin typeface="Cambria Math"/>
                            </a:rPr>
                          </m:ctrlPr>
                        </m:sSubPr>
                        <m:e>
                          <m:r>
                            <a:rPr lang="en-GB" b="0" i="1" smtClean="0">
                              <a:latin typeface="Cambria Math"/>
                            </a:rPr>
                            <m:t>𝑝</m:t>
                          </m:r>
                        </m:e>
                        <m:sub>
                          <m:r>
                            <a:rPr lang="en-GB" b="0" i="1" smtClean="0">
                              <a:latin typeface="Cambria Math"/>
                            </a:rPr>
                            <m:t>2</m:t>
                          </m:r>
                        </m:sub>
                      </m:sSub>
                    </m:oMath>
                  </m:oMathPara>
                </a14:m>
                <a:endParaRPr lang="en-GB" b="0" i="1" dirty="0" smtClean="0">
                  <a:latin typeface="Cambria Math"/>
                </a:endParaRPr>
              </a:p>
              <a:p>
                <a:pPr marL="0" indent="0">
                  <a:lnSpc>
                    <a:spcPct val="120000"/>
                  </a:lnSpc>
                  <a:buNone/>
                </a:pPr>
                <a14:m>
                  <m:oMathPara xmlns:m="http://schemas.openxmlformats.org/officeDocument/2006/math">
                    <m:oMathParaPr>
                      <m:jc m:val="centerGroup"/>
                    </m:oMathParaPr>
                    <m:oMath xmlns:m="http://schemas.openxmlformats.org/officeDocument/2006/math">
                      <m:f>
                        <m:fPr>
                          <m:ctrlPr>
                            <a:rPr lang="en-GB" b="0" i="1" smtClean="0">
                              <a:latin typeface="Cambria Math"/>
                            </a:rPr>
                          </m:ctrlPr>
                        </m:fPr>
                        <m:num>
                          <m:sSub>
                            <m:sSubPr>
                              <m:ctrlPr>
                                <a:rPr lang="en-GB" b="0" i="1" smtClean="0">
                                  <a:latin typeface="Cambria Math"/>
                                </a:rPr>
                              </m:ctrlPr>
                            </m:sSubPr>
                            <m:e>
                              <m:r>
                                <a:rPr lang="en-GB" b="0" i="1" smtClean="0">
                                  <a:latin typeface="Cambria Math"/>
                                </a:rPr>
                                <m:t>𝑝</m:t>
                              </m:r>
                            </m:e>
                            <m:sub>
                              <m:r>
                                <a:rPr lang="en-GB" b="0" i="1" smtClean="0">
                                  <a:latin typeface="Cambria Math"/>
                                </a:rPr>
                                <m:t>1</m:t>
                              </m:r>
                            </m:sub>
                          </m:sSub>
                          <m:sSub>
                            <m:sSubPr>
                              <m:ctrlPr>
                                <a:rPr lang="en-GB" b="0" i="1" smtClean="0">
                                  <a:latin typeface="Cambria Math"/>
                                </a:rPr>
                              </m:ctrlPr>
                            </m:sSubPr>
                            <m:e>
                              <m:r>
                                <a:rPr lang="en-GB" b="0" i="1" smtClean="0">
                                  <a:latin typeface="Cambria Math"/>
                                </a:rPr>
                                <m:t>𝛾</m:t>
                              </m:r>
                            </m:e>
                            <m:sub>
                              <m:r>
                                <a:rPr lang="en-GB" b="0" i="1" smtClean="0">
                                  <a:latin typeface="Cambria Math"/>
                                </a:rPr>
                                <m:t>𝑔</m:t>
                              </m:r>
                            </m:sub>
                          </m:sSub>
                        </m:num>
                        <m:den>
                          <m:sSub>
                            <m:sSubPr>
                              <m:ctrlPr>
                                <a:rPr lang="en-GB" b="0" i="1" smtClean="0">
                                  <a:latin typeface="Cambria Math"/>
                                </a:rPr>
                              </m:ctrlPr>
                            </m:sSubPr>
                            <m:e>
                              <m:r>
                                <a:rPr lang="en-GB" b="0" i="1" smtClean="0">
                                  <a:latin typeface="Cambria Math"/>
                                </a:rPr>
                                <m:t>𝜌</m:t>
                              </m:r>
                            </m:e>
                            <m:sub>
                              <m:r>
                                <a:rPr lang="en-GB" b="0" i="1" smtClean="0">
                                  <a:latin typeface="Cambria Math"/>
                                </a:rPr>
                                <m:t>1</m:t>
                              </m:r>
                            </m:sub>
                          </m:sSub>
                          <m:d>
                            <m:dPr>
                              <m:ctrlPr>
                                <a:rPr lang="en-GB" b="0" i="1" smtClean="0">
                                  <a:latin typeface="Cambria Math"/>
                                </a:rPr>
                              </m:ctrlPr>
                            </m:dPr>
                            <m:e>
                              <m:sSub>
                                <m:sSubPr>
                                  <m:ctrlPr>
                                    <a:rPr lang="en-GB" b="0" i="1" smtClean="0">
                                      <a:latin typeface="Cambria Math"/>
                                    </a:rPr>
                                  </m:ctrlPr>
                                </m:sSubPr>
                                <m:e>
                                  <m:r>
                                    <a:rPr lang="en-GB" b="0" i="1" smtClean="0">
                                      <a:latin typeface="Cambria Math"/>
                                    </a:rPr>
                                    <m:t>𝛾</m:t>
                                  </m:r>
                                </m:e>
                                <m:sub>
                                  <m:r>
                                    <a:rPr lang="en-GB" b="0" i="1" smtClean="0">
                                      <a:latin typeface="Cambria Math"/>
                                    </a:rPr>
                                    <m:t>𝑔</m:t>
                                  </m:r>
                                </m:sub>
                              </m:sSub>
                              <m:r>
                                <a:rPr lang="en-GB" b="0" i="1" smtClean="0">
                                  <a:latin typeface="Cambria Math"/>
                                </a:rPr>
                                <m:t>−1</m:t>
                              </m:r>
                            </m:e>
                          </m:d>
                        </m:den>
                      </m:f>
                      <m:r>
                        <a:rPr lang="en-GB" b="0" i="1" smtClean="0">
                          <a:latin typeface="Cambria Math"/>
                        </a:rPr>
                        <m:t>+</m:t>
                      </m:r>
                      <m:f>
                        <m:fPr>
                          <m:ctrlPr>
                            <a:rPr lang="en-GB" b="0" i="1" smtClean="0">
                              <a:latin typeface="Cambria Math"/>
                            </a:rPr>
                          </m:ctrlPr>
                        </m:fPr>
                        <m:num>
                          <m:r>
                            <a:rPr lang="en-GB" b="0" i="1" smtClean="0">
                              <a:latin typeface="Cambria Math"/>
                            </a:rPr>
                            <m:t>1</m:t>
                          </m:r>
                        </m:num>
                        <m:den>
                          <m:r>
                            <a:rPr lang="en-GB" b="0" i="1" smtClean="0">
                              <a:latin typeface="Cambria Math"/>
                            </a:rPr>
                            <m:t>2</m:t>
                          </m:r>
                        </m:den>
                      </m:f>
                      <m:sSubSup>
                        <m:sSubSupPr>
                          <m:ctrlPr>
                            <a:rPr lang="en-GB" b="0" i="1" smtClean="0">
                              <a:latin typeface="Cambria Math"/>
                            </a:rPr>
                          </m:ctrlPr>
                        </m:sSubSupPr>
                        <m:e>
                          <m:r>
                            <a:rPr lang="en-GB" b="0" i="1" smtClean="0">
                              <a:latin typeface="Cambria Math"/>
                            </a:rPr>
                            <m:t>𝑢</m:t>
                          </m:r>
                        </m:e>
                        <m:sub>
                          <m:r>
                            <a:rPr lang="en-GB" b="0" i="1" smtClean="0">
                              <a:latin typeface="Cambria Math"/>
                            </a:rPr>
                            <m:t>1</m:t>
                          </m:r>
                        </m:sub>
                        <m:sup>
                          <m:r>
                            <a:rPr lang="en-GB" b="0" i="1" smtClean="0">
                              <a:latin typeface="Cambria Math"/>
                            </a:rPr>
                            <m:t>2</m:t>
                          </m:r>
                        </m:sup>
                      </m:sSubSup>
                      <m:r>
                        <a:rPr lang="en-GB" b="0" i="1" smtClean="0">
                          <a:latin typeface="Cambria Math"/>
                        </a:rPr>
                        <m:t>=</m:t>
                      </m:r>
                      <m:f>
                        <m:fPr>
                          <m:ctrlPr>
                            <a:rPr lang="en-GB" i="1">
                              <a:latin typeface="Cambria Math"/>
                            </a:rPr>
                          </m:ctrlPr>
                        </m:fPr>
                        <m:num>
                          <m:sSub>
                            <m:sSubPr>
                              <m:ctrlPr>
                                <a:rPr lang="en-GB" i="1">
                                  <a:latin typeface="Cambria Math"/>
                                </a:rPr>
                              </m:ctrlPr>
                            </m:sSubPr>
                            <m:e>
                              <m:r>
                                <a:rPr lang="en-GB" b="0" i="1" smtClean="0">
                                  <a:latin typeface="Cambria Math"/>
                                </a:rPr>
                                <m:t>𝑝</m:t>
                              </m:r>
                            </m:e>
                            <m:sub>
                              <m:r>
                                <a:rPr lang="en-GB" b="0" i="1" smtClean="0">
                                  <a:latin typeface="Cambria Math"/>
                                </a:rPr>
                                <m:t>2</m:t>
                              </m:r>
                            </m:sub>
                          </m:sSub>
                          <m:sSub>
                            <m:sSubPr>
                              <m:ctrlPr>
                                <a:rPr lang="en-GB" i="1">
                                  <a:latin typeface="Cambria Math"/>
                                </a:rPr>
                              </m:ctrlPr>
                            </m:sSubPr>
                            <m:e>
                              <m:r>
                                <a:rPr lang="en-GB" i="1">
                                  <a:latin typeface="Cambria Math"/>
                                </a:rPr>
                                <m:t>𝛾</m:t>
                              </m:r>
                            </m:e>
                            <m:sub>
                              <m:r>
                                <a:rPr lang="en-GB" i="1">
                                  <a:latin typeface="Cambria Math"/>
                                </a:rPr>
                                <m:t>𝑔</m:t>
                              </m:r>
                            </m:sub>
                          </m:sSub>
                        </m:num>
                        <m:den>
                          <m:sSub>
                            <m:sSubPr>
                              <m:ctrlPr>
                                <a:rPr lang="en-GB" i="1">
                                  <a:latin typeface="Cambria Math"/>
                                </a:rPr>
                              </m:ctrlPr>
                            </m:sSubPr>
                            <m:e>
                              <m:r>
                                <a:rPr lang="en-GB" i="1">
                                  <a:latin typeface="Cambria Math"/>
                                </a:rPr>
                                <m:t>𝜌</m:t>
                              </m:r>
                            </m:e>
                            <m:sub>
                              <m:r>
                                <a:rPr lang="en-GB" b="0" i="1" smtClean="0">
                                  <a:latin typeface="Cambria Math"/>
                                </a:rPr>
                                <m:t>2</m:t>
                              </m:r>
                            </m:sub>
                          </m:sSub>
                          <m:d>
                            <m:dPr>
                              <m:ctrlPr>
                                <a:rPr lang="en-GB" i="1">
                                  <a:latin typeface="Cambria Math"/>
                                </a:rPr>
                              </m:ctrlPr>
                            </m:dPr>
                            <m:e>
                              <m:sSub>
                                <m:sSubPr>
                                  <m:ctrlPr>
                                    <a:rPr lang="en-GB" i="1">
                                      <a:latin typeface="Cambria Math"/>
                                    </a:rPr>
                                  </m:ctrlPr>
                                </m:sSubPr>
                                <m:e>
                                  <m:r>
                                    <a:rPr lang="en-GB" i="1">
                                      <a:latin typeface="Cambria Math"/>
                                    </a:rPr>
                                    <m:t>𝛾</m:t>
                                  </m:r>
                                </m:e>
                                <m:sub>
                                  <m:r>
                                    <a:rPr lang="en-GB" i="1">
                                      <a:latin typeface="Cambria Math"/>
                                    </a:rPr>
                                    <m:t>𝑔</m:t>
                                  </m:r>
                                </m:sub>
                              </m:sSub>
                              <m:r>
                                <a:rPr lang="en-GB" i="1">
                                  <a:latin typeface="Cambria Math"/>
                                </a:rPr>
                                <m:t>−1</m:t>
                              </m:r>
                            </m:e>
                          </m:d>
                        </m:den>
                      </m:f>
                      <m:r>
                        <a:rPr lang="en-GB" i="1">
                          <a:latin typeface="Cambria Math"/>
                        </a:rPr>
                        <m:t>+</m:t>
                      </m:r>
                      <m:f>
                        <m:fPr>
                          <m:ctrlPr>
                            <a:rPr lang="en-GB" i="1">
                              <a:latin typeface="Cambria Math"/>
                            </a:rPr>
                          </m:ctrlPr>
                        </m:fPr>
                        <m:num>
                          <m:r>
                            <a:rPr lang="en-GB" i="1">
                              <a:latin typeface="Cambria Math"/>
                            </a:rPr>
                            <m:t>1</m:t>
                          </m:r>
                        </m:num>
                        <m:den>
                          <m:r>
                            <a:rPr lang="en-GB" i="1">
                              <a:latin typeface="Cambria Math"/>
                            </a:rPr>
                            <m:t>2</m:t>
                          </m:r>
                        </m:den>
                      </m:f>
                      <m:sSubSup>
                        <m:sSubSupPr>
                          <m:ctrlPr>
                            <a:rPr lang="en-GB" i="1">
                              <a:latin typeface="Cambria Math"/>
                            </a:rPr>
                          </m:ctrlPr>
                        </m:sSubSupPr>
                        <m:e>
                          <m:r>
                            <a:rPr lang="en-GB" i="1">
                              <a:latin typeface="Cambria Math"/>
                            </a:rPr>
                            <m:t>𝑢</m:t>
                          </m:r>
                        </m:e>
                        <m:sub>
                          <m:r>
                            <a:rPr lang="en-GB" b="0" i="1" smtClean="0">
                              <a:latin typeface="Cambria Math"/>
                            </a:rPr>
                            <m:t>2</m:t>
                          </m:r>
                        </m:sub>
                        <m:sup>
                          <m:r>
                            <a:rPr lang="en-GB" i="1">
                              <a:latin typeface="Cambria Math"/>
                            </a:rPr>
                            <m:t>2</m:t>
                          </m:r>
                        </m:sup>
                      </m:sSubSup>
                    </m:oMath>
                  </m:oMathPara>
                </a14:m>
                <a:endParaRPr lang="en-GB" i="1" dirty="0" smtClean="0"/>
              </a:p>
            </p:txBody>
          </p:sp>
        </mc:Choice>
        <mc:Fallback>
          <p:sp>
            <p:nvSpPr>
              <p:cNvPr id="6" name="Content Placeholder 5"/>
              <p:cNvSpPr>
                <a:spLocks noGrp="1" noRot="1" noChangeAspect="1" noMove="1" noResize="1" noEditPoints="1" noAdjustHandles="1" noChangeArrowheads="1" noChangeShapeType="1" noTextEdit="1"/>
              </p:cNvSpPr>
              <p:nvPr>
                <p:ph idx="1"/>
              </p:nvPr>
            </p:nvSpPr>
            <p:spPr>
              <a:xfrm>
                <a:off x="457200" y="4077072"/>
                <a:ext cx="5410944" cy="2399928"/>
              </a:xfrm>
              <a:blipFill rotWithShape="1">
                <a:blip r:embed="rId3"/>
                <a:stretch>
                  <a:fillRect/>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240AB68-B506-48B0-8D67-8B664EA145BA}" type="slidenum">
              <a:rPr lang="en-GB" smtClean="0"/>
              <a:t>15</a:t>
            </a:fld>
            <a:endParaRPr lang="en-GB"/>
          </a:p>
        </p:txBody>
      </p:sp>
      <p:sp>
        <p:nvSpPr>
          <p:cNvPr id="3" name="TextBox 2"/>
          <p:cNvSpPr txBox="1"/>
          <p:nvPr/>
        </p:nvSpPr>
        <p:spPr>
          <a:xfrm>
            <a:off x="611560" y="1772816"/>
            <a:ext cx="3931096" cy="523220"/>
          </a:xfrm>
          <a:prstGeom prst="rect">
            <a:avLst/>
          </a:prstGeom>
          <a:noFill/>
        </p:spPr>
        <p:txBody>
          <a:bodyPr wrap="square" rtlCol="0">
            <a:spAutoFit/>
          </a:bodyPr>
          <a:lstStyle/>
          <a:p>
            <a:endParaRPr lang="en-GB" sz="2800" dirty="0"/>
          </a:p>
        </p:txBody>
      </p:sp>
      <p:sp>
        <p:nvSpPr>
          <p:cNvPr id="7" name="TextBox 6"/>
          <p:cNvSpPr txBox="1"/>
          <p:nvPr/>
        </p:nvSpPr>
        <p:spPr>
          <a:xfrm>
            <a:off x="611560" y="1772816"/>
            <a:ext cx="3672408" cy="1938992"/>
          </a:xfrm>
          <a:prstGeom prst="rect">
            <a:avLst/>
          </a:prstGeom>
          <a:noFill/>
        </p:spPr>
        <p:txBody>
          <a:bodyPr wrap="square" rtlCol="0">
            <a:spAutoFit/>
          </a:bodyPr>
          <a:lstStyle/>
          <a:p>
            <a:r>
              <a:rPr lang="en-GB" sz="2400" dirty="0" smtClean="0"/>
              <a:t>Putting these three equations together, we have the </a:t>
            </a:r>
            <a:r>
              <a:rPr lang="en-GB" sz="2400" b="1" i="1" dirty="0" smtClean="0">
                <a:solidFill>
                  <a:schemeClr val="tx2">
                    <a:lumMod val="75000"/>
                  </a:schemeClr>
                </a:solidFill>
              </a:rPr>
              <a:t>Rankine-</a:t>
            </a:r>
            <a:r>
              <a:rPr lang="en-GB" sz="2400" b="1" i="1" dirty="0" err="1" smtClean="0">
                <a:solidFill>
                  <a:schemeClr val="tx2">
                    <a:lumMod val="75000"/>
                  </a:schemeClr>
                </a:solidFill>
              </a:rPr>
              <a:t>Hugoniot</a:t>
            </a:r>
            <a:r>
              <a:rPr lang="en-GB" sz="2400" b="1" i="1" dirty="0" smtClean="0">
                <a:solidFill>
                  <a:schemeClr val="tx2">
                    <a:lumMod val="75000"/>
                  </a:schemeClr>
                </a:solidFill>
              </a:rPr>
              <a:t> conditions</a:t>
            </a:r>
            <a:r>
              <a:rPr lang="en-GB" sz="2400" b="1" i="1" dirty="0" smtClean="0"/>
              <a:t> </a:t>
            </a:r>
            <a:r>
              <a:rPr lang="en-GB" sz="2400" dirty="0" smtClean="0"/>
              <a:t>for a plane-parallel shock:</a:t>
            </a:r>
            <a:endParaRPr lang="en-GB" sz="2400" dirty="0"/>
          </a:p>
        </p:txBody>
      </p:sp>
      <p:sp>
        <p:nvSpPr>
          <p:cNvPr id="8" name="TextBox 7"/>
          <p:cNvSpPr txBox="1"/>
          <p:nvPr/>
        </p:nvSpPr>
        <p:spPr>
          <a:xfrm>
            <a:off x="6372200" y="4573577"/>
            <a:ext cx="2304256" cy="1015663"/>
          </a:xfrm>
          <a:prstGeom prst="rect">
            <a:avLst/>
          </a:prstGeom>
          <a:noFill/>
          <a:ln>
            <a:solidFill>
              <a:schemeClr val="tx1"/>
            </a:solidFill>
          </a:ln>
        </p:spPr>
        <p:txBody>
          <a:bodyPr wrap="square" rtlCol="0">
            <a:spAutoFit/>
          </a:bodyPr>
          <a:lstStyle/>
          <a:p>
            <a:r>
              <a:rPr lang="en-GB" sz="2000" dirty="0" smtClean="0">
                <a:solidFill>
                  <a:schemeClr val="tx2">
                    <a:lumMod val="75000"/>
                  </a:schemeClr>
                </a:solidFill>
              </a:rPr>
              <a:t>Three equations in three unknowns, therefore soluble</a:t>
            </a:r>
            <a:endParaRPr lang="en-GB" sz="2000" dirty="0">
              <a:solidFill>
                <a:schemeClr val="tx2">
                  <a:lumMod val="75000"/>
                </a:schemeClr>
              </a:solidFill>
            </a:endParaRPr>
          </a:p>
        </p:txBody>
      </p:sp>
    </p:spTree>
    <p:extLst>
      <p:ext uri="{BB962C8B-B14F-4D97-AF65-F5344CB8AC3E}">
        <p14:creationId xmlns:p14="http://schemas.microsoft.com/office/powerpoint/2010/main" val="2599212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Solution of Rankine-</a:t>
            </a:r>
            <a:r>
              <a:rPr lang="en-GB" dirty="0" err="1" smtClean="0"/>
              <a:t>Hugoniot</a:t>
            </a:r>
            <a:r>
              <a:rPr lang="en-GB" dirty="0" smtClean="0"/>
              <a:t> conditions</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997152"/>
              </a:xfrm>
            </p:spPr>
            <p:txBody>
              <a:bodyPr/>
              <a:lstStyle/>
              <a:p>
                <a:r>
                  <a:rPr lang="en-GB" b="0" dirty="0" smtClean="0">
                    <a:ea typeface="Cambria Math"/>
                  </a:rPr>
                  <a:t>Solving these simultaneous equations gives</a:t>
                </a:r>
                <a:br>
                  <a:rPr lang="en-GB" b="0" dirty="0" smtClean="0">
                    <a:ea typeface="Cambria Math"/>
                  </a:rPr>
                </a:br>
                <a14:m>
                  <m:oMath xmlns:m="http://schemas.openxmlformats.org/officeDocument/2006/math">
                    <m:f>
                      <m:fPr>
                        <m:ctrlPr>
                          <a:rPr lang="en-GB" b="0" i="1" smtClean="0">
                            <a:latin typeface="Cambria Math"/>
                            <a:ea typeface="Cambria Math"/>
                          </a:rPr>
                        </m:ctrlPr>
                      </m:fPr>
                      <m:num>
                        <m:sSub>
                          <m:sSubPr>
                            <m:ctrlPr>
                              <a:rPr lang="en-GB" b="0" i="1" smtClean="0">
                                <a:latin typeface="Cambria Math"/>
                                <a:ea typeface="Cambria Math"/>
                              </a:rPr>
                            </m:ctrlPr>
                          </m:sSubPr>
                          <m:e>
                            <m:r>
                              <a:rPr lang="en-GB" b="0" i="1" smtClean="0">
                                <a:latin typeface="Cambria Math"/>
                                <a:ea typeface="Cambria Math"/>
                              </a:rPr>
                              <m:t>𝜌</m:t>
                            </m:r>
                          </m:e>
                          <m:sub>
                            <m:r>
                              <a:rPr lang="en-GB" b="0" i="1" smtClean="0">
                                <a:latin typeface="Cambria Math"/>
                                <a:ea typeface="Cambria Math"/>
                              </a:rPr>
                              <m:t>2</m:t>
                            </m:r>
                          </m:sub>
                        </m:sSub>
                      </m:num>
                      <m:den>
                        <m:sSub>
                          <m:sSubPr>
                            <m:ctrlPr>
                              <a:rPr lang="en-GB" b="0" i="1" smtClean="0">
                                <a:latin typeface="Cambria Math"/>
                                <a:ea typeface="Cambria Math"/>
                              </a:rPr>
                            </m:ctrlPr>
                          </m:sSubPr>
                          <m:e>
                            <m:r>
                              <a:rPr lang="en-GB" b="0" i="1" smtClean="0">
                                <a:latin typeface="Cambria Math"/>
                                <a:ea typeface="Cambria Math"/>
                              </a:rPr>
                              <m:t>𝜌</m:t>
                            </m:r>
                          </m:e>
                          <m:sub>
                            <m:r>
                              <a:rPr lang="en-GB" b="0" i="1" smtClean="0">
                                <a:latin typeface="Cambria Math"/>
                                <a:ea typeface="Cambria Math"/>
                              </a:rPr>
                              <m:t>1</m:t>
                            </m:r>
                          </m:sub>
                        </m:sSub>
                      </m:den>
                    </m:f>
                    <m:r>
                      <a:rPr lang="en-GB" b="0" i="1" smtClean="0">
                        <a:latin typeface="Cambria Math"/>
                        <a:ea typeface="Cambria Math"/>
                      </a:rPr>
                      <m:t>=</m:t>
                    </m:r>
                    <m:f>
                      <m:fPr>
                        <m:ctrlPr>
                          <a:rPr lang="en-GB" b="0" i="1" smtClean="0">
                            <a:latin typeface="Cambria Math"/>
                            <a:ea typeface="Cambria Math"/>
                          </a:rPr>
                        </m:ctrlPr>
                      </m:fPr>
                      <m:num>
                        <m:d>
                          <m:dPr>
                            <m:ctrlPr>
                              <a:rPr lang="en-GB" b="0" i="1" smtClean="0">
                                <a:latin typeface="Cambria Math"/>
                                <a:ea typeface="Cambria Math"/>
                              </a:rPr>
                            </m:ctrlPr>
                          </m:dPr>
                          <m:e>
                            <m:sSub>
                              <m:sSubPr>
                                <m:ctrlPr>
                                  <a:rPr lang="en-GB" b="0" i="1" smtClean="0">
                                    <a:latin typeface="Cambria Math"/>
                                    <a:ea typeface="Cambria Math"/>
                                  </a:rPr>
                                </m:ctrlPr>
                              </m:sSubPr>
                              <m:e>
                                <m:r>
                                  <a:rPr lang="en-GB" b="0" i="1" smtClean="0">
                                    <a:latin typeface="Cambria Math"/>
                                    <a:ea typeface="Cambria Math"/>
                                  </a:rPr>
                                  <m:t>𝛾</m:t>
                                </m:r>
                              </m:e>
                              <m:sub>
                                <m:r>
                                  <a:rPr lang="en-GB" b="0" i="1" smtClean="0">
                                    <a:latin typeface="Cambria Math"/>
                                    <a:ea typeface="Cambria Math"/>
                                  </a:rPr>
                                  <m:t>𝑔</m:t>
                                </m:r>
                              </m:sub>
                            </m:sSub>
                            <m:r>
                              <a:rPr lang="en-GB" b="0" i="1" smtClean="0">
                                <a:latin typeface="Cambria Math"/>
                                <a:ea typeface="Cambria Math"/>
                              </a:rPr>
                              <m:t>+1</m:t>
                            </m:r>
                          </m:e>
                        </m:d>
                        <m:sSubSup>
                          <m:sSubSupPr>
                            <m:ctrlPr>
                              <a:rPr lang="en-GB" b="0" i="1" smtClean="0">
                                <a:latin typeface="Cambria Math"/>
                                <a:ea typeface="Cambria Math"/>
                              </a:rPr>
                            </m:ctrlPr>
                          </m:sSubSupPr>
                          <m:e>
                            <m:r>
                              <a:rPr lang="en-GB" b="0" i="1" smtClean="0">
                                <a:latin typeface="Cambria Math"/>
                                <a:ea typeface="Cambria Math"/>
                              </a:rPr>
                              <m:t>𝑀</m:t>
                            </m:r>
                          </m:e>
                          <m:sub>
                            <m:r>
                              <a:rPr lang="en-GB" b="0" i="1" smtClean="0">
                                <a:latin typeface="Cambria Math"/>
                                <a:ea typeface="Cambria Math"/>
                              </a:rPr>
                              <m:t>1</m:t>
                            </m:r>
                          </m:sub>
                          <m:sup>
                            <m:r>
                              <a:rPr lang="en-GB" b="0" i="1" smtClean="0">
                                <a:latin typeface="Cambria Math"/>
                                <a:ea typeface="Cambria Math"/>
                              </a:rPr>
                              <m:t>2</m:t>
                            </m:r>
                          </m:sup>
                        </m:sSubSup>
                      </m:num>
                      <m:den>
                        <m:d>
                          <m:dPr>
                            <m:ctrlPr>
                              <a:rPr lang="en-GB" b="0" i="1" smtClean="0">
                                <a:latin typeface="Cambria Math"/>
                                <a:ea typeface="Cambria Math"/>
                              </a:rPr>
                            </m:ctrlPr>
                          </m:dPr>
                          <m:e>
                            <m:sSub>
                              <m:sSubPr>
                                <m:ctrlPr>
                                  <a:rPr lang="en-GB" b="0" i="1" smtClean="0">
                                    <a:latin typeface="Cambria Math"/>
                                    <a:ea typeface="Cambria Math"/>
                                  </a:rPr>
                                </m:ctrlPr>
                              </m:sSubPr>
                              <m:e>
                                <m:r>
                                  <a:rPr lang="en-GB" b="0" i="1" smtClean="0">
                                    <a:latin typeface="Cambria Math"/>
                                    <a:ea typeface="Cambria Math"/>
                                  </a:rPr>
                                  <m:t>𝛾</m:t>
                                </m:r>
                              </m:e>
                              <m:sub>
                                <m:r>
                                  <a:rPr lang="en-GB" b="0" i="1" smtClean="0">
                                    <a:latin typeface="Cambria Math"/>
                                    <a:ea typeface="Cambria Math"/>
                                  </a:rPr>
                                  <m:t>𝑔</m:t>
                                </m:r>
                              </m:sub>
                            </m:sSub>
                            <m:r>
                              <a:rPr lang="en-GB" b="0" i="1" smtClean="0">
                                <a:latin typeface="Cambria Math"/>
                                <a:ea typeface="Cambria Math"/>
                              </a:rPr>
                              <m:t>−1</m:t>
                            </m:r>
                          </m:e>
                        </m:d>
                        <m:sSubSup>
                          <m:sSubSupPr>
                            <m:ctrlPr>
                              <a:rPr lang="en-GB" b="0" i="1" smtClean="0">
                                <a:latin typeface="Cambria Math"/>
                                <a:ea typeface="Cambria Math"/>
                              </a:rPr>
                            </m:ctrlPr>
                          </m:sSubSupPr>
                          <m:e>
                            <m:r>
                              <a:rPr lang="en-GB" b="0" i="1" smtClean="0">
                                <a:latin typeface="Cambria Math"/>
                                <a:ea typeface="Cambria Math"/>
                              </a:rPr>
                              <m:t>𝑀</m:t>
                            </m:r>
                          </m:e>
                          <m:sub>
                            <m:r>
                              <a:rPr lang="en-GB" b="0" i="1" smtClean="0">
                                <a:latin typeface="Cambria Math"/>
                                <a:ea typeface="Cambria Math"/>
                              </a:rPr>
                              <m:t>1</m:t>
                            </m:r>
                          </m:sub>
                          <m:sup>
                            <m:r>
                              <a:rPr lang="en-GB" b="0" i="1" smtClean="0">
                                <a:latin typeface="Cambria Math"/>
                                <a:ea typeface="Cambria Math"/>
                              </a:rPr>
                              <m:t>2</m:t>
                            </m:r>
                          </m:sup>
                        </m:sSubSup>
                        <m:r>
                          <a:rPr lang="en-GB" b="0" i="1" smtClean="0">
                            <a:latin typeface="Cambria Math"/>
                            <a:ea typeface="Cambria Math"/>
                          </a:rPr>
                          <m:t>+2</m:t>
                        </m:r>
                      </m:den>
                    </m:f>
                    <m:r>
                      <a:rPr lang="en-GB" b="0" i="1" smtClean="0">
                        <a:latin typeface="Cambria Math"/>
                        <a:ea typeface="Cambria Math"/>
                      </a:rPr>
                      <m:t>;</m:t>
                    </m:r>
                  </m:oMath>
                </a14:m>
                <a:r>
                  <a:rPr lang="en-GB" b="0" dirty="0" smtClean="0">
                    <a:ea typeface="Cambria Math"/>
                  </a:rPr>
                  <a:t/>
                </a:r>
                <a:br>
                  <a:rPr lang="en-GB" b="0" dirty="0" smtClean="0">
                    <a:ea typeface="Cambria Math"/>
                  </a:rPr>
                </a:br>
                <a14:m>
                  <m:oMath xmlns:m="http://schemas.openxmlformats.org/officeDocument/2006/math">
                    <m:f>
                      <m:fPr>
                        <m:ctrlPr>
                          <a:rPr lang="en-GB" b="0" i="1" smtClean="0">
                            <a:latin typeface="Cambria Math"/>
                            <a:ea typeface="Cambria Math"/>
                          </a:rPr>
                        </m:ctrlPr>
                      </m:fPr>
                      <m:num>
                        <m:sSub>
                          <m:sSubPr>
                            <m:ctrlPr>
                              <a:rPr lang="en-GB" b="0" i="1" smtClean="0">
                                <a:latin typeface="Cambria Math"/>
                                <a:ea typeface="Cambria Math"/>
                              </a:rPr>
                            </m:ctrlPr>
                          </m:sSubPr>
                          <m:e>
                            <m:r>
                              <a:rPr lang="en-GB" b="0" i="1" smtClean="0">
                                <a:latin typeface="Cambria Math"/>
                                <a:ea typeface="Cambria Math"/>
                              </a:rPr>
                              <m:t>𝑝</m:t>
                            </m:r>
                          </m:e>
                          <m:sub>
                            <m:r>
                              <a:rPr lang="en-GB" b="0" i="1" smtClean="0">
                                <a:latin typeface="Cambria Math"/>
                                <a:ea typeface="Cambria Math"/>
                              </a:rPr>
                              <m:t>2</m:t>
                            </m:r>
                          </m:sub>
                        </m:sSub>
                      </m:num>
                      <m:den>
                        <m:sSub>
                          <m:sSubPr>
                            <m:ctrlPr>
                              <a:rPr lang="en-GB" b="0" i="1" smtClean="0">
                                <a:latin typeface="Cambria Math"/>
                                <a:ea typeface="Cambria Math"/>
                              </a:rPr>
                            </m:ctrlPr>
                          </m:sSubPr>
                          <m:e>
                            <m:r>
                              <a:rPr lang="en-GB" b="0" i="1" smtClean="0">
                                <a:latin typeface="Cambria Math"/>
                                <a:ea typeface="Cambria Math"/>
                              </a:rPr>
                              <m:t>𝑝</m:t>
                            </m:r>
                          </m:e>
                          <m:sub>
                            <m:r>
                              <a:rPr lang="en-GB" b="0" i="1" smtClean="0">
                                <a:latin typeface="Cambria Math"/>
                                <a:ea typeface="Cambria Math"/>
                              </a:rPr>
                              <m:t>1</m:t>
                            </m:r>
                          </m:sub>
                        </m:sSub>
                      </m:den>
                    </m:f>
                    <m:r>
                      <a:rPr lang="en-GB" b="0" i="1" smtClean="0">
                        <a:latin typeface="Cambria Math"/>
                        <a:ea typeface="Cambria Math"/>
                      </a:rPr>
                      <m:t>=</m:t>
                    </m:r>
                    <m:f>
                      <m:fPr>
                        <m:ctrlPr>
                          <a:rPr lang="en-GB" b="0" i="1" smtClean="0">
                            <a:latin typeface="Cambria Math"/>
                            <a:ea typeface="Cambria Math"/>
                          </a:rPr>
                        </m:ctrlPr>
                      </m:fPr>
                      <m:num>
                        <m:r>
                          <a:rPr lang="en-GB" b="0" i="1" smtClean="0">
                            <a:latin typeface="Cambria Math"/>
                            <a:ea typeface="Cambria Math"/>
                          </a:rPr>
                          <m:t>2</m:t>
                        </m:r>
                        <m:sSub>
                          <m:sSubPr>
                            <m:ctrlPr>
                              <a:rPr lang="en-GB" b="0" i="1" smtClean="0">
                                <a:latin typeface="Cambria Math"/>
                                <a:ea typeface="Cambria Math"/>
                              </a:rPr>
                            </m:ctrlPr>
                          </m:sSubPr>
                          <m:e>
                            <m:r>
                              <a:rPr lang="en-GB" b="0" i="1" smtClean="0">
                                <a:latin typeface="Cambria Math"/>
                                <a:ea typeface="Cambria Math"/>
                              </a:rPr>
                              <m:t>𝛾</m:t>
                            </m:r>
                          </m:e>
                          <m:sub>
                            <m:r>
                              <a:rPr lang="en-GB" b="0" i="1" smtClean="0">
                                <a:latin typeface="Cambria Math"/>
                                <a:ea typeface="Cambria Math"/>
                              </a:rPr>
                              <m:t>𝑔</m:t>
                            </m:r>
                          </m:sub>
                        </m:sSub>
                        <m:sSubSup>
                          <m:sSubSupPr>
                            <m:ctrlPr>
                              <a:rPr lang="en-GB" b="0" i="1" smtClean="0">
                                <a:latin typeface="Cambria Math"/>
                                <a:ea typeface="Cambria Math"/>
                              </a:rPr>
                            </m:ctrlPr>
                          </m:sSubSupPr>
                          <m:e>
                            <m:r>
                              <a:rPr lang="en-GB" b="0" i="1" smtClean="0">
                                <a:latin typeface="Cambria Math"/>
                                <a:ea typeface="Cambria Math"/>
                              </a:rPr>
                              <m:t>𝑀</m:t>
                            </m:r>
                          </m:e>
                          <m:sub>
                            <m:r>
                              <a:rPr lang="en-GB" b="0" i="1" smtClean="0">
                                <a:latin typeface="Cambria Math"/>
                                <a:ea typeface="Cambria Math"/>
                              </a:rPr>
                              <m:t>1</m:t>
                            </m:r>
                          </m:sub>
                          <m:sup>
                            <m:r>
                              <a:rPr lang="en-GB" b="0" i="1" smtClean="0">
                                <a:latin typeface="Cambria Math"/>
                                <a:ea typeface="Cambria Math"/>
                              </a:rPr>
                              <m:t>2</m:t>
                            </m:r>
                          </m:sup>
                        </m:sSubSup>
                        <m:r>
                          <a:rPr lang="en-GB" b="0" i="1" smtClean="0">
                            <a:latin typeface="Cambria Math"/>
                            <a:ea typeface="Cambria Math"/>
                          </a:rPr>
                          <m:t>−</m:t>
                        </m:r>
                        <m:d>
                          <m:dPr>
                            <m:ctrlPr>
                              <a:rPr lang="en-GB" b="0" i="1" smtClean="0">
                                <a:latin typeface="Cambria Math"/>
                                <a:ea typeface="Cambria Math"/>
                              </a:rPr>
                            </m:ctrlPr>
                          </m:dPr>
                          <m:e>
                            <m:sSub>
                              <m:sSubPr>
                                <m:ctrlPr>
                                  <a:rPr lang="en-GB" b="0" i="1" smtClean="0">
                                    <a:latin typeface="Cambria Math"/>
                                    <a:ea typeface="Cambria Math"/>
                                  </a:rPr>
                                </m:ctrlPr>
                              </m:sSubPr>
                              <m:e>
                                <m:r>
                                  <a:rPr lang="en-GB" b="0" i="1" smtClean="0">
                                    <a:latin typeface="Cambria Math"/>
                                    <a:ea typeface="Cambria Math"/>
                                  </a:rPr>
                                  <m:t>𝛾</m:t>
                                </m:r>
                              </m:e>
                              <m:sub>
                                <m:r>
                                  <a:rPr lang="en-GB" b="0" i="1" smtClean="0">
                                    <a:latin typeface="Cambria Math"/>
                                    <a:ea typeface="Cambria Math"/>
                                  </a:rPr>
                                  <m:t>𝑔</m:t>
                                </m:r>
                              </m:sub>
                            </m:sSub>
                            <m:r>
                              <a:rPr lang="en-GB" b="0" i="1" smtClean="0">
                                <a:latin typeface="Cambria Math"/>
                                <a:ea typeface="Cambria Math"/>
                              </a:rPr>
                              <m:t>−1</m:t>
                            </m:r>
                          </m:e>
                        </m:d>
                      </m:num>
                      <m:den>
                        <m:sSub>
                          <m:sSubPr>
                            <m:ctrlPr>
                              <a:rPr lang="en-GB" b="0" i="1" smtClean="0">
                                <a:latin typeface="Cambria Math"/>
                                <a:ea typeface="Cambria Math"/>
                              </a:rPr>
                            </m:ctrlPr>
                          </m:sSubPr>
                          <m:e>
                            <m:r>
                              <a:rPr lang="en-GB" b="0" i="1" smtClean="0">
                                <a:latin typeface="Cambria Math"/>
                                <a:ea typeface="Cambria Math"/>
                              </a:rPr>
                              <m:t>𝛾</m:t>
                            </m:r>
                          </m:e>
                          <m:sub>
                            <m:r>
                              <a:rPr lang="en-GB" b="0" i="1" smtClean="0">
                                <a:latin typeface="Cambria Math"/>
                                <a:ea typeface="Cambria Math"/>
                              </a:rPr>
                              <m:t>𝑔</m:t>
                            </m:r>
                          </m:sub>
                        </m:sSub>
                        <m:r>
                          <a:rPr lang="en-GB" b="0" i="1" smtClean="0">
                            <a:latin typeface="Cambria Math"/>
                            <a:ea typeface="Cambria Math"/>
                          </a:rPr>
                          <m:t>+1</m:t>
                        </m:r>
                      </m:den>
                    </m:f>
                  </m:oMath>
                </a14:m>
                <a:endParaRPr lang="en-GB" b="0" dirty="0" smtClean="0">
                  <a:ea typeface="Cambria Math"/>
                </a:endParaRPr>
              </a:p>
              <a:p>
                <a:pPr lvl="1"/>
                <a:r>
                  <a:rPr lang="en-GB" b="0" dirty="0" smtClean="0">
                    <a:ea typeface="Cambria Math"/>
                  </a:rPr>
                  <a:t>where the Mach number </a:t>
                </a:r>
                <a14:m>
                  <m:oMath xmlns:m="http://schemas.openxmlformats.org/officeDocument/2006/math">
                    <m:sSub>
                      <m:sSubPr>
                        <m:ctrlPr>
                          <a:rPr lang="en-GB" b="0" i="1" smtClean="0">
                            <a:latin typeface="Cambria Math"/>
                            <a:ea typeface="Cambria Math"/>
                          </a:rPr>
                        </m:ctrlPr>
                      </m:sSubPr>
                      <m:e>
                        <m:r>
                          <a:rPr lang="en-GB" b="0" i="1" smtClean="0">
                            <a:latin typeface="Cambria Math"/>
                            <a:ea typeface="Cambria Math"/>
                          </a:rPr>
                          <m:t>𝑀</m:t>
                        </m:r>
                      </m:e>
                      <m:sub>
                        <m:r>
                          <a:rPr lang="en-GB" b="0" i="1" smtClean="0">
                            <a:latin typeface="Cambria Math"/>
                            <a:ea typeface="Cambria Math"/>
                          </a:rPr>
                          <m:t>1</m:t>
                        </m:r>
                      </m:sub>
                    </m:sSub>
                    <m:r>
                      <a:rPr lang="en-GB" b="0" i="1" smtClean="0">
                        <a:latin typeface="Cambria Math"/>
                        <a:ea typeface="Cambria Math"/>
                      </a:rPr>
                      <m:t>=</m:t>
                    </m:r>
                    <m:rad>
                      <m:radPr>
                        <m:degHide m:val="on"/>
                        <m:ctrlPr>
                          <a:rPr lang="en-GB" b="0" i="1" smtClean="0">
                            <a:latin typeface="Cambria Math"/>
                            <a:ea typeface="Cambria Math"/>
                          </a:rPr>
                        </m:ctrlPr>
                      </m:radPr>
                      <m:deg/>
                      <m:e>
                        <m:sSub>
                          <m:sSubPr>
                            <m:ctrlPr>
                              <a:rPr lang="en-GB" b="0" i="1" smtClean="0">
                                <a:latin typeface="Cambria Math"/>
                                <a:ea typeface="Cambria Math"/>
                              </a:rPr>
                            </m:ctrlPr>
                          </m:sSubPr>
                          <m:e>
                            <m:r>
                              <a:rPr lang="en-GB" b="0" i="1" smtClean="0">
                                <a:latin typeface="Cambria Math"/>
                                <a:ea typeface="Cambria Math"/>
                              </a:rPr>
                              <m:t>𝜌</m:t>
                            </m:r>
                          </m:e>
                          <m:sub>
                            <m:r>
                              <a:rPr lang="en-GB" b="0" i="1" smtClean="0">
                                <a:latin typeface="Cambria Math"/>
                                <a:ea typeface="Cambria Math"/>
                              </a:rPr>
                              <m:t>1</m:t>
                            </m:r>
                          </m:sub>
                        </m:sSub>
                        <m:sSubSup>
                          <m:sSubSupPr>
                            <m:ctrlPr>
                              <a:rPr lang="en-GB" b="0" i="1" smtClean="0">
                                <a:latin typeface="Cambria Math"/>
                                <a:ea typeface="Cambria Math"/>
                              </a:rPr>
                            </m:ctrlPr>
                          </m:sSubSupPr>
                          <m:e>
                            <m:r>
                              <a:rPr lang="en-GB" b="0" i="1" smtClean="0">
                                <a:latin typeface="Cambria Math"/>
                                <a:ea typeface="Cambria Math"/>
                              </a:rPr>
                              <m:t>𝑢</m:t>
                            </m:r>
                          </m:e>
                          <m:sub>
                            <m:r>
                              <a:rPr lang="en-GB" b="0" i="1" smtClean="0">
                                <a:latin typeface="Cambria Math"/>
                                <a:ea typeface="Cambria Math"/>
                              </a:rPr>
                              <m:t>1</m:t>
                            </m:r>
                          </m:sub>
                          <m:sup>
                            <m:r>
                              <a:rPr lang="en-GB" b="0" i="1" smtClean="0">
                                <a:latin typeface="Cambria Math"/>
                                <a:ea typeface="Cambria Math"/>
                              </a:rPr>
                              <m:t>2</m:t>
                            </m:r>
                          </m:sup>
                        </m:sSubSup>
                        <m:r>
                          <m:rPr>
                            <m:lit/>
                          </m:rPr>
                          <a:rPr lang="en-GB" b="0" i="1" smtClean="0">
                            <a:latin typeface="Cambria Math"/>
                            <a:ea typeface="Cambria Math"/>
                          </a:rPr>
                          <m:t>/</m:t>
                        </m:r>
                        <m:d>
                          <m:dPr>
                            <m:ctrlPr>
                              <a:rPr lang="en-GB" b="0" i="1" smtClean="0">
                                <a:latin typeface="Cambria Math"/>
                                <a:ea typeface="Cambria Math"/>
                              </a:rPr>
                            </m:ctrlPr>
                          </m:dPr>
                          <m:e>
                            <m:sSub>
                              <m:sSubPr>
                                <m:ctrlPr>
                                  <a:rPr lang="en-GB" b="0" i="1" smtClean="0">
                                    <a:latin typeface="Cambria Math"/>
                                    <a:ea typeface="Cambria Math"/>
                                  </a:rPr>
                                </m:ctrlPr>
                              </m:sSubPr>
                              <m:e>
                                <m:r>
                                  <a:rPr lang="en-GB" b="0" i="1" smtClean="0">
                                    <a:latin typeface="Cambria Math"/>
                                    <a:ea typeface="Cambria Math"/>
                                  </a:rPr>
                                  <m:t>𝛾</m:t>
                                </m:r>
                              </m:e>
                              <m:sub>
                                <m:r>
                                  <a:rPr lang="en-GB" b="0" i="1" smtClean="0">
                                    <a:latin typeface="Cambria Math"/>
                                    <a:ea typeface="Cambria Math"/>
                                  </a:rPr>
                                  <m:t>𝑔</m:t>
                                </m:r>
                              </m:sub>
                            </m:sSub>
                            <m:sSub>
                              <m:sSubPr>
                                <m:ctrlPr>
                                  <a:rPr lang="en-GB" b="0" i="1" smtClean="0">
                                    <a:latin typeface="Cambria Math"/>
                                    <a:ea typeface="Cambria Math"/>
                                  </a:rPr>
                                </m:ctrlPr>
                              </m:sSubPr>
                              <m:e>
                                <m:r>
                                  <a:rPr lang="en-GB" b="0" i="1" smtClean="0">
                                    <a:latin typeface="Cambria Math"/>
                                    <a:ea typeface="Cambria Math"/>
                                  </a:rPr>
                                  <m:t>𝑝</m:t>
                                </m:r>
                              </m:e>
                              <m:sub>
                                <m:r>
                                  <a:rPr lang="en-GB" b="0" i="1" smtClean="0">
                                    <a:latin typeface="Cambria Math"/>
                                    <a:ea typeface="Cambria Math"/>
                                  </a:rPr>
                                  <m:t>1</m:t>
                                </m:r>
                              </m:sub>
                            </m:sSub>
                          </m:e>
                        </m:d>
                      </m:e>
                    </m:rad>
                  </m:oMath>
                </a14:m>
                <a:endParaRPr lang="en-GB" b="0" dirty="0" smtClean="0">
                  <a:ea typeface="Cambria Math"/>
                </a:endParaRPr>
              </a:p>
              <a:p>
                <a:r>
                  <a:rPr lang="en-GB" dirty="0" smtClean="0">
                    <a:ea typeface="Cambria Math"/>
                  </a:rPr>
                  <a:t>For strong shocks, </a:t>
                </a:r>
                <a:r>
                  <a:rPr lang="en-GB" i="1" dirty="0" smtClean="0">
                    <a:ea typeface="Cambria Math"/>
                  </a:rPr>
                  <a:t>M</a:t>
                </a:r>
                <a:r>
                  <a:rPr lang="en-GB" baseline="-25000" dirty="0" smtClean="0">
                    <a:ea typeface="Cambria Math"/>
                  </a:rPr>
                  <a:t>1</a:t>
                </a:r>
                <a:r>
                  <a:rPr lang="en-GB" dirty="0" smtClean="0">
                    <a:ea typeface="Cambria Math"/>
                  </a:rPr>
                  <a:t> &gt;&gt; 1, and a nonrelativistic monatomic gas, </a:t>
                </a:r>
                <a:r>
                  <a:rPr lang="el-GR" i="1" dirty="0" smtClean="0">
                    <a:ea typeface="Cambria Math"/>
                  </a:rPr>
                  <a:t>γ</a:t>
                </a:r>
                <a:r>
                  <a:rPr lang="en-GB" baseline="-25000" dirty="0" smtClean="0">
                    <a:ea typeface="Cambria Math"/>
                  </a:rPr>
                  <a:t>g</a:t>
                </a:r>
                <a:r>
                  <a:rPr lang="en-GB" dirty="0" smtClean="0">
                    <a:ea typeface="Cambria Math"/>
                  </a:rPr>
                  <a:t> = 5/3, this gives </a:t>
                </a:r>
                <a:r>
                  <a:rPr lang="el-GR" i="1" dirty="0" smtClean="0">
                    <a:ea typeface="Cambria Math"/>
                  </a:rPr>
                  <a:t>ρ</a:t>
                </a:r>
                <a:r>
                  <a:rPr lang="en-GB" baseline="-25000" dirty="0" smtClean="0">
                    <a:ea typeface="Cambria Math"/>
                  </a:rPr>
                  <a:t>2</a:t>
                </a:r>
                <a:r>
                  <a:rPr lang="en-GB" dirty="0" smtClean="0">
                    <a:ea typeface="Cambria Math"/>
                  </a:rPr>
                  <a:t>/</a:t>
                </a:r>
                <a:r>
                  <a:rPr lang="el-GR" i="1" dirty="0" smtClean="0">
                    <a:ea typeface="Cambria Math"/>
                  </a:rPr>
                  <a:t>ρ</a:t>
                </a:r>
                <a:r>
                  <a:rPr lang="en-GB" baseline="-25000" dirty="0" smtClean="0">
                    <a:ea typeface="Cambria Math"/>
                  </a:rPr>
                  <a:t>1</a:t>
                </a:r>
                <a:r>
                  <a:rPr lang="en-GB" dirty="0" smtClean="0">
                    <a:ea typeface="Cambria Math"/>
                  </a:rPr>
                  <a:t> = 4 = </a:t>
                </a:r>
                <a:r>
                  <a:rPr lang="en-GB" i="1" dirty="0" smtClean="0">
                    <a:ea typeface="Cambria Math"/>
                  </a:rPr>
                  <a:t>u</a:t>
                </a:r>
                <a:r>
                  <a:rPr lang="en-GB" baseline="-25000" dirty="0" smtClean="0">
                    <a:ea typeface="Cambria Math"/>
                  </a:rPr>
                  <a:t>1</a:t>
                </a:r>
                <a:r>
                  <a:rPr lang="en-GB" dirty="0" smtClean="0">
                    <a:ea typeface="Cambria Math"/>
                  </a:rPr>
                  <a:t>/</a:t>
                </a:r>
                <a:r>
                  <a:rPr lang="en-GB" i="1" dirty="0" smtClean="0">
                    <a:ea typeface="Cambria Math"/>
                  </a:rPr>
                  <a:t>u</a:t>
                </a:r>
                <a:r>
                  <a:rPr lang="en-GB" baseline="-25000" dirty="0" smtClean="0">
                    <a:ea typeface="Cambria Math"/>
                  </a:rPr>
                  <a:t>2</a:t>
                </a:r>
                <a:endParaRPr lang="en-GB" dirty="0" smtClean="0">
                  <a:ea typeface="Cambria Math"/>
                </a:endParaRPr>
              </a:p>
              <a:p>
                <a:pPr lvl="1"/>
                <a:r>
                  <a:rPr lang="en-GB" b="0" dirty="0" smtClean="0">
                    <a:ea typeface="Cambria Math"/>
                  </a:rPr>
                  <a:t>reverting to the rest frame of the upstream gas, this means that the downstream gas is accelerated to ¾ of the speed of the shock</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997152"/>
              </a:xfrm>
              <a:blipFill rotWithShape="1">
                <a:blip r:embed="rId2"/>
                <a:stretch>
                  <a:fillRect l="-593" t="-855" r="-370"/>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240AB68-B506-48B0-8D67-8B664EA145BA}" type="slidenum">
              <a:rPr lang="en-GB" smtClean="0"/>
              <a:t>16</a:t>
            </a:fld>
            <a:endParaRPr lang="en-GB"/>
          </a:p>
        </p:txBody>
      </p:sp>
    </p:spTree>
    <p:extLst>
      <p:ext uri="{BB962C8B-B14F-4D97-AF65-F5344CB8AC3E}">
        <p14:creationId xmlns:p14="http://schemas.microsoft.com/office/powerpoint/2010/main" val="2790944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Effect of magnetic fields</a:t>
            </a:r>
            <a:endParaRPr lang="en-GB" dirty="0"/>
          </a:p>
        </p:txBody>
      </p:sp>
      <p:sp>
        <p:nvSpPr>
          <p:cNvPr id="3" name="Content Placeholder 2"/>
          <p:cNvSpPr>
            <a:spLocks noGrp="1"/>
          </p:cNvSpPr>
          <p:nvPr>
            <p:ph idx="1"/>
          </p:nvPr>
        </p:nvSpPr>
        <p:spPr/>
        <p:txBody>
          <a:bodyPr/>
          <a:lstStyle/>
          <a:p>
            <a:r>
              <a:rPr lang="en-GB" dirty="0" smtClean="0"/>
              <a:t>Shocks must be associated with magnetic fields to accelerate particles</a:t>
            </a:r>
          </a:p>
          <a:p>
            <a:pPr lvl="1"/>
            <a:r>
              <a:rPr lang="en-GB" dirty="0" smtClean="0"/>
              <a:t>magnetic fields directed close to shock normal have little effect on shock jump conditions—these are </a:t>
            </a:r>
            <a:r>
              <a:rPr lang="en-GB" b="1" i="1" dirty="0" smtClean="0">
                <a:solidFill>
                  <a:schemeClr val="accent4"/>
                </a:solidFill>
              </a:rPr>
              <a:t>quasi-parallel shocks</a:t>
            </a:r>
            <a:endParaRPr lang="en-GB" dirty="0" smtClean="0">
              <a:solidFill>
                <a:schemeClr val="accent4"/>
              </a:solidFill>
            </a:endParaRPr>
          </a:p>
          <a:p>
            <a:pPr lvl="1"/>
            <a:r>
              <a:rPr lang="en-GB" dirty="0" smtClean="0"/>
              <a:t>magnetic fields strongly inclined to shock normal contribute an additional “pressure” term—</a:t>
            </a:r>
            <a:r>
              <a:rPr lang="en-GB" b="1" i="1" dirty="0" smtClean="0">
                <a:solidFill>
                  <a:schemeClr val="accent4"/>
                </a:solidFill>
              </a:rPr>
              <a:t>oblique</a:t>
            </a:r>
            <a:r>
              <a:rPr lang="en-GB" b="1" i="1" dirty="0" smtClean="0"/>
              <a:t> </a:t>
            </a:r>
            <a:br>
              <a:rPr lang="en-GB" b="1" i="1" dirty="0" smtClean="0"/>
            </a:br>
            <a:r>
              <a:rPr lang="en-GB" b="1" i="1" dirty="0" smtClean="0">
                <a:solidFill>
                  <a:schemeClr val="accent4"/>
                </a:solidFill>
              </a:rPr>
              <a:t>shocks</a:t>
            </a:r>
            <a:endParaRPr lang="en-GB" dirty="0" smtClean="0">
              <a:solidFill>
                <a:schemeClr val="accent4"/>
              </a:solidFill>
            </a:endParaRPr>
          </a:p>
          <a:p>
            <a:pPr lvl="1"/>
            <a:r>
              <a:rPr lang="en-GB" dirty="0" smtClean="0"/>
              <a:t>shocks in which magnetic field is nearly </a:t>
            </a:r>
            <a:br>
              <a:rPr lang="en-GB" dirty="0" smtClean="0"/>
            </a:br>
            <a:r>
              <a:rPr lang="en-GB" dirty="0" smtClean="0"/>
              <a:t>perpendicular to shock normal are </a:t>
            </a:r>
            <a:br>
              <a:rPr lang="en-GB" dirty="0" smtClean="0"/>
            </a:br>
            <a:r>
              <a:rPr lang="en-GB" dirty="0" smtClean="0"/>
              <a:t>called </a:t>
            </a:r>
            <a:r>
              <a:rPr lang="en-GB" b="1" i="1" dirty="0" smtClean="0">
                <a:solidFill>
                  <a:schemeClr val="accent4"/>
                </a:solidFill>
              </a:rPr>
              <a:t>quasi-perpendicular shocks</a:t>
            </a:r>
          </a:p>
          <a:p>
            <a:pPr lvl="1"/>
            <a:r>
              <a:rPr lang="en-GB" dirty="0" smtClean="0"/>
              <a:t>some shock fronts, e.g. planetary bow</a:t>
            </a:r>
            <a:br>
              <a:rPr lang="en-GB" dirty="0" smtClean="0"/>
            </a:br>
            <a:r>
              <a:rPr lang="en-GB" dirty="0" smtClean="0"/>
              <a:t>shocks, are curved and can have all</a:t>
            </a:r>
            <a:br>
              <a:rPr lang="en-GB" dirty="0" smtClean="0"/>
            </a:br>
            <a:r>
              <a:rPr lang="en-GB" dirty="0" smtClean="0"/>
              <a:t>three geometries at different points</a:t>
            </a:r>
            <a:endParaRPr lang="en-GB" dirty="0"/>
          </a:p>
        </p:txBody>
      </p:sp>
      <p:sp>
        <p:nvSpPr>
          <p:cNvPr id="4" name="Slide Number Placeholder 3"/>
          <p:cNvSpPr>
            <a:spLocks noGrp="1"/>
          </p:cNvSpPr>
          <p:nvPr>
            <p:ph type="sldNum" sz="quarter" idx="12"/>
          </p:nvPr>
        </p:nvSpPr>
        <p:spPr/>
        <p:txBody>
          <a:bodyPr/>
          <a:lstStyle/>
          <a:p>
            <a:fld id="{6240AB68-B506-48B0-8D67-8B664EA145BA}" type="slidenum">
              <a:rPr lang="en-GB" smtClean="0"/>
              <a:t>17</a:t>
            </a:fld>
            <a:endParaRPr lang="en-GB"/>
          </a:p>
        </p:txBody>
      </p:sp>
      <p:pic>
        <p:nvPicPr>
          <p:cNvPr id="5122" name="Picture 2" descr="[A nice 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2299" y="3477036"/>
            <a:ext cx="3534197" cy="3264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1052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Collisionless</a:t>
            </a:r>
            <a:r>
              <a:rPr lang="en-GB" dirty="0" smtClean="0"/>
              <a:t> shocks and acceleration</a:t>
            </a:r>
            <a:endParaRPr lang="en-GB" dirty="0"/>
          </a:p>
        </p:txBody>
      </p:sp>
      <p:sp>
        <p:nvSpPr>
          <p:cNvPr id="3" name="Content Placeholder 2"/>
          <p:cNvSpPr>
            <a:spLocks noGrp="1"/>
          </p:cNvSpPr>
          <p:nvPr>
            <p:ph idx="1"/>
          </p:nvPr>
        </p:nvSpPr>
        <p:spPr>
          <a:xfrm>
            <a:off x="457200" y="1600200"/>
            <a:ext cx="8229600" cy="5069160"/>
          </a:xfrm>
        </p:spPr>
        <p:txBody>
          <a:bodyPr/>
          <a:lstStyle/>
          <a:p>
            <a:r>
              <a:rPr lang="en-GB" dirty="0" smtClean="0"/>
              <a:t>Because astrophysical shocks are </a:t>
            </a:r>
            <a:r>
              <a:rPr lang="en-GB" dirty="0" err="1" smtClean="0"/>
              <a:t>collisionless</a:t>
            </a:r>
            <a:r>
              <a:rPr lang="en-GB" dirty="0" smtClean="0"/>
              <a:t>, population of fast particles can remain out of thermal equilibrium with bulk gas</a:t>
            </a:r>
          </a:p>
          <a:p>
            <a:pPr lvl="1"/>
            <a:r>
              <a:rPr lang="en-GB" dirty="0" smtClean="0"/>
              <a:t>therefore shocks can accelerate particles to high energies, even though they do not accelerate bulk gas that much</a:t>
            </a:r>
          </a:p>
          <a:p>
            <a:r>
              <a:rPr lang="en-GB" dirty="0" smtClean="0"/>
              <a:t>Key parameter is </a:t>
            </a:r>
            <a:r>
              <a:rPr lang="en-GB" b="1" i="1" dirty="0" smtClean="0">
                <a:solidFill>
                  <a:schemeClr val="accent4"/>
                </a:solidFill>
              </a:rPr>
              <a:t>criticality</a:t>
            </a:r>
            <a:r>
              <a:rPr lang="en-GB" b="1" i="1" dirty="0" smtClean="0"/>
              <a:t> </a:t>
            </a:r>
            <a:r>
              <a:rPr lang="en-GB" dirty="0" smtClean="0"/>
              <a:t>of shock</a:t>
            </a:r>
          </a:p>
          <a:p>
            <a:pPr lvl="1"/>
            <a:r>
              <a:rPr lang="en-GB" b="1" i="1" dirty="0" smtClean="0">
                <a:solidFill>
                  <a:schemeClr val="accent4"/>
                </a:solidFill>
              </a:rPr>
              <a:t>subcritical</a:t>
            </a:r>
            <a:r>
              <a:rPr lang="en-GB" dirty="0" smtClean="0"/>
              <a:t> shock can satisfy shock jump conditions while particles remain within (thin) shock front</a:t>
            </a:r>
          </a:p>
          <a:p>
            <a:pPr lvl="1"/>
            <a:r>
              <a:rPr lang="en-GB" b="1" i="1" dirty="0" smtClean="0">
                <a:solidFill>
                  <a:schemeClr val="accent4"/>
                </a:solidFill>
              </a:rPr>
              <a:t>supercritical</a:t>
            </a:r>
            <a:r>
              <a:rPr lang="en-GB" b="1" i="1" dirty="0" smtClean="0"/>
              <a:t> </a:t>
            </a:r>
            <a:r>
              <a:rPr lang="en-GB" dirty="0" smtClean="0"/>
              <a:t>shock cannot do this as it is moving too fast</a:t>
            </a:r>
          </a:p>
          <a:p>
            <a:pPr lvl="2"/>
            <a:r>
              <a:rPr lang="en-GB" dirty="0" smtClean="0"/>
              <a:t>therefore it must dissipate energy (generate entropy) some other way</a:t>
            </a:r>
          </a:p>
          <a:p>
            <a:pPr lvl="2"/>
            <a:r>
              <a:rPr lang="en-GB" dirty="0" smtClean="0"/>
              <a:t>it turns out that the natural way to do this is to reflect some of the incoming gas back upstream</a:t>
            </a:r>
          </a:p>
          <a:p>
            <a:pPr lvl="2"/>
            <a:r>
              <a:rPr lang="en-GB" dirty="0" smtClean="0"/>
              <a:t>this is exactly what we want for acceleration</a:t>
            </a:r>
          </a:p>
          <a:p>
            <a:pPr lvl="1"/>
            <a:r>
              <a:rPr lang="en-GB" dirty="0" smtClean="0"/>
              <a:t>boundary between subcritical and supercritical is </a:t>
            </a:r>
            <a:r>
              <a:rPr lang="en-GB" dirty="0" smtClean="0">
                <a:latin typeface="Cambria Math"/>
                <a:ea typeface="Cambria Math"/>
              </a:rPr>
              <a:t>ℳ</a:t>
            </a:r>
            <a:r>
              <a:rPr lang="en-GB" dirty="0" smtClean="0"/>
              <a:t> </a:t>
            </a:r>
            <a:r>
              <a:rPr lang="en-GB" dirty="0" smtClean="0">
                <a:latin typeface="Cambria Math"/>
                <a:ea typeface="Cambria Math"/>
              </a:rPr>
              <a:t>≃</a:t>
            </a:r>
            <a:r>
              <a:rPr lang="en-GB" dirty="0" smtClean="0"/>
              <a:t> 2.76</a:t>
            </a:r>
            <a:endParaRPr lang="en-GB" dirty="0"/>
          </a:p>
        </p:txBody>
      </p:sp>
      <p:sp>
        <p:nvSpPr>
          <p:cNvPr id="4" name="Slide Number Placeholder 3"/>
          <p:cNvSpPr>
            <a:spLocks noGrp="1"/>
          </p:cNvSpPr>
          <p:nvPr>
            <p:ph type="sldNum" sz="quarter" idx="12"/>
          </p:nvPr>
        </p:nvSpPr>
        <p:spPr/>
        <p:txBody>
          <a:bodyPr/>
          <a:lstStyle/>
          <a:p>
            <a:fld id="{6240AB68-B506-48B0-8D67-8B664EA145BA}" type="slidenum">
              <a:rPr lang="en-GB" smtClean="0"/>
              <a:t>18</a:t>
            </a:fld>
            <a:endParaRPr lang="en-GB"/>
          </a:p>
        </p:txBody>
      </p:sp>
    </p:spTree>
    <p:extLst>
      <p:ext uri="{BB962C8B-B14F-4D97-AF65-F5344CB8AC3E}">
        <p14:creationId xmlns:p14="http://schemas.microsoft.com/office/powerpoint/2010/main" val="2011173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Acceleration Mechanisms</a:t>
            </a:r>
            <a:endParaRPr lang="en-GB" dirty="0"/>
          </a:p>
        </p:txBody>
      </p:sp>
      <p:sp>
        <p:nvSpPr>
          <p:cNvPr id="3" name="Text Placeholder 2"/>
          <p:cNvSpPr>
            <a:spLocks noGrp="1"/>
          </p:cNvSpPr>
          <p:nvPr>
            <p:ph type="body" idx="1"/>
          </p:nvPr>
        </p:nvSpPr>
        <p:spPr/>
        <p:txBody>
          <a:bodyPr/>
          <a:lstStyle/>
          <a:p>
            <a:r>
              <a:rPr lang="en-GB" dirty="0" smtClean="0"/>
              <a:t>Diffusive Shock Acceleration</a:t>
            </a:r>
            <a:endParaRPr lang="en-GB" dirty="0"/>
          </a:p>
        </p:txBody>
      </p:sp>
      <p:sp>
        <p:nvSpPr>
          <p:cNvPr id="4" name="Slide Number Placeholder 3"/>
          <p:cNvSpPr>
            <a:spLocks noGrp="1"/>
          </p:cNvSpPr>
          <p:nvPr>
            <p:ph type="sldNum" sz="quarter" idx="12"/>
          </p:nvPr>
        </p:nvSpPr>
        <p:spPr/>
        <p:txBody>
          <a:bodyPr/>
          <a:lstStyle/>
          <a:p>
            <a:fld id="{6240AB68-B506-48B0-8D67-8B664EA145BA}" type="slidenum">
              <a:rPr lang="en-GB" smtClean="0"/>
              <a:t>19</a:t>
            </a:fld>
            <a:endParaRPr lang="en-GB"/>
          </a:p>
        </p:txBody>
      </p:sp>
    </p:spTree>
    <p:extLst>
      <p:ext uri="{BB962C8B-B14F-4D97-AF65-F5344CB8AC3E}">
        <p14:creationId xmlns:p14="http://schemas.microsoft.com/office/powerpoint/2010/main" val="2790581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Acceleration Mechanisms</a:t>
            </a:r>
            <a:endParaRPr lang="en-GB" dirty="0"/>
          </a:p>
        </p:txBody>
      </p:sp>
      <p:sp>
        <p:nvSpPr>
          <p:cNvPr id="3" name="Content Placeholder 2"/>
          <p:cNvSpPr>
            <a:spLocks noGrp="1"/>
          </p:cNvSpPr>
          <p:nvPr>
            <p:ph idx="1"/>
          </p:nvPr>
        </p:nvSpPr>
        <p:spPr>
          <a:xfrm>
            <a:off x="457200" y="1600200"/>
            <a:ext cx="8363272" cy="4876800"/>
          </a:xfrm>
        </p:spPr>
        <p:txBody>
          <a:bodyPr/>
          <a:lstStyle/>
          <a:p>
            <a:r>
              <a:rPr lang="en-GB" dirty="0" smtClean="0"/>
              <a:t>There is clear observational evidence that hadrons and electrons are accelerated to extreme energies by astrophysical objects</a:t>
            </a:r>
          </a:p>
          <a:p>
            <a:pPr lvl="1"/>
            <a:r>
              <a:rPr lang="en-GB" dirty="0" smtClean="0"/>
              <a:t>direct evidence: charged cosmic rays</a:t>
            </a:r>
          </a:p>
          <a:p>
            <a:pPr lvl="1"/>
            <a:r>
              <a:rPr lang="en-GB" dirty="0" smtClean="0"/>
              <a:t>indirect evidence: synchrotron emission, inverse Compton emission, </a:t>
            </a:r>
            <a:r>
              <a:rPr lang="en-GB" dirty="0" err="1" smtClean="0"/>
              <a:t>TeV</a:t>
            </a:r>
            <a:r>
              <a:rPr lang="en-GB" dirty="0" smtClean="0"/>
              <a:t> photons, evidence of pion production and decay</a:t>
            </a:r>
          </a:p>
          <a:p>
            <a:r>
              <a:rPr lang="en-GB" dirty="0" smtClean="0"/>
              <a:t>Charged particles are accelerated by electric fields, but large-scale permanent electric fields do not exist in nature</a:t>
            </a:r>
          </a:p>
          <a:p>
            <a:pPr lvl="1"/>
            <a:r>
              <a:rPr lang="en-GB" dirty="0" smtClean="0"/>
              <a:t>there are too many charged particles about—space is surprisingly conductive!</a:t>
            </a:r>
          </a:p>
          <a:p>
            <a:r>
              <a:rPr lang="en-GB" dirty="0" smtClean="0"/>
              <a:t>Therefore our source must be magnetic fields</a:t>
            </a:r>
          </a:p>
          <a:p>
            <a:pPr lvl="1"/>
            <a:r>
              <a:rPr lang="en-GB" dirty="0" smtClean="0"/>
              <a:t>stable magnetic fields cannot induce acceleration, but varying magnetic fields can</a:t>
            </a:r>
          </a:p>
        </p:txBody>
      </p:sp>
      <p:sp>
        <p:nvSpPr>
          <p:cNvPr id="5" name="Slide Number Placeholder 4"/>
          <p:cNvSpPr>
            <a:spLocks noGrp="1"/>
          </p:cNvSpPr>
          <p:nvPr>
            <p:ph type="sldNum" sz="quarter" idx="12"/>
          </p:nvPr>
        </p:nvSpPr>
        <p:spPr/>
        <p:txBody>
          <a:bodyPr/>
          <a:lstStyle/>
          <a:p>
            <a:fld id="{6240AB68-B506-48B0-8D67-8B664EA145BA}" type="slidenum">
              <a:rPr lang="en-GB" smtClean="0"/>
              <a:t>2</a:t>
            </a:fld>
            <a:endParaRPr lang="en-GB"/>
          </a:p>
        </p:txBody>
      </p:sp>
    </p:spTree>
    <p:extLst>
      <p:ext uri="{BB962C8B-B14F-4D97-AF65-F5344CB8AC3E}">
        <p14:creationId xmlns:p14="http://schemas.microsoft.com/office/powerpoint/2010/main" val="32982671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Diffusive shock acceleration</a:t>
            </a:r>
            <a:endParaRPr lang="en-GB" dirty="0"/>
          </a:p>
        </p:txBody>
      </p:sp>
      <p:sp>
        <p:nvSpPr>
          <p:cNvPr id="3" name="Content Placeholder 2"/>
          <p:cNvSpPr>
            <a:spLocks noGrp="1"/>
          </p:cNvSpPr>
          <p:nvPr>
            <p:ph idx="1"/>
          </p:nvPr>
        </p:nvSpPr>
        <p:spPr>
          <a:xfrm>
            <a:off x="457200" y="1600200"/>
            <a:ext cx="8229600" cy="5069160"/>
          </a:xfrm>
        </p:spPr>
        <p:txBody>
          <a:bodyPr/>
          <a:lstStyle/>
          <a:p>
            <a:r>
              <a:rPr lang="en-GB" dirty="0" smtClean="0"/>
              <a:t>Plane-parallel shock travelling with </a:t>
            </a:r>
            <a:br>
              <a:rPr lang="en-GB" dirty="0" smtClean="0"/>
            </a:br>
            <a:r>
              <a:rPr lang="en-GB" dirty="0" smtClean="0"/>
              <a:t>speed </a:t>
            </a:r>
            <a:r>
              <a:rPr lang="en-GB" i="1" dirty="0" smtClean="0"/>
              <a:t>V</a:t>
            </a:r>
            <a:endParaRPr lang="en-GB" dirty="0" smtClean="0"/>
          </a:p>
          <a:p>
            <a:pPr lvl="1"/>
            <a:r>
              <a:rPr lang="en-GB" dirty="0" smtClean="0"/>
              <a:t>in shock rest frame, upstream gas has speed</a:t>
            </a:r>
            <a:br>
              <a:rPr lang="en-GB" dirty="0" smtClean="0"/>
            </a:br>
            <a:r>
              <a:rPr lang="en-GB" dirty="0" smtClean="0"/>
              <a:t>−</a:t>
            </a:r>
            <a:r>
              <a:rPr lang="en-GB" i="1" dirty="0" smtClean="0"/>
              <a:t>V</a:t>
            </a:r>
            <a:r>
              <a:rPr lang="en-GB" dirty="0" smtClean="0"/>
              <a:t>, downstream gas has speed −¼</a:t>
            </a:r>
            <a:r>
              <a:rPr lang="en-GB" i="1" dirty="0" smtClean="0"/>
              <a:t>V</a:t>
            </a:r>
            <a:endParaRPr lang="en-GB" dirty="0" smtClean="0"/>
          </a:p>
          <a:p>
            <a:pPr lvl="1"/>
            <a:r>
              <a:rPr lang="en-GB" dirty="0" smtClean="0"/>
              <a:t>in upstream rest frame, downstream gas </a:t>
            </a:r>
            <a:br>
              <a:rPr lang="en-GB" dirty="0" smtClean="0"/>
            </a:br>
            <a:r>
              <a:rPr lang="en-GB" dirty="0" smtClean="0"/>
              <a:t>has speed ¾</a:t>
            </a:r>
            <a:r>
              <a:rPr lang="en-GB" i="1" dirty="0" smtClean="0"/>
              <a:t>V</a:t>
            </a:r>
            <a:endParaRPr lang="en-GB" dirty="0" smtClean="0"/>
          </a:p>
          <a:p>
            <a:pPr lvl="1"/>
            <a:r>
              <a:rPr lang="en-GB" dirty="0" smtClean="0"/>
              <a:t>in downstream rest frame, upstream gas</a:t>
            </a:r>
            <a:br>
              <a:rPr lang="en-GB" dirty="0" smtClean="0"/>
            </a:br>
            <a:r>
              <a:rPr lang="en-GB" dirty="0" smtClean="0"/>
              <a:t>has speed −¾</a:t>
            </a:r>
            <a:r>
              <a:rPr lang="en-GB" i="1" dirty="0" smtClean="0"/>
              <a:t>V</a:t>
            </a:r>
            <a:endParaRPr lang="en-GB" dirty="0" smtClean="0"/>
          </a:p>
          <a:p>
            <a:r>
              <a:rPr lang="en-GB" dirty="0" smtClean="0"/>
              <a:t>If gas contains a population of fast </a:t>
            </a:r>
            <a:br>
              <a:rPr lang="en-GB" dirty="0" smtClean="0"/>
            </a:br>
            <a:r>
              <a:rPr lang="en-GB" dirty="0" smtClean="0"/>
              <a:t>particles </a:t>
            </a:r>
          </a:p>
          <a:p>
            <a:pPr lvl="1"/>
            <a:r>
              <a:rPr lang="en-GB" dirty="0" smtClean="0"/>
              <a:t>they will scatter elastically until isotropic in</a:t>
            </a:r>
            <a:br>
              <a:rPr lang="en-GB" dirty="0" smtClean="0"/>
            </a:br>
            <a:r>
              <a:rPr lang="en-GB" dirty="0" smtClean="0"/>
              <a:t>the gas rest frame (</a:t>
            </a:r>
            <a:r>
              <a:rPr lang="en-GB" b="1" dirty="0" smtClean="0">
                <a:latin typeface="Cambria Math"/>
                <a:ea typeface="Cambria Math"/>
              </a:rPr>
              <a:t>⟨</a:t>
            </a:r>
            <a:r>
              <a:rPr lang="en-GB" b="1" dirty="0" smtClean="0"/>
              <a:t>v</a:t>
            </a:r>
            <a:r>
              <a:rPr lang="en-GB" b="1" dirty="0" smtClean="0">
                <a:latin typeface="Cambria Math"/>
                <a:ea typeface="Cambria Math"/>
              </a:rPr>
              <a:t>⟩</a:t>
            </a:r>
            <a:r>
              <a:rPr lang="en-GB" dirty="0" smtClean="0"/>
              <a:t> = 0)</a:t>
            </a:r>
          </a:p>
          <a:p>
            <a:pPr lvl="1"/>
            <a:r>
              <a:rPr lang="en-GB" dirty="0" smtClean="0"/>
              <a:t>any particle crossing shock will see gas approaching with speed ¾</a:t>
            </a:r>
            <a:r>
              <a:rPr lang="en-GB" i="1" dirty="0" smtClean="0"/>
              <a:t>V</a:t>
            </a:r>
            <a:r>
              <a:rPr lang="en-GB" dirty="0" smtClean="0"/>
              <a:t>: collision geometry guaranteed to be favourable</a:t>
            </a:r>
            <a:endParaRPr lang="en-GB" dirty="0"/>
          </a:p>
        </p:txBody>
      </p:sp>
      <p:sp>
        <p:nvSpPr>
          <p:cNvPr id="4" name="Slide Number Placeholder 3"/>
          <p:cNvSpPr>
            <a:spLocks noGrp="1"/>
          </p:cNvSpPr>
          <p:nvPr>
            <p:ph type="sldNum" sz="quarter" idx="12"/>
          </p:nvPr>
        </p:nvSpPr>
        <p:spPr/>
        <p:txBody>
          <a:bodyPr/>
          <a:lstStyle/>
          <a:p>
            <a:fld id="{6240AB68-B506-48B0-8D67-8B664EA145BA}" type="slidenum">
              <a:rPr lang="en-GB" smtClean="0"/>
              <a:t>20</a:t>
            </a:fld>
            <a:endParaRPr lang="en-GB"/>
          </a:p>
        </p:txBody>
      </p:sp>
      <p:sp>
        <p:nvSpPr>
          <p:cNvPr id="8" name="TextBox 7"/>
          <p:cNvSpPr txBox="1"/>
          <p:nvPr/>
        </p:nvSpPr>
        <p:spPr>
          <a:xfrm>
            <a:off x="0" y="184"/>
            <a:ext cx="2160240" cy="369332"/>
          </a:xfrm>
          <a:prstGeom prst="rect">
            <a:avLst/>
          </a:prstGeom>
          <a:noFill/>
        </p:spPr>
        <p:txBody>
          <a:bodyPr wrap="square" rtlCol="0">
            <a:spAutoFit/>
          </a:bodyPr>
          <a:lstStyle/>
          <a:p>
            <a:pPr algn="r"/>
            <a:r>
              <a:rPr lang="en-GB" i="1" dirty="0" smtClean="0">
                <a:solidFill>
                  <a:schemeClr val="bg1"/>
                </a:solidFill>
              </a:rPr>
              <a:t>notes section 3.5</a:t>
            </a:r>
            <a:endParaRPr lang="en-GB" i="1" dirty="0">
              <a:solidFill>
                <a:schemeClr val="bg1"/>
              </a:solidFill>
            </a:endParaRPr>
          </a:p>
        </p:txBody>
      </p:sp>
      <p:sp>
        <p:nvSpPr>
          <p:cNvPr id="5" name="Rectangle 4"/>
          <p:cNvSpPr/>
          <p:nvPr/>
        </p:nvSpPr>
        <p:spPr>
          <a:xfrm>
            <a:off x="6228184" y="1772816"/>
            <a:ext cx="2376264" cy="115212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a:stCxn id="5" idx="0"/>
          </p:cNvCxnSpPr>
          <p:nvPr/>
        </p:nvCxnSpPr>
        <p:spPr>
          <a:xfrm>
            <a:off x="7416316" y="1772816"/>
            <a:ext cx="0" cy="11521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ight Arrow 9"/>
          <p:cNvSpPr/>
          <p:nvPr/>
        </p:nvSpPr>
        <p:spPr>
          <a:xfrm>
            <a:off x="6444208" y="2204864"/>
            <a:ext cx="720080" cy="2880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a:off x="7920392" y="2204864"/>
            <a:ext cx="180000" cy="2880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6228184" y="3068960"/>
            <a:ext cx="2376264" cy="115212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a:off x="7429460" y="3057530"/>
            <a:ext cx="0" cy="11521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ight Arrow 15"/>
          <p:cNvSpPr/>
          <p:nvPr/>
        </p:nvSpPr>
        <p:spPr>
          <a:xfrm flipH="1">
            <a:off x="7740352" y="3501008"/>
            <a:ext cx="540000" cy="2880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6400800" y="3234690"/>
            <a:ext cx="925830" cy="868680"/>
          </a:xfrm>
          <a:custGeom>
            <a:avLst/>
            <a:gdLst>
              <a:gd name="connsiteX0" fmla="*/ 102870 w 925830"/>
              <a:gd name="connsiteY0" fmla="*/ 114300 h 868680"/>
              <a:gd name="connsiteX1" fmla="*/ 571500 w 925830"/>
              <a:gd name="connsiteY1" fmla="*/ 674370 h 868680"/>
              <a:gd name="connsiteX2" fmla="*/ 777240 w 925830"/>
              <a:gd name="connsiteY2" fmla="*/ 160020 h 868680"/>
              <a:gd name="connsiteX3" fmla="*/ 160020 w 925830"/>
              <a:gd name="connsiteY3" fmla="*/ 491490 h 868680"/>
              <a:gd name="connsiteX4" fmla="*/ 354330 w 925830"/>
              <a:gd name="connsiteY4" fmla="*/ 697230 h 868680"/>
              <a:gd name="connsiteX5" fmla="*/ 525780 w 925830"/>
              <a:gd name="connsiteY5" fmla="*/ 0 h 868680"/>
              <a:gd name="connsiteX6" fmla="*/ 22860 w 925830"/>
              <a:gd name="connsiteY6" fmla="*/ 434340 h 868680"/>
              <a:gd name="connsiteX7" fmla="*/ 914400 w 925830"/>
              <a:gd name="connsiteY7" fmla="*/ 731520 h 868680"/>
              <a:gd name="connsiteX8" fmla="*/ 628650 w 925830"/>
              <a:gd name="connsiteY8" fmla="*/ 80010 h 868680"/>
              <a:gd name="connsiteX9" fmla="*/ 22860 w 925830"/>
              <a:gd name="connsiteY9" fmla="*/ 868680 h 868680"/>
              <a:gd name="connsiteX10" fmla="*/ 548640 w 925830"/>
              <a:gd name="connsiteY10" fmla="*/ 834390 h 868680"/>
              <a:gd name="connsiteX11" fmla="*/ 0 w 925830"/>
              <a:gd name="connsiteY11" fmla="*/ 11430 h 868680"/>
              <a:gd name="connsiteX12" fmla="*/ 617220 w 925830"/>
              <a:gd name="connsiteY12" fmla="*/ 45720 h 868680"/>
              <a:gd name="connsiteX13" fmla="*/ 57150 w 925830"/>
              <a:gd name="connsiteY13" fmla="*/ 605790 h 868680"/>
              <a:gd name="connsiteX14" fmla="*/ 34290 w 925830"/>
              <a:gd name="connsiteY14" fmla="*/ 251460 h 868680"/>
              <a:gd name="connsiteX15" fmla="*/ 822960 w 925830"/>
              <a:gd name="connsiteY15" fmla="*/ 308610 h 868680"/>
              <a:gd name="connsiteX16" fmla="*/ 617220 w 925830"/>
              <a:gd name="connsiteY16" fmla="*/ 811530 h 868680"/>
              <a:gd name="connsiteX17" fmla="*/ 651510 w 925830"/>
              <a:gd name="connsiteY17" fmla="*/ 0 h 868680"/>
              <a:gd name="connsiteX18" fmla="*/ 925830 w 925830"/>
              <a:gd name="connsiteY18" fmla="*/ 182880 h 868680"/>
              <a:gd name="connsiteX19" fmla="*/ 22860 w 925830"/>
              <a:gd name="connsiteY19" fmla="*/ 742950 h 868680"/>
              <a:gd name="connsiteX20" fmla="*/ 285750 w 925830"/>
              <a:gd name="connsiteY20" fmla="*/ 80010 h 868680"/>
              <a:gd name="connsiteX21" fmla="*/ 822960 w 925830"/>
              <a:gd name="connsiteY21" fmla="*/ 754380 h 868680"/>
              <a:gd name="connsiteX22" fmla="*/ 468630 w 925830"/>
              <a:gd name="connsiteY22" fmla="*/ 697230 h 868680"/>
              <a:gd name="connsiteX23" fmla="*/ 468630 w 925830"/>
              <a:gd name="connsiteY23" fmla="*/ 69723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25830" h="868680">
                <a:moveTo>
                  <a:pt x="102870" y="114300"/>
                </a:moveTo>
                <a:lnTo>
                  <a:pt x="571500" y="674370"/>
                </a:lnTo>
                <a:lnTo>
                  <a:pt x="777240" y="160020"/>
                </a:lnTo>
                <a:lnTo>
                  <a:pt x="160020" y="491490"/>
                </a:lnTo>
                <a:lnTo>
                  <a:pt x="354330" y="697230"/>
                </a:lnTo>
                <a:lnTo>
                  <a:pt x="525780" y="0"/>
                </a:lnTo>
                <a:lnTo>
                  <a:pt x="22860" y="434340"/>
                </a:lnTo>
                <a:lnTo>
                  <a:pt x="914400" y="731520"/>
                </a:lnTo>
                <a:lnTo>
                  <a:pt x="628650" y="80010"/>
                </a:lnTo>
                <a:lnTo>
                  <a:pt x="22860" y="868680"/>
                </a:lnTo>
                <a:lnTo>
                  <a:pt x="548640" y="834390"/>
                </a:lnTo>
                <a:lnTo>
                  <a:pt x="0" y="11430"/>
                </a:lnTo>
                <a:lnTo>
                  <a:pt x="617220" y="45720"/>
                </a:lnTo>
                <a:lnTo>
                  <a:pt x="57150" y="605790"/>
                </a:lnTo>
                <a:lnTo>
                  <a:pt x="34290" y="251460"/>
                </a:lnTo>
                <a:lnTo>
                  <a:pt x="822960" y="308610"/>
                </a:lnTo>
                <a:lnTo>
                  <a:pt x="617220" y="811530"/>
                </a:lnTo>
                <a:lnTo>
                  <a:pt x="651510" y="0"/>
                </a:lnTo>
                <a:lnTo>
                  <a:pt x="925830" y="182880"/>
                </a:lnTo>
                <a:lnTo>
                  <a:pt x="22860" y="742950"/>
                </a:lnTo>
                <a:lnTo>
                  <a:pt x="285750" y="80010"/>
                </a:lnTo>
                <a:lnTo>
                  <a:pt x="822960" y="754380"/>
                </a:lnTo>
                <a:lnTo>
                  <a:pt x="468630" y="697230"/>
                </a:lnTo>
                <a:lnTo>
                  <a:pt x="468630" y="69723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6228184" y="4365104"/>
            <a:ext cx="2376264" cy="115212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p:nvCxnSpPr>
        <p:spPr>
          <a:xfrm>
            <a:off x="7440890" y="4365104"/>
            <a:ext cx="0" cy="11521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7583750" y="4504536"/>
            <a:ext cx="925830" cy="868680"/>
          </a:xfrm>
          <a:custGeom>
            <a:avLst/>
            <a:gdLst>
              <a:gd name="connsiteX0" fmla="*/ 102870 w 925830"/>
              <a:gd name="connsiteY0" fmla="*/ 114300 h 868680"/>
              <a:gd name="connsiteX1" fmla="*/ 571500 w 925830"/>
              <a:gd name="connsiteY1" fmla="*/ 674370 h 868680"/>
              <a:gd name="connsiteX2" fmla="*/ 777240 w 925830"/>
              <a:gd name="connsiteY2" fmla="*/ 160020 h 868680"/>
              <a:gd name="connsiteX3" fmla="*/ 160020 w 925830"/>
              <a:gd name="connsiteY3" fmla="*/ 491490 h 868680"/>
              <a:gd name="connsiteX4" fmla="*/ 354330 w 925830"/>
              <a:gd name="connsiteY4" fmla="*/ 697230 h 868680"/>
              <a:gd name="connsiteX5" fmla="*/ 525780 w 925830"/>
              <a:gd name="connsiteY5" fmla="*/ 0 h 868680"/>
              <a:gd name="connsiteX6" fmla="*/ 22860 w 925830"/>
              <a:gd name="connsiteY6" fmla="*/ 434340 h 868680"/>
              <a:gd name="connsiteX7" fmla="*/ 914400 w 925830"/>
              <a:gd name="connsiteY7" fmla="*/ 731520 h 868680"/>
              <a:gd name="connsiteX8" fmla="*/ 628650 w 925830"/>
              <a:gd name="connsiteY8" fmla="*/ 80010 h 868680"/>
              <a:gd name="connsiteX9" fmla="*/ 22860 w 925830"/>
              <a:gd name="connsiteY9" fmla="*/ 868680 h 868680"/>
              <a:gd name="connsiteX10" fmla="*/ 548640 w 925830"/>
              <a:gd name="connsiteY10" fmla="*/ 834390 h 868680"/>
              <a:gd name="connsiteX11" fmla="*/ 0 w 925830"/>
              <a:gd name="connsiteY11" fmla="*/ 11430 h 868680"/>
              <a:gd name="connsiteX12" fmla="*/ 617220 w 925830"/>
              <a:gd name="connsiteY12" fmla="*/ 45720 h 868680"/>
              <a:gd name="connsiteX13" fmla="*/ 57150 w 925830"/>
              <a:gd name="connsiteY13" fmla="*/ 605790 h 868680"/>
              <a:gd name="connsiteX14" fmla="*/ 34290 w 925830"/>
              <a:gd name="connsiteY14" fmla="*/ 251460 h 868680"/>
              <a:gd name="connsiteX15" fmla="*/ 822960 w 925830"/>
              <a:gd name="connsiteY15" fmla="*/ 308610 h 868680"/>
              <a:gd name="connsiteX16" fmla="*/ 617220 w 925830"/>
              <a:gd name="connsiteY16" fmla="*/ 811530 h 868680"/>
              <a:gd name="connsiteX17" fmla="*/ 651510 w 925830"/>
              <a:gd name="connsiteY17" fmla="*/ 0 h 868680"/>
              <a:gd name="connsiteX18" fmla="*/ 925830 w 925830"/>
              <a:gd name="connsiteY18" fmla="*/ 182880 h 868680"/>
              <a:gd name="connsiteX19" fmla="*/ 22860 w 925830"/>
              <a:gd name="connsiteY19" fmla="*/ 742950 h 868680"/>
              <a:gd name="connsiteX20" fmla="*/ 285750 w 925830"/>
              <a:gd name="connsiteY20" fmla="*/ 80010 h 868680"/>
              <a:gd name="connsiteX21" fmla="*/ 822960 w 925830"/>
              <a:gd name="connsiteY21" fmla="*/ 754380 h 868680"/>
              <a:gd name="connsiteX22" fmla="*/ 468630 w 925830"/>
              <a:gd name="connsiteY22" fmla="*/ 697230 h 868680"/>
              <a:gd name="connsiteX23" fmla="*/ 468630 w 925830"/>
              <a:gd name="connsiteY23" fmla="*/ 69723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25830" h="868680">
                <a:moveTo>
                  <a:pt x="102870" y="114300"/>
                </a:moveTo>
                <a:lnTo>
                  <a:pt x="571500" y="674370"/>
                </a:lnTo>
                <a:lnTo>
                  <a:pt x="777240" y="160020"/>
                </a:lnTo>
                <a:lnTo>
                  <a:pt x="160020" y="491490"/>
                </a:lnTo>
                <a:lnTo>
                  <a:pt x="354330" y="697230"/>
                </a:lnTo>
                <a:lnTo>
                  <a:pt x="525780" y="0"/>
                </a:lnTo>
                <a:lnTo>
                  <a:pt x="22860" y="434340"/>
                </a:lnTo>
                <a:lnTo>
                  <a:pt x="914400" y="731520"/>
                </a:lnTo>
                <a:lnTo>
                  <a:pt x="628650" y="80010"/>
                </a:lnTo>
                <a:lnTo>
                  <a:pt x="22860" y="868680"/>
                </a:lnTo>
                <a:lnTo>
                  <a:pt x="548640" y="834390"/>
                </a:lnTo>
                <a:lnTo>
                  <a:pt x="0" y="11430"/>
                </a:lnTo>
                <a:lnTo>
                  <a:pt x="617220" y="45720"/>
                </a:lnTo>
                <a:lnTo>
                  <a:pt x="57150" y="605790"/>
                </a:lnTo>
                <a:lnTo>
                  <a:pt x="34290" y="251460"/>
                </a:lnTo>
                <a:lnTo>
                  <a:pt x="822960" y="308610"/>
                </a:lnTo>
                <a:lnTo>
                  <a:pt x="617220" y="811530"/>
                </a:lnTo>
                <a:lnTo>
                  <a:pt x="651510" y="0"/>
                </a:lnTo>
                <a:lnTo>
                  <a:pt x="925830" y="182880"/>
                </a:lnTo>
                <a:lnTo>
                  <a:pt x="22860" y="742950"/>
                </a:lnTo>
                <a:lnTo>
                  <a:pt x="285750" y="80010"/>
                </a:lnTo>
                <a:lnTo>
                  <a:pt x="822960" y="754380"/>
                </a:lnTo>
                <a:lnTo>
                  <a:pt x="468630" y="697230"/>
                </a:lnTo>
                <a:lnTo>
                  <a:pt x="468630" y="69723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ight Arrow 20"/>
          <p:cNvSpPr/>
          <p:nvPr/>
        </p:nvSpPr>
        <p:spPr>
          <a:xfrm>
            <a:off x="6588224" y="4797152"/>
            <a:ext cx="540000" cy="2880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18632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 particle approach</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5112000"/>
              </a:xfrm>
            </p:spPr>
            <p:txBody>
              <a:bodyPr>
                <a:normAutofit/>
              </a:bodyPr>
              <a:lstStyle/>
              <a:p>
                <a:pPr>
                  <a:spcBef>
                    <a:spcPts val="0"/>
                  </a:spcBef>
                  <a:spcAft>
                    <a:spcPts val="600"/>
                  </a:spcAft>
                </a:pPr>
                <a:r>
                  <a:rPr lang="en-GB" dirty="0" smtClean="0"/>
                  <a:t>Assume fast-particle population does not affect shock</a:t>
                </a:r>
              </a:p>
              <a:p>
                <a:pPr lvl="1">
                  <a:spcBef>
                    <a:spcPts val="0"/>
                  </a:spcBef>
                  <a:spcAft>
                    <a:spcPts val="600"/>
                  </a:spcAft>
                </a:pPr>
                <a:r>
                  <a:rPr lang="en-GB" dirty="0" smtClean="0"/>
                  <a:t>Particle with momentum </a:t>
                </a:r>
                <a:r>
                  <a:rPr lang="en-GB" b="1" dirty="0" smtClean="0"/>
                  <a:t>p</a:t>
                </a:r>
                <a:r>
                  <a:rPr lang="en-GB" dirty="0" smtClean="0"/>
                  <a:t> in upstream rest frame has energy </a:t>
                </a:r>
                <a14:m>
                  <m:oMath xmlns:m="http://schemas.openxmlformats.org/officeDocument/2006/math">
                    <m:sSup>
                      <m:sSupPr>
                        <m:ctrlPr>
                          <a:rPr lang="en-GB" b="0" i="1" smtClean="0">
                            <a:latin typeface="Cambria Math"/>
                          </a:rPr>
                        </m:ctrlPr>
                      </m:sSupPr>
                      <m:e>
                        <m:r>
                          <a:rPr lang="en-GB" b="0" i="1" smtClean="0">
                            <a:latin typeface="Cambria Math"/>
                          </a:rPr>
                          <m:t>𝐸</m:t>
                        </m:r>
                      </m:e>
                      <m:sup>
                        <m:r>
                          <a:rPr lang="en-GB" b="0" i="1" smtClean="0">
                            <a:latin typeface="Cambria Math"/>
                          </a:rPr>
                          <m:t>′</m:t>
                        </m:r>
                      </m:sup>
                    </m:sSup>
                    <m:r>
                      <a:rPr lang="en-GB" b="0" i="1" smtClean="0">
                        <a:latin typeface="Cambria Math"/>
                      </a:rPr>
                      <m:t>=</m:t>
                    </m:r>
                    <m:sSub>
                      <m:sSubPr>
                        <m:ctrlPr>
                          <a:rPr lang="en-GB" b="0" i="1" smtClean="0">
                            <a:latin typeface="Cambria Math"/>
                          </a:rPr>
                        </m:ctrlPr>
                      </m:sSubPr>
                      <m:e>
                        <m:r>
                          <a:rPr lang="en-GB" b="0" i="1" smtClean="0">
                            <a:latin typeface="Cambria Math"/>
                          </a:rPr>
                          <m:t>𝛾</m:t>
                        </m:r>
                      </m:e>
                      <m:sub>
                        <m:r>
                          <a:rPr lang="en-GB" b="0" i="1" smtClean="0">
                            <a:latin typeface="Cambria Math"/>
                          </a:rPr>
                          <m:t>𝑈</m:t>
                        </m:r>
                      </m:sub>
                    </m:sSub>
                    <m:r>
                      <a:rPr lang="en-GB" b="0" i="1" smtClean="0">
                        <a:latin typeface="Cambria Math"/>
                      </a:rPr>
                      <m:t>(</m:t>
                    </m:r>
                    <m:r>
                      <a:rPr lang="en-GB" b="0" i="1" smtClean="0">
                        <a:latin typeface="Cambria Math"/>
                      </a:rPr>
                      <m:t>𝐸</m:t>
                    </m:r>
                    <m:r>
                      <a:rPr lang="en-GB" b="0" i="1" smtClean="0">
                        <a:latin typeface="Cambria Math"/>
                      </a:rPr>
                      <m:t>+</m:t>
                    </m:r>
                    <m:sSub>
                      <m:sSubPr>
                        <m:ctrlPr>
                          <a:rPr lang="en-GB" b="0" i="1" smtClean="0">
                            <a:latin typeface="Cambria Math"/>
                          </a:rPr>
                        </m:ctrlPr>
                      </m:sSubPr>
                      <m:e>
                        <m:r>
                          <a:rPr lang="en-GB" b="0" i="1" smtClean="0">
                            <a:latin typeface="Cambria Math"/>
                          </a:rPr>
                          <m:t>𝑝</m:t>
                        </m:r>
                      </m:e>
                      <m:sub>
                        <m:r>
                          <a:rPr lang="en-GB" b="0" i="1" smtClean="0">
                            <a:latin typeface="Cambria Math"/>
                          </a:rPr>
                          <m:t>𝑥</m:t>
                        </m:r>
                      </m:sub>
                    </m:sSub>
                    <m:r>
                      <a:rPr lang="en-GB" b="0" i="1" smtClean="0">
                        <a:latin typeface="Cambria Math"/>
                      </a:rPr>
                      <m:t>𝑈</m:t>
                    </m:r>
                    <m:r>
                      <a:rPr lang="en-GB" b="0" i="1" smtClean="0">
                        <a:latin typeface="Cambria Math"/>
                      </a:rPr>
                      <m:t>)</m:t>
                    </m:r>
                  </m:oMath>
                </a14:m>
                <a:r>
                  <a:rPr lang="en-GB" dirty="0" smtClean="0"/>
                  <a:t>, where </a:t>
                </a:r>
                <a:r>
                  <a:rPr lang="en-GB" i="1" dirty="0" smtClean="0"/>
                  <a:t>U</a:t>
                </a:r>
                <a:r>
                  <a:rPr lang="en-GB" dirty="0" smtClean="0"/>
                  <a:t> = ¾</a:t>
                </a:r>
                <a:r>
                  <a:rPr lang="en-GB" i="1" dirty="0" smtClean="0"/>
                  <a:t>V</a:t>
                </a:r>
                <a:r>
                  <a:rPr lang="en-GB" dirty="0" smtClean="0"/>
                  <a:t>, in downstream rest frame</a:t>
                </a:r>
              </a:p>
              <a:p>
                <a:pPr lvl="1">
                  <a:spcBef>
                    <a:spcPts val="0"/>
                  </a:spcBef>
                  <a:spcAft>
                    <a:spcPts val="600"/>
                  </a:spcAft>
                </a:pPr>
                <a:r>
                  <a:rPr lang="en-GB" dirty="0" smtClean="0"/>
                  <a:t>Assume fast particles are ultra-relativistic, </a:t>
                </a:r>
                <a:r>
                  <a:rPr lang="en-GB" i="1" dirty="0" smtClean="0"/>
                  <a:t>E</a:t>
                </a:r>
                <a:r>
                  <a:rPr lang="en-GB" dirty="0" smtClean="0"/>
                  <a:t> ≈ </a:t>
                </a:r>
                <a:r>
                  <a:rPr lang="en-GB" i="1" dirty="0" err="1" smtClean="0"/>
                  <a:t>cp</a:t>
                </a:r>
                <a:endParaRPr lang="en-GB" dirty="0" smtClean="0"/>
              </a:p>
              <a:p>
                <a:pPr lvl="2">
                  <a:spcBef>
                    <a:spcPts val="0"/>
                  </a:spcBef>
                  <a:spcAft>
                    <a:spcPts val="600"/>
                  </a:spcAft>
                </a:pPr>
                <a:r>
                  <a:rPr lang="en-GB" dirty="0" smtClean="0"/>
                  <a:t>probability of given particle crossing shock in given time interval is </a:t>
                </a:r>
                <a14:m>
                  <m:oMath xmlns:m="http://schemas.openxmlformats.org/officeDocument/2006/math">
                    <m:r>
                      <a:rPr lang="en-GB" b="0" i="1" smtClean="0">
                        <a:latin typeface="Cambria Math"/>
                      </a:rPr>
                      <m:t>𝑃</m:t>
                    </m:r>
                    <m:d>
                      <m:dPr>
                        <m:ctrlPr>
                          <a:rPr lang="en-GB" b="0" i="1" smtClean="0">
                            <a:latin typeface="Cambria Math"/>
                          </a:rPr>
                        </m:ctrlPr>
                      </m:dPr>
                      <m:e>
                        <m:r>
                          <a:rPr lang="en-GB" b="0" i="1" smtClean="0">
                            <a:latin typeface="Cambria Math"/>
                          </a:rPr>
                          <m:t>𝜃</m:t>
                        </m:r>
                      </m:e>
                    </m:d>
                    <m:r>
                      <m:rPr>
                        <m:sty m:val="p"/>
                      </m:rPr>
                      <a:rPr lang="en-GB" b="0" i="0" smtClean="0">
                        <a:latin typeface="Cambria Math"/>
                      </a:rPr>
                      <m:t>d</m:t>
                    </m:r>
                    <m:r>
                      <a:rPr lang="en-GB" b="0" i="1" smtClean="0">
                        <a:latin typeface="Cambria Math"/>
                      </a:rPr>
                      <m:t>𝜃</m:t>
                    </m:r>
                    <m:r>
                      <a:rPr lang="en-GB" b="0" i="1" smtClean="0">
                        <a:latin typeface="Cambria Math"/>
                      </a:rPr>
                      <m:t>=2</m:t>
                    </m:r>
                    <m:func>
                      <m:funcPr>
                        <m:ctrlPr>
                          <a:rPr lang="en-GB" b="0" i="1" smtClean="0">
                            <a:latin typeface="Cambria Math"/>
                          </a:rPr>
                        </m:ctrlPr>
                      </m:funcPr>
                      <m:fName>
                        <m:r>
                          <m:rPr>
                            <m:sty m:val="p"/>
                          </m:rPr>
                          <a:rPr lang="en-GB" b="0" i="0" smtClean="0">
                            <a:latin typeface="Cambria Math"/>
                          </a:rPr>
                          <m:t>sin</m:t>
                        </m:r>
                      </m:fName>
                      <m:e>
                        <m:r>
                          <a:rPr lang="en-GB" b="0" i="1" smtClean="0">
                            <a:latin typeface="Cambria Math"/>
                          </a:rPr>
                          <m:t>𝜃</m:t>
                        </m:r>
                      </m:e>
                    </m:func>
                    <m:func>
                      <m:funcPr>
                        <m:ctrlPr>
                          <a:rPr lang="en-GB" b="0" i="1" smtClean="0">
                            <a:latin typeface="Cambria Math"/>
                          </a:rPr>
                        </m:ctrlPr>
                      </m:funcPr>
                      <m:fName>
                        <m:r>
                          <m:rPr>
                            <m:sty m:val="p"/>
                          </m:rPr>
                          <a:rPr lang="en-GB" b="0" i="0" smtClean="0">
                            <a:latin typeface="Cambria Math"/>
                          </a:rPr>
                          <m:t>cos</m:t>
                        </m:r>
                      </m:fName>
                      <m:e>
                        <m:r>
                          <a:rPr lang="en-GB" b="0" i="1" smtClean="0">
                            <a:latin typeface="Cambria Math"/>
                          </a:rPr>
                          <m:t>𝜃</m:t>
                        </m:r>
                      </m:e>
                    </m:func>
                    <m:r>
                      <m:rPr>
                        <m:sty m:val="p"/>
                      </m:rPr>
                      <a:rPr lang="en-GB" b="0" i="0" smtClean="0">
                        <a:latin typeface="Cambria Math"/>
                      </a:rPr>
                      <m:t>d</m:t>
                    </m:r>
                    <m:r>
                      <a:rPr lang="en-GB" b="0" i="1" smtClean="0">
                        <a:latin typeface="Cambria Math"/>
                      </a:rPr>
                      <m:t>𝜃</m:t>
                    </m:r>
                  </m:oMath>
                </a14:m>
                <a:endParaRPr lang="en-GB" dirty="0" smtClean="0"/>
              </a:p>
              <a:p>
                <a:pPr lvl="2">
                  <a:spcBef>
                    <a:spcPts val="0"/>
                  </a:spcBef>
                  <a:spcAft>
                    <a:spcPts val="600"/>
                  </a:spcAft>
                </a:pPr>
                <a:r>
                  <a:rPr lang="en-GB" dirty="0" smtClean="0"/>
                  <a:t>if shock is non-relativistic can take </a:t>
                </a:r>
                <a:r>
                  <a:rPr lang="el-GR" i="1" dirty="0" smtClean="0"/>
                  <a:t>γ</a:t>
                </a:r>
                <a:r>
                  <a:rPr lang="en-GB" i="1" baseline="-25000" dirty="0" smtClean="0"/>
                  <a:t>U</a:t>
                </a:r>
                <a:r>
                  <a:rPr lang="en-GB" dirty="0" smtClean="0"/>
                  <a:t> ≈ 1</a:t>
                </a:r>
              </a:p>
              <a:p>
                <a:pPr lvl="2">
                  <a:spcBef>
                    <a:spcPts val="0"/>
                  </a:spcBef>
                  <a:spcAft>
                    <a:spcPts val="600"/>
                  </a:spcAft>
                </a:pPr>
                <a:r>
                  <a:rPr lang="en-GB" dirty="0" smtClean="0"/>
                  <a:t>therefore average energy gain is </a:t>
                </a:r>
                <a:br>
                  <a:rPr lang="en-GB" dirty="0" smtClean="0"/>
                </a:br>
                <a14:m>
                  <m:oMath xmlns:m="http://schemas.openxmlformats.org/officeDocument/2006/math">
                    <m:d>
                      <m:dPr>
                        <m:begChr m:val="⟨"/>
                        <m:endChr m:val="⟩"/>
                        <m:ctrlPr>
                          <a:rPr lang="en-GB" b="0" i="1" smtClean="0">
                            <a:latin typeface="Cambria Math"/>
                          </a:rPr>
                        </m:ctrlPr>
                      </m:dPr>
                      <m:e>
                        <m:f>
                          <m:fPr>
                            <m:ctrlPr>
                              <a:rPr lang="en-GB" b="0" i="1" smtClean="0">
                                <a:latin typeface="Cambria Math"/>
                              </a:rPr>
                            </m:ctrlPr>
                          </m:fPr>
                          <m:num>
                            <m:r>
                              <m:rPr>
                                <m:sty m:val="p"/>
                              </m:rPr>
                              <a:rPr lang="en-GB" b="0" i="0" smtClean="0">
                                <a:latin typeface="Cambria Math"/>
                              </a:rPr>
                              <m:t>Δ</m:t>
                            </m:r>
                            <m:r>
                              <a:rPr lang="en-GB" b="0" i="1" smtClean="0">
                                <a:latin typeface="Cambria Math"/>
                              </a:rPr>
                              <m:t>𝐸</m:t>
                            </m:r>
                          </m:num>
                          <m:den>
                            <m:r>
                              <a:rPr lang="en-GB" b="0" i="1" smtClean="0">
                                <a:latin typeface="Cambria Math"/>
                              </a:rPr>
                              <m:t>𝐸</m:t>
                            </m:r>
                          </m:den>
                        </m:f>
                      </m:e>
                    </m:d>
                    <m:r>
                      <a:rPr lang="en-GB" b="0" i="1" smtClean="0">
                        <a:latin typeface="Cambria Math"/>
                      </a:rPr>
                      <m:t>=</m:t>
                    </m:r>
                    <m:f>
                      <m:fPr>
                        <m:ctrlPr>
                          <a:rPr lang="en-GB" b="0" i="1" smtClean="0">
                            <a:latin typeface="Cambria Math"/>
                          </a:rPr>
                        </m:ctrlPr>
                      </m:fPr>
                      <m:num>
                        <m:r>
                          <a:rPr lang="en-GB" b="0" i="1" smtClean="0">
                            <a:latin typeface="Cambria Math"/>
                          </a:rPr>
                          <m:t>𝑈</m:t>
                        </m:r>
                      </m:num>
                      <m:den>
                        <m:r>
                          <a:rPr lang="en-GB" b="0" i="1" smtClean="0">
                            <a:latin typeface="Cambria Math"/>
                          </a:rPr>
                          <m:t>𝑐</m:t>
                        </m:r>
                      </m:den>
                    </m:f>
                    <m:nary>
                      <m:naryPr>
                        <m:ctrlPr>
                          <a:rPr lang="en-GB" b="0" i="1" smtClean="0">
                            <a:latin typeface="Cambria Math"/>
                          </a:rPr>
                        </m:ctrlPr>
                      </m:naryPr>
                      <m:sub>
                        <m:r>
                          <a:rPr lang="en-GB" b="0" i="1" smtClean="0">
                            <a:latin typeface="Cambria Math"/>
                          </a:rPr>
                          <m:t>0</m:t>
                        </m:r>
                      </m:sub>
                      <m:sup>
                        <m:r>
                          <a:rPr lang="en-GB" b="0" i="1" smtClean="0">
                            <a:latin typeface="Cambria Math"/>
                          </a:rPr>
                          <m:t>𝜋</m:t>
                        </m:r>
                        <m:r>
                          <m:rPr>
                            <m:lit/>
                          </m:rPr>
                          <a:rPr lang="en-GB" b="0" i="1" smtClean="0">
                            <a:latin typeface="Cambria Math"/>
                          </a:rPr>
                          <m:t>/</m:t>
                        </m:r>
                        <m:r>
                          <a:rPr lang="en-GB" b="0" i="1" smtClean="0">
                            <a:latin typeface="Cambria Math"/>
                          </a:rPr>
                          <m:t>2</m:t>
                        </m:r>
                      </m:sup>
                      <m:e>
                        <m:r>
                          <a:rPr lang="en-GB" b="0" i="1" smtClean="0">
                            <a:latin typeface="Cambria Math"/>
                          </a:rPr>
                          <m:t>2</m:t>
                        </m:r>
                        <m:func>
                          <m:funcPr>
                            <m:ctrlPr>
                              <a:rPr lang="en-GB" b="0" i="1" smtClean="0">
                                <a:latin typeface="Cambria Math"/>
                              </a:rPr>
                            </m:ctrlPr>
                          </m:funcPr>
                          <m:fName>
                            <m:sSup>
                              <m:sSupPr>
                                <m:ctrlPr>
                                  <a:rPr lang="en-GB" b="0" i="1" smtClean="0">
                                    <a:latin typeface="Cambria Math"/>
                                  </a:rPr>
                                </m:ctrlPr>
                              </m:sSupPr>
                              <m:e>
                                <m:r>
                                  <m:rPr>
                                    <m:sty m:val="p"/>
                                  </m:rPr>
                                  <a:rPr lang="en-GB" b="0" i="0" smtClean="0">
                                    <a:latin typeface="Cambria Math"/>
                                  </a:rPr>
                                  <m:t>cos</m:t>
                                </m:r>
                              </m:e>
                              <m:sup>
                                <m:r>
                                  <a:rPr lang="en-GB" b="0" i="1" smtClean="0">
                                    <a:latin typeface="Cambria Math"/>
                                  </a:rPr>
                                  <m:t>2</m:t>
                                </m:r>
                              </m:sup>
                            </m:sSup>
                          </m:fName>
                          <m:e>
                            <m:r>
                              <a:rPr lang="en-GB" b="0" i="1" smtClean="0">
                                <a:latin typeface="Cambria Math"/>
                              </a:rPr>
                              <m:t>𝜃</m:t>
                            </m:r>
                          </m:e>
                        </m:func>
                        <m:func>
                          <m:funcPr>
                            <m:ctrlPr>
                              <a:rPr lang="en-GB" b="0" i="1" smtClean="0">
                                <a:latin typeface="Cambria Math"/>
                              </a:rPr>
                            </m:ctrlPr>
                          </m:funcPr>
                          <m:fName>
                            <m:r>
                              <m:rPr>
                                <m:sty m:val="p"/>
                              </m:rPr>
                              <a:rPr lang="en-GB" b="0" i="0" smtClean="0">
                                <a:latin typeface="Cambria Math"/>
                              </a:rPr>
                              <m:t>sin</m:t>
                            </m:r>
                          </m:fName>
                          <m:e>
                            <m:r>
                              <a:rPr lang="en-GB" b="0" i="1" smtClean="0">
                                <a:latin typeface="Cambria Math"/>
                              </a:rPr>
                              <m:t>𝜃</m:t>
                            </m:r>
                          </m:e>
                        </m:func>
                        <m:r>
                          <a:rPr lang="en-GB" b="0" i="1" smtClean="0">
                            <a:latin typeface="Cambria Math"/>
                          </a:rPr>
                          <m:t>𝑑</m:t>
                        </m:r>
                        <m:r>
                          <a:rPr lang="en-GB" b="0" i="1" smtClean="0">
                            <a:latin typeface="Cambria Math"/>
                          </a:rPr>
                          <m:t>𝜃</m:t>
                        </m:r>
                      </m:e>
                    </m:nary>
                    <m:r>
                      <a:rPr lang="en-GB" b="0" i="1" smtClean="0">
                        <a:latin typeface="Cambria Math"/>
                      </a:rPr>
                      <m:t>=</m:t>
                    </m:r>
                    <m:f>
                      <m:fPr>
                        <m:ctrlPr>
                          <a:rPr lang="en-GB" b="0" i="1" smtClean="0">
                            <a:latin typeface="Cambria Math"/>
                          </a:rPr>
                        </m:ctrlPr>
                      </m:fPr>
                      <m:num>
                        <m:r>
                          <a:rPr lang="en-GB" b="0" i="1" smtClean="0">
                            <a:latin typeface="Cambria Math"/>
                          </a:rPr>
                          <m:t>2</m:t>
                        </m:r>
                      </m:num>
                      <m:den>
                        <m:r>
                          <a:rPr lang="en-GB" b="0" i="1" smtClean="0">
                            <a:latin typeface="Cambria Math"/>
                          </a:rPr>
                          <m:t>3</m:t>
                        </m:r>
                      </m:den>
                    </m:f>
                    <m:f>
                      <m:fPr>
                        <m:ctrlPr>
                          <a:rPr lang="en-GB" b="0" i="1" smtClean="0">
                            <a:latin typeface="Cambria Math"/>
                          </a:rPr>
                        </m:ctrlPr>
                      </m:fPr>
                      <m:num>
                        <m:r>
                          <a:rPr lang="en-GB" b="0" i="1" smtClean="0">
                            <a:latin typeface="Cambria Math"/>
                          </a:rPr>
                          <m:t>𝑈</m:t>
                        </m:r>
                      </m:num>
                      <m:den>
                        <m:r>
                          <a:rPr lang="en-GB" b="0" i="1" smtClean="0">
                            <a:latin typeface="Cambria Math"/>
                          </a:rPr>
                          <m:t>𝑐</m:t>
                        </m:r>
                      </m:den>
                    </m:f>
                    <m:r>
                      <a:rPr lang="en-GB" b="0" i="1" smtClean="0">
                        <a:latin typeface="Cambria Math"/>
                      </a:rPr>
                      <m:t>=</m:t>
                    </m:r>
                    <m:f>
                      <m:fPr>
                        <m:ctrlPr>
                          <a:rPr lang="en-GB" b="0" i="1" smtClean="0">
                            <a:latin typeface="Cambria Math"/>
                          </a:rPr>
                        </m:ctrlPr>
                      </m:fPr>
                      <m:num>
                        <m:r>
                          <a:rPr lang="en-GB" b="0" i="1" smtClean="0">
                            <a:latin typeface="Cambria Math"/>
                          </a:rPr>
                          <m:t>1</m:t>
                        </m:r>
                      </m:num>
                      <m:den>
                        <m:r>
                          <a:rPr lang="en-GB" b="0" i="1" smtClean="0">
                            <a:latin typeface="Cambria Math"/>
                          </a:rPr>
                          <m:t>2</m:t>
                        </m:r>
                      </m:den>
                    </m:f>
                    <m:f>
                      <m:fPr>
                        <m:ctrlPr>
                          <a:rPr lang="en-GB" b="0" i="1" smtClean="0">
                            <a:latin typeface="Cambria Math"/>
                          </a:rPr>
                        </m:ctrlPr>
                      </m:fPr>
                      <m:num>
                        <m:r>
                          <a:rPr lang="en-GB" b="0" i="1" smtClean="0">
                            <a:latin typeface="Cambria Math"/>
                          </a:rPr>
                          <m:t>𝑉</m:t>
                        </m:r>
                      </m:num>
                      <m:den>
                        <m:r>
                          <a:rPr lang="en-GB" b="0" i="1" smtClean="0">
                            <a:latin typeface="Cambria Math"/>
                          </a:rPr>
                          <m:t>𝑐</m:t>
                        </m:r>
                      </m:den>
                    </m:f>
                  </m:oMath>
                </a14:m>
                <a:endParaRPr lang="en-GB" dirty="0" smtClean="0"/>
              </a:p>
              <a:p>
                <a:pPr lvl="2">
                  <a:spcBef>
                    <a:spcPts val="0"/>
                  </a:spcBef>
                  <a:spcAft>
                    <a:spcPts val="600"/>
                  </a:spcAft>
                </a:pPr>
                <a:r>
                  <a:rPr lang="en-GB" dirty="0" smtClean="0"/>
                  <a:t>The same is true for a crossing from downstream to upstream</a:t>
                </a:r>
              </a:p>
              <a:p>
                <a:pPr lvl="1">
                  <a:spcBef>
                    <a:spcPts val="0"/>
                  </a:spcBef>
                  <a:spcAft>
                    <a:spcPts val="600"/>
                  </a:spcAft>
                </a:pPr>
                <a:r>
                  <a:rPr lang="en-GB" dirty="0" smtClean="0"/>
                  <a:t>Therefore average energy gain in one return crossing is </a:t>
                </a:r>
                <a:r>
                  <a:rPr lang="en-GB" i="1" dirty="0" smtClean="0"/>
                  <a:t>V</a:t>
                </a:r>
                <a:r>
                  <a:rPr lang="en-GB" dirty="0" smtClean="0"/>
                  <a:t>/</a:t>
                </a:r>
                <a:r>
                  <a:rPr lang="en-GB" i="1" dirty="0" smtClean="0"/>
                  <a:t>c</a:t>
                </a:r>
                <a:endParaRPr lang="en-GB" dirty="0" smtClean="0"/>
              </a:p>
              <a:p>
                <a:pPr>
                  <a:spcBef>
                    <a:spcPts val="0"/>
                  </a:spcBef>
                  <a:spcAft>
                    <a:spcPts val="600"/>
                  </a:spcAft>
                </a:pPr>
                <a:r>
                  <a:rPr lang="en-GB" dirty="0" smtClean="0"/>
                  <a:t>This is diffusive shock acceleration, or </a:t>
                </a:r>
                <a:r>
                  <a:rPr lang="en-GB" i="1" dirty="0" smtClean="0"/>
                  <a:t>Fermi first-order acceleration</a:t>
                </a:r>
                <a:endParaRPr lang="en-GB"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112000"/>
              </a:xfrm>
              <a:blipFill rotWithShape="1">
                <a:blip r:embed="rId2"/>
                <a:stretch>
                  <a:fillRect l="-593" t="-835" b="-2267"/>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240AB68-B506-48B0-8D67-8B664EA145BA}" type="slidenum">
              <a:rPr lang="en-GB" smtClean="0"/>
              <a:t>21</a:t>
            </a:fld>
            <a:endParaRPr lang="en-GB"/>
          </a:p>
        </p:txBody>
      </p:sp>
    </p:spTree>
    <p:extLst>
      <p:ext uri="{BB962C8B-B14F-4D97-AF65-F5344CB8AC3E}">
        <p14:creationId xmlns:p14="http://schemas.microsoft.com/office/powerpoint/2010/main" val="9082097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DSA energy spectrum</a:t>
            </a:r>
            <a:endParaRPr lang="en-GB" dirty="0"/>
          </a:p>
        </p:txBody>
      </p:sp>
      <p:sp>
        <p:nvSpPr>
          <p:cNvPr id="4" name="Slide Number Placeholder 3"/>
          <p:cNvSpPr>
            <a:spLocks noGrp="1"/>
          </p:cNvSpPr>
          <p:nvPr>
            <p:ph type="sldNum" sz="quarter" idx="12"/>
          </p:nvPr>
        </p:nvSpPr>
        <p:spPr/>
        <p:txBody>
          <a:bodyPr/>
          <a:lstStyle/>
          <a:p>
            <a:fld id="{6240AB68-B506-48B0-8D67-8B664EA145BA}" type="slidenum">
              <a:rPr lang="en-GB" smtClean="0"/>
              <a:t>22</a:t>
            </a:fld>
            <a:endParaRPr lang="en-GB"/>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a:xfrm>
                <a:off x="457200" y="1600200"/>
                <a:ext cx="8229600" cy="5069160"/>
              </a:xfrm>
            </p:spPr>
            <p:txBody>
              <a:bodyPr>
                <a:normAutofit/>
              </a:bodyPr>
              <a:lstStyle/>
              <a:p>
                <a:r>
                  <a:rPr lang="en-GB" dirty="0" smtClean="0"/>
                  <a:t>After each shock crossing, </a:t>
                </a:r>
                <a:br>
                  <a:rPr lang="en-GB" dirty="0" smtClean="0"/>
                </a:br>
                <a14:m>
                  <m:oMath xmlns:m="http://schemas.openxmlformats.org/officeDocument/2006/math">
                    <m:sSub>
                      <m:sSubPr>
                        <m:ctrlPr>
                          <a:rPr lang="en-GB" b="0" i="1" smtClean="0">
                            <a:latin typeface="Cambria Math"/>
                          </a:rPr>
                        </m:ctrlPr>
                      </m:sSubPr>
                      <m:e>
                        <m:r>
                          <a:rPr lang="en-GB" b="0" i="1" smtClean="0">
                            <a:latin typeface="Cambria Math"/>
                          </a:rPr>
                          <m:t>𝐸</m:t>
                        </m:r>
                      </m:e>
                      <m:sub>
                        <m:r>
                          <a:rPr lang="en-GB" b="0" i="1" smtClean="0">
                            <a:latin typeface="Cambria Math"/>
                          </a:rPr>
                          <m:t>𝑘</m:t>
                        </m:r>
                      </m:sub>
                    </m:sSub>
                    <m:r>
                      <a:rPr lang="en-GB" b="0" i="1" smtClean="0">
                        <a:latin typeface="Cambria Math"/>
                      </a:rPr>
                      <m:t>=</m:t>
                    </m:r>
                    <m:r>
                      <a:rPr lang="en-GB" b="0" i="1" smtClean="0">
                        <a:latin typeface="Cambria Math"/>
                      </a:rPr>
                      <m:t>𝑓</m:t>
                    </m:r>
                    <m:sSub>
                      <m:sSubPr>
                        <m:ctrlPr>
                          <a:rPr lang="en-GB" b="0" i="1" smtClean="0">
                            <a:latin typeface="Cambria Math"/>
                          </a:rPr>
                        </m:ctrlPr>
                      </m:sSubPr>
                      <m:e>
                        <m:r>
                          <a:rPr lang="en-GB" b="0" i="1" smtClean="0">
                            <a:latin typeface="Cambria Math"/>
                          </a:rPr>
                          <m:t>𝐸</m:t>
                        </m:r>
                      </m:e>
                      <m:sub>
                        <m:r>
                          <a:rPr lang="en-GB" b="0" i="1" smtClean="0">
                            <a:latin typeface="Cambria Math"/>
                          </a:rPr>
                          <m:t>𝑘</m:t>
                        </m:r>
                        <m:r>
                          <a:rPr lang="en-GB" b="0" i="1" smtClean="0">
                            <a:latin typeface="Cambria Math"/>
                          </a:rPr>
                          <m:t>−1</m:t>
                        </m:r>
                      </m:sub>
                    </m:sSub>
                    <m:r>
                      <a:rPr lang="en-GB" b="0" i="1" smtClean="0">
                        <a:latin typeface="Cambria Math"/>
                      </a:rPr>
                      <m:t> </m:t>
                    </m:r>
                  </m:oMath>
                </a14:m>
                <a:r>
                  <a:rPr lang="en-GB" dirty="0" smtClean="0"/>
                  <a:t>where </a:t>
                </a:r>
                <a14:m>
                  <m:oMath xmlns:m="http://schemas.openxmlformats.org/officeDocument/2006/math">
                    <m:r>
                      <a:rPr lang="en-GB" b="0" i="1" smtClean="0">
                        <a:latin typeface="Cambria Math"/>
                      </a:rPr>
                      <m:t>𝑓</m:t>
                    </m:r>
                    <m:r>
                      <a:rPr lang="en-GB" b="0" i="1" smtClean="0">
                        <a:latin typeface="Cambria Math"/>
                      </a:rPr>
                      <m:t>=1+</m:t>
                    </m:r>
                    <m:f>
                      <m:fPr>
                        <m:ctrlPr>
                          <a:rPr lang="en-GB" b="0" i="1" smtClean="0">
                            <a:latin typeface="Cambria Math"/>
                          </a:rPr>
                        </m:ctrlPr>
                      </m:fPr>
                      <m:num>
                        <m:r>
                          <a:rPr lang="en-GB" b="0" i="1" smtClean="0">
                            <a:latin typeface="Cambria Math"/>
                          </a:rPr>
                          <m:t>𝑉</m:t>
                        </m:r>
                      </m:num>
                      <m:den>
                        <m:r>
                          <a:rPr lang="en-GB" b="0" i="1" smtClean="0">
                            <a:latin typeface="Cambria Math"/>
                          </a:rPr>
                          <m:t>𝑐</m:t>
                        </m:r>
                      </m:den>
                    </m:f>
                  </m:oMath>
                </a14:m>
                <a:endParaRPr lang="en-GB" dirty="0" smtClean="0"/>
              </a:p>
              <a:p>
                <a:r>
                  <a:rPr lang="en-GB" dirty="0" smtClean="0"/>
                  <a:t>If fast particles have </a:t>
                </a:r>
                <a:r>
                  <a:rPr lang="en-GB" i="1" dirty="0" smtClean="0"/>
                  <a:t>v</a:t>
                </a:r>
                <a:r>
                  <a:rPr lang="en-GB" dirty="0" smtClean="0"/>
                  <a:t> ≈ </a:t>
                </a:r>
                <a:r>
                  <a:rPr lang="en-GB" i="1" dirty="0" smtClean="0"/>
                  <a:t>c</a:t>
                </a:r>
                <a:endParaRPr lang="en-GB" dirty="0" smtClean="0"/>
              </a:p>
              <a:p>
                <a:pPr lvl="1"/>
                <a:r>
                  <a:rPr lang="en-GB" dirty="0" smtClean="0"/>
                  <a:t>number crossing shock front per </a:t>
                </a:r>
                <a:br>
                  <a:rPr lang="en-GB" dirty="0" smtClean="0"/>
                </a:br>
                <a:r>
                  <a:rPr lang="en-GB" dirty="0" smtClean="0"/>
                  <a:t>unit area per unit time = ¼</a:t>
                </a:r>
                <a:r>
                  <a:rPr lang="en-GB" i="1" dirty="0" smtClean="0"/>
                  <a:t>Nc</a:t>
                </a:r>
                <a:r>
                  <a:rPr lang="en-GB" dirty="0" smtClean="0"/>
                  <a:t> (</a:t>
                </a:r>
                <a:r>
                  <a:rPr lang="en-GB" i="1" dirty="0" smtClean="0"/>
                  <a:t>N</a:t>
                </a:r>
                <a:r>
                  <a:rPr lang="en-GB" dirty="0" smtClean="0"/>
                  <a:t> number density)</a:t>
                </a:r>
              </a:p>
              <a:p>
                <a:pPr lvl="1"/>
                <a:r>
                  <a:rPr lang="en-GB" dirty="0" smtClean="0"/>
                  <a:t>number </a:t>
                </a:r>
                <a:r>
                  <a:rPr lang="en-GB" dirty="0" err="1" smtClean="0"/>
                  <a:t>advected</a:t>
                </a:r>
                <a:r>
                  <a:rPr lang="en-GB" dirty="0" smtClean="0"/>
                  <a:t> downstream = ¼</a:t>
                </a:r>
                <a:r>
                  <a:rPr lang="en-GB" i="1" dirty="0" smtClean="0"/>
                  <a:t>NV</a:t>
                </a:r>
                <a:endParaRPr lang="en-GB" dirty="0" smtClean="0"/>
              </a:p>
              <a:p>
                <a:pPr lvl="1"/>
                <a:r>
                  <a:rPr lang="en-GB" dirty="0" smtClean="0"/>
                  <a:t>therefore fraction lost per unit time is </a:t>
                </a:r>
                <a:r>
                  <a:rPr lang="en-GB" i="1" dirty="0" smtClean="0"/>
                  <a:t>V</a:t>
                </a:r>
                <a:r>
                  <a:rPr lang="en-GB" dirty="0" smtClean="0"/>
                  <a:t>/</a:t>
                </a:r>
                <a:r>
                  <a:rPr lang="en-GB" i="1" dirty="0" smtClean="0"/>
                  <a:t>c</a:t>
                </a:r>
                <a:endParaRPr lang="en-GB" dirty="0"/>
              </a:p>
              <a:p>
                <a:r>
                  <a:rPr lang="en-GB" dirty="0" smtClean="0"/>
                  <a:t>Hence after </a:t>
                </a:r>
                <a:r>
                  <a:rPr lang="en-GB" i="1" dirty="0" smtClean="0"/>
                  <a:t>k</a:t>
                </a:r>
                <a:r>
                  <a:rPr lang="en-GB" dirty="0" smtClean="0"/>
                  <a:t> shock crossings, </a:t>
                </a:r>
                <a14:m>
                  <m:oMath xmlns:m="http://schemas.openxmlformats.org/officeDocument/2006/math">
                    <m:sSub>
                      <m:sSubPr>
                        <m:ctrlPr>
                          <a:rPr lang="en-GB" b="0" i="1" smtClean="0">
                            <a:latin typeface="Cambria Math"/>
                          </a:rPr>
                        </m:ctrlPr>
                      </m:sSubPr>
                      <m:e>
                        <m:r>
                          <a:rPr lang="en-GB" b="0" i="1" smtClean="0">
                            <a:latin typeface="Cambria Math"/>
                          </a:rPr>
                          <m:t>𝐸</m:t>
                        </m:r>
                      </m:e>
                      <m:sub>
                        <m:r>
                          <a:rPr lang="en-GB" b="0" i="1" smtClean="0">
                            <a:latin typeface="Cambria Math"/>
                          </a:rPr>
                          <m:t>𝑘</m:t>
                        </m:r>
                      </m:sub>
                    </m:sSub>
                    <m:r>
                      <a:rPr lang="en-GB" b="0" i="1" smtClean="0">
                        <a:latin typeface="Cambria Math"/>
                      </a:rPr>
                      <m:t>=</m:t>
                    </m:r>
                    <m:sSup>
                      <m:sSupPr>
                        <m:ctrlPr>
                          <a:rPr lang="en-GB" b="0" i="1" smtClean="0">
                            <a:latin typeface="Cambria Math"/>
                          </a:rPr>
                        </m:ctrlPr>
                      </m:sSupPr>
                      <m:e>
                        <m:r>
                          <a:rPr lang="en-GB" b="0" i="1" smtClean="0">
                            <a:latin typeface="Cambria Math"/>
                          </a:rPr>
                          <m:t>𝑓</m:t>
                        </m:r>
                      </m:e>
                      <m:sup>
                        <m:r>
                          <a:rPr lang="en-GB" b="0" i="1" smtClean="0">
                            <a:latin typeface="Cambria Math"/>
                          </a:rPr>
                          <m:t>𝑘</m:t>
                        </m:r>
                      </m:sup>
                    </m:sSup>
                    <m:sSub>
                      <m:sSubPr>
                        <m:ctrlPr>
                          <a:rPr lang="en-GB" b="0" i="1" smtClean="0">
                            <a:latin typeface="Cambria Math"/>
                          </a:rPr>
                        </m:ctrlPr>
                      </m:sSubPr>
                      <m:e>
                        <m:r>
                          <a:rPr lang="en-GB" b="0" i="1" smtClean="0">
                            <a:latin typeface="Cambria Math"/>
                          </a:rPr>
                          <m:t>𝐸</m:t>
                        </m:r>
                      </m:e>
                      <m:sub>
                        <m:r>
                          <a:rPr lang="en-GB" b="0" i="1" smtClean="0">
                            <a:latin typeface="Cambria Math"/>
                          </a:rPr>
                          <m:t>0</m:t>
                        </m:r>
                      </m:sub>
                    </m:sSub>
                  </m:oMath>
                </a14:m>
                <a:r>
                  <a:rPr lang="en-GB" dirty="0" smtClean="0"/>
                  <a:t> and </a:t>
                </a:r>
                <a14:m>
                  <m:oMath xmlns:m="http://schemas.openxmlformats.org/officeDocument/2006/math">
                    <m:sSub>
                      <m:sSubPr>
                        <m:ctrlPr>
                          <a:rPr lang="en-GB" b="0" i="1" smtClean="0">
                            <a:latin typeface="Cambria Math"/>
                          </a:rPr>
                        </m:ctrlPr>
                      </m:sSubPr>
                      <m:e>
                        <m:r>
                          <a:rPr lang="en-GB" b="0" i="1" smtClean="0">
                            <a:latin typeface="Cambria Math"/>
                          </a:rPr>
                          <m:t>𝑁</m:t>
                        </m:r>
                      </m:e>
                      <m:sub>
                        <m:r>
                          <a:rPr lang="en-GB" b="0" i="1" smtClean="0">
                            <a:latin typeface="Cambria Math"/>
                          </a:rPr>
                          <m:t>𝑘</m:t>
                        </m:r>
                      </m:sub>
                    </m:sSub>
                    <m:r>
                      <a:rPr lang="en-GB" b="0" i="1" smtClean="0">
                        <a:latin typeface="Cambria Math"/>
                      </a:rPr>
                      <m:t>=</m:t>
                    </m:r>
                    <m:sSup>
                      <m:sSupPr>
                        <m:ctrlPr>
                          <a:rPr lang="en-GB" b="0" i="1" smtClean="0">
                            <a:latin typeface="Cambria Math"/>
                          </a:rPr>
                        </m:ctrlPr>
                      </m:sSupPr>
                      <m:e>
                        <m:r>
                          <a:rPr lang="en-GB" b="0" i="1" smtClean="0">
                            <a:latin typeface="Cambria Math"/>
                          </a:rPr>
                          <m:t>𝑃</m:t>
                        </m:r>
                      </m:e>
                      <m:sup>
                        <m:r>
                          <a:rPr lang="en-GB" b="0" i="1" smtClean="0">
                            <a:latin typeface="Cambria Math"/>
                          </a:rPr>
                          <m:t>𝑘</m:t>
                        </m:r>
                      </m:sup>
                    </m:sSup>
                    <m:sSub>
                      <m:sSubPr>
                        <m:ctrlPr>
                          <a:rPr lang="en-GB" b="0" i="1" smtClean="0">
                            <a:latin typeface="Cambria Math"/>
                          </a:rPr>
                        </m:ctrlPr>
                      </m:sSubPr>
                      <m:e>
                        <m:r>
                          <a:rPr lang="en-GB" b="0" i="1" smtClean="0">
                            <a:latin typeface="Cambria Math"/>
                          </a:rPr>
                          <m:t>𝑁</m:t>
                        </m:r>
                      </m:e>
                      <m:sub>
                        <m:r>
                          <a:rPr lang="en-GB" b="0" i="1" smtClean="0">
                            <a:latin typeface="Cambria Math"/>
                          </a:rPr>
                          <m:t>0</m:t>
                        </m:r>
                      </m:sub>
                    </m:sSub>
                  </m:oMath>
                </a14:m>
                <a:r>
                  <a:rPr lang="en-GB" dirty="0" smtClean="0"/>
                  <a:t> where </a:t>
                </a:r>
                <a14:m>
                  <m:oMath xmlns:m="http://schemas.openxmlformats.org/officeDocument/2006/math">
                    <m:r>
                      <a:rPr lang="en-GB" b="0" i="1" smtClean="0">
                        <a:latin typeface="Cambria Math"/>
                      </a:rPr>
                      <m:t>𝑃</m:t>
                    </m:r>
                    <m:r>
                      <a:rPr lang="en-GB" b="0" i="1" smtClean="0">
                        <a:latin typeface="Cambria Math"/>
                      </a:rPr>
                      <m:t>=1−</m:t>
                    </m:r>
                    <m:f>
                      <m:fPr>
                        <m:ctrlPr>
                          <a:rPr lang="en-GB" b="0" i="1" smtClean="0">
                            <a:latin typeface="Cambria Math"/>
                          </a:rPr>
                        </m:ctrlPr>
                      </m:fPr>
                      <m:num>
                        <m:r>
                          <a:rPr lang="en-GB" b="0" i="1" smtClean="0">
                            <a:latin typeface="Cambria Math"/>
                          </a:rPr>
                          <m:t>𝑉</m:t>
                        </m:r>
                      </m:num>
                      <m:den>
                        <m:r>
                          <a:rPr lang="en-GB" b="0" i="1" smtClean="0">
                            <a:latin typeface="Cambria Math"/>
                          </a:rPr>
                          <m:t>𝑐</m:t>
                        </m:r>
                      </m:den>
                    </m:f>
                  </m:oMath>
                </a14:m>
                <a:endParaRPr lang="en-GB" dirty="0" smtClean="0"/>
              </a:p>
              <a:p>
                <a:pPr lvl="1"/>
                <a:r>
                  <a:rPr lang="en-GB" dirty="0" smtClean="0"/>
                  <a:t>therefore </a:t>
                </a:r>
                <a14:m>
                  <m:oMath xmlns:m="http://schemas.openxmlformats.org/officeDocument/2006/math">
                    <m:r>
                      <a:rPr lang="en-GB" b="0" i="1" smtClean="0">
                        <a:latin typeface="Cambria Math"/>
                      </a:rPr>
                      <m:t>𝑁</m:t>
                    </m:r>
                    <m:d>
                      <m:dPr>
                        <m:ctrlPr>
                          <a:rPr lang="en-GB" b="0" i="1" smtClean="0">
                            <a:latin typeface="Cambria Math"/>
                          </a:rPr>
                        </m:ctrlPr>
                      </m:dPr>
                      <m:e>
                        <m:r>
                          <a:rPr lang="en-GB" b="0" i="1" smtClean="0">
                            <a:latin typeface="Cambria Math"/>
                          </a:rPr>
                          <m:t>𝐸</m:t>
                        </m:r>
                        <m:r>
                          <a:rPr lang="en-GB" b="0" i="1" smtClean="0">
                            <a:latin typeface="Cambria Math"/>
                          </a:rPr>
                          <m:t>&gt;</m:t>
                        </m:r>
                        <m:sSub>
                          <m:sSubPr>
                            <m:ctrlPr>
                              <a:rPr lang="en-GB" b="0" i="1" smtClean="0">
                                <a:latin typeface="Cambria Math"/>
                              </a:rPr>
                            </m:ctrlPr>
                          </m:sSubPr>
                          <m:e>
                            <m:r>
                              <a:rPr lang="en-GB" b="0" i="1" smtClean="0">
                                <a:latin typeface="Cambria Math"/>
                              </a:rPr>
                              <m:t>𝐸</m:t>
                            </m:r>
                          </m:e>
                          <m:sub>
                            <m:r>
                              <a:rPr lang="en-GB" b="0" i="1" smtClean="0">
                                <a:latin typeface="Cambria Math"/>
                              </a:rPr>
                              <m:t>𝑘</m:t>
                            </m:r>
                          </m:sub>
                        </m:sSub>
                      </m:e>
                    </m:d>
                    <m:r>
                      <a:rPr lang="en-GB" b="0" i="1" smtClean="0">
                        <a:latin typeface="Cambria Math"/>
                      </a:rPr>
                      <m:t>=</m:t>
                    </m:r>
                    <m:sSub>
                      <m:sSubPr>
                        <m:ctrlPr>
                          <a:rPr lang="en-GB" b="0" i="1" smtClean="0">
                            <a:latin typeface="Cambria Math"/>
                          </a:rPr>
                        </m:ctrlPr>
                      </m:sSubPr>
                      <m:e>
                        <m:r>
                          <a:rPr lang="en-GB" b="0" i="1" smtClean="0">
                            <a:latin typeface="Cambria Math"/>
                          </a:rPr>
                          <m:t>𝑁</m:t>
                        </m:r>
                      </m:e>
                      <m:sub>
                        <m:r>
                          <a:rPr lang="en-GB" b="0" i="1" smtClean="0">
                            <a:latin typeface="Cambria Math"/>
                          </a:rPr>
                          <m:t>0</m:t>
                        </m:r>
                      </m:sub>
                    </m:sSub>
                    <m:sSup>
                      <m:sSupPr>
                        <m:ctrlPr>
                          <a:rPr lang="en-GB" b="0" i="1" smtClean="0">
                            <a:latin typeface="Cambria Math"/>
                          </a:rPr>
                        </m:ctrlPr>
                      </m:sSupPr>
                      <m:e>
                        <m:d>
                          <m:dPr>
                            <m:ctrlPr>
                              <a:rPr lang="en-GB" b="0" i="1" smtClean="0">
                                <a:latin typeface="Cambria Math"/>
                              </a:rPr>
                            </m:ctrlPr>
                          </m:dPr>
                          <m:e>
                            <m:sSub>
                              <m:sSubPr>
                                <m:ctrlPr>
                                  <a:rPr lang="en-GB" b="0" i="1" smtClean="0">
                                    <a:latin typeface="Cambria Math"/>
                                  </a:rPr>
                                </m:ctrlPr>
                              </m:sSubPr>
                              <m:e>
                                <m:r>
                                  <a:rPr lang="en-GB" b="0" i="1" smtClean="0">
                                    <a:latin typeface="Cambria Math"/>
                                  </a:rPr>
                                  <m:t>𝐸</m:t>
                                </m:r>
                              </m:e>
                              <m:sub>
                                <m:r>
                                  <a:rPr lang="en-GB" b="0" i="1" smtClean="0">
                                    <a:latin typeface="Cambria Math"/>
                                  </a:rPr>
                                  <m:t>𝑘</m:t>
                                </m:r>
                              </m:sub>
                            </m:sSub>
                            <m:r>
                              <m:rPr>
                                <m:lit/>
                              </m:rPr>
                              <a:rPr lang="en-GB" b="0" i="1" smtClean="0">
                                <a:latin typeface="Cambria Math"/>
                              </a:rPr>
                              <m:t>/</m:t>
                            </m:r>
                            <m:sSub>
                              <m:sSubPr>
                                <m:ctrlPr>
                                  <a:rPr lang="en-GB" b="0" i="1" smtClean="0">
                                    <a:latin typeface="Cambria Math"/>
                                  </a:rPr>
                                </m:ctrlPr>
                              </m:sSubPr>
                              <m:e>
                                <m:r>
                                  <a:rPr lang="en-GB" b="0" i="1" smtClean="0">
                                    <a:latin typeface="Cambria Math"/>
                                  </a:rPr>
                                  <m:t>𝐸</m:t>
                                </m:r>
                              </m:e>
                              <m:sub>
                                <m:r>
                                  <a:rPr lang="en-GB" b="0" i="1" smtClean="0">
                                    <a:latin typeface="Cambria Math"/>
                                  </a:rPr>
                                  <m:t>0</m:t>
                                </m:r>
                              </m:sub>
                            </m:sSub>
                          </m:e>
                        </m:d>
                      </m:e>
                      <m:sup>
                        <m:func>
                          <m:funcPr>
                            <m:ctrlPr>
                              <a:rPr lang="en-GB" b="0" i="1" smtClean="0">
                                <a:latin typeface="Cambria Math"/>
                              </a:rPr>
                            </m:ctrlPr>
                          </m:funcPr>
                          <m:fName>
                            <m:r>
                              <m:rPr>
                                <m:sty m:val="p"/>
                              </m:rPr>
                              <a:rPr lang="en-GB" b="0" i="0" smtClean="0">
                                <a:latin typeface="Cambria Math"/>
                              </a:rPr>
                              <m:t>ln</m:t>
                            </m:r>
                          </m:fName>
                          <m:e>
                            <m:r>
                              <a:rPr lang="en-GB" b="0" i="1" smtClean="0">
                                <a:latin typeface="Cambria Math"/>
                              </a:rPr>
                              <m:t>𝑃</m:t>
                            </m:r>
                          </m:e>
                        </m:func>
                        <m:r>
                          <m:rPr>
                            <m:lit/>
                          </m:rPr>
                          <a:rPr lang="en-GB" b="0" i="1" smtClean="0">
                            <a:latin typeface="Cambria Math"/>
                          </a:rPr>
                          <m:t>/</m:t>
                        </m:r>
                        <m:func>
                          <m:funcPr>
                            <m:ctrlPr>
                              <a:rPr lang="en-GB" b="0" i="1" smtClean="0">
                                <a:latin typeface="Cambria Math"/>
                              </a:rPr>
                            </m:ctrlPr>
                          </m:funcPr>
                          <m:fName>
                            <m:r>
                              <m:rPr>
                                <m:sty m:val="p"/>
                              </m:rPr>
                              <a:rPr lang="en-GB" b="0" i="0" smtClean="0">
                                <a:latin typeface="Cambria Math"/>
                              </a:rPr>
                              <m:t>ln</m:t>
                            </m:r>
                          </m:fName>
                          <m:e>
                            <m:r>
                              <a:rPr lang="en-GB" b="0" i="1" smtClean="0">
                                <a:latin typeface="Cambria Math"/>
                              </a:rPr>
                              <m:t>𝑓</m:t>
                            </m:r>
                          </m:e>
                        </m:func>
                      </m:sup>
                    </m:sSup>
                    <m:r>
                      <a:rPr lang="en-GB" b="0" i="1" smtClean="0">
                        <a:latin typeface="Cambria Math"/>
                      </a:rPr>
                      <m:t>≃</m:t>
                    </m:r>
                    <m:sSub>
                      <m:sSubPr>
                        <m:ctrlPr>
                          <a:rPr lang="en-GB" b="0" i="1" smtClean="0">
                            <a:latin typeface="Cambria Math"/>
                          </a:rPr>
                        </m:ctrlPr>
                      </m:sSubPr>
                      <m:e>
                        <m:r>
                          <a:rPr lang="en-GB" b="0" i="1" smtClean="0">
                            <a:latin typeface="Cambria Math"/>
                          </a:rPr>
                          <m:t>𝑁</m:t>
                        </m:r>
                      </m:e>
                      <m:sub>
                        <m:r>
                          <a:rPr lang="en-GB" b="0" i="1" smtClean="0">
                            <a:latin typeface="Cambria Math"/>
                          </a:rPr>
                          <m:t>0</m:t>
                        </m:r>
                      </m:sub>
                    </m:sSub>
                    <m:sSup>
                      <m:sSupPr>
                        <m:ctrlPr>
                          <a:rPr lang="en-GB" b="0" i="1" smtClean="0">
                            <a:latin typeface="Cambria Math"/>
                          </a:rPr>
                        </m:ctrlPr>
                      </m:sSupPr>
                      <m:e>
                        <m:d>
                          <m:dPr>
                            <m:ctrlPr>
                              <a:rPr lang="en-GB" b="0" i="1" smtClean="0">
                                <a:latin typeface="Cambria Math"/>
                              </a:rPr>
                            </m:ctrlPr>
                          </m:dPr>
                          <m:e>
                            <m:sSub>
                              <m:sSubPr>
                                <m:ctrlPr>
                                  <a:rPr lang="en-GB" b="0" i="1" smtClean="0">
                                    <a:latin typeface="Cambria Math"/>
                                  </a:rPr>
                                </m:ctrlPr>
                              </m:sSubPr>
                              <m:e>
                                <m:r>
                                  <a:rPr lang="en-GB" b="0" i="1" smtClean="0">
                                    <a:latin typeface="Cambria Math"/>
                                  </a:rPr>
                                  <m:t>𝐸</m:t>
                                </m:r>
                              </m:e>
                              <m:sub>
                                <m:r>
                                  <a:rPr lang="en-GB" b="0" i="1" smtClean="0">
                                    <a:latin typeface="Cambria Math"/>
                                  </a:rPr>
                                  <m:t>𝑘</m:t>
                                </m:r>
                              </m:sub>
                            </m:sSub>
                            <m:r>
                              <m:rPr>
                                <m:lit/>
                              </m:rPr>
                              <a:rPr lang="en-GB" b="0" i="1" smtClean="0">
                                <a:latin typeface="Cambria Math"/>
                              </a:rPr>
                              <m:t>/</m:t>
                            </m:r>
                            <m:sSub>
                              <m:sSubPr>
                                <m:ctrlPr>
                                  <a:rPr lang="en-GB" b="0" i="1" smtClean="0">
                                    <a:latin typeface="Cambria Math"/>
                                  </a:rPr>
                                </m:ctrlPr>
                              </m:sSubPr>
                              <m:e>
                                <m:r>
                                  <a:rPr lang="en-GB" b="0" i="1" smtClean="0">
                                    <a:latin typeface="Cambria Math"/>
                                  </a:rPr>
                                  <m:t>𝐸</m:t>
                                </m:r>
                              </m:e>
                              <m:sub>
                                <m:r>
                                  <a:rPr lang="en-GB" b="0" i="1" smtClean="0">
                                    <a:latin typeface="Cambria Math"/>
                                  </a:rPr>
                                  <m:t>0</m:t>
                                </m:r>
                              </m:sub>
                            </m:sSub>
                          </m:e>
                        </m:d>
                      </m:e>
                      <m:sup>
                        <m:r>
                          <a:rPr lang="en-GB" b="0" i="1" smtClean="0">
                            <a:latin typeface="Cambria Math"/>
                          </a:rPr>
                          <m:t>−1</m:t>
                        </m:r>
                      </m:sup>
                    </m:sSup>
                  </m:oMath>
                </a14:m>
                <a:endParaRPr lang="en-GB" dirty="0" smtClean="0"/>
              </a:p>
              <a:p>
                <a:pPr lvl="2"/>
                <a:r>
                  <a:rPr lang="en-GB" dirty="0" smtClean="0"/>
                  <a:t>since ln </a:t>
                </a:r>
                <a:r>
                  <a:rPr lang="en-GB" i="1" dirty="0" smtClean="0"/>
                  <a:t>P</a:t>
                </a:r>
                <a:r>
                  <a:rPr lang="en-GB" dirty="0" smtClean="0"/>
                  <a:t> ≈ −</a:t>
                </a:r>
                <a:r>
                  <a:rPr lang="en-GB" i="1" dirty="0" smtClean="0"/>
                  <a:t>V</a:t>
                </a:r>
                <a:r>
                  <a:rPr lang="en-GB" dirty="0" smtClean="0"/>
                  <a:t>/</a:t>
                </a:r>
                <a:r>
                  <a:rPr lang="en-GB" i="1" dirty="0" smtClean="0"/>
                  <a:t>c</a:t>
                </a:r>
                <a:r>
                  <a:rPr lang="en-GB" dirty="0" smtClean="0"/>
                  <a:t> and ln </a:t>
                </a:r>
                <a:r>
                  <a:rPr lang="en-GB" i="1" dirty="0" smtClean="0">
                    <a:latin typeface="Cambria" panose="02040503050406030204" pitchFamily="18" charset="0"/>
                  </a:rPr>
                  <a:t>f</a:t>
                </a:r>
                <a:r>
                  <a:rPr lang="en-GB" dirty="0" smtClean="0"/>
                  <a:t> ≈ +</a:t>
                </a:r>
                <a:r>
                  <a:rPr lang="en-GB" i="1" dirty="0" smtClean="0"/>
                  <a:t>V</a:t>
                </a:r>
                <a:r>
                  <a:rPr lang="en-GB" dirty="0" smtClean="0"/>
                  <a:t>/</a:t>
                </a:r>
                <a:r>
                  <a:rPr lang="en-GB" i="1" dirty="0" smtClean="0"/>
                  <a:t>c</a:t>
                </a:r>
              </a:p>
              <a:p>
                <a:pPr lvl="1"/>
                <a:r>
                  <a:rPr lang="en-GB" dirty="0" smtClean="0"/>
                  <a:t>hence </a:t>
                </a:r>
                <a:r>
                  <a:rPr lang="en-GB" i="1" dirty="0" smtClean="0"/>
                  <a:t>N</a:t>
                </a:r>
                <a:r>
                  <a:rPr lang="en-GB" dirty="0" smtClean="0"/>
                  <a:t>(</a:t>
                </a:r>
                <a:r>
                  <a:rPr lang="en-GB" i="1" dirty="0" smtClean="0"/>
                  <a:t>E</a:t>
                </a:r>
                <a:r>
                  <a:rPr lang="en-GB" dirty="0" smtClean="0"/>
                  <a:t>) </a:t>
                </a:r>
                <a:r>
                  <a:rPr lang="en-GB" dirty="0" err="1" smtClean="0"/>
                  <a:t>d</a:t>
                </a:r>
                <a:r>
                  <a:rPr lang="en-GB" i="1" dirty="0" err="1" smtClean="0"/>
                  <a:t>E</a:t>
                </a:r>
                <a:r>
                  <a:rPr lang="en-GB" dirty="0" smtClean="0"/>
                  <a:t> </a:t>
                </a:r>
                <a:r>
                  <a:rPr lang="en-GB" dirty="0" smtClean="0">
                    <a:latin typeface="Cambria Math"/>
                    <a:ea typeface="Cambria Math"/>
                  </a:rPr>
                  <a:t>∝</a:t>
                </a:r>
                <a:r>
                  <a:rPr lang="en-GB" dirty="0" smtClean="0"/>
                  <a:t> </a:t>
                </a:r>
                <a:r>
                  <a:rPr lang="en-GB" i="1" dirty="0" smtClean="0"/>
                  <a:t>E</a:t>
                </a:r>
                <a:r>
                  <a:rPr lang="en-GB" baseline="30000" dirty="0" smtClean="0"/>
                  <a:t>−2</a:t>
                </a:r>
                <a:r>
                  <a:rPr lang="en-GB" dirty="0" smtClean="0"/>
                  <a:t> </a:t>
                </a:r>
                <a:r>
                  <a:rPr lang="en-GB" dirty="0" err="1" smtClean="0"/>
                  <a:t>d</a:t>
                </a:r>
                <a:r>
                  <a:rPr lang="en-GB" i="1" dirty="0" err="1" smtClean="0"/>
                  <a:t>E</a:t>
                </a:r>
                <a:r>
                  <a:rPr lang="en-GB" dirty="0" smtClean="0"/>
                  <a:t>, independent of details of shock</a:t>
                </a:r>
                <a:endParaRPr lang="en-GB" dirty="0"/>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xfrm>
                <a:off x="457200" y="1600200"/>
                <a:ext cx="8229600" cy="5069160"/>
              </a:xfrm>
              <a:blipFill rotWithShape="1">
                <a:blip r:embed="rId2"/>
                <a:stretch>
                  <a:fillRect l="-593" t="-842"/>
                </a:stretch>
              </a:blipFill>
            </p:spPr>
            <p:txBody>
              <a:bodyPr/>
              <a:lstStyle/>
              <a:p>
                <a:r>
                  <a:rPr lang="en-GB">
                    <a:noFill/>
                  </a:rPr>
                  <a:t> </a:t>
                </a:r>
              </a:p>
            </p:txBody>
          </p:sp>
        </mc:Fallback>
      </mc:AlternateContent>
      <p:pic>
        <p:nvPicPr>
          <p:cNvPr id="12"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7" y="404664"/>
            <a:ext cx="3708000" cy="2547827"/>
          </a:xfrm>
          <a:prstGeom prst="rect">
            <a:avLst/>
          </a:prstGeom>
        </p:spPr>
      </p:pic>
      <p:sp>
        <p:nvSpPr>
          <p:cNvPr id="13" name="TextBox 12"/>
          <p:cNvSpPr txBox="1"/>
          <p:nvPr/>
        </p:nvSpPr>
        <p:spPr>
          <a:xfrm>
            <a:off x="5148064" y="2833191"/>
            <a:ext cx="3960440" cy="307777"/>
          </a:xfrm>
          <a:prstGeom prst="rect">
            <a:avLst/>
          </a:prstGeom>
          <a:noFill/>
        </p:spPr>
        <p:txBody>
          <a:bodyPr wrap="square" rtlCol="0">
            <a:spAutoFit/>
          </a:bodyPr>
          <a:lstStyle/>
          <a:p>
            <a:r>
              <a:rPr lang="en-GB" sz="1400" dirty="0">
                <a:solidFill>
                  <a:schemeClr val="accent5"/>
                </a:solidFill>
              </a:rPr>
              <a:t>http://sprg.ssl.berkeley.edu/~pulupa/illustrations/</a:t>
            </a:r>
          </a:p>
        </p:txBody>
      </p:sp>
    </p:spTree>
    <p:extLst>
      <p:ext uri="{BB962C8B-B14F-4D97-AF65-F5344CB8AC3E}">
        <p14:creationId xmlns:p14="http://schemas.microsoft.com/office/powerpoint/2010/main" val="32287859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Maximum energy from DSA</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507288" cy="4876800"/>
              </a:xfrm>
            </p:spPr>
            <p:txBody>
              <a:bodyPr/>
              <a:lstStyle/>
              <a:p>
                <a:r>
                  <a:rPr lang="en-GB" dirty="0" smtClean="0"/>
                  <a:t>Expect a high-energy cut-off because at high energies the magnetic field of the source will not confine the particles</a:t>
                </a:r>
              </a:p>
              <a:p>
                <a:pPr lvl="1"/>
                <a:r>
                  <a:rPr lang="en-GB" dirty="0" smtClean="0"/>
                  <a:t>For order of magnitude estimate, take Maxwell’s equation</a:t>
                </a:r>
                <a:br>
                  <a:rPr lang="en-GB" dirty="0" smtClean="0"/>
                </a:br>
                <a14:m>
                  <m:oMath xmlns:m="http://schemas.openxmlformats.org/officeDocument/2006/math">
                    <m:r>
                      <a:rPr lang="en-GB" b="1" i="0" smtClean="0">
                        <a:latin typeface="Cambria Math"/>
                      </a:rPr>
                      <m:t>𝛁</m:t>
                    </m:r>
                    <m:r>
                      <a:rPr lang="en-GB" b="0" i="1" smtClean="0">
                        <a:latin typeface="Cambria Math"/>
                      </a:rPr>
                      <m:t>×</m:t>
                    </m:r>
                    <m:r>
                      <a:rPr lang="en-GB" b="1" i="0" smtClean="0">
                        <a:latin typeface="Cambria Math"/>
                      </a:rPr>
                      <m:t>𝐄</m:t>
                    </m:r>
                    <m:r>
                      <a:rPr lang="en-GB" b="0" i="1" smtClean="0">
                        <a:latin typeface="Cambria Math"/>
                      </a:rPr>
                      <m:t>=−</m:t>
                    </m:r>
                    <m:f>
                      <m:fPr>
                        <m:ctrlPr>
                          <a:rPr lang="en-GB" b="0" i="1" smtClean="0">
                            <a:latin typeface="Cambria Math"/>
                          </a:rPr>
                        </m:ctrlPr>
                      </m:fPr>
                      <m:num>
                        <m:r>
                          <a:rPr lang="en-GB" b="0" i="1" smtClean="0">
                            <a:latin typeface="Cambria Math"/>
                          </a:rPr>
                          <m:t>𝜕</m:t>
                        </m:r>
                        <m:r>
                          <a:rPr lang="en-GB" b="1" i="0" smtClean="0">
                            <a:latin typeface="Cambria Math"/>
                          </a:rPr>
                          <m:t>𝐁</m:t>
                        </m:r>
                      </m:num>
                      <m:den>
                        <m:r>
                          <a:rPr lang="en-GB" b="0" i="1" smtClean="0">
                            <a:latin typeface="Cambria Math"/>
                          </a:rPr>
                          <m:t>𝜕</m:t>
                        </m:r>
                        <m:r>
                          <a:rPr lang="en-GB" b="0" i="1" smtClean="0">
                            <a:latin typeface="Cambria Math"/>
                          </a:rPr>
                          <m:t>𝑡</m:t>
                        </m:r>
                      </m:den>
                    </m:f>
                  </m:oMath>
                </a14:m>
                <a:endParaRPr lang="en-GB" dirty="0" smtClean="0"/>
              </a:p>
              <a:p>
                <a:pPr lvl="1"/>
                <a:r>
                  <a:rPr lang="en-GB" dirty="0" smtClean="0"/>
                  <a:t>replace derivatives by divisions</a:t>
                </a:r>
                <a:br>
                  <a:rPr lang="en-GB" dirty="0" smtClean="0"/>
                </a:br>
                <a14:m>
                  <m:oMath xmlns:m="http://schemas.openxmlformats.org/officeDocument/2006/math">
                    <m:f>
                      <m:fPr>
                        <m:ctrlPr>
                          <a:rPr lang="en-GB" b="0" i="1" smtClean="0">
                            <a:latin typeface="Cambria Math"/>
                          </a:rPr>
                        </m:ctrlPr>
                      </m:fPr>
                      <m:num>
                        <m:r>
                          <a:rPr lang="en-GB" b="0" i="1" smtClean="0">
                            <a:latin typeface="Cambria Math"/>
                          </a:rPr>
                          <m:t>𝐸</m:t>
                        </m:r>
                      </m:num>
                      <m:den>
                        <m:r>
                          <a:rPr lang="en-GB" b="0" i="1" smtClean="0">
                            <a:latin typeface="Cambria Math"/>
                          </a:rPr>
                          <m:t>𝐿</m:t>
                        </m:r>
                      </m:den>
                    </m:f>
                    <m:r>
                      <a:rPr lang="en-GB" b="0" i="1" smtClean="0">
                        <a:latin typeface="Cambria Math"/>
                      </a:rPr>
                      <m:t>∼</m:t>
                    </m:r>
                    <m:f>
                      <m:fPr>
                        <m:ctrlPr>
                          <a:rPr lang="en-GB" b="0" i="1" smtClean="0">
                            <a:latin typeface="Cambria Math"/>
                          </a:rPr>
                        </m:ctrlPr>
                      </m:fPr>
                      <m:num>
                        <m:r>
                          <a:rPr lang="en-GB" b="0" i="1" smtClean="0">
                            <a:latin typeface="Cambria Math"/>
                          </a:rPr>
                          <m:t>𝐵</m:t>
                        </m:r>
                      </m:num>
                      <m:den>
                        <m:r>
                          <a:rPr lang="en-GB" b="0" i="1" smtClean="0">
                            <a:latin typeface="Cambria Math"/>
                          </a:rPr>
                          <m:t>𝐿</m:t>
                        </m:r>
                        <m:r>
                          <m:rPr>
                            <m:lit/>
                          </m:rPr>
                          <a:rPr lang="en-GB" b="0" i="1" smtClean="0">
                            <a:latin typeface="Cambria Math"/>
                          </a:rPr>
                          <m:t>/</m:t>
                        </m:r>
                        <m:r>
                          <a:rPr lang="en-GB" b="0" i="1" smtClean="0">
                            <a:latin typeface="Cambria Math"/>
                          </a:rPr>
                          <m:t>𝑉</m:t>
                        </m:r>
                      </m:den>
                    </m:f>
                    <m:r>
                      <a:rPr lang="en-GB" b="0" i="1" smtClean="0">
                        <a:latin typeface="Cambria Math"/>
                      </a:rPr>
                      <m:t>                                                                  </m:t>
                    </m:r>
                  </m:oMath>
                </a14:m>
                <a:endParaRPr lang="en-GB" dirty="0" smtClean="0"/>
              </a:p>
              <a:p>
                <a:pPr lvl="1"/>
                <a:r>
                  <a:rPr lang="en-GB" dirty="0" smtClean="0"/>
                  <a:t>then for particle of charge </a:t>
                </a:r>
                <a:r>
                  <a:rPr lang="en-GB" i="1" dirty="0" err="1" smtClean="0"/>
                  <a:t>ze</a:t>
                </a:r>
                <a:r>
                  <a:rPr lang="en-GB" dirty="0" smtClean="0"/>
                  <a:t>, </a:t>
                </a:r>
                <a:br>
                  <a:rPr lang="en-GB" dirty="0" smtClean="0"/>
                </a:br>
                <a:r>
                  <a:rPr lang="en-GB" i="1" dirty="0" err="1" smtClean="0"/>
                  <a:t>E</a:t>
                </a:r>
                <a:r>
                  <a:rPr lang="en-GB" baseline="-25000" dirty="0" err="1" smtClean="0"/>
                  <a:t>max</a:t>
                </a:r>
                <a:r>
                  <a:rPr lang="en-GB" dirty="0" smtClean="0"/>
                  <a:t> ~ </a:t>
                </a:r>
                <a:r>
                  <a:rPr lang="en-GB" i="1" dirty="0" err="1" smtClean="0"/>
                  <a:t>zeEL</a:t>
                </a:r>
                <a:r>
                  <a:rPr lang="en-GB" i="1" dirty="0" smtClean="0"/>
                  <a:t> ~ </a:t>
                </a:r>
                <a:r>
                  <a:rPr lang="en-GB" i="1" dirty="0" err="1" smtClean="0"/>
                  <a:t>zeBVL</a:t>
                </a:r>
                <a:endParaRPr lang="en-GB" i="1" dirty="0" smtClean="0"/>
              </a:p>
              <a:p>
                <a:r>
                  <a:rPr lang="en-GB" dirty="0" smtClean="0"/>
                  <a:t>This is the basis of the </a:t>
                </a:r>
                <a:r>
                  <a:rPr lang="en-GB" i="1" dirty="0" err="1" smtClean="0"/>
                  <a:t>Hillas</a:t>
                </a:r>
                <a:r>
                  <a:rPr lang="en-GB" i="1" dirty="0" smtClean="0"/>
                  <a:t> plot</a:t>
                </a:r>
                <a:r>
                  <a:rPr lang="en-GB" dirty="0" smtClean="0"/>
                  <a:t> of</a:t>
                </a:r>
                <a:br>
                  <a:rPr lang="en-GB" dirty="0" smtClean="0"/>
                </a:br>
                <a:r>
                  <a:rPr lang="en-GB" dirty="0" smtClean="0"/>
                  <a:t>magnetic field against size, used to </a:t>
                </a:r>
                <a:br>
                  <a:rPr lang="en-GB" dirty="0" smtClean="0"/>
                </a:br>
                <a:r>
                  <a:rPr lang="en-GB" dirty="0" smtClean="0"/>
                  <a:t>evaluate potential CR sources</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507288" cy="4876800"/>
              </a:xfrm>
              <a:blipFill rotWithShape="1">
                <a:blip r:embed="rId2"/>
                <a:stretch>
                  <a:fillRect l="-573" t="-875"/>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240AB68-B506-48B0-8D67-8B664EA145BA}" type="slidenum">
              <a:rPr lang="en-GB" smtClean="0"/>
              <a:t>23</a:t>
            </a:fld>
            <a:endParaRPr lang="en-GB"/>
          </a:p>
        </p:txBody>
      </p:sp>
      <p:sp>
        <p:nvSpPr>
          <p:cNvPr id="5" name="TextBox 4"/>
          <p:cNvSpPr txBox="1"/>
          <p:nvPr/>
        </p:nvSpPr>
        <p:spPr>
          <a:xfrm>
            <a:off x="3779912" y="3711394"/>
            <a:ext cx="1944216" cy="646331"/>
          </a:xfrm>
          <a:prstGeom prst="rect">
            <a:avLst/>
          </a:prstGeom>
          <a:noFill/>
          <a:ln>
            <a:solidFill>
              <a:schemeClr val="tx1"/>
            </a:solidFill>
          </a:ln>
        </p:spPr>
        <p:txBody>
          <a:bodyPr wrap="square" rtlCol="0">
            <a:spAutoFit/>
          </a:bodyPr>
          <a:lstStyle/>
          <a:p>
            <a:r>
              <a:rPr lang="en-GB" i="1" dirty="0" smtClean="0">
                <a:solidFill>
                  <a:schemeClr val="tx2">
                    <a:lumMod val="75000"/>
                  </a:schemeClr>
                </a:solidFill>
              </a:rPr>
              <a:t>V</a:t>
            </a:r>
            <a:r>
              <a:rPr lang="en-GB" dirty="0" smtClean="0">
                <a:solidFill>
                  <a:schemeClr val="tx2">
                    <a:lumMod val="75000"/>
                  </a:schemeClr>
                </a:solidFill>
              </a:rPr>
              <a:t> speed of shock</a:t>
            </a:r>
            <a:br>
              <a:rPr lang="en-GB" dirty="0" smtClean="0">
                <a:solidFill>
                  <a:schemeClr val="tx2">
                    <a:lumMod val="75000"/>
                  </a:schemeClr>
                </a:solidFill>
              </a:rPr>
            </a:br>
            <a:r>
              <a:rPr lang="en-GB" i="1" dirty="0" smtClean="0">
                <a:solidFill>
                  <a:schemeClr val="tx2">
                    <a:lumMod val="75000"/>
                  </a:schemeClr>
                </a:solidFill>
              </a:rPr>
              <a:t>L</a:t>
            </a:r>
            <a:r>
              <a:rPr lang="en-GB" dirty="0" smtClean="0">
                <a:solidFill>
                  <a:schemeClr val="tx2">
                    <a:lumMod val="75000"/>
                  </a:schemeClr>
                </a:solidFill>
              </a:rPr>
              <a:t> size of source</a:t>
            </a:r>
            <a:endParaRPr lang="en-GB" i="1" dirty="0">
              <a:solidFill>
                <a:schemeClr val="tx2">
                  <a:lumMod val="75000"/>
                </a:schemeClr>
              </a:solidFill>
            </a:endParaRPr>
          </a:p>
        </p:txBody>
      </p:sp>
      <p:pic>
        <p:nvPicPr>
          <p:cNvPr id="7174" name="Picture 6" descr="http://umdgrb.umd.edu/%7Ebbaugh/images/definitions/hillas_aug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3047357"/>
            <a:ext cx="3240360" cy="3694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4764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Realistic DSA</a:t>
            </a:r>
            <a:endParaRPr lang="en-GB" dirty="0"/>
          </a:p>
        </p:txBody>
      </p:sp>
      <p:sp>
        <p:nvSpPr>
          <p:cNvPr id="3" name="Content Placeholder 2"/>
          <p:cNvSpPr>
            <a:spLocks noGrp="1"/>
          </p:cNvSpPr>
          <p:nvPr>
            <p:ph idx="1"/>
          </p:nvPr>
        </p:nvSpPr>
        <p:spPr>
          <a:xfrm>
            <a:off x="457200" y="1600200"/>
            <a:ext cx="8229600" cy="5069160"/>
          </a:xfrm>
        </p:spPr>
        <p:txBody>
          <a:bodyPr>
            <a:normAutofit/>
          </a:bodyPr>
          <a:lstStyle/>
          <a:p>
            <a:r>
              <a:rPr lang="en-GB" dirty="0" smtClean="0"/>
              <a:t>Test particle approach assumes fast particles are negligible as regards their effect on the shock</a:t>
            </a:r>
          </a:p>
          <a:p>
            <a:pPr lvl="1"/>
            <a:r>
              <a:rPr lang="en-GB" dirty="0" smtClean="0"/>
              <a:t>but for supercritical shocks this cannot be right as we know that such shocks need a </a:t>
            </a:r>
            <a:r>
              <a:rPr lang="en-GB" i="1" dirty="0" smtClean="0"/>
              <a:t>significant</a:t>
            </a:r>
            <a:r>
              <a:rPr lang="en-GB" dirty="0" smtClean="0"/>
              <a:t> reflected flux to conserve energy and momentum across the shock front</a:t>
            </a:r>
          </a:p>
          <a:p>
            <a:pPr lvl="1"/>
            <a:r>
              <a:rPr lang="en-GB" dirty="0" smtClean="0"/>
              <a:t>also, measurements in solar system shocks indicate that acceleration is quite efficient—as much as 20% of the kinetic energy of the bulk gas is used in accelerating high-energy particles</a:t>
            </a:r>
          </a:p>
          <a:p>
            <a:r>
              <a:rPr lang="en-GB" dirty="0" smtClean="0"/>
              <a:t>Therefore the test-particle approach is inadequate and we need a more realistic treatment</a:t>
            </a:r>
          </a:p>
          <a:p>
            <a:pPr lvl="1"/>
            <a:r>
              <a:rPr lang="en-GB" dirty="0" smtClean="0"/>
              <a:t>this is highly non-linear and cannot be done analytically</a:t>
            </a:r>
          </a:p>
          <a:p>
            <a:pPr lvl="1"/>
            <a:r>
              <a:rPr lang="en-GB" dirty="0" smtClean="0"/>
              <a:t>detailed 3D computer simulations are needed</a:t>
            </a:r>
          </a:p>
          <a:p>
            <a:pPr lvl="2"/>
            <a:r>
              <a:rPr lang="en-GB" dirty="0" smtClean="0"/>
              <a:t>3D because particle distributions are highly anisotropic and turbulence is involved</a:t>
            </a:r>
            <a:endParaRPr lang="en-GB" dirty="0"/>
          </a:p>
        </p:txBody>
      </p:sp>
      <p:sp>
        <p:nvSpPr>
          <p:cNvPr id="4" name="Slide Number Placeholder 3"/>
          <p:cNvSpPr>
            <a:spLocks noGrp="1"/>
          </p:cNvSpPr>
          <p:nvPr>
            <p:ph type="sldNum" sz="quarter" idx="12"/>
          </p:nvPr>
        </p:nvSpPr>
        <p:spPr/>
        <p:txBody>
          <a:bodyPr/>
          <a:lstStyle/>
          <a:p>
            <a:fld id="{6240AB68-B506-48B0-8D67-8B664EA145BA}" type="slidenum">
              <a:rPr lang="en-GB" smtClean="0"/>
              <a:t>24</a:t>
            </a:fld>
            <a:endParaRPr lang="en-GB"/>
          </a:p>
        </p:txBody>
      </p:sp>
    </p:spTree>
    <p:extLst>
      <p:ext uri="{BB962C8B-B14F-4D97-AF65-F5344CB8AC3E}">
        <p14:creationId xmlns:p14="http://schemas.microsoft.com/office/powerpoint/2010/main" val="38004542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Realistic DSA</a:t>
            </a:r>
            <a:endParaRPr lang="en-GB" dirty="0"/>
          </a:p>
        </p:txBody>
      </p:sp>
      <p:sp>
        <p:nvSpPr>
          <p:cNvPr id="4" name="Slide Number Placeholder 3"/>
          <p:cNvSpPr>
            <a:spLocks noGrp="1"/>
          </p:cNvSpPr>
          <p:nvPr>
            <p:ph type="sldNum" sz="quarter" idx="12"/>
          </p:nvPr>
        </p:nvSpPr>
        <p:spPr/>
        <p:txBody>
          <a:bodyPr/>
          <a:lstStyle/>
          <a:p>
            <a:fld id="{6240AB68-B506-48B0-8D67-8B664EA145BA}" type="slidenum">
              <a:rPr lang="en-GB" smtClean="0"/>
              <a:t>25</a:t>
            </a:fld>
            <a:endParaRPr lang="en-GB"/>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44" y="4010082"/>
            <a:ext cx="7560000" cy="2659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268760"/>
            <a:ext cx="5505450"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203848" y="1484784"/>
            <a:ext cx="5688632" cy="1261884"/>
          </a:xfrm>
          <a:prstGeom prst="rect">
            <a:avLst/>
          </a:prstGeom>
          <a:noFill/>
        </p:spPr>
        <p:txBody>
          <a:bodyPr wrap="square" rtlCol="0">
            <a:spAutoFit/>
          </a:bodyPr>
          <a:lstStyle/>
          <a:p>
            <a:pPr>
              <a:spcAft>
                <a:spcPts val="1200"/>
              </a:spcAft>
            </a:pPr>
            <a:r>
              <a:rPr lang="en-GB" sz="2200" dirty="0" smtClean="0"/>
              <a:t>Fast particles scattered back across shock front affect velocity profile of gas</a:t>
            </a:r>
          </a:p>
          <a:p>
            <a:pPr>
              <a:spcAft>
                <a:spcPts val="1200"/>
              </a:spcAft>
            </a:pPr>
            <a:r>
              <a:rPr lang="en-GB" sz="2200" dirty="0" smtClean="0"/>
              <a:t>Resulting compression ratio can be &gt;4</a:t>
            </a:r>
          </a:p>
        </p:txBody>
      </p:sp>
      <p:sp>
        <p:nvSpPr>
          <p:cNvPr id="6" name="TextBox 5"/>
          <p:cNvSpPr txBox="1"/>
          <p:nvPr/>
        </p:nvSpPr>
        <p:spPr>
          <a:xfrm>
            <a:off x="179512" y="3635732"/>
            <a:ext cx="1836000" cy="369332"/>
          </a:xfrm>
          <a:prstGeom prst="rect">
            <a:avLst/>
          </a:prstGeom>
          <a:noFill/>
          <a:ln>
            <a:solidFill>
              <a:srgbClr val="0033CC"/>
            </a:solidFill>
          </a:ln>
        </p:spPr>
        <p:txBody>
          <a:bodyPr wrap="square" rtlCol="0">
            <a:spAutoFit/>
          </a:bodyPr>
          <a:lstStyle/>
          <a:p>
            <a:r>
              <a:rPr lang="en-GB" dirty="0" smtClean="0">
                <a:solidFill>
                  <a:srgbClr val="0033CC"/>
                </a:solidFill>
              </a:rPr>
              <a:t>shock precursor</a:t>
            </a:r>
            <a:endParaRPr lang="en-GB" dirty="0">
              <a:solidFill>
                <a:srgbClr val="0033CC"/>
              </a:solidFill>
            </a:endParaRPr>
          </a:p>
        </p:txBody>
      </p:sp>
      <p:cxnSp>
        <p:nvCxnSpPr>
          <p:cNvPr id="8" name="Straight Arrow Connector 7"/>
          <p:cNvCxnSpPr/>
          <p:nvPr/>
        </p:nvCxnSpPr>
        <p:spPr>
          <a:xfrm flipV="1">
            <a:off x="1097512" y="2573685"/>
            <a:ext cx="1026216" cy="1062047"/>
          </a:xfrm>
          <a:prstGeom prst="straightConnector1">
            <a:avLst/>
          </a:prstGeom>
          <a:ln w="19050">
            <a:solidFill>
              <a:srgbClr val="0033CC"/>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491880" y="3428132"/>
            <a:ext cx="1152000" cy="360000"/>
          </a:xfrm>
          <a:prstGeom prst="rect">
            <a:avLst/>
          </a:prstGeom>
          <a:noFill/>
          <a:ln>
            <a:solidFill>
              <a:srgbClr val="0033CC"/>
            </a:solidFill>
          </a:ln>
        </p:spPr>
        <p:txBody>
          <a:bodyPr wrap="square" rtlCol="0">
            <a:spAutoFit/>
          </a:bodyPr>
          <a:lstStyle/>
          <a:p>
            <a:r>
              <a:rPr lang="en-GB" dirty="0" err="1" smtClean="0">
                <a:solidFill>
                  <a:srgbClr val="0033CC"/>
                </a:solidFill>
              </a:rPr>
              <a:t>subshock</a:t>
            </a:r>
            <a:endParaRPr lang="en-GB" dirty="0">
              <a:solidFill>
                <a:srgbClr val="0033CC"/>
              </a:solidFill>
            </a:endParaRPr>
          </a:p>
        </p:txBody>
      </p:sp>
      <p:cxnSp>
        <p:nvCxnSpPr>
          <p:cNvPr id="12" name="Straight Arrow Connector 11"/>
          <p:cNvCxnSpPr/>
          <p:nvPr/>
        </p:nvCxnSpPr>
        <p:spPr>
          <a:xfrm flipH="1" flipV="1">
            <a:off x="3203848" y="2924944"/>
            <a:ext cx="864032" cy="503188"/>
          </a:xfrm>
          <a:prstGeom prst="straightConnector1">
            <a:avLst/>
          </a:prstGeom>
          <a:ln w="19050">
            <a:solidFill>
              <a:srgbClr val="0033CC"/>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048164" y="3153742"/>
            <a:ext cx="2700300" cy="923330"/>
          </a:xfrm>
          <a:prstGeom prst="rect">
            <a:avLst/>
          </a:prstGeom>
          <a:noFill/>
        </p:spPr>
        <p:txBody>
          <a:bodyPr wrap="square" rtlCol="0">
            <a:spAutoFit/>
          </a:bodyPr>
          <a:lstStyle/>
          <a:p>
            <a:r>
              <a:rPr lang="en-GB" i="1" dirty="0" smtClean="0">
                <a:solidFill>
                  <a:schemeClr val="tx2">
                    <a:lumMod val="75000"/>
                  </a:schemeClr>
                </a:solidFill>
              </a:rPr>
              <a:t>Particles can also generate turbulence via streaming instabilities</a:t>
            </a:r>
            <a:endParaRPr lang="en-GB" i="1" dirty="0">
              <a:solidFill>
                <a:schemeClr val="tx2">
                  <a:lumMod val="75000"/>
                </a:schemeClr>
              </a:solidFill>
            </a:endParaRPr>
          </a:p>
        </p:txBody>
      </p:sp>
    </p:spTree>
    <p:extLst>
      <p:ext uri="{BB962C8B-B14F-4D97-AF65-F5344CB8AC3E}">
        <p14:creationId xmlns:p14="http://schemas.microsoft.com/office/powerpoint/2010/main" val="25249525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Realistic DSA</a:t>
            </a:r>
            <a:endParaRPr lang="en-GB" dirty="0"/>
          </a:p>
        </p:txBody>
      </p:sp>
      <p:sp>
        <p:nvSpPr>
          <p:cNvPr id="3" name="Content Placeholder 2"/>
          <p:cNvSpPr>
            <a:spLocks noGrp="1"/>
          </p:cNvSpPr>
          <p:nvPr>
            <p:ph idx="1"/>
          </p:nvPr>
        </p:nvSpPr>
        <p:spPr/>
        <p:txBody>
          <a:bodyPr/>
          <a:lstStyle/>
          <a:p>
            <a:r>
              <a:rPr lang="en-GB" dirty="0" smtClean="0"/>
              <a:t>Energy spectrum for realistic</a:t>
            </a:r>
            <a:br>
              <a:rPr lang="en-GB" dirty="0" smtClean="0"/>
            </a:br>
            <a:r>
              <a:rPr lang="en-GB" dirty="0" smtClean="0"/>
              <a:t>DSA simulations tends to be </a:t>
            </a:r>
            <a:br>
              <a:rPr lang="en-GB" dirty="0" smtClean="0"/>
            </a:br>
            <a:r>
              <a:rPr lang="en-GB" dirty="0" smtClean="0"/>
              <a:t>concave rather than flat</a:t>
            </a:r>
          </a:p>
          <a:p>
            <a:pPr lvl="1"/>
            <a:r>
              <a:rPr lang="en-GB" dirty="0" smtClean="0"/>
              <a:t>this plot from </a:t>
            </a:r>
            <a:r>
              <a:rPr lang="en-GB" dirty="0" err="1" smtClean="0"/>
              <a:t>Blasi</a:t>
            </a:r>
            <a:r>
              <a:rPr lang="en-GB" dirty="0" smtClean="0"/>
              <a:t> is the phase</a:t>
            </a:r>
            <a:br>
              <a:rPr lang="en-GB" dirty="0" smtClean="0"/>
            </a:br>
            <a:r>
              <a:rPr lang="en-GB" dirty="0" smtClean="0"/>
              <a:t>space density </a:t>
            </a:r>
            <a:r>
              <a:rPr lang="en-GB" i="1" dirty="0" smtClean="0">
                <a:latin typeface="Cambria" panose="02040503050406030204" pitchFamily="18" charset="0"/>
              </a:rPr>
              <a:t>f</a:t>
            </a:r>
            <a:r>
              <a:rPr lang="en-GB" dirty="0" smtClean="0"/>
              <a:t>(</a:t>
            </a:r>
            <a:r>
              <a:rPr lang="en-GB" i="1" dirty="0" smtClean="0"/>
              <a:t>p</a:t>
            </a:r>
            <a:r>
              <a:rPr lang="en-GB" dirty="0" smtClean="0"/>
              <a:t>) scaled by </a:t>
            </a:r>
            <a:r>
              <a:rPr lang="en-GB" i="1" dirty="0" smtClean="0"/>
              <a:t>p</a:t>
            </a:r>
            <a:r>
              <a:rPr lang="en-GB" baseline="30000" dirty="0" smtClean="0"/>
              <a:t>4</a:t>
            </a:r>
            <a:endParaRPr lang="en-GB" dirty="0"/>
          </a:p>
          <a:p>
            <a:pPr lvl="1"/>
            <a:r>
              <a:rPr lang="en-GB" dirty="0" smtClean="0"/>
              <a:t>a 1/</a:t>
            </a:r>
            <a:r>
              <a:rPr lang="en-GB" i="1" dirty="0" smtClean="0"/>
              <a:t>E</a:t>
            </a:r>
            <a:r>
              <a:rPr lang="en-GB" baseline="30000" dirty="0" smtClean="0"/>
              <a:t>2</a:t>
            </a:r>
            <a:r>
              <a:rPr lang="en-GB" dirty="0" smtClean="0"/>
              <a:t> spectrum would be </a:t>
            </a:r>
            <a:br>
              <a:rPr lang="en-GB" dirty="0" smtClean="0"/>
            </a:br>
            <a:r>
              <a:rPr lang="en-GB" dirty="0" smtClean="0"/>
              <a:t>horizontal on this plot </a:t>
            </a:r>
            <a:br>
              <a:rPr lang="en-GB" dirty="0" smtClean="0"/>
            </a:br>
            <a:r>
              <a:rPr lang="en-GB" dirty="0" smtClean="0"/>
              <a:t>(since d</a:t>
            </a:r>
            <a:r>
              <a:rPr lang="en-GB" baseline="30000" dirty="0" smtClean="0"/>
              <a:t>3</a:t>
            </a:r>
            <a:r>
              <a:rPr lang="en-GB" b="1" dirty="0" smtClean="0"/>
              <a:t>p</a:t>
            </a:r>
            <a:r>
              <a:rPr lang="en-GB" dirty="0" smtClean="0"/>
              <a:t> = 2</a:t>
            </a:r>
            <a:r>
              <a:rPr lang="el-GR" dirty="0" smtClean="0"/>
              <a:t>π</a:t>
            </a:r>
            <a:r>
              <a:rPr lang="en-GB" i="1" dirty="0" smtClean="0"/>
              <a:t>p</a:t>
            </a:r>
            <a:r>
              <a:rPr lang="en-GB" baseline="30000" dirty="0" smtClean="0"/>
              <a:t>2</a:t>
            </a:r>
            <a:r>
              <a:rPr lang="en-GB" dirty="0" smtClean="0"/>
              <a:t> </a:t>
            </a:r>
            <a:r>
              <a:rPr lang="en-GB" dirty="0" err="1" smtClean="0"/>
              <a:t>d</a:t>
            </a:r>
            <a:r>
              <a:rPr lang="en-GB" i="1" dirty="0" err="1" smtClean="0"/>
              <a:t>p</a:t>
            </a:r>
            <a:r>
              <a:rPr lang="en-GB" dirty="0" smtClean="0"/>
              <a:t>)</a:t>
            </a:r>
          </a:p>
          <a:p>
            <a:pPr lvl="2"/>
            <a:r>
              <a:rPr lang="en-GB" dirty="0" smtClean="0"/>
              <a:t>the conclusion from this would be </a:t>
            </a:r>
            <a:br>
              <a:rPr lang="en-GB" dirty="0" smtClean="0"/>
            </a:br>
            <a:r>
              <a:rPr lang="en-GB" dirty="0" smtClean="0"/>
              <a:t>that the energy spectrum at high energies should be somewhat less steep than 1/</a:t>
            </a:r>
            <a:r>
              <a:rPr lang="en-GB" i="1" dirty="0" smtClean="0"/>
              <a:t>E</a:t>
            </a:r>
            <a:r>
              <a:rPr lang="en-GB" baseline="30000" dirty="0" smtClean="0"/>
              <a:t>2</a:t>
            </a:r>
            <a:endParaRPr lang="en-GB" dirty="0" smtClean="0"/>
          </a:p>
          <a:p>
            <a:pPr lvl="2"/>
            <a:r>
              <a:rPr lang="en-GB" dirty="0" smtClean="0"/>
              <a:t>this is a little unfortunate, since such evidence as there is suggests that if anything the energy spectra in astrophysical sources tend to be a little steeper than 1/</a:t>
            </a:r>
            <a:r>
              <a:rPr lang="en-GB" i="1" dirty="0" smtClean="0"/>
              <a:t>E</a:t>
            </a:r>
            <a:r>
              <a:rPr lang="en-GB" baseline="30000" dirty="0" smtClean="0"/>
              <a:t>2</a:t>
            </a:r>
            <a:endParaRPr lang="en-GB" dirty="0"/>
          </a:p>
        </p:txBody>
      </p:sp>
      <p:sp>
        <p:nvSpPr>
          <p:cNvPr id="4" name="Slide Number Placeholder 3"/>
          <p:cNvSpPr>
            <a:spLocks noGrp="1"/>
          </p:cNvSpPr>
          <p:nvPr>
            <p:ph type="sldNum" sz="quarter" idx="12"/>
          </p:nvPr>
        </p:nvSpPr>
        <p:spPr/>
        <p:txBody>
          <a:bodyPr/>
          <a:lstStyle/>
          <a:p>
            <a:fld id="{6240AB68-B506-48B0-8D67-8B664EA145BA}" type="slidenum">
              <a:rPr lang="en-GB" smtClean="0"/>
              <a:t>26</a:t>
            </a:fld>
            <a:endParaRPr lang="en-GB"/>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548680"/>
            <a:ext cx="4191000"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85231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DSA: Conclusions</a:t>
            </a:r>
            <a:endParaRPr lang="en-GB" dirty="0"/>
          </a:p>
        </p:txBody>
      </p:sp>
      <p:sp>
        <p:nvSpPr>
          <p:cNvPr id="3" name="Content Placeholder 2"/>
          <p:cNvSpPr>
            <a:spLocks noGrp="1"/>
          </p:cNvSpPr>
          <p:nvPr>
            <p:ph idx="1"/>
          </p:nvPr>
        </p:nvSpPr>
        <p:spPr/>
        <p:txBody>
          <a:bodyPr/>
          <a:lstStyle/>
          <a:p>
            <a:r>
              <a:rPr lang="en-GB" dirty="0" smtClean="0"/>
              <a:t>Diffusive shock acceleration across non-relativistic shocks can accelerate particles to high energy with high efficiency</a:t>
            </a:r>
          </a:p>
          <a:p>
            <a:pPr lvl="1"/>
            <a:r>
              <a:rPr lang="en-GB" dirty="0" smtClean="0"/>
              <a:t>It produces a power-law spectrum ~</a:t>
            </a:r>
            <a:r>
              <a:rPr lang="en-GB" i="1" dirty="0" smtClean="0"/>
              <a:t>E</a:t>
            </a:r>
            <a:r>
              <a:rPr lang="en-GB" baseline="30000" dirty="0" smtClean="0"/>
              <a:t>−2</a:t>
            </a:r>
            <a:r>
              <a:rPr lang="en-GB" dirty="0" smtClean="0"/>
              <a:t> with little dependence on details of shock</a:t>
            </a:r>
          </a:p>
          <a:p>
            <a:pPr lvl="1"/>
            <a:r>
              <a:rPr lang="en-GB" dirty="0" smtClean="0"/>
              <a:t>The maximum energy is of order </a:t>
            </a:r>
            <a:r>
              <a:rPr lang="en-GB" i="1" dirty="0" err="1" smtClean="0"/>
              <a:t>zeBVL</a:t>
            </a:r>
            <a:r>
              <a:rPr lang="en-GB" dirty="0" smtClean="0"/>
              <a:t> for a shock of speed </a:t>
            </a:r>
            <a:r>
              <a:rPr lang="en-GB" i="1" dirty="0" smtClean="0"/>
              <a:t>V</a:t>
            </a:r>
            <a:r>
              <a:rPr lang="en-GB" dirty="0" smtClean="0"/>
              <a:t> in magnetic field </a:t>
            </a:r>
            <a:r>
              <a:rPr lang="en-GB" i="1" dirty="0" smtClean="0"/>
              <a:t>B</a:t>
            </a:r>
            <a:r>
              <a:rPr lang="en-GB" dirty="0" smtClean="0"/>
              <a:t> in a source of size </a:t>
            </a:r>
            <a:r>
              <a:rPr lang="en-GB" i="1" dirty="0" smtClean="0"/>
              <a:t>L</a:t>
            </a:r>
            <a:endParaRPr lang="en-GB" dirty="0" smtClean="0"/>
          </a:p>
          <a:p>
            <a:r>
              <a:rPr lang="en-GB" dirty="0" smtClean="0"/>
              <a:t>Required magnetic field strengths and level of turbulence can be generated by non-linear effects in realistic simulations</a:t>
            </a:r>
          </a:p>
          <a:p>
            <a:pPr lvl="1"/>
            <a:r>
              <a:rPr lang="en-GB" dirty="0" smtClean="0"/>
              <a:t>There do appear to be unsolved issues in getting the energy spectrum exactly right, but these calculations require extremely sophisticated simulations with high CPU requirements, so future work may resolve this</a:t>
            </a:r>
            <a:endParaRPr lang="en-GB" dirty="0"/>
          </a:p>
        </p:txBody>
      </p:sp>
      <p:sp>
        <p:nvSpPr>
          <p:cNvPr id="4" name="Slide Number Placeholder 3"/>
          <p:cNvSpPr>
            <a:spLocks noGrp="1"/>
          </p:cNvSpPr>
          <p:nvPr>
            <p:ph type="sldNum" sz="quarter" idx="12"/>
          </p:nvPr>
        </p:nvSpPr>
        <p:spPr/>
        <p:txBody>
          <a:bodyPr/>
          <a:lstStyle/>
          <a:p>
            <a:fld id="{6240AB68-B506-48B0-8D67-8B664EA145BA}" type="slidenum">
              <a:rPr lang="en-GB" smtClean="0"/>
              <a:t>27</a:t>
            </a:fld>
            <a:endParaRPr lang="en-GB"/>
          </a:p>
        </p:txBody>
      </p:sp>
      <p:sp>
        <p:nvSpPr>
          <p:cNvPr id="5" name="AutoShape 2" descr="https://inspirehep.net/record/1278570/files/CF1_fig001.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7639344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Acceleration Mechanisms</a:t>
            </a:r>
            <a:endParaRPr lang="en-GB" dirty="0"/>
          </a:p>
        </p:txBody>
      </p:sp>
      <p:sp>
        <p:nvSpPr>
          <p:cNvPr id="3" name="Text Placeholder 2"/>
          <p:cNvSpPr>
            <a:spLocks noGrp="1"/>
          </p:cNvSpPr>
          <p:nvPr>
            <p:ph type="body" idx="1"/>
          </p:nvPr>
        </p:nvSpPr>
        <p:spPr/>
        <p:txBody>
          <a:bodyPr/>
          <a:lstStyle/>
          <a:p>
            <a:r>
              <a:rPr lang="en-GB" dirty="0" smtClean="0"/>
              <a:t>Shock Drift Acceleration (SDA)</a:t>
            </a:r>
            <a:endParaRPr lang="en-GB" dirty="0"/>
          </a:p>
        </p:txBody>
      </p:sp>
      <p:sp>
        <p:nvSpPr>
          <p:cNvPr id="4" name="Slide Number Placeholder 3"/>
          <p:cNvSpPr>
            <a:spLocks noGrp="1"/>
          </p:cNvSpPr>
          <p:nvPr>
            <p:ph type="sldNum" sz="quarter" idx="12"/>
          </p:nvPr>
        </p:nvSpPr>
        <p:spPr/>
        <p:txBody>
          <a:bodyPr/>
          <a:lstStyle/>
          <a:p>
            <a:fld id="{6240AB68-B506-48B0-8D67-8B664EA145BA}" type="slidenum">
              <a:rPr lang="en-GB" smtClean="0"/>
              <a:t>28</a:t>
            </a:fld>
            <a:endParaRPr lang="en-GB"/>
          </a:p>
        </p:txBody>
      </p:sp>
    </p:spTree>
    <p:extLst>
      <p:ext uri="{BB962C8B-B14F-4D97-AF65-F5344CB8AC3E}">
        <p14:creationId xmlns:p14="http://schemas.microsoft.com/office/powerpoint/2010/main" val="20993168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SDA vs DSA</a:t>
            </a:r>
            <a:endParaRPr lang="en-GB" dirty="0"/>
          </a:p>
        </p:txBody>
      </p:sp>
      <p:sp>
        <p:nvSpPr>
          <p:cNvPr id="3" name="Content Placeholder 2"/>
          <p:cNvSpPr>
            <a:spLocks noGrp="1"/>
          </p:cNvSpPr>
          <p:nvPr>
            <p:ph idx="1"/>
          </p:nvPr>
        </p:nvSpPr>
        <p:spPr>
          <a:xfrm>
            <a:off x="457200" y="1600200"/>
            <a:ext cx="8229600" cy="5141168"/>
          </a:xfrm>
        </p:spPr>
        <p:txBody>
          <a:bodyPr>
            <a:normAutofit lnSpcReduction="10000"/>
          </a:bodyPr>
          <a:lstStyle/>
          <a:p>
            <a:r>
              <a:rPr lang="en-GB" dirty="0" smtClean="0"/>
              <a:t>DSA takes place at quasi-parallel </a:t>
            </a:r>
            <a:br>
              <a:rPr lang="en-GB" dirty="0" smtClean="0"/>
            </a:br>
            <a:r>
              <a:rPr lang="en-GB" dirty="0" smtClean="0"/>
              <a:t>shocks</a:t>
            </a:r>
          </a:p>
          <a:p>
            <a:pPr lvl="1"/>
            <a:r>
              <a:rPr lang="en-GB" dirty="0" smtClean="0"/>
              <a:t>it does not happen at perpendicular</a:t>
            </a:r>
            <a:br>
              <a:rPr lang="en-GB" dirty="0" smtClean="0"/>
            </a:br>
            <a:r>
              <a:rPr lang="en-GB" dirty="0" smtClean="0"/>
              <a:t>shocks because the magnetic fields</a:t>
            </a:r>
            <a:br>
              <a:rPr lang="en-GB" dirty="0" smtClean="0"/>
            </a:br>
            <a:r>
              <a:rPr lang="en-GB" dirty="0" smtClean="0"/>
              <a:t>tend to prevent repeated shock </a:t>
            </a:r>
            <a:br>
              <a:rPr lang="en-GB" dirty="0" smtClean="0"/>
            </a:br>
            <a:r>
              <a:rPr lang="en-GB" dirty="0" smtClean="0"/>
              <a:t>crossings</a:t>
            </a:r>
          </a:p>
          <a:p>
            <a:r>
              <a:rPr lang="en-GB" dirty="0" smtClean="0"/>
              <a:t>In quasi-perpendicular shocks,</a:t>
            </a:r>
            <a:br>
              <a:rPr lang="en-GB" dirty="0" smtClean="0"/>
            </a:br>
            <a:r>
              <a:rPr lang="en-GB" dirty="0" smtClean="0"/>
              <a:t>particles—especially electrons—</a:t>
            </a:r>
            <a:br>
              <a:rPr lang="en-GB" dirty="0" smtClean="0"/>
            </a:br>
            <a:r>
              <a:rPr lang="en-GB" dirty="0" smtClean="0"/>
              <a:t>can be trapped in the vicinity of the shock front</a:t>
            </a:r>
          </a:p>
          <a:p>
            <a:pPr lvl="1"/>
            <a:r>
              <a:rPr lang="en-GB" dirty="0" smtClean="0"/>
              <a:t>the particle is accelerated by the effective electric field in the shock front; the energy gain is proportional to the distance travelled along the front</a:t>
            </a:r>
          </a:p>
          <a:p>
            <a:r>
              <a:rPr lang="en-GB" dirty="0" smtClean="0"/>
              <a:t>SDA usually only increases particle energy by ~factor 10</a:t>
            </a:r>
          </a:p>
          <a:p>
            <a:pPr lvl="1"/>
            <a:r>
              <a:rPr lang="en-GB" dirty="0" smtClean="0"/>
              <a:t>not an effective mechanism for CR acceleration, but may solve injection problem</a:t>
            </a:r>
            <a:endParaRPr lang="en-GB" dirty="0"/>
          </a:p>
        </p:txBody>
      </p:sp>
      <p:sp>
        <p:nvSpPr>
          <p:cNvPr id="4" name="Slide Number Placeholder 3"/>
          <p:cNvSpPr>
            <a:spLocks noGrp="1"/>
          </p:cNvSpPr>
          <p:nvPr>
            <p:ph type="sldNum" sz="quarter" idx="12"/>
          </p:nvPr>
        </p:nvSpPr>
        <p:spPr/>
        <p:txBody>
          <a:bodyPr/>
          <a:lstStyle/>
          <a:p>
            <a:fld id="{6240AB68-B506-48B0-8D67-8B664EA145BA}" type="slidenum">
              <a:rPr lang="en-GB" smtClean="0"/>
              <a:t>29</a:t>
            </a:fld>
            <a:endParaRPr lang="en-GB"/>
          </a:p>
        </p:txBody>
      </p:sp>
      <p:pic>
        <p:nvPicPr>
          <p:cNvPr id="11266" name="Picture 2" descr="Illustration of shock drift acceleration/shock surf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8504" y="548680"/>
            <a:ext cx="3810000" cy="34194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148064" y="3861048"/>
            <a:ext cx="3960000" cy="307777"/>
          </a:xfrm>
          <a:prstGeom prst="rect">
            <a:avLst/>
          </a:prstGeom>
          <a:noFill/>
        </p:spPr>
        <p:txBody>
          <a:bodyPr wrap="square" rtlCol="0">
            <a:spAutoFit/>
          </a:bodyPr>
          <a:lstStyle/>
          <a:p>
            <a:r>
              <a:rPr lang="en-GB" sz="1400" dirty="0">
                <a:solidFill>
                  <a:schemeClr val="accent5"/>
                </a:solidFill>
              </a:rPr>
              <a:t>http://sprg.ssl.berkeley.edu/~pulupa/illustrations/</a:t>
            </a:r>
          </a:p>
        </p:txBody>
      </p:sp>
    </p:spTree>
    <p:extLst>
      <p:ext uri="{BB962C8B-B14F-4D97-AF65-F5344CB8AC3E}">
        <p14:creationId xmlns:p14="http://schemas.microsoft.com/office/powerpoint/2010/main" val="679792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Acceleration Mechanisms</a:t>
            </a:r>
            <a:endParaRPr lang="en-GB" dirty="0"/>
          </a:p>
        </p:txBody>
      </p:sp>
      <p:sp>
        <p:nvSpPr>
          <p:cNvPr id="3" name="Content Placeholder 2"/>
          <p:cNvSpPr>
            <a:spLocks noGrp="1"/>
          </p:cNvSpPr>
          <p:nvPr>
            <p:ph idx="1"/>
          </p:nvPr>
        </p:nvSpPr>
        <p:spPr>
          <a:xfrm>
            <a:off x="457200" y="1600200"/>
            <a:ext cx="8229600" cy="5069160"/>
          </a:xfrm>
        </p:spPr>
        <p:txBody>
          <a:bodyPr/>
          <a:lstStyle/>
          <a:p>
            <a:r>
              <a:rPr lang="en-GB" dirty="0" smtClean="0"/>
              <a:t>Suggested mechanisms for acceleration in astrophysical sources:</a:t>
            </a:r>
          </a:p>
          <a:p>
            <a:pPr lvl="1"/>
            <a:r>
              <a:rPr lang="en-GB" dirty="0" smtClean="0"/>
              <a:t>Fermi second-order acceleration</a:t>
            </a:r>
          </a:p>
          <a:p>
            <a:pPr lvl="1"/>
            <a:r>
              <a:rPr lang="en-GB" dirty="0" smtClean="0"/>
              <a:t>diffusive shock acceleration (DSA)</a:t>
            </a:r>
          </a:p>
          <a:p>
            <a:pPr lvl="1"/>
            <a:r>
              <a:rPr lang="en-GB" dirty="0" smtClean="0"/>
              <a:t>shock drift acceleration (SDA)</a:t>
            </a:r>
          </a:p>
          <a:p>
            <a:pPr lvl="1"/>
            <a:r>
              <a:rPr lang="en-GB" dirty="0" smtClean="0"/>
              <a:t>acceleration by relativistic shocks</a:t>
            </a:r>
          </a:p>
          <a:p>
            <a:pPr lvl="1"/>
            <a:r>
              <a:rPr lang="en-GB" dirty="0" smtClean="0"/>
              <a:t>magnetic reconnection</a:t>
            </a:r>
          </a:p>
          <a:p>
            <a:r>
              <a:rPr lang="en-GB" dirty="0" smtClean="0"/>
              <a:t>Most favoured candidates are DSA and acceleration by relativistic shocks, but probably all of these mechanisms contribute to some degree </a:t>
            </a:r>
          </a:p>
          <a:p>
            <a:pPr lvl="1"/>
            <a:endParaRPr lang="en-GB" dirty="0" smtClean="0"/>
          </a:p>
        </p:txBody>
      </p:sp>
      <p:sp>
        <p:nvSpPr>
          <p:cNvPr id="4" name="Slide Number Placeholder 3"/>
          <p:cNvSpPr>
            <a:spLocks noGrp="1"/>
          </p:cNvSpPr>
          <p:nvPr>
            <p:ph type="sldNum" sz="quarter" idx="12"/>
          </p:nvPr>
        </p:nvSpPr>
        <p:spPr/>
        <p:txBody>
          <a:bodyPr/>
          <a:lstStyle/>
          <a:p>
            <a:fld id="{6240AB68-B506-48B0-8D67-8B664EA145BA}" type="slidenum">
              <a:rPr lang="en-GB" smtClean="0"/>
              <a:t>3</a:t>
            </a:fld>
            <a:endParaRPr lang="en-GB"/>
          </a:p>
        </p:txBody>
      </p:sp>
    </p:spTree>
    <p:extLst>
      <p:ext uri="{BB962C8B-B14F-4D97-AF65-F5344CB8AC3E}">
        <p14:creationId xmlns:p14="http://schemas.microsoft.com/office/powerpoint/2010/main" val="31705754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Acceleration Mechanisms</a:t>
            </a:r>
            <a:endParaRPr lang="en-GB" dirty="0"/>
          </a:p>
        </p:txBody>
      </p:sp>
      <p:sp>
        <p:nvSpPr>
          <p:cNvPr id="3" name="Text Placeholder 2"/>
          <p:cNvSpPr>
            <a:spLocks noGrp="1"/>
          </p:cNvSpPr>
          <p:nvPr>
            <p:ph type="body" idx="1"/>
          </p:nvPr>
        </p:nvSpPr>
        <p:spPr/>
        <p:txBody>
          <a:bodyPr/>
          <a:lstStyle/>
          <a:p>
            <a:r>
              <a:rPr lang="en-GB" dirty="0" smtClean="0"/>
              <a:t>Acceleration at Relativistic Shocks</a:t>
            </a:r>
            <a:endParaRPr lang="en-GB" dirty="0"/>
          </a:p>
        </p:txBody>
      </p:sp>
      <p:sp>
        <p:nvSpPr>
          <p:cNvPr id="4" name="Slide Number Placeholder 3"/>
          <p:cNvSpPr>
            <a:spLocks noGrp="1"/>
          </p:cNvSpPr>
          <p:nvPr>
            <p:ph type="sldNum" sz="quarter" idx="12"/>
          </p:nvPr>
        </p:nvSpPr>
        <p:spPr/>
        <p:txBody>
          <a:bodyPr/>
          <a:lstStyle/>
          <a:p>
            <a:fld id="{6240AB68-B506-48B0-8D67-8B664EA145BA}" type="slidenum">
              <a:rPr lang="en-GB" smtClean="0"/>
              <a:t>30</a:t>
            </a:fld>
            <a:endParaRPr lang="en-GB"/>
          </a:p>
        </p:txBody>
      </p:sp>
    </p:spTree>
    <p:extLst>
      <p:ext uri="{BB962C8B-B14F-4D97-AF65-F5344CB8AC3E}">
        <p14:creationId xmlns:p14="http://schemas.microsoft.com/office/powerpoint/2010/main" val="14479386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Relativistic shocks</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5069160"/>
              </a:xfrm>
            </p:spPr>
            <p:txBody>
              <a:bodyPr/>
              <a:lstStyle/>
              <a:p>
                <a:r>
                  <a:rPr lang="en-GB" dirty="0" smtClean="0"/>
                  <a:t>In many astrophysical sources, e.g. GRBs and AGN jets, there is good evidence for relativistic shocks (</a:t>
                </a:r>
                <a:r>
                  <a:rPr lang="en-GB" i="1" dirty="0" smtClean="0"/>
                  <a:t>V</a:t>
                </a:r>
                <a:r>
                  <a:rPr lang="en-GB" dirty="0" smtClean="0"/>
                  <a:t> ~ </a:t>
                </a:r>
                <a:r>
                  <a:rPr lang="en-GB" i="1" dirty="0" smtClean="0"/>
                  <a:t>c</a:t>
                </a:r>
                <a:r>
                  <a:rPr lang="en-GB" dirty="0" smtClean="0"/>
                  <a:t>)</a:t>
                </a:r>
              </a:p>
              <a:p>
                <a:pPr lvl="1"/>
                <a:r>
                  <a:rPr lang="en-GB" dirty="0" smtClean="0"/>
                  <a:t>acceleration in these shocks differs from DSA, because </a:t>
                </a:r>
                <a:r>
                  <a:rPr lang="en-GB" dirty="0"/>
                  <a:t>on return to the upstream rest </a:t>
                </a:r>
                <a:r>
                  <a:rPr lang="en-GB" dirty="0" smtClean="0"/>
                  <a:t>frame there isn’t time for the fast particles to become isotropic before the shock catches them</a:t>
                </a:r>
              </a:p>
              <a:p>
                <a:pPr lvl="2"/>
                <a:r>
                  <a:rPr lang="en-GB" dirty="0" smtClean="0"/>
                  <a:t>also, must consider beaming effects: cos </a:t>
                </a:r>
                <a:r>
                  <a:rPr lang="el-GR" i="1" dirty="0" smtClean="0"/>
                  <a:t>θ</a:t>
                </a:r>
                <a:r>
                  <a:rPr lang="en-GB" dirty="0" smtClean="0"/>
                  <a:t> will look very different to upstream and downstream observers</a:t>
                </a:r>
              </a:p>
              <a:p>
                <a:pPr lvl="1"/>
                <a:r>
                  <a:rPr lang="en-GB" dirty="0" smtClean="0"/>
                  <a:t>relativistic shock jump conditions (for a plane parallel shock)</a:t>
                </a:r>
                <a:br>
                  <a:rPr lang="en-GB" dirty="0" smtClean="0"/>
                </a:br>
                <a14:m>
                  <m:oMath xmlns:m="http://schemas.openxmlformats.org/officeDocument/2006/math">
                    <m:r>
                      <a:rPr lang="en-GB" b="0" i="0" smtClean="0">
                        <a:latin typeface="Cambria Math"/>
                      </a:rPr>
                      <m:t>            </m:t>
                    </m:r>
                    <m:sSub>
                      <m:sSubPr>
                        <m:ctrlPr>
                          <a:rPr lang="en-GB" b="0" i="1" smtClean="0">
                            <a:latin typeface="Cambria Math"/>
                          </a:rPr>
                        </m:ctrlPr>
                      </m:sSubPr>
                      <m:e>
                        <m:r>
                          <a:rPr lang="en-GB" b="0" i="1" smtClean="0">
                            <a:latin typeface="Cambria Math"/>
                          </a:rPr>
                          <m:t>𝛾</m:t>
                        </m:r>
                      </m:e>
                      <m:sub>
                        <m:r>
                          <a:rPr lang="en-GB" b="0" i="1" smtClean="0">
                            <a:latin typeface="Cambria Math"/>
                          </a:rPr>
                          <m:t>1</m:t>
                        </m:r>
                      </m:sub>
                    </m:sSub>
                    <m:sSub>
                      <m:sSubPr>
                        <m:ctrlPr>
                          <a:rPr lang="en-GB" b="0" i="1" smtClean="0">
                            <a:latin typeface="Cambria Math"/>
                          </a:rPr>
                        </m:ctrlPr>
                      </m:sSubPr>
                      <m:e>
                        <m:r>
                          <a:rPr lang="en-GB" b="0" i="1" smtClean="0">
                            <a:latin typeface="Cambria Math"/>
                          </a:rPr>
                          <m:t>𝜌</m:t>
                        </m:r>
                      </m:e>
                      <m:sub>
                        <m:r>
                          <a:rPr lang="en-GB" b="0" i="1" smtClean="0">
                            <a:latin typeface="Cambria Math"/>
                          </a:rPr>
                          <m:t>1</m:t>
                        </m:r>
                      </m:sub>
                    </m:sSub>
                    <m:sSub>
                      <m:sSubPr>
                        <m:ctrlPr>
                          <a:rPr lang="en-GB" b="0" i="1" smtClean="0">
                            <a:latin typeface="Cambria Math"/>
                          </a:rPr>
                        </m:ctrlPr>
                      </m:sSubPr>
                      <m:e>
                        <m:r>
                          <a:rPr lang="en-GB" b="0" i="1" smtClean="0">
                            <a:latin typeface="Cambria Math"/>
                          </a:rPr>
                          <m:t>𝛽</m:t>
                        </m:r>
                      </m:e>
                      <m:sub>
                        <m:r>
                          <a:rPr lang="en-GB" b="0" i="1" smtClean="0">
                            <a:latin typeface="Cambria Math"/>
                          </a:rPr>
                          <m:t>1</m:t>
                        </m:r>
                      </m:sub>
                    </m:sSub>
                    <m:r>
                      <a:rPr lang="en-GB" b="0" i="1" smtClean="0">
                        <a:latin typeface="Cambria Math"/>
                      </a:rPr>
                      <m:t>=</m:t>
                    </m:r>
                    <m:sSub>
                      <m:sSubPr>
                        <m:ctrlPr>
                          <a:rPr lang="en-GB" b="0" i="1" smtClean="0">
                            <a:latin typeface="Cambria Math"/>
                          </a:rPr>
                        </m:ctrlPr>
                      </m:sSubPr>
                      <m:e>
                        <m:r>
                          <a:rPr lang="en-GB" b="0" i="1" smtClean="0">
                            <a:latin typeface="Cambria Math"/>
                          </a:rPr>
                          <m:t>𝛾</m:t>
                        </m:r>
                      </m:e>
                      <m:sub>
                        <m:r>
                          <a:rPr lang="en-GB" b="0" i="1" smtClean="0">
                            <a:latin typeface="Cambria Math"/>
                          </a:rPr>
                          <m:t>2</m:t>
                        </m:r>
                      </m:sub>
                    </m:sSub>
                    <m:sSub>
                      <m:sSubPr>
                        <m:ctrlPr>
                          <a:rPr lang="en-GB" b="0" i="1" smtClean="0">
                            <a:latin typeface="Cambria Math"/>
                          </a:rPr>
                        </m:ctrlPr>
                      </m:sSubPr>
                      <m:e>
                        <m:r>
                          <a:rPr lang="en-GB" b="0" i="1" smtClean="0">
                            <a:latin typeface="Cambria Math"/>
                          </a:rPr>
                          <m:t>𝜌</m:t>
                        </m:r>
                      </m:e>
                      <m:sub>
                        <m:r>
                          <a:rPr lang="en-GB" b="0" i="1" smtClean="0">
                            <a:latin typeface="Cambria Math"/>
                          </a:rPr>
                          <m:t>2</m:t>
                        </m:r>
                      </m:sub>
                    </m:sSub>
                    <m:sSub>
                      <m:sSubPr>
                        <m:ctrlPr>
                          <a:rPr lang="en-GB" b="0" i="1" smtClean="0">
                            <a:latin typeface="Cambria Math"/>
                          </a:rPr>
                        </m:ctrlPr>
                      </m:sSubPr>
                      <m:e>
                        <m:r>
                          <a:rPr lang="en-GB" b="0" i="1" smtClean="0">
                            <a:latin typeface="Cambria Math"/>
                          </a:rPr>
                          <m:t>𝛽</m:t>
                        </m:r>
                      </m:e>
                      <m:sub>
                        <m:r>
                          <a:rPr lang="en-GB" b="0" i="1" smtClean="0">
                            <a:latin typeface="Cambria Math"/>
                          </a:rPr>
                          <m:t>2</m:t>
                        </m:r>
                      </m:sub>
                    </m:sSub>
                    <m:r>
                      <a:rPr lang="en-GB" b="0" i="1" smtClean="0">
                        <a:latin typeface="Cambria Math"/>
                      </a:rPr>
                      <m:t>;</m:t>
                    </m:r>
                  </m:oMath>
                </a14:m>
                <a:r>
                  <a:rPr lang="en-GB" b="0" dirty="0" smtClean="0"/>
                  <a:t/>
                </a:r>
                <a:br>
                  <a:rPr lang="en-GB" b="0" dirty="0" smtClean="0"/>
                </a:br>
                <a14:m>
                  <m:oMath xmlns:m="http://schemas.openxmlformats.org/officeDocument/2006/math">
                    <m:sSubSup>
                      <m:sSubSupPr>
                        <m:ctrlPr>
                          <a:rPr lang="en-GB" b="0" i="1" smtClean="0">
                            <a:latin typeface="Cambria Math"/>
                          </a:rPr>
                        </m:ctrlPr>
                      </m:sSubSupPr>
                      <m:e>
                        <m:r>
                          <a:rPr lang="en-GB" b="0" i="1" smtClean="0">
                            <a:latin typeface="Cambria Math"/>
                          </a:rPr>
                          <m:t>𝛾</m:t>
                        </m:r>
                      </m:e>
                      <m:sub>
                        <m:r>
                          <a:rPr lang="en-GB" b="0" i="1" smtClean="0">
                            <a:latin typeface="Cambria Math"/>
                          </a:rPr>
                          <m:t>1</m:t>
                        </m:r>
                      </m:sub>
                      <m:sup>
                        <m:r>
                          <a:rPr lang="en-GB" b="0" i="1" smtClean="0">
                            <a:latin typeface="Cambria Math"/>
                          </a:rPr>
                          <m:t>2</m:t>
                        </m:r>
                      </m:sup>
                    </m:sSubSup>
                    <m:sSub>
                      <m:sSubPr>
                        <m:ctrlPr>
                          <a:rPr lang="en-GB" b="0" i="1" smtClean="0">
                            <a:latin typeface="Cambria Math"/>
                          </a:rPr>
                        </m:ctrlPr>
                      </m:sSubPr>
                      <m:e>
                        <m:r>
                          <a:rPr lang="en-GB" b="0" i="1" smtClean="0">
                            <a:latin typeface="Cambria Math"/>
                          </a:rPr>
                          <m:t>𝑤</m:t>
                        </m:r>
                      </m:e>
                      <m:sub>
                        <m:r>
                          <a:rPr lang="en-GB" b="0" i="1" smtClean="0">
                            <a:latin typeface="Cambria Math"/>
                          </a:rPr>
                          <m:t>1</m:t>
                        </m:r>
                      </m:sub>
                    </m:sSub>
                    <m:sSubSup>
                      <m:sSubSupPr>
                        <m:ctrlPr>
                          <a:rPr lang="en-GB" b="0" i="1" smtClean="0">
                            <a:latin typeface="Cambria Math"/>
                          </a:rPr>
                        </m:ctrlPr>
                      </m:sSubSupPr>
                      <m:e>
                        <m:r>
                          <a:rPr lang="en-GB" b="0" i="1" smtClean="0">
                            <a:latin typeface="Cambria Math"/>
                          </a:rPr>
                          <m:t>𝛽</m:t>
                        </m:r>
                      </m:e>
                      <m:sub>
                        <m:r>
                          <a:rPr lang="en-GB" b="0" i="1" smtClean="0">
                            <a:latin typeface="Cambria Math"/>
                          </a:rPr>
                          <m:t>1</m:t>
                        </m:r>
                      </m:sub>
                      <m:sup>
                        <m:r>
                          <a:rPr lang="en-GB" b="0" i="1" smtClean="0">
                            <a:latin typeface="Cambria Math"/>
                          </a:rPr>
                          <m:t>2</m:t>
                        </m:r>
                      </m:sup>
                    </m:sSubSup>
                    <m:r>
                      <a:rPr lang="en-GB" b="0" i="1" smtClean="0">
                        <a:latin typeface="Cambria Math"/>
                      </a:rPr>
                      <m:t>+</m:t>
                    </m:r>
                    <m:sSub>
                      <m:sSubPr>
                        <m:ctrlPr>
                          <a:rPr lang="en-GB" b="0" i="1" smtClean="0">
                            <a:latin typeface="Cambria Math"/>
                          </a:rPr>
                        </m:ctrlPr>
                      </m:sSubPr>
                      <m:e>
                        <m:r>
                          <a:rPr lang="en-GB" b="0" i="1" smtClean="0">
                            <a:latin typeface="Cambria Math"/>
                          </a:rPr>
                          <m:t>𝑝</m:t>
                        </m:r>
                      </m:e>
                      <m:sub>
                        <m:r>
                          <a:rPr lang="en-GB" b="0" i="1" smtClean="0">
                            <a:latin typeface="Cambria Math"/>
                          </a:rPr>
                          <m:t>1</m:t>
                        </m:r>
                      </m:sub>
                    </m:sSub>
                    <m:r>
                      <a:rPr lang="en-GB" b="0" i="1" smtClean="0">
                        <a:latin typeface="Cambria Math"/>
                      </a:rPr>
                      <m:t>=</m:t>
                    </m:r>
                    <m:sSubSup>
                      <m:sSubSupPr>
                        <m:ctrlPr>
                          <a:rPr lang="en-GB" b="0" i="1" smtClean="0">
                            <a:latin typeface="Cambria Math"/>
                          </a:rPr>
                        </m:ctrlPr>
                      </m:sSubSupPr>
                      <m:e>
                        <m:r>
                          <a:rPr lang="en-GB" b="0" i="1" smtClean="0">
                            <a:latin typeface="Cambria Math"/>
                          </a:rPr>
                          <m:t>𝛾</m:t>
                        </m:r>
                      </m:e>
                      <m:sub>
                        <m:r>
                          <a:rPr lang="en-GB" b="0" i="1" smtClean="0">
                            <a:latin typeface="Cambria Math"/>
                          </a:rPr>
                          <m:t>2</m:t>
                        </m:r>
                      </m:sub>
                      <m:sup>
                        <m:r>
                          <a:rPr lang="en-GB" b="0" i="1" smtClean="0">
                            <a:latin typeface="Cambria Math"/>
                          </a:rPr>
                          <m:t>2</m:t>
                        </m:r>
                      </m:sup>
                    </m:sSubSup>
                    <m:sSub>
                      <m:sSubPr>
                        <m:ctrlPr>
                          <a:rPr lang="en-GB" b="0" i="1" smtClean="0">
                            <a:latin typeface="Cambria Math"/>
                          </a:rPr>
                        </m:ctrlPr>
                      </m:sSubPr>
                      <m:e>
                        <m:r>
                          <a:rPr lang="en-GB" b="0" i="1" smtClean="0">
                            <a:latin typeface="Cambria Math"/>
                          </a:rPr>
                          <m:t>𝑤</m:t>
                        </m:r>
                      </m:e>
                      <m:sub>
                        <m:r>
                          <a:rPr lang="en-GB" b="0" i="1" smtClean="0">
                            <a:latin typeface="Cambria Math"/>
                          </a:rPr>
                          <m:t>2</m:t>
                        </m:r>
                      </m:sub>
                    </m:sSub>
                    <m:sSubSup>
                      <m:sSubSupPr>
                        <m:ctrlPr>
                          <a:rPr lang="en-GB" b="0" i="1" smtClean="0">
                            <a:latin typeface="Cambria Math"/>
                          </a:rPr>
                        </m:ctrlPr>
                      </m:sSubSupPr>
                      <m:e>
                        <m:r>
                          <a:rPr lang="en-GB" b="0" i="1" smtClean="0">
                            <a:latin typeface="Cambria Math"/>
                          </a:rPr>
                          <m:t>𝛽</m:t>
                        </m:r>
                      </m:e>
                      <m:sub>
                        <m:r>
                          <a:rPr lang="en-GB" b="0" i="1" smtClean="0">
                            <a:latin typeface="Cambria Math"/>
                          </a:rPr>
                          <m:t>2</m:t>
                        </m:r>
                      </m:sub>
                      <m:sup>
                        <m:r>
                          <a:rPr lang="en-GB" b="0" i="1" smtClean="0">
                            <a:latin typeface="Cambria Math"/>
                          </a:rPr>
                          <m:t>2</m:t>
                        </m:r>
                      </m:sup>
                    </m:sSubSup>
                    <m:r>
                      <a:rPr lang="en-GB" b="0" i="1" smtClean="0">
                        <a:latin typeface="Cambria Math"/>
                      </a:rPr>
                      <m:t>+</m:t>
                    </m:r>
                    <m:sSub>
                      <m:sSubPr>
                        <m:ctrlPr>
                          <a:rPr lang="en-GB" b="0" i="1" smtClean="0">
                            <a:latin typeface="Cambria Math"/>
                          </a:rPr>
                        </m:ctrlPr>
                      </m:sSubPr>
                      <m:e>
                        <m:r>
                          <a:rPr lang="en-GB" b="0" i="1" smtClean="0">
                            <a:latin typeface="Cambria Math"/>
                          </a:rPr>
                          <m:t>𝑝</m:t>
                        </m:r>
                      </m:e>
                      <m:sub>
                        <m:r>
                          <a:rPr lang="en-GB" b="0" i="1" smtClean="0">
                            <a:latin typeface="Cambria Math"/>
                          </a:rPr>
                          <m:t>2</m:t>
                        </m:r>
                      </m:sub>
                    </m:sSub>
                    <m:r>
                      <a:rPr lang="en-GB" b="0" i="1" smtClean="0">
                        <a:latin typeface="Cambria Math"/>
                      </a:rPr>
                      <m:t>;</m:t>
                    </m:r>
                  </m:oMath>
                </a14:m>
                <a:r>
                  <a:rPr lang="en-GB" dirty="0" smtClean="0"/>
                  <a:t/>
                </a:r>
                <a:br>
                  <a:rPr lang="en-GB" dirty="0" smtClean="0"/>
                </a:br>
                <a14:m>
                  <m:oMath xmlns:m="http://schemas.openxmlformats.org/officeDocument/2006/math">
                    <m:sSubSup>
                      <m:sSubSupPr>
                        <m:ctrlPr>
                          <a:rPr lang="en-GB" b="0" i="1" smtClean="0">
                            <a:latin typeface="Cambria Math"/>
                          </a:rPr>
                        </m:ctrlPr>
                      </m:sSubSupPr>
                      <m:e>
                        <m:r>
                          <a:rPr lang="en-GB" b="0" i="1" smtClean="0">
                            <a:latin typeface="Cambria Math"/>
                          </a:rPr>
                          <m:t>           </m:t>
                        </m:r>
                        <m:r>
                          <a:rPr lang="en-GB" b="0" i="1" smtClean="0">
                            <a:latin typeface="Cambria Math"/>
                          </a:rPr>
                          <m:t>𝛾</m:t>
                        </m:r>
                      </m:e>
                      <m:sub>
                        <m:r>
                          <a:rPr lang="en-GB" b="0" i="1" smtClean="0">
                            <a:latin typeface="Cambria Math"/>
                          </a:rPr>
                          <m:t>1</m:t>
                        </m:r>
                      </m:sub>
                      <m:sup>
                        <m:r>
                          <a:rPr lang="en-GB" b="0" i="1" smtClean="0">
                            <a:latin typeface="Cambria Math"/>
                          </a:rPr>
                          <m:t>2</m:t>
                        </m:r>
                      </m:sup>
                    </m:sSubSup>
                    <m:sSub>
                      <m:sSubPr>
                        <m:ctrlPr>
                          <a:rPr lang="en-GB" b="0" i="1" smtClean="0">
                            <a:latin typeface="Cambria Math"/>
                          </a:rPr>
                        </m:ctrlPr>
                      </m:sSubPr>
                      <m:e>
                        <m:r>
                          <a:rPr lang="en-GB" b="0" i="1" smtClean="0">
                            <a:latin typeface="Cambria Math"/>
                          </a:rPr>
                          <m:t>𝑤</m:t>
                        </m:r>
                      </m:e>
                      <m:sub>
                        <m:r>
                          <a:rPr lang="en-GB" b="0" i="1" smtClean="0">
                            <a:latin typeface="Cambria Math"/>
                          </a:rPr>
                          <m:t>1</m:t>
                        </m:r>
                      </m:sub>
                    </m:sSub>
                    <m:sSub>
                      <m:sSubPr>
                        <m:ctrlPr>
                          <a:rPr lang="en-GB" b="0" i="1" smtClean="0">
                            <a:latin typeface="Cambria Math"/>
                          </a:rPr>
                        </m:ctrlPr>
                      </m:sSubPr>
                      <m:e>
                        <m:r>
                          <a:rPr lang="en-GB" b="0" i="1" smtClean="0">
                            <a:latin typeface="Cambria Math"/>
                          </a:rPr>
                          <m:t>𝛽</m:t>
                        </m:r>
                      </m:e>
                      <m:sub>
                        <m:r>
                          <a:rPr lang="en-GB" b="0" i="1" smtClean="0">
                            <a:latin typeface="Cambria Math"/>
                          </a:rPr>
                          <m:t>1</m:t>
                        </m:r>
                      </m:sub>
                    </m:sSub>
                    <m:r>
                      <a:rPr lang="en-GB" b="0" i="1" smtClean="0">
                        <a:latin typeface="Cambria Math"/>
                      </a:rPr>
                      <m:t>=</m:t>
                    </m:r>
                    <m:sSubSup>
                      <m:sSubSupPr>
                        <m:ctrlPr>
                          <a:rPr lang="en-GB" b="0" i="1" smtClean="0">
                            <a:latin typeface="Cambria Math"/>
                          </a:rPr>
                        </m:ctrlPr>
                      </m:sSubSupPr>
                      <m:e>
                        <m:r>
                          <a:rPr lang="en-GB" b="0" i="1" smtClean="0">
                            <a:latin typeface="Cambria Math"/>
                          </a:rPr>
                          <m:t>𝛾</m:t>
                        </m:r>
                      </m:e>
                      <m:sub>
                        <m:r>
                          <a:rPr lang="en-GB" b="0" i="1" smtClean="0">
                            <a:latin typeface="Cambria Math"/>
                          </a:rPr>
                          <m:t>2</m:t>
                        </m:r>
                      </m:sub>
                      <m:sup>
                        <m:r>
                          <a:rPr lang="en-GB" b="0" i="1" smtClean="0">
                            <a:latin typeface="Cambria Math"/>
                          </a:rPr>
                          <m:t>2</m:t>
                        </m:r>
                      </m:sup>
                    </m:sSubSup>
                    <m:sSub>
                      <m:sSubPr>
                        <m:ctrlPr>
                          <a:rPr lang="en-GB" b="0" i="1" smtClean="0">
                            <a:latin typeface="Cambria Math"/>
                          </a:rPr>
                        </m:ctrlPr>
                      </m:sSubPr>
                      <m:e>
                        <m:r>
                          <a:rPr lang="en-GB" b="0" i="1" smtClean="0">
                            <a:latin typeface="Cambria Math"/>
                          </a:rPr>
                          <m:t>𝑤</m:t>
                        </m:r>
                      </m:e>
                      <m:sub>
                        <m:r>
                          <a:rPr lang="en-GB" b="0" i="1" smtClean="0">
                            <a:latin typeface="Cambria Math"/>
                          </a:rPr>
                          <m:t>2</m:t>
                        </m:r>
                      </m:sub>
                    </m:sSub>
                    <m:sSub>
                      <m:sSubPr>
                        <m:ctrlPr>
                          <a:rPr lang="en-GB" b="0" i="1" smtClean="0">
                            <a:latin typeface="Cambria Math"/>
                          </a:rPr>
                        </m:ctrlPr>
                      </m:sSubPr>
                      <m:e>
                        <m:r>
                          <a:rPr lang="en-GB" b="0" i="1" smtClean="0">
                            <a:latin typeface="Cambria Math"/>
                          </a:rPr>
                          <m:t>𝛽</m:t>
                        </m:r>
                      </m:e>
                      <m:sub>
                        <m:r>
                          <a:rPr lang="en-GB" b="0" i="1" smtClean="0">
                            <a:latin typeface="Cambria Math"/>
                          </a:rPr>
                          <m:t>2</m:t>
                        </m:r>
                      </m:sub>
                    </m:sSub>
                  </m:oMath>
                </a14:m>
                <a:endParaRPr lang="en-GB" dirty="0" smtClean="0"/>
              </a:p>
              <a:p>
                <a:pPr lvl="2"/>
                <a:r>
                  <a:rPr lang="en-GB" dirty="0" smtClean="0"/>
                  <a:t>where enthalpy </a:t>
                </a:r>
                <a14:m>
                  <m:oMath xmlns:m="http://schemas.openxmlformats.org/officeDocument/2006/math">
                    <m:r>
                      <a:rPr lang="en-GB" b="0" i="1" smtClean="0">
                        <a:latin typeface="Cambria Math"/>
                      </a:rPr>
                      <m:t>𝑤</m:t>
                    </m:r>
                    <m:r>
                      <a:rPr lang="en-GB" b="0" i="1" smtClean="0">
                        <a:latin typeface="Cambria Math"/>
                      </a:rPr>
                      <m:t>=</m:t>
                    </m:r>
                    <m:r>
                      <a:rPr lang="en-GB" b="0" i="1" smtClean="0">
                        <a:latin typeface="Cambria Math"/>
                        <a:ea typeface="Cambria Math"/>
                      </a:rPr>
                      <m:t>ℰ</m:t>
                    </m:r>
                    <m:r>
                      <a:rPr lang="en-GB" b="0" i="1" smtClean="0">
                        <a:latin typeface="Cambria Math"/>
                        <a:ea typeface="Cambria Math"/>
                      </a:rPr>
                      <m:t>+</m:t>
                    </m:r>
                    <m:r>
                      <a:rPr lang="en-GB" b="0" i="1" smtClean="0">
                        <a:latin typeface="Cambria Math"/>
                        <a:ea typeface="Cambria Math"/>
                      </a:rPr>
                      <m:t>𝑝</m:t>
                    </m:r>
                  </m:oMath>
                </a14:m>
                <a:endParaRPr lang="en-GB" dirty="0" smtClean="0"/>
              </a:p>
              <a:p>
                <a:pPr lvl="1"/>
                <a:r>
                  <a:rPr lang="en-GB" dirty="0" smtClean="0"/>
                  <a:t>equation of state </a:t>
                </a:r>
                <a14:m>
                  <m:oMath xmlns:m="http://schemas.openxmlformats.org/officeDocument/2006/math">
                    <m:r>
                      <a:rPr lang="en-GB" b="0" i="1" smtClean="0">
                        <a:latin typeface="Cambria Math"/>
                      </a:rPr>
                      <m:t>𝑝</m:t>
                    </m:r>
                    <m:r>
                      <a:rPr lang="en-GB" b="0" i="1" smtClean="0">
                        <a:latin typeface="Cambria Math"/>
                      </a:rPr>
                      <m:t>=</m:t>
                    </m:r>
                    <m:d>
                      <m:dPr>
                        <m:ctrlPr>
                          <a:rPr lang="en-GB" b="0" i="1" smtClean="0">
                            <a:latin typeface="Cambria Math"/>
                          </a:rPr>
                        </m:ctrlPr>
                      </m:dPr>
                      <m:e>
                        <m:acc>
                          <m:accPr>
                            <m:chr m:val="̂"/>
                            <m:ctrlPr>
                              <a:rPr lang="en-GB" b="0" i="1" smtClean="0">
                                <a:latin typeface="Cambria Math"/>
                              </a:rPr>
                            </m:ctrlPr>
                          </m:accPr>
                          <m:e>
                            <m:r>
                              <a:rPr lang="en-GB" b="0" i="1" smtClean="0">
                                <a:latin typeface="Cambria Math"/>
                              </a:rPr>
                              <m:t>𝛾</m:t>
                            </m:r>
                          </m:e>
                        </m:acc>
                        <m:r>
                          <a:rPr lang="en-GB" b="0" i="1" smtClean="0">
                            <a:latin typeface="Cambria Math"/>
                          </a:rPr>
                          <m:t>−1</m:t>
                        </m:r>
                      </m:e>
                    </m:d>
                    <m:d>
                      <m:dPr>
                        <m:ctrlPr>
                          <a:rPr lang="en-GB" b="0" i="1" smtClean="0">
                            <a:latin typeface="Cambria Math"/>
                          </a:rPr>
                        </m:ctrlPr>
                      </m:dPr>
                      <m:e>
                        <m:r>
                          <a:rPr lang="en-GB" b="0" i="1" smtClean="0">
                            <a:latin typeface="Cambria Math"/>
                            <a:ea typeface="Cambria Math"/>
                          </a:rPr>
                          <m:t>ℰ</m:t>
                        </m:r>
                        <m:r>
                          <a:rPr lang="en-GB" b="0" i="1" smtClean="0">
                            <a:latin typeface="Cambria Math"/>
                            <a:ea typeface="Cambria Math"/>
                          </a:rPr>
                          <m:t>−</m:t>
                        </m:r>
                        <m:r>
                          <a:rPr lang="en-GB" b="0" i="1" smtClean="0">
                            <a:latin typeface="Cambria Math"/>
                            <a:ea typeface="Cambria Math"/>
                          </a:rPr>
                          <m:t>𝜌</m:t>
                        </m:r>
                        <m:sSup>
                          <m:sSupPr>
                            <m:ctrlPr>
                              <a:rPr lang="en-GB" b="0" i="1" smtClean="0">
                                <a:latin typeface="Cambria Math"/>
                                <a:ea typeface="Cambria Math"/>
                              </a:rPr>
                            </m:ctrlPr>
                          </m:sSupPr>
                          <m:e>
                            <m:r>
                              <a:rPr lang="en-GB" b="0" i="1" smtClean="0">
                                <a:latin typeface="Cambria Math"/>
                                <a:ea typeface="Cambria Math"/>
                              </a:rPr>
                              <m:t>𝑐</m:t>
                            </m:r>
                          </m:e>
                          <m:sup>
                            <m:r>
                              <a:rPr lang="en-GB" b="0" i="1" smtClean="0">
                                <a:latin typeface="Cambria Math"/>
                                <a:ea typeface="Cambria Math"/>
                              </a:rPr>
                              <m:t>2</m:t>
                            </m:r>
                          </m:sup>
                        </m:sSup>
                      </m:e>
                    </m:d>
                  </m:oMath>
                </a14:m>
                <a:endParaRPr lang="en-GB" b="0" dirty="0" smtClean="0">
                  <a:ea typeface="Cambria Math"/>
                </a:endParaRPr>
              </a:p>
              <a:p>
                <a:pPr lvl="2"/>
                <a14:m>
                  <m:oMath xmlns:m="http://schemas.openxmlformats.org/officeDocument/2006/math">
                    <m:acc>
                      <m:accPr>
                        <m:chr m:val="̂"/>
                        <m:ctrlPr>
                          <a:rPr lang="en-GB" i="1" smtClean="0">
                            <a:latin typeface="Cambria Math"/>
                          </a:rPr>
                        </m:ctrlPr>
                      </m:accPr>
                      <m:e>
                        <m:r>
                          <a:rPr lang="en-GB" b="0" i="1" smtClean="0">
                            <a:latin typeface="Cambria Math"/>
                          </a:rPr>
                          <m:t>𝛾</m:t>
                        </m:r>
                      </m:e>
                    </m:acc>
                  </m:oMath>
                </a14:m>
                <a:r>
                  <a:rPr lang="en-GB" dirty="0" smtClean="0"/>
                  <a:t> is the effective ratio of specific heats</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069160"/>
              </a:xfrm>
              <a:blipFill rotWithShape="1">
                <a:blip r:embed="rId2"/>
                <a:stretch>
                  <a:fillRect l="-593" t="-842" r="-1481"/>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240AB68-B506-48B0-8D67-8B664EA145BA}" type="slidenum">
              <a:rPr lang="en-GB" smtClean="0"/>
              <a:t>31</a:t>
            </a:fld>
            <a:endParaRPr lang="en-GB"/>
          </a:p>
        </p:txBody>
      </p:sp>
      <p:sp>
        <p:nvSpPr>
          <p:cNvPr id="8" name="TextBox 7"/>
          <p:cNvSpPr txBox="1"/>
          <p:nvPr/>
        </p:nvSpPr>
        <p:spPr>
          <a:xfrm>
            <a:off x="0" y="184"/>
            <a:ext cx="2160240" cy="369332"/>
          </a:xfrm>
          <a:prstGeom prst="rect">
            <a:avLst/>
          </a:prstGeom>
          <a:noFill/>
        </p:spPr>
        <p:txBody>
          <a:bodyPr wrap="square" rtlCol="0">
            <a:spAutoFit/>
          </a:bodyPr>
          <a:lstStyle/>
          <a:p>
            <a:pPr algn="r"/>
            <a:r>
              <a:rPr lang="en-GB" i="1" dirty="0" smtClean="0">
                <a:solidFill>
                  <a:schemeClr val="bg1"/>
                </a:solidFill>
              </a:rPr>
              <a:t>notes section 3.6</a:t>
            </a:r>
            <a:endParaRPr lang="en-GB" i="1" dirty="0">
              <a:solidFill>
                <a:schemeClr val="bg1"/>
              </a:solidFill>
            </a:endParaRPr>
          </a:p>
        </p:txBody>
      </p:sp>
    </p:spTree>
    <p:extLst>
      <p:ext uri="{BB962C8B-B14F-4D97-AF65-F5344CB8AC3E}">
        <p14:creationId xmlns:p14="http://schemas.microsoft.com/office/powerpoint/2010/main" val="28044794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Highly relativistic case</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Take case where </a:t>
                </a:r>
                <a:r>
                  <a:rPr lang="en-GB" i="1" dirty="0" smtClean="0"/>
                  <a:t>p</a:t>
                </a:r>
                <a:r>
                  <a:rPr lang="en-GB" baseline="-25000" dirty="0" smtClean="0"/>
                  <a:t>1</a:t>
                </a:r>
                <a:r>
                  <a:rPr lang="en-GB" dirty="0" smtClean="0"/>
                  <a:t> is negligible and </a:t>
                </a:r>
                <a14:m>
                  <m:oMath xmlns:m="http://schemas.openxmlformats.org/officeDocument/2006/math">
                    <m:sSub>
                      <m:sSubPr>
                        <m:ctrlPr>
                          <a:rPr lang="en-GB" b="0" i="1" smtClean="0">
                            <a:latin typeface="Cambria Math"/>
                            <a:ea typeface="Cambria Math"/>
                          </a:rPr>
                        </m:ctrlPr>
                      </m:sSubPr>
                      <m:e>
                        <m:r>
                          <a:rPr lang="en-GB" i="1" smtClean="0">
                            <a:latin typeface="Cambria Math"/>
                            <a:ea typeface="Cambria Math"/>
                          </a:rPr>
                          <m:t>ℰ</m:t>
                        </m:r>
                      </m:e>
                      <m:sub>
                        <m:r>
                          <a:rPr lang="en-GB" b="0" i="1" smtClean="0">
                            <a:latin typeface="Cambria Math"/>
                            <a:ea typeface="Cambria Math"/>
                          </a:rPr>
                          <m:t>2</m:t>
                        </m:r>
                      </m:sub>
                    </m:sSub>
                    <m:r>
                      <a:rPr lang="en-GB" b="0" i="1" smtClean="0">
                        <a:latin typeface="Cambria Math"/>
                        <a:ea typeface="Cambria Math"/>
                      </a:rPr>
                      <m:t>≫</m:t>
                    </m:r>
                    <m:sSub>
                      <m:sSubPr>
                        <m:ctrlPr>
                          <a:rPr lang="en-GB" b="0" i="1" smtClean="0">
                            <a:latin typeface="Cambria Math"/>
                            <a:ea typeface="Cambria Math"/>
                          </a:rPr>
                        </m:ctrlPr>
                      </m:sSubPr>
                      <m:e>
                        <m:r>
                          <a:rPr lang="en-GB" b="0" i="1" smtClean="0">
                            <a:latin typeface="Cambria Math"/>
                            <a:ea typeface="Cambria Math"/>
                          </a:rPr>
                          <m:t>𝜌</m:t>
                        </m:r>
                      </m:e>
                      <m:sub>
                        <m:r>
                          <a:rPr lang="en-GB" b="0" i="1" smtClean="0">
                            <a:latin typeface="Cambria Math"/>
                            <a:ea typeface="Cambria Math"/>
                          </a:rPr>
                          <m:t>2</m:t>
                        </m:r>
                      </m:sub>
                    </m:sSub>
                    <m:sSup>
                      <m:sSupPr>
                        <m:ctrlPr>
                          <a:rPr lang="en-GB" b="0" i="1" smtClean="0">
                            <a:latin typeface="Cambria Math"/>
                            <a:ea typeface="Cambria Math"/>
                          </a:rPr>
                        </m:ctrlPr>
                      </m:sSupPr>
                      <m:e>
                        <m:r>
                          <a:rPr lang="en-GB" b="0" i="1" smtClean="0">
                            <a:latin typeface="Cambria Math"/>
                            <a:ea typeface="Cambria Math"/>
                          </a:rPr>
                          <m:t>𝑐</m:t>
                        </m:r>
                      </m:e>
                      <m:sup>
                        <m:r>
                          <a:rPr lang="en-GB" b="0" i="1" smtClean="0">
                            <a:latin typeface="Cambria Math"/>
                            <a:ea typeface="Cambria Math"/>
                          </a:rPr>
                          <m:t>2</m:t>
                        </m:r>
                      </m:sup>
                    </m:sSup>
                  </m:oMath>
                </a14:m>
                <a:endParaRPr lang="en-GB" dirty="0" smtClean="0"/>
              </a:p>
              <a:p>
                <a:pPr lvl="1"/>
                <a:r>
                  <a:rPr lang="en-GB" dirty="0" smtClean="0"/>
                  <a:t>then we have </a:t>
                </a:r>
                <a14:m>
                  <m:oMath xmlns:m="http://schemas.openxmlformats.org/officeDocument/2006/math">
                    <m:sSub>
                      <m:sSubPr>
                        <m:ctrlPr>
                          <a:rPr lang="en-GB" b="0" i="1" smtClean="0">
                            <a:latin typeface="Cambria Math"/>
                          </a:rPr>
                        </m:ctrlPr>
                      </m:sSubPr>
                      <m:e>
                        <m:r>
                          <a:rPr lang="en-GB" b="0" i="1" smtClean="0">
                            <a:latin typeface="Cambria Math"/>
                          </a:rPr>
                          <m:t>𝑝</m:t>
                        </m:r>
                      </m:e>
                      <m:sub>
                        <m:r>
                          <a:rPr lang="en-GB" b="0" i="1" smtClean="0">
                            <a:latin typeface="Cambria Math"/>
                          </a:rPr>
                          <m:t>2</m:t>
                        </m:r>
                      </m:sub>
                    </m:sSub>
                    <m:r>
                      <a:rPr lang="en-GB" b="0" i="1" smtClean="0">
                        <a:latin typeface="Cambria Math"/>
                      </a:rPr>
                      <m:t>≃</m:t>
                    </m:r>
                    <m:d>
                      <m:dPr>
                        <m:ctrlPr>
                          <a:rPr lang="en-GB" b="0" i="1" smtClean="0">
                            <a:latin typeface="Cambria Math"/>
                          </a:rPr>
                        </m:ctrlPr>
                      </m:dPr>
                      <m:e>
                        <m:acc>
                          <m:accPr>
                            <m:chr m:val="̂"/>
                            <m:ctrlPr>
                              <a:rPr lang="en-GB" b="0" i="1" smtClean="0">
                                <a:latin typeface="Cambria Math"/>
                              </a:rPr>
                            </m:ctrlPr>
                          </m:accPr>
                          <m:e>
                            <m:r>
                              <a:rPr lang="en-GB" b="0" i="1" smtClean="0">
                                <a:latin typeface="Cambria Math"/>
                              </a:rPr>
                              <m:t>𝛾</m:t>
                            </m:r>
                          </m:e>
                        </m:acc>
                        <m:r>
                          <a:rPr lang="en-GB" b="0" i="1" smtClean="0">
                            <a:latin typeface="Cambria Math"/>
                          </a:rPr>
                          <m:t>−1</m:t>
                        </m:r>
                      </m:e>
                    </m:d>
                    <m:sSub>
                      <m:sSubPr>
                        <m:ctrlPr>
                          <a:rPr lang="en-GB" b="0" i="1" smtClean="0">
                            <a:latin typeface="Cambria Math"/>
                            <a:ea typeface="Cambria Math"/>
                          </a:rPr>
                        </m:ctrlPr>
                      </m:sSubPr>
                      <m:e>
                        <m:r>
                          <a:rPr lang="en-GB" b="0" i="1" smtClean="0">
                            <a:latin typeface="Cambria Math"/>
                            <a:ea typeface="Cambria Math"/>
                          </a:rPr>
                          <m:t>ℰ</m:t>
                        </m:r>
                      </m:e>
                      <m:sub>
                        <m:r>
                          <a:rPr lang="en-GB" b="0" i="1" smtClean="0">
                            <a:latin typeface="Cambria Math"/>
                            <a:ea typeface="Cambria Math"/>
                          </a:rPr>
                          <m:t>2</m:t>
                        </m:r>
                      </m:sub>
                    </m:sSub>
                  </m:oMath>
                </a14:m>
                <a:r>
                  <a:rPr lang="en-GB" dirty="0" smtClean="0"/>
                  <a:t> and</a:t>
                </a:r>
                <a:br>
                  <a:rPr lang="en-GB" dirty="0" smtClean="0"/>
                </a:br>
                <a14:m>
                  <m:oMath xmlns:m="http://schemas.openxmlformats.org/officeDocument/2006/math">
                    <m:sSubSup>
                      <m:sSubSupPr>
                        <m:ctrlPr>
                          <a:rPr lang="en-GB" b="0" i="1" smtClean="0">
                            <a:latin typeface="Cambria Math"/>
                          </a:rPr>
                        </m:ctrlPr>
                      </m:sSubSupPr>
                      <m:e>
                        <m:r>
                          <a:rPr lang="en-GB" b="0" i="1" smtClean="0">
                            <a:latin typeface="Cambria Math"/>
                          </a:rPr>
                          <m:t>𝛾</m:t>
                        </m:r>
                      </m:e>
                      <m:sub>
                        <m:r>
                          <a:rPr lang="en-GB" b="0" i="1" smtClean="0">
                            <a:latin typeface="Cambria Math"/>
                          </a:rPr>
                          <m:t>1</m:t>
                        </m:r>
                      </m:sub>
                      <m:sup>
                        <m:r>
                          <a:rPr lang="en-GB" b="0" i="1" smtClean="0">
                            <a:latin typeface="Cambria Math"/>
                          </a:rPr>
                          <m:t>2</m:t>
                        </m:r>
                      </m:sup>
                    </m:sSubSup>
                    <m:sSub>
                      <m:sSubPr>
                        <m:ctrlPr>
                          <a:rPr lang="en-GB" b="0" i="1" smtClean="0">
                            <a:latin typeface="Cambria Math"/>
                          </a:rPr>
                        </m:ctrlPr>
                      </m:sSubPr>
                      <m:e>
                        <m:r>
                          <a:rPr lang="en-GB" b="0" i="1" smtClean="0">
                            <a:latin typeface="Cambria Math"/>
                          </a:rPr>
                          <m:t>𝑤</m:t>
                        </m:r>
                      </m:e>
                      <m:sub>
                        <m:r>
                          <a:rPr lang="en-GB" b="0" i="1" smtClean="0">
                            <a:latin typeface="Cambria Math"/>
                          </a:rPr>
                          <m:t>1</m:t>
                        </m:r>
                      </m:sub>
                    </m:sSub>
                    <m:sSubSup>
                      <m:sSubSupPr>
                        <m:ctrlPr>
                          <a:rPr lang="en-GB" b="0" i="1" smtClean="0">
                            <a:latin typeface="Cambria Math"/>
                          </a:rPr>
                        </m:ctrlPr>
                      </m:sSubSupPr>
                      <m:e>
                        <m:r>
                          <a:rPr lang="en-GB" b="0" i="1" smtClean="0">
                            <a:latin typeface="Cambria Math"/>
                          </a:rPr>
                          <m:t>𝛽</m:t>
                        </m:r>
                      </m:e>
                      <m:sub>
                        <m:r>
                          <a:rPr lang="en-GB" b="0" i="1" smtClean="0">
                            <a:latin typeface="Cambria Math"/>
                          </a:rPr>
                          <m:t>1</m:t>
                        </m:r>
                      </m:sub>
                      <m:sup>
                        <m:r>
                          <a:rPr lang="en-GB" b="0" i="1" smtClean="0">
                            <a:latin typeface="Cambria Math"/>
                          </a:rPr>
                          <m:t>2</m:t>
                        </m:r>
                      </m:sup>
                    </m:sSubSup>
                    <m:r>
                      <a:rPr lang="en-GB" b="0" i="1" smtClean="0">
                        <a:latin typeface="Cambria Math"/>
                      </a:rPr>
                      <m:t>=</m:t>
                    </m:r>
                    <m:sSubSup>
                      <m:sSubSupPr>
                        <m:ctrlPr>
                          <a:rPr lang="en-GB" b="0" i="1" smtClean="0">
                            <a:latin typeface="Cambria Math"/>
                          </a:rPr>
                        </m:ctrlPr>
                      </m:sSubSupPr>
                      <m:e>
                        <m:r>
                          <a:rPr lang="en-GB" b="0" i="1" smtClean="0">
                            <a:latin typeface="Cambria Math"/>
                          </a:rPr>
                          <m:t>𝛾</m:t>
                        </m:r>
                      </m:e>
                      <m:sub>
                        <m:r>
                          <a:rPr lang="en-GB" b="0" i="1" smtClean="0">
                            <a:latin typeface="Cambria Math"/>
                          </a:rPr>
                          <m:t>2</m:t>
                        </m:r>
                      </m:sub>
                      <m:sup>
                        <m:r>
                          <a:rPr lang="en-GB" b="0" i="1" smtClean="0">
                            <a:latin typeface="Cambria Math"/>
                          </a:rPr>
                          <m:t>2</m:t>
                        </m:r>
                      </m:sup>
                    </m:sSubSup>
                    <m:sSub>
                      <m:sSubPr>
                        <m:ctrlPr>
                          <a:rPr lang="en-GB" b="0" i="1" smtClean="0">
                            <a:latin typeface="Cambria Math"/>
                          </a:rPr>
                        </m:ctrlPr>
                      </m:sSubPr>
                      <m:e>
                        <m:r>
                          <a:rPr lang="en-GB" b="0" i="1" smtClean="0">
                            <a:latin typeface="Cambria Math"/>
                          </a:rPr>
                          <m:t>𝑤</m:t>
                        </m:r>
                      </m:e>
                      <m:sub>
                        <m:r>
                          <a:rPr lang="en-GB" b="0" i="1" smtClean="0">
                            <a:latin typeface="Cambria Math"/>
                          </a:rPr>
                          <m:t>2</m:t>
                        </m:r>
                      </m:sub>
                    </m:sSub>
                    <m:sSub>
                      <m:sSubPr>
                        <m:ctrlPr>
                          <a:rPr lang="en-GB" b="0" i="1" smtClean="0">
                            <a:latin typeface="Cambria Math"/>
                          </a:rPr>
                        </m:ctrlPr>
                      </m:sSubPr>
                      <m:e>
                        <m:r>
                          <a:rPr lang="en-GB" b="0" i="1" smtClean="0">
                            <a:latin typeface="Cambria Math"/>
                          </a:rPr>
                          <m:t>𝛽</m:t>
                        </m:r>
                      </m:e>
                      <m:sub>
                        <m:r>
                          <a:rPr lang="en-GB" b="0" i="1" smtClean="0">
                            <a:latin typeface="Cambria Math"/>
                          </a:rPr>
                          <m:t>2</m:t>
                        </m:r>
                      </m:sub>
                    </m:sSub>
                    <m:sSub>
                      <m:sSubPr>
                        <m:ctrlPr>
                          <a:rPr lang="en-GB" b="0" i="1" smtClean="0">
                            <a:latin typeface="Cambria Math"/>
                          </a:rPr>
                        </m:ctrlPr>
                      </m:sSubPr>
                      <m:e>
                        <m:r>
                          <a:rPr lang="en-GB" b="0" i="1" smtClean="0">
                            <a:latin typeface="Cambria Math"/>
                          </a:rPr>
                          <m:t>𝛽</m:t>
                        </m:r>
                      </m:e>
                      <m:sub>
                        <m:r>
                          <a:rPr lang="en-GB" b="0" i="1" smtClean="0">
                            <a:latin typeface="Cambria Math"/>
                          </a:rPr>
                          <m:t>1</m:t>
                        </m:r>
                      </m:sub>
                    </m:sSub>
                    <m:r>
                      <a:rPr lang="en-GB" b="0" i="1" smtClean="0">
                        <a:latin typeface="Cambria Math"/>
                      </a:rPr>
                      <m:t>≃</m:t>
                    </m:r>
                    <m:sSubSup>
                      <m:sSubSupPr>
                        <m:ctrlPr>
                          <a:rPr lang="en-GB" b="0" i="1" smtClean="0">
                            <a:latin typeface="Cambria Math"/>
                          </a:rPr>
                        </m:ctrlPr>
                      </m:sSubSupPr>
                      <m:e>
                        <m:r>
                          <a:rPr lang="en-GB" b="0" i="1" smtClean="0">
                            <a:latin typeface="Cambria Math"/>
                          </a:rPr>
                          <m:t>𝛾</m:t>
                        </m:r>
                      </m:e>
                      <m:sub>
                        <m:r>
                          <a:rPr lang="en-GB" b="0" i="1" smtClean="0">
                            <a:latin typeface="Cambria Math"/>
                          </a:rPr>
                          <m:t>2</m:t>
                        </m:r>
                      </m:sub>
                      <m:sup>
                        <m:r>
                          <a:rPr lang="en-GB" b="0" i="1" smtClean="0">
                            <a:latin typeface="Cambria Math"/>
                          </a:rPr>
                          <m:t>2</m:t>
                        </m:r>
                      </m:sup>
                    </m:sSubSup>
                    <m:sSub>
                      <m:sSubPr>
                        <m:ctrlPr>
                          <a:rPr lang="en-GB" b="0" i="1" smtClean="0">
                            <a:latin typeface="Cambria Math"/>
                          </a:rPr>
                        </m:ctrlPr>
                      </m:sSubPr>
                      <m:e>
                        <m:r>
                          <a:rPr lang="en-GB" b="0" i="1" smtClean="0">
                            <a:latin typeface="Cambria Math"/>
                          </a:rPr>
                          <m:t>𝑤</m:t>
                        </m:r>
                      </m:e>
                      <m:sub>
                        <m:r>
                          <a:rPr lang="en-GB" b="0" i="1" smtClean="0">
                            <a:latin typeface="Cambria Math"/>
                          </a:rPr>
                          <m:t>2</m:t>
                        </m:r>
                      </m:sub>
                    </m:sSub>
                    <m:sSubSup>
                      <m:sSubSupPr>
                        <m:ctrlPr>
                          <a:rPr lang="en-GB" b="0" i="1" smtClean="0">
                            <a:latin typeface="Cambria Math"/>
                          </a:rPr>
                        </m:ctrlPr>
                      </m:sSubSupPr>
                      <m:e>
                        <m:r>
                          <a:rPr lang="en-GB" b="0" i="1" smtClean="0">
                            <a:latin typeface="Cambria Math"/>
                          </a:rPr>
                          <m:t>𝛽</m:t>
                        </m:r>
                      </m:e>
                      <m:sub>
                        <m:r>
                          <a:rPr lang="en-GB" b="0" i="1" smtClean="0">
                            <a:latin typeface="Cambria Math"/>
                          </a:rPr>
                          <m:t>2</m:t>
                        </m:r>
                      </m:sub>
                      <m:sup>
                        <m:r>
                          <a:rPr lang="en-GB" b="0" i="1" smtClean="0">
                            <a:latin typeface="Cambria Math"/>
                          </a:rPr>
                          <m:t>2</m:t>
                        </m:r>
                      </m:sup>
                    </m:sSubSup>
                    <m:r>
                      <a:rPr lang="en-GB" b="0" i="1" smtClean="0">
                        <a:latin typeface="Cambria Math"/>
                      </a:rPr>
                      <m:t>+</m:t>
                    </m:r>
                    <m:d>
                      <m:dPr>
                        <m:ctrlPr>
                          <a:rPr lang="en-GB" b="0" i="1" smtClean="0">
                            <a:latin typeface="Cambria Math"/>
                          </a:rPr>
                        </m:ctrlPr>
                      </m:dPr>
                      <m:e>
                        <m:acc>
                          <m:accPr>
                            <m:chr m:val="̂"/>
                            <m:ctrlPr>
                              <a:rPr lang="en-GB" b="0" i="1" smtClean="0">
                                <a:latin typeface="Cambria Math"/>
                              </a:rPr>
                            </m:ctrlPr>
                          </m:accPr>
                          <m:e>
                            <m:r>
                              <a:rPr lang="en-GB" b="0" i="1" smtClean="0">
                                <a:latin typeface="Cambria Math"/>
                              </a:rPr>
                              <m:t>𝛾</m:t>
                            </m:r>
                          </m:e>
                        </m:acc>
                        <m:r>
                          <a:rPr lang="en-GB" b="0" i="1" smtClean="0">
                            <a:latin typeface="Cambria Math"/>
                          </a:rPr>
                          <m:t>−1</m:t>
                        </m:r>
                      </m:e>
                    </m:d>
                    <m:sSub>
                      <m:sSubPr>
                        <m:ctrlPr>
                          <a:rPr lang="en-GB" b="0" i="1" smtClean="0">
                            <a:latin typeface="Cambria Math"/>
                            <a:ea typeface="Cambria Math"/>
                          </a:rPr>
                        </m:ctrlPr>
                      </m:sSubPr>
                      <m:e>
                        <m:r>
                          <a:rPr lang="en-GB" b="0" i="1" smtClean="0">
                            <a:latin typeface="Cambria Math"/>
                            <a:ea typeface="Cambria Math"/>
                          </a:rPr>
                          <m:t>ℰ</m:t>
                        </m:r>
                      </m:e>
                      <m:sub>
                        <m:r>
                          <a:rPr lang="en-GB" b="0" i="1" smtClean="0">
                            <a:latin typeface="Cambria Math"/>
                            <a:ea typeface="Cambria Math"/>
                          </a:rPr>
                          <m:t>2</m:t>
                        </m:r>
                      </m:sub>
                    </m:sSub>
                  </m:oMath>
                </a14:m>
                <a:endParaRPr lang="en-GB" b="0" dirty="0" smtClean="0">
                  <a:ea typeface="Cambria Math"/>
                </a:endParaRPr>
              </a:p>
              <a:p>
                <a:pPr lvl="1"/>
                <a:r>
                  <a:rPr lang="en-GB" dirty="0" smtClean="0"/>
                  <a:t>Substituting </a:t>
                </a:r>
                <a14:m>
                  <m:oMath xmlns:m="http://schemas.openxmlformats.org/officeDocument/2006/math">
                    <m:sSub>
                      <m:sSubPr>
                        <m:ctrlPr>
                          <a:rPr lang="en-GB" b="0" i="1" smtClean="0">
                            <a:latin typeface="Cambria Math"/>
                          </a:rPr>
                        </m:ctrlPr>
                      </m:sSubPr>
                      <m:e>
                        <m:r>
                          <a:rPr lang="en-GB" b="0" i="1" smtClean="0">
                            <a:latin typeface="Cambria Math"/>
                          </a:rPr>
                          <m:t>𝑤</m:t>
                        </m:r>
                      </m:e>
                      <m:sub>
                        <m:r>
                          <a:rPr lang="en-GB" b="0" i="1" smtClean="0">
                            <a:latin typeface="Cambria Math"/>
                          </a:rPr>
                          <m:t>2</m:t>
                        </m:r>
                      </m:sub>
                    </m:sSub>
                    <m:r>
                      <a:rPr lang="en-GB" b="0" i="1" smtClean="0">
                        <a:latin typeface="Cambria Math"/>
                      </a:rPr>
                      <m:t>=</m:t>
                    </m:r>
                    <m:sSub>
                      <m:sSubPr>
                        <m:ctrlPr>
                          <a:rPr lang="en-GB" b="0" i="1" smtClean="0">
                            <a:latin typeface="Cambria Math"/>
                            <a:ea typeface="Cambria Math"/>
                          </a:rPr>
                        </m:ctrlPr>
                      </m:sSubPr>
                      <m:e>
                        <m:r>
                          <a:rPr lang="en-GB" b="0" i="1" smtClean="0">
                            <a:latin typeface="Cambria Math"/>
                            <a:ea typeface="Cambria Math"/>
                          </a:rPr>
                          <m:t>ℰ</m:t>
                        </m:r>
                      </m:e>
                      <m:sub>
                        <m:r>
                          <a:rPr lang="en-GB" b="0" i="1" smtClean="0">
                            <a:latin typeface="Cambria Math"/>
                            <a:ea typeface="Cambria Math"/>
                          </a:rPr>
                          <m:t>2</m:t>
                        </m:r>
                      </m:sub>
                    </m:sSub>
                    <m:r>
                      <a:rPr lang="en-GB" b="0" i="1" smtClean="0">
                        <a:latin typeface="Cambria Math"/>
                        <a:ea typeface="Cambria Math"/>
                      </a:rPr>
                      <m:t>+</m:t>
                    </m:r>
                    <m:sSub>
                      <m:sSubPr>
                        <m:ctrlPr>
                          <a:rPr lang="en-GB" b="0" i="1" smtClean="0">
                            <a:latin typeface="Cambria Math"/>
                            <a:ea typeface="Cambria Math"/>
                          </a:rPr>
                        </m:ctrlPr>
                      </m:sSubPr>
                      <m:e>
                        <m:r>
                          <a:rPr lang="en-GB" b="0" i="1" smtClean="0">
                            <a:latin typeface="Cambria Math"/>
                            <a:ea typeface="Cambria Math"/>
                          </a:rPr>
                          <m:t>𝑝</m:t>
                        </m:r>
                      </m:e>
                      <m:sub>
                        <m:r>
                          <a:rPr lang="en-GB" b="0" i="1" smtClean="0">
                            <a:latin typeface="Cambria Math"/>
                            <a:ea typeface="Cambria Math"/>
                          </a:rPr>
                          <m:t>2</m:t>
                        </m:r>
                      </m:sub>
                    </m:sSub>
                    <m:r>
                      <a:rPr lang="en-GB" b="0" i="1" smtClean="0">
                        <a:latin typeface="Cambria Math"/>
                        <a:ea typeface="Cambria Math"/>
                      </a:rPr>
                      <m:t>≃</m:t>
                    </m:r>
                    <m:acc>
                      <m:accPr>
                        <m:chr m:val="̂"/>
                        <m:ctrlPr>
                          <a:rPr lang="en-GB" b="0" i="1" smtClean="0">
                            <a:latin typeface="Cambria Math"/>
                            <a:ea typeface="Cambria Math"/>
                          </a:rPr>
                        </m:ctrlPr>
                      </m:accPr>
                      <m:e>
                        <m:r>
                          <a:rPr lang="en-GB" b="0" i="1" smtClean="0">
                            <a:latin typeface="Cambria Math"/>
                            <a:ea typeface="Cambria Math"/>
                          </a:rPr>
                          <m:t>𝛾</m:t>
                        </m:r>
                      </m:e>
                    </m:acc>
                    <m:sSub>
                      <m:sSubPr>
                        <m:ctrlPr>
                          <a:rPr lang="en-GB" b="0" i="1" smtClean="0">
                            <a:latin typeface="Cambria Math"/>
                            <a:ea typeface="Cambria Math"/>
                          </a:rPr>
                        </m:ctrlPr>
                      </m:sSubPr>
                      <m:e>
                        <m:r>
                          <a:rPr lang="en-GB" b="0" i="1" smtClean="0">
                            <a:latin typeface="Cambria Math"/>
                            <a:ea typeface="Cambria Math"/>
                          </a:rPr>
                          <m:t>ℰ</m:t>
                        </m:r>
                      </m:e>
                      <m:sub>
                        <m:r>
                          <a:rPr lang="en-GB" b="0" i="1" smtClean="0">
                            <a:latin typeface="Cambria Math"/>
                            <a:ea typeface="Cambria Math"/>
                          </a:rPr>
                          <m:t>2</m:t>
                        </m:r>
                      </m:sub>
                    </m:sSub>
                  </m:oMath>
                </a14:m>
                <a:r>
                  <a:rPr lang="en-GB" dirty="0" smtClean="0"/>
                  <a:t> and taking </a:t>
                </a:r>
                <a14:m>
                  <m:oMath xmlns:m="http://schemas.openxmlformats.org/officeDocument/2006/math">
                    <m:sSub>
                      <m:sSubPr>
                        <m:ctrlPr>
                          <a:rPr lang="en-GB" b="0" i="1" smtClean="0">
                            <a:latin typeface="Cambria Math"/>
                          </a:rPr>
                        </m:ctrlPr>
                      </m:sSubPr>
                      <m:e>
                        <m:r>
                          <a:rPr lang="en-GB" b="0" i="1" smtClean="0">
                            <a:latin typeface="Cambria Math"/>
                          </a:rPr>
                          <m:t>𝛽</m:t>
                        </m:r>
                      </m:e>
                      <m:sub>
                        <m:r>
                          <a:rPr lang="en-GB" b="0" i="1" smtClean="0">
                            <a:latin typeface="Cambria Math"/>
                          </a:rPr>
                          <m:t>1</m:t>
                        </m:r>
                      </m:sub>
                    </m:sSub>
                    <m:r>
                      <a:rPr lang="en-GB" b="0" i="1" smtClean="0">
                        <a:latin typeface="Cambria Math"/>
                      </a:rPr>
                      <m:t>≃1</m:t>
                    </m:r>
                  </m:oMath>
                </a14:m>
                <a:r>
                  <a:rPr lang="en-GB" dirty="0" smtClean="0"/>
                  <a:t> (in the shock rest frame, the </a:t>
                </a:r>
                <a:r>
                  <a:rPr lang="en-GB" dirty="0" err="1" smtClean="0"/>
                  <a:t>unshocked</a:t>
                </a:r>
                <a:r>
                  <a:rPr lang="en-GB" dirty="0" smtClean="0"/>
                  <a:t> gas is moving at essentially </a:t>
                </a:r>
                <a:r>
                  <a:rPr lang="en-GB" i="1" dirty="0" smtClean="0"/>
                  <a:t>c</a:t>
                </a:r>
                <a:r>
                  <a:rPr lang="en-GB" dirty="0" smtClean="0"/>
                  <a:t>), we get</a:t>
                </a:r>
                <a:br>
                  <a:rPr lang="en-GB" dirty="0" smtClean="0"/>
                </a:br>
                <a14:m>
                  <m:oMath xmlns:m="http://schemas.openxmlformats.org/officeDocument/2006/math">
                    <m:f>
                      <m:fPr>
                        <m:ctrlPr>
                          <a:rPr lang="en-GB" b="0" i="1" smtClean="0">
                            <a:latin typeface="Cambria Math"/>
                          </a:rPr>
                        </m:ctrlPr>
                      </m:fPr>
                      <m:num>
                        <m:sSub>
                          <m:sSubPr>
                            <m:ctrlPr>
                              <a:rPr lang="en-GB" b="0" i="1" smtClean="0">
                                <a:latin typeface="Cambria Math"/>
                              </a:rPr>
                            </m:ctrlPr>
                          </m:sSubPr>
                          <m:e>
                            <m:r>
                              <a:rPr lang="en-GB" b="0" i="1" smtClean="0">
                                <a:latin typeface="Cambria Math"/>
                              </a:rPr>
                              <m:t>𝛽</m:t>
                            </m:r>
                          </m:e>
                          <m:sub>
                            <m:r>
                              <a:rPr lang="en-GB" b="0" i="1" smtClean="0">
                                <a:latin typeface="Cambria Math"/>
                              </a:rPr>
                              <m:t>2</m:t>
                            </m:r>
                          </m:sub>
                        </m:sSub>
                      </m:num>
                      <m:den>
                        <m:r>
                          <a:rPr lang="en-GB" b="0" i="1" smtClean="0">
                            <a:latin typeface="Cambria Math"/>
                          </a:rPr>
                          <m:t>1+</m:t>
                        </m:r>
                        <m:sSub>
                          <m:sSubPr>
                            <m:ctrlPr>
                              <a:rPr lang="en-GB" b="0" i="1" smtClean="0">
                                <a:latin typeface="Cambria Math"/>
                              </a:rPr>
                            </m:ctrlPr>
                          </m:sSubPr>
                          <m:e>
                            <m:r>
                              <a:rPr lang="en-GB" b="0" i="1" smtClean="0">
                                <a:latin typeface="Cambria Math"/>
                              </a:rPr>
                              <m:t>𝛽</m:t>
                            </m:r>
                          </m:e>
                          <m:sub>
                            <m:r>
                              <a:rPr lang="en-GB" b="0" i="1" smtClean="0">
                                <a:latin typeface="Cambria Math"/>
                              </a:rPr>
                              <m:t>2</m:t>
                            </m:r>
                          </m:sub>
                        </m:sSub>
                      </m:den>
                    </m:f>
                    <m:r>
                      <a:rPr lang="en-GB" b="0" i="1" smtClean="0">
                        <a:latin typeface="Cambria Math"/>
                      </a:rPr>
                      <m:t>≃</m:t>
                    </m:r>
                    <m:f>
                      <m:fPr>
                        <m:ctrlPr>
                          <a:rPr lang="en-GB" b="0" i="1" smtClean="0">
                            <a:latin typeface="Cambria Math"/>
                          </a:rPr>
                        </m:ctrlPr>
                      </m:fPr>
                      <m:num>
                        <m:acc>
                          <m:accPr>
                            <m:chr m:val="̂"/>
                            <m:ctrlPr>
                              <a:rPr lang="en-GB" b="0" i="1" smtClean="0">
                                <a:latin typeface="Cambria Math"/>
                              </a:rPr>
                            </m:ctrlPr>
                          </m:accPr>
                          <m:e>
                            <m:r>
                              <a:rPr lang="en-GB" b="0" i="1" smtClean="0">
                                <a:latin typeface="Cambria Math"/>
                              </a:rPr>
                              <m:t>𝛾</m:t>
                            </m:r>
                          </m:e>
                        </m:acc>
                        <m:r>
                          <a:rPr lang="en-GB" b="0" i="1" smtClean="0">
                            <a:latin typeface="Cambria Math"/>
                          </a:rPr>
                          <m:t>−1</m:t>
                        </m:r>
                      </m:num>
                      <m:den>
                        <m:acc>
                          <m:accPr>
                            <m:chr m:val="̂"/>
                            <m:ctrlPr>
                              <a:rPr lang="en-GB" b="0" i="1" smtClean="0">
                                <a:latin typeface="Cambria Math"/>
                              </a:rPr>
                            </m:ctrlPr>
                          </m:accPr>
                          <m:e>
                            <m:r>
                              <a:rPr lang="en-GB" b="0" i="1" smtClean="0">
                                <a:latin typeface="Cambria Math"/>
                              </a:rPr>
                              <m:t>𝛾</m:t>
                            </m:r>
                          </m:e>
                        </m:acc>
                      </m:den>
                    </m:f>
                  </m:oMath>
                </a14:m>
                <a:r>
                  <a:rPr lang="en-GB" b="0" dirty="0" smtClean="0"/>
                  <a:t/>
                </a:r>
                <a:br>
                  <a:rPr lang="en-GB" b="0" dirty="0" smtClean="0"/>
                </a:br>
                <a:r>
                  <a:rPr lang="en-GB" b="0" dirty="0" smtClean="0"/>
                  <a:t>and therefore </a:t>
                </a:r>
                <a14:m>
                  <m:oMath xmlns:m="http://schemas.openxmlformats.org/officeDocument/2006/math">
                    <m:sSub>
                      <m:sSubPr>
                        <m:ctrlPr>
                          <a:rPr lang="en-GB" b="0" i="1" smtClean="0">
                            <a:latin typeface="Cambria Math"/>
                          </a:rPr>
                        </m:ctrlPr>
                      </m:sSubPr>
                      <m:e>
                        <m:r>
                          <a:rPr lang="en-GB" b="0" i="1" smtClean="0">
                            <a:latin typeface="Cambria Math"/>
                          </a:rPr>
                          <m:t>𝛽</m:t>
                        </m:r>
                      </m:e>
                      <m:sub>
                        <m:r>
                          <a:rPr lang="en-GB" b="0" i="1" smtClean="0">
                            <a:latin typeface="Cambria Math"/>
                          </a:rPr>
                          <m:t>2</m:t>
                        </m:r>
                      </m:sub>
                    </m:sSub>
                    <m:r>
                      <a:rPr lang="en-GB" b="0" i="1" smtClean="0">
                        <a:latin typeface="Cambria Math"/>
                      </a:rPr>
                      <m:t>=</m:t>
                    </m:r>
                    <m:acc>
                      <m:accPr>
                        <m:chr m:val="̂"/>
                        <m:ctrlPr>
                          <a:rPr lang="en-GB" b="0" i="1" smtClean="0">
                            <a:latin typeface="Cambria Math"/>
                          </a:rPr>
                        </m:ctrlPr>
                      </m:accPr>
                      <m:e>
                        <m:r>
                          <a:rPr lang="en-GB" b="0" i="1" smtClean="0">
                            <a:latin typeface="Cambria Math"/>
                          </a:rPr>
                          <m:t>𝛾</m:t>
                        </m:r>
                      </m:e>
                    </m:acc>
                    <m:r>
                      <a:rPr lang="en-GB" b="0" i="1" smtClean="0">
                        <a:latin typeface="Cambria Math"/>
                      </a:rPr>
                      <m:t>−1</m:t>
                    </m:r>
                  </m:oMath>
                </a14:m>
                <a:r>
                  <a:rPr lang="en-GB" dirty="0" smtClean="0"/>
                  <a:t> (= ⅓ for a fully relativistic gas)</a:t>
                </a:r>
              </a:p>
              <a:p>
                <a:r>
                  <a:rPr lang="en-GB" dirty="0" smtClean="0"/>
                  <a:t>Also, write </a:t>
                </a:r>
                <a14:m>
                  <m:oMath xmlns:m="http://schemas.openxmlformats.org/officeDocument/2006/math">
                    <m:sSub>
                      <m:sSubPr>
                        <m:ctrlPr>
                          <a:rPr lang="en-GB" b="0" i="1" smtClean="0">
                            <a:latin typeface="Cambria Math"/>
                          </a:rPr>
                        </m:ctrlPr>
                      </m:sSubPr>
                      <m:e>
                        <m:r>
                          <a:rPr lang="en-GB" b="0" i="1" smtClean="0">
                            <a:latin typeface="Cambria Math"/>
                          </a:rPr>
                          <m:t>𝛽</m:t>
                        </m:r>
                      </m:e>
                      <m:sub>
                        <m:r>
                          <a:rPr lang="en-GB" b="0" i="1" smtClean="0">
                            <a:latin typeface="Cambria Math"/>
                          </a:rPr>
                          <m:t>1</m:t>
                        </m:r>
                      </m:sub>
                    </m:sSub>
                    <m:r>
                      <a:rPr lang="en-GB" b="0" i="1" smtClean="0">
                        <a:latin typeface="Cambria Math"/>
                      </a:rPr>
                      <m:t>=1−</m:t>
                    </m:r>
                    <m:r>
                      <a:rPr lang="en-GB" b="0" i="1" smtClean="0">
                        <a:latin typeface="Cambria Math"/>
                      </a:rPr>
                      <m:t>𝜖</m:t>
                    </m:r>
                  </m:oMath>
                </a14:m>
                <a:r>
                  <a:rPr lang="en-GB" dirty="0" smtClean="0"/>
                  <a:t> where </a:t>
                </a:r>
                <a14:m>
                  <m:oMath xmlns:m="http://schemas.openxmlformats.org/officeDocument/2006/math">
                    <m:r>
                      <a:rPr lang="en-GB" b="0" i="1" smtClean="0">
                        <a:latin typeface="Cambria Math"/>
                      </a:rPr>
                      <m:t>𝜖</m:t>
                    </m:r>
                    <m:r>
                      <a:rPr lang="en-GB" b="0" i="1" smtClean="0">
                        <a:latin typeface="Cambria Math"/>
                      </a:rPr>
                      <m:t>≪1</m:t>
                    </m:r>
                  </m:oMath>
                </a14:m>
                <a:endParaRPr lang="en-GB" dirty="0" smtClean="0"/>
              </a:p>
              <a:p>
                <a:pPr lvl="1"/>
                <a:r>
                  <a:rPr lang="en-GB" dirty="0" smtClean="0"/>
                  <a:t>then as </a:t>
                </a:r>
                <a:br>
                  <a:rPr lang="en-GB" dirty="0" smtClean="0"/>
                </a:br>
                <a14:m>
                  <m:oMath xmlns:m="http://schemas.openxmlformats.org/officeDocument/2006/math">
                    <m:sSub>
                      <m:sSubPr>
                        <m:ctrlPr>
                          <a:rPr lang="en-GB" b="0" i="1" smtClean="0">
                            <a:latin typeface="Cambria Math"/>
                          </a:rPr>
                        </m:ctrlPr>
                      </m:sSubPr>
                      <m:e>
                        <m:r>
                          <a:rPr lang="en-GB" b="0" i="1" smtClean="0">
                            <a:latin typeface="Cambria Math"/>
                          </a:rPr>
                          <m:t>𝛽</m:t>
                        </m:r>
                      </m:e>
                      <m:sub>
                        <m:r>
                          <m:rPr>
                            <m:sty m:val="p"/>
                          </m:rPr>
                          <a:rPr lang="en-GB" b="0" i="0" smtClean="0">
                            <a:latin typeface="Cambria Math"/>
                          </a:rPr>
                          <m:t>rel</m:t>
                        </m:r>
                      </m:sub>
                    </m:sSub>
                    <m:r>
                      <a:rPr lang="en-GB" b="0" i="1" smtClean="0">
                        <a:latin typeface="Cambria Math"/>
                      </a:rPr>
                      <m:t>=</m:t>
                    </m:r>
                    <m:f>
                      <m:fPr>
                        <m:ctrlPr>
                          <a:rPr lang="en-GB" b="0" i="1" smtClean="0">
                            <a:latin typeface="Cambria Math"/>
                          </a:rPr>
                        </m:ctrlPr>
                      </m:fPr>
                      <m:num>
                        <m:sSub>
                          <m:sSubPr>
                            <m:ctrlPr>
                              <a:rPr lang="en-GB" b="0" i="1" smtClean="0">
                                <a:latin typeface="Cambria Math"/>
                              </a:rPr>
                            </m:ctrlPr>
                          </m:sSubPr>
                          <m:e>
                            <m:r>
                              <a:rPr lang="en-GB" b="0" i="1" smtClean="0">
                                <a:latin typeface="Cambria Math"/>
                              </a:rPr>
                              <m:t>𝛽</m:t>
                            </m:r>
                          </m:e>
                          <m:sub>
                            <m:r>
                              <a:rPr lang="en-GB" b="0" i="1" smtClean="0">
                                <a:latin typeface="Cambria Math"/>
                              </a:rPr>
                              <m:t>1</m:t>
                            </m:r>
                          </m:sub>
                        </m:sSub>
                        <m:r>
                          <a:rPr lang="en-GB" b="0" i="1" smtClean="0">
                            <a:latin typeface="Cambria Math"/>
                          </a:rPr>
                          <m:t>−</m:t>
                        </m:r>
                        <m:sSub>
                          <m:sSubPr>
                            <m:ctrlPr>
                              <a:rPr lang="en-GB" b="0" i="1" smtClean="0">
                                <a:latin typeface="Cambria Math"/>
                              </a:rPr>
                            </m:ctrlPr>
                          </m:sSubPr>
                          <m:e>
                            <m:r>
                              <a:rPr lang="en-GB" b="0" i="1" smtClean="0">
                                <a:latin typeface="Cambria Math"/>
                              </a:rPr>
                              <m:t>𝛽</m:t>
                            </m:r>
                          </m:e>
                          <m:sub>
                            <m:r>
                              <a:rPr lang="en-GB" b="0" i="1" smtClean="0">
                                <a:latin typeface="Cambria Math"/>
                              </a:rPr>
                              <m:t>2</m:t>
                            </m:r>
                          </m:sub>
                        </m:sSub>
                      </m:num>
                      <m:den>
                        <m:r>
                          <a:rPr lang="en-GB" b="0" i="1" smtClean="0">
                            <a:latin typeface="Cambria Math"/>
                          </a:rPr>
                          <m:t>1−</m:t>
                        </m:r>
                        <m:sSub>
                          <m:sSubPr>
                            <m:ctrlPr>
                              <a:rPr lang="en-GB" b="0" i="1" smtClean="0">
                                <a:latin typeface="Cambria Math"/>
                              </a:rPr>
                            </m:ctrlPr>
                          </m:sSubPr>
                          <m:e>
                            <m:r>
                              <a:rPr lang="en-GB" b="0" i="1" smtClean="0">
                                <a:latin typeface="Cambria Math"/>
                              </a:rPr>
                              <m:t>𝛽</m:t>
                            </m:r>
                          </m:e>
                          <m:sub>
                            <m:r>
                              <a:rPr lang="en-GB" b="0" i="1" smtClean="0">
                                <a:latin typeface="Cambria Math"/>
                              </a:rPr>
                              <m:t>1</m:t>
                            </m:r>
                          </m:sub>
                        </m:sSub>
                        <m:sSub>
                          <m:sSubPr>
                            <m:ctrlPr>
                              <a:rPr lang="en-GB" b="0" i="1" smtClean="0">
                                <a:latin typeface="Cambria Math"/>
                              </a:rPr>
                            </m:ctrlPr>
                          </m:sSubPr>
                          <m:e>
                            <m:r>
                              <a:rPr lang="en-GB" b="0" i="1" smtClean="0">
                                <a:latin typeface="Cambria Math"/>
                              </a:rPr>
                              <m:t>𝛽</m:t>
                            </m:r>
                          </m:e>
                          <m:sub>
                            <m:r>
                              <a:rPr lang="en-GB" b="0" i="1" smtClean="0">
                                <a:latin typeface="Cambria Math"/>
                              </a:rPr>
                              <m:t>2</m:t>
                            </m:r>
                          </m:sub>
                        </m:sSub>
                      </m:den>
                    </m:f>
                    <m:r>
                      <a:rPr lang="en-GB" b="0" i="1" smtClean="0">
                        <a:latin typeface="Cambria Math"/>
                      </a:rPr>
                      <m:t>≃1−2</m:t>
                    </m:r>
                    <m:r>
                      <a:rPr lang="en-GB" b="0" i="1" smtClean="0">
                        <a:latin typeface="Cambria Math"/>
                      </a:rPr>
                      <m:t>𝜖</m:t>
                    </m:r>
                  </m:oMath>
                </a14:m>
                <a:endParaRPr lang="en-GB" dirty="0" smtClean="0"/>
              </a:p>
              <a:p>
                <a:pPr lvl="1"/>
                <a:r>
                  <a:rPr lang="en-GB" dirty="0" smtClean="0"/>
                  <a:t>we conclude that    </a:t>
                </a:r>
                <a14:m>
                  <m:oMath xmlns:m="http://schemas.openxmlformats.org/officeDocument/2006/math">
                    <m:sSub>
                      <m:sSubPr>
                        <m:ctrlPr>
                          <a:rPr lang="en-GB" b="0" i="1" smtClean="0">
                            <a:latin typeface="Cambria Math"/>
                          </a:rPr>
                        </m:ctrlPr>
                      </m:sSubPr>
                      <m:e>
                        <m:r>
                          <a:rPr lang="en-GB" b="0" i="1" smtClean="0">
                            <a:latin typeface="Cambria Math"/>
                          </a:rPr>
                          <m:t>𝛾</m:t>
                        </m:r>
                      </m:e>
                      <m:sub>
                        <m:r>
                          <m:rPr>
                            <m:sty m:val="p"/>
                          </m:rPr>
                          <a:rPr lang="en-GB" b="0" i="0" smtClean="0">
                            <a:latin typeface="Cambria Math"/>
                          </a:rPr>
                          <m:t>rel</m:t>
                        </m:r>
                      </m:sub>
                    </m:sSub>
                    <m:r>
                      <a:rPr lang="en-GB" b="0" i="0" smtClean="0">
                        <a:latin typeface="Cambria Math"/>
                      </a:rPr>
                      <m:t>≃</m:t>
                    </m:r>
                    <m:r>
                      <a:rPr lang="en-GB" b="0" i="1" smtClean="0">
                        <a:latin typeface="Cambria Math"/>
                      </a:rPr>
                      <m:t>1</m:t>
                    </m:r>
                    <m:r>
                      <m:rPr>
                        <m:lit/>
                      </m:rPr>
                      <a:rPr lang="en-GB" b="0" i="1" smtClean="0">
                        <a:latin typeface="Cambria Math"/>
                      </a:rPr>
                      <m:t>/</m:t>
                    </m:r>
                    <m:r>
                      <a:rPr lang="en-GB" b="0" i="1" smtClean="0">
                        <a:latin typeface="Cambria Math"/>
                      </a:rPr>
                      <m:t>2</m:t>
                    </m:r>
                    <m:rad>
                      <m:radPr>
                        <m:degHide m:val="on"/>
                        <m:ctrlPr>
                          <a:rPr lang="en-GB" b="0" i="1" smtClean="0">
                            <a:latin typeface="Cambria Math"/>
                          </a:rPr>
                        </m:ctrlPr>
                      </m:radPr>
                      <m:deg/>
                      <m:e>
                        <m:r>
                          <a:rPr lang="en-GB" b="0" i="1" smtClean="0">
                            <a:latin typeface="Cambria Math"/>
                          </a:rPr>
                          <m:t>𝜖</m:t>
                        </m:r>
                      </m:e>
                    </m:rad>
                    <m:r>
                      <a:rPr lang="en-GB" b="0" i="1" smtClean="0">
                        <a:latin typeface="Cambria Math"/>
                      </a:rPr>
                      <m:t>=</m:t>
                    </m:r>
                    <m:sSub>
                      <m:sSubPr>
                        <m:ctrlPr>
                          <a:rPr lang="en-GB" b="0" i="1" smtClean="0">
                            <a:latin typeface="Cambria Math"/>
                          </a:rPr>
                        </m:ctrlPr>
                      </m:sSubPr>
                      <m:e>
                        <m:r>
                          <a:rPr lang="en-GB" b="0" i="1" smtClean="0">
                            <a:latin typeface="Cambria Math"/>
                          </a:rPr>
                          <m:t>𝛾</m:t>
                        </m:r>
                      </m:e>
                      <m:sub>
                        <m:r>
                          <a:rPr lang="en-GB" b="0" i="1" smtClean="0">
                            <a:latin typeface="Cambria Math"/>
                          </a:rPr>
                          <m:t>1</m:t>
                        </m:r>
                      </m:sub>
                    </m:sSub>
                    <m:r>
                      <a:rPr lang="en-GB" b="0" i="1" smtClean="0">
                        <a:latin typeface="Cambria Math"/>
                      </a:rPr>
                      <m:t>/</m:t>
                    </m:r>
                    <m:rad>
                      <m:radPr>
                        <m:degHide m:val="on"/>
                        <m:ctrlPr>
                          <a:rPr lang="en-GB" b="0" i="1" smtClean="0">
                            <a:latin typeface="Cambria Math"/>
                          </a:rPr>
                        </m:ctrlPr>
                      </m:radPr>
                      <m:deg/>
                      <m:e>
                        <m:r>
                          <a:rPr lang="en-GB" b="0" i="1" smtClean="0">
                            <a:latin typeface="Cambria Math"/>
                          </a:rPr>
                          <m:t>2</m:t>
                        </m:r>
                      </m:e>
                    </m:rad>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875"/>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240AB68-B506-48B0-8D67-8B664EA145BA}" type="slidenum">
              <a:rPr lang="en-GB" smtClean="0"/>
              <a:t>32</a:t>
            </a:fld>
            <a:endParaRPr lang="en-GB"/>
          </a:p>
        </p:txBody>
      </p:sp>
    </p:spTree>
    <p:extLst>
      <p:ext uri="{BB962C8B-B14F-4D97-AF65-F5344CB8AC3E}">
        <p14:creationId xmlns:p14="http://schemas.microsoft.com/office/powerpoint/2010/main" val="2869395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Highly relativistic shocks</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316000" cy="5141168"/>
              </a:xfrm>
            </p:spPr>
            <p:txBody>
              <a:bodyPr>
                <a:normAutofit/>
              </a:bodyPr>
              <a:lstStyle/>
              <a:p>
                <a:r>
                  <a:rPr lang="en-GB" dirty="0" smtClean="0"/>
                  <a:t>Consider highly relativistic particle which crosses from upstream to downstream and back</a:t>
                </a:r>
              </a:p>
              <a:p>
                <a:pPr lvl="1"/>
                <a:r>
                  <a:rPr lang="en-GB" dirty="0" smtClean="0"/>
                  <a:t>in upstream rest frame its energy gain is given by</a:t>
                </a:r>
                <a:br>
                  <a:rPr lang="en-GB" dirty="0" smtClean="0"/>
                </a:br>
                <a14:m>
                  <m:oMath xmlns:m="http://schemas.openxmlformats.org/officeDocument/2006/math">
                    <m:f>
                      <m:fPr>
                        <m:ctrlPr>
                          <a:rPr lang="en-GB" b="0" i="1" smtClean="0">
                            <a:latin typeface="Cambria Math"/>
                          </a:rPr>
                        </m:ctrlPr>
                      </m:fPr>
                      <m:num>
                        <m:sSub>
                          <m:sSubPr>
                            <m:ctrlPr>
                              <a:rPr lang="en-GB" b="0" i="1" smtClean="0">
                                <a:latin typeface="Cambria Math"/>
                              </a:rPr>
                            </m:ctrlPr>
                          </m:sSubPr>
                          <m:e>
                            <m:r>
                              <a:rPr lang="en-GB" b="0" i="1" smtClean="0">
                                <a:latin typeface="Cambria Math"/>
                              </a:rPr>
                              <m:t>𝐸</m:t>
                            </m:r>
                          </m:e>
                          <m:sub>
                            <m:r>
                              <a:rPr lang="en-GB" b="0" i="1" smtClean="0">
                                <a:latin typeface="Cambria Math"/>
                              </a:rPr>
                              <m:t>𝑓</m:t>
                            </m:r>
                          </m:sub>
                        </m:sSub>
                      </m:num>
                      <m:den>
                        <m:sSub>
                          <m:sSubPr>
                            <m:ctrlPr>
                              <a:rPr lang="en-GB" b="0" i="1" smtClean="0">
                                <a:latin typeface="Cambria Math"/>
                              </a:rPr>
                            </m:ctrlPr>
                          </m:sSubPr>
                          <m:e>
                            <m:r>
                              <a:rPr lang="en-GB" b="0" i="1" smtClean="0">
                                <a:latin typeface="Cambria Math"/>
                              </a:rPr>
                              <m:t>𝐸</m:t>
                            </m:r>
                          </m:e>
                          <m:sub>
                            <m:r>
                              <a:rPr lang="en-GB" b="0" i="1" smtClean="0">
                                <a:latin typeface="Cambria Math"/>
                              </a:rPr>
                              <m:t>𝑖</m:t>
                            </m:r>
                          </m:sub>
                        </m:sSub>
                      </m:den>
                    </m:f>
                    <m:r>
                      <a:rPr lang="en-GB" b="0" i="1" smtClean="0">
                        <a:latin typeface="Cambria Math"/>
                      </a:rPr>
                      <m:t>=</m:t>
                    </m:r>
                    <m:f>
                      <m:fPr>
                        <m:ctrlPr>
                          <a:rPr lang="en-GB" b="0" i="1" smtClean="0">
                            <a:latin typeface="Cambria Math"/>
                          </a:rPr>
                        </m:ctrlPr>
                      </m:fPr>
                      <m:num>
                        <m:r>
                          <a:rPr lang="en-GB" b="0" i="1" smtClean="0">
                            <a:latin typeface="Cambria Math"/>
                          </a:rPr>
                          <m:t>1−</m:t>
                        </m:r>
                        <m:sSub>
                          <m:sSubPr>
                            <m:ctrlPr>
                              <a:rPr lang="en-GB" b="0" i="1" smtClean="0">
                                <a:latin typeface="Cambria Math"/>
                              </a:rPr>
                            </m:ctrlPr>
                          </m:sSubPr>
                          <m:e>
                            <m:r>
                              <a:rPr lang="en-GB" b="0" i="1" smtClean="0">
                                <a:latin typeface="Cambria Math"/>
                              </a:rPr>
                              <m:t>𝛽</m:t>
                            </m:r>
                          </m:e>
                          <m:sub>
                            <m:r>
                              <m:rPr>
                                <m:sty m:val="p"/>
                              </m:rPr>
                              <a:rPr lang="en-GB" b="0" i="0" smtClean="0">
                                <a:latin typeface="Cambria Math"/>
                              </a:rPr>
                              <m:t>rel</m:t>
                            </m:r>
                          </m:sub>
                        </m:sSub>
                        <m:sSub>
                          <m:sSubPr>
                            <m:ctrlPr>
                              <a:rPr lang="en-GB" b="0" i="1" smtClean="0">
                                <a:latin typeface="Cambria Math"/>
                              </a:rPr>
                            </m:ctrlPr>
                          </m:sSubPr>
                          <m:e>
                            <m:r>
                              <a:rPr lang="en-GB" b="0" i="1" smtClean="0">
                                <a:latin typeface="Cambria Math"/>
                              </a:rPr>
                              <m:t>𝜇</m:t>
                            </m:r>
                          </m:e>
                          <m:sub>
                            <m:r>
                              <a:rPr lang="en-GB" b="0" i="1" smtClean="0">
                                <a:latin typeface="Cambria Math"/>
                              </a:rPr>
                              <m:t>1</m:t>
                            </m:r>
                          </m:sub>
                        </m:sSub>
                      </m:num>
                      <m:den>
                        <m:r>
                          <a:rPr lang="en-GB" b="0" i="1" smtClean="0">
                            <a:latin typeface="Cambria Math"/>
                          </a:rPr>
                          <m:t>1−</m:t>
                        </m:r>
                        <m:sSub>
                          <m:sSubPr>
                            <m:ctrlPr>
                              <a:rPr lang="en-GB" b="0" i="1" smtClean="0">
                                <a:latin typeface="Cambria Math"/>
                              </a:rPr>
                            </m:ctrlPr>
                          </m:sSubPr>
                          <m:e>
                            <m:r>
                              <a:rPr lang="en-GB" b="0" i="1" smtClean="0">
                                <a:latin typeface="Cambria Math"/>
                              </a:rPr>
                              <m:t>𝛽</m:t>
                            </m:r>
                          </m:e>
                          <m:sub>
                            <m:r>
                              <m:rPr>
                                <m:sty m:val="p"/>
                              </m:rPr>
                              <a:rPr lang="en-GB" b="0" i="0" smtClean="0">
                                <a:latin typeface="Cambria Math"/>
                              </a:rPr>
                              <m:t>rel</m:t>
                            </m:r>
                          </m:sub>
                        </m:sSub>
                        <m:sSub>
                          <m:sSubPr>
                            <m:ctrlPr>
                              <a:rPr lang="en-GB" b="0" i="1" smtClean="0">
                                <a:latin typeface="Cambria Math"/>
                              </a:rPr>
                            </m:ctrlPr>
                          </m:sSubPr>
                          <m:e>
                            <m:r>
                              <a:rPr lang="en-GB" b="0" i="1" smtClean="0">
                                <a:latin typeface="Cambria Math"/>
                              </a:rPr>
                              <m:t>𝜇</m:t>
                            </m:r>
                          </m:e>
                          <m:sub>
                            <m:r>
                              <a:rPr lang="en-GB" b="0" i="1" smtClean="0">
                                <a:latin typeface="Cambria Math"/>
                              </a:rPr>
                              <m:t>2</m:t>
                            </m:r>
                          </m:sub>
                        </m:sSub>
                      </m:den>
                    </m:f>
                    <m:r>
                      <a:rPr lang="en-GB" b="0" i="1" smtClean="0">
                        <a:latin typeface="Cambria Math"/>
                      </a:rPr>
                      <m:t>=</m:t>
                    </m:r>
                    <m:f>
                      <m:fPr>
                        <m:ctrlPr>
                          <a:rPr lang="en-GB" b="0" i="1" smtClean="0">
                            <a:latin typeface="Cambria Math"/>
                          </a:rPr>
                        </m:ctrlPr>
                      </m:fPr>
                      <m:num>
                        <m:r>
                          <a:rPr lang="en-GB" b="0" i="1" smtClean="0">
                            <a:latin typeface="Cambria Math"/>
                          </a:rPr>
                          <m:t>1</m:t>
                        </m:r>
                      </m:num>
                      <m:den>
                        <m:r>
                          <a:rPr lang="en-GB" b="0" i="1" smtClean="0">
                            <a:latin typeface="Cambria Math"/>
                          </a:rPr>
                          <m:t>2</m:t>
                        </m:r>
                      </m:den>
                    </m:f>
                    <m:sSubSup>
                      <m:sSubSupPr>
                        <m:ctrlPr>
                          <a:rPr lang="en-GB" b="0" i="1" smtClean="0">
                            <a:latin typeface="Cambria Math"/>
                          </a:rPr>
                        </m:ctrlPr>
                      </m:sSubSupPr>
                      <m:e>
                        <m:r>
                          <a:rPr lang="en-GB" b="0" i="1" smtClean="0">
                            <a:latin typeface="Cambria Math"/>
                          </a:rPr>
                          <m:t>𝛾</m:t>
                        </m:r>
                      </m:e>
                      <m:sub>
                        <m:r>
                          <a:rPr lang="en-GB" b="0" i="1" smtClean="0">
                            <a:latin typeface="Cambria Math"/>
                          </a:rPr>
                          <m:t>𝑠</m:t>
                        </m:r>
                      </m:sub>
                      <m:sup>
                        <m:r>
                          <a:rPr lang="en-GB" b="0" i="1" smtClean="0">
                            <a:latin typeface="Cambria Math"/>
                          </a:rPr>
                          <m:t>2</m:t>
                        </m:r>
                      </m:sup>
                    </m:sSubSup>
                    <m:d>
                      <m:dPr>
                        <m:ctrlPr>
                          <a:rPr lang="en-GB" b="0" i="1" smtClean="0">
                            <a:latin typeface="Cambria Math"/>
                          </a:rPr>
                        </m:ctrlPr>
                      </m:dPr>
                      <m:e>
                        <m:r>
                          <a:rPr lang="en-GB" b="0" i="1" smtClean="0">
                            <a:latin typeface="Cambria Math"/>
                          </a:rPr>
                          <m:t>1−</m:t>
                        </m:r>
                        <m:sSub>
                          <m:sSubPr>
                            <m:ctrlPr>
                              <a:rPr lang="en-GB" b="0" i="1" smtClean="0">
                                <a:latin typeface="Cambria Math"/>
                              </a:rPr>
                            </m:ctrlPr>
                          </m:sSubPr>
                          <m:e>
                            <m:r>
                              <a:rPr lang="en-GB" b="0" i="1" smtClean="0">
                                <a:latin typeface="Cambria Math"/>
                              </a:rPr>
                              <m:t>𝛽</m:t>
                            </m:r>
                          </m:e>
                          <m:sub>
                            <m:r>
                              <m:rPr>
                                <m:sty m:val="p"/>
                              </m:rPr>
                              <a:rPr lang="en-GB" b="0" i="0" smtClean="0">
                                <a:latin typeface="Cambria Math"/>
                              </a:rPr>
                              <m:t>rel</m:t>
                            </m:r>
                          </m:sub>
                        </m:sSub>
                        <m:sSub>
                          <m:sSubPr>
                            <m:ctrlPr>
                              <a:rPr lang="en-GB" b="0" i="1" smtClean="0">
                                <a:latin typeface="Cambria Math"/>
                              </a:rPr>
                            </m:ctrlPr>
                          </m:sSubPr>
                          <m:e>
                            <m:r>
                              <a:rPr lang="en-GB" b="0" i="1" smtClean="0">
                                <a:latin typeface="Cambria Math"/>
                              </a:rPr>
                              <m:t>𝜇</m:t>
                            </m:r>
                          </m:e>
                          <m:sub>
                            <m:r>
                              <a:rPr lang="en-GB" b="0" i="1" smtClean="0">
                                <a:latin typeface="Cambria Math"/>
                              </a:rPr>
                              <m:t>1</m:t>
                            </m:r>
                          </m:sub>
                        </m:sSub>
                      </m:e>
                    </m:d>
                    <m:d>
                      <m:dPr>
                        <m:ctrlPr>
                          <a:rPr lang="en-GB" b="0" i="1" smtClean="0">
                            <a:latin typeface="Cambria Math"/>
                          </a:rPr>
                        </m:ctrlPr>
                      </m:dPr>
                      <m:e>
                        <m:r>
                          <a:rPr lang="en-GB" b="0" i="1" smtClean="0">
                            <a:latin typeface="Cambria Math"/>
                          </a:rPr>
                          <m:t>1+</m:t>
                        </m:r>
                        <m:sSub>
                          <m:sSubPr>
                            <m:ctrlPr>
                              <a:rPr lang="en-GB" b="0" i="1" smtClean="0">
                                <a:latin typeface="Cambria Math"/>
                              </a:rPr>
                            </m:ctrlPr>
                          </m:sSubPr>
                          <m:e>
                            <m:r>
                              <a:rPr lang="en-GB" b="0" i="1" smtClean="0">
                                <a:latin typeface="Cambria Math"/>
                              </a:rPr>
                              <m:t>𝛽</m:t>
                            </m:r>
                          </m:e>
                          <m:sub>
                            <m:r>
                              <m:rPr>
                                <m:sty m:val="p"/>
                              </m:rPr>
                              <a:rPr lang="en-GB" b="0" i="0" smtClean="0">
                                <a:latin typeface="Cambria Math"/>
                              </a:rPr>
                              <m:t>rel</m:t>
                            </m:r>
                          </m:sub>
                        </m:sSub>
                        <m:sSub>
                          <m:sSubPr>
                            <m:ctrlPr>
                              <a:rPr lang="en-GB" b="0" i="1" smtClean="0">
                                <a:latin typeface="Cambria Math"/>
                              </a:rPr>
                            </m:ctrlPr>
                          </m:sSubPr>
                          <m:e>
                            <m:acc>
                              <m:accPr>
                                <m:chr m:val="̅"/>
                                <m:ctrlPr>
                                  <a:rPr lang="en-GB" b="0" i="1" smtClean="0">
                                    <a:latin typeface="Cambria Math"/>
                                  </a:rPr>
                                </m:ctrlPr>
                              </m:accPr>
                              <m:e>
                                <m:r>
                                  <a:rPr lang="en-GB" b="0" i="1" smtClean="0">
                                    <a:latin typeface="Cambria Math"/>
                                  </a:rPr>
                                  <m:t>𝜇</m:t>
                                </m:r>
                              </m:e>
                            </m:acc>
                          </m:e>
                          <m:sub>
                            <m:r>
                              <a:rPr lang="en-GB" b="0" i="1" smtClean="0">
                                <a:latin typeface="Cambria Math"/>
                              </a:rPr>
                              <m:t>2</m:t>
                            </m:r>
                          </m:sub>
                        </m:sSub>
                      </m:e>
                    </m:d>
                  </m:oMath>
                </a14:m>
                <a:endParaRPr lang="en-GB" dirty="0" smtClean="0"/>
              </a:p>
              <a:p>
                <a:pPr lvl="2"/>
                <a:r>
                  <a:rPr lang="en-GB" dirty="0" smtClean="0"/>
                  <a:t>where </a:t>
                </a:r>
                <a14:m>
                  <m:oMath xmlns:m="http://schemas.openxmlformats.org/officeDocument/2006/math">
                    <m:sSub>
                      <m:sSubPr>
                        <m:ctrlPr>
                          <a:rPr lang="en-GB" b="0" i="1" smtClean="0">
                            <a:latin typeface="Cambria Math"/>
                          </a:rPr>
                        </m:ctrlPr>
                      </m:sSubPr>
                      <m:e>
                        <m:r>
                          <a:rPr lang="en-GB" b="0" i="1" smtClean="0">
                            <a:latin typeface="Cambria Math"/>
                          </a:rPr>
                          <m:t>𝜇</m:t>
                        </m:r>
                      </m:e>
                      <m:sub>
                        <m:r>
                          <a:rPr lang="en-GB" b="0" i="1" smtClean="0">
                            <a:latin typeface="Cambria Math"/>
                          </a:rPr>
                          <m:t>𝑖</m:t>
                        </m:r>
                      </m:sub>
                    </m:sSub>
                    <m:r>
                      <a:rPr lang="en-GB" b="0" i="1" smtClean="0">
                        <a:latin typeface="Cambria Math"/>
                      </a:rPr>
                      <m:t>≡</m:t>
                    </m:r>
                    <m:func>
                      <m:funcPr>
                        <m:ctrlPr>
                          <a:rPr lang="en-GB" b="0" i="1" smtClean="0">
                            <a:latin typeface="Cambria Math"/>
                          </a:rPr>
                        </m:ctrlPr>
                      </m:funcPr>
                      <m:fName>
                        <m:r>
                          <m:rPr>
                            <m:sty m:val="p"/>
                          </m:rPr>
                          <a:rPr lang="en-GB" b="0" i="0" smtClean="0">
                            <a:latin typeface="Cambria Math"/>
                          </a:rPr>
                          <m:t>cos</m:t>
                        </m:r>
                      </m:fName>
                      <m:e>
                        <m:sSub>
                          <m:sSubPr>
                            <m:ctrlPr>
                              <a:rPr lang="en-GB" b="0" i="1" smtClean="0">
                                <a:latin typeface="Cambria Math"/>
                              </a:rPr>
                            </m:ctrlPr>
                          </m:sSubPr>
                          <m:e>
                            <m:r>
                              <a:rPr lang="en-GB" b="0" i="1" smtClean="0">
                                <a:latin typeface="Cambria Math"/>
                              </a:rPr>
                              <m:t>𝜃</m:t>
                            </m:r>
                          </m:e>
                          <m:sub>
                            <m:r>
                              <a:rPr lang="en-GB" b="0" i="1" smtClean="0">
                                <a:latin typeface="Cambria Math"/>
                              </a:rPr>
                              <m:t>𝑖</m:t>
                            </m:r>
                          </m:sub>
                        </m:sSub>
                      </m:e>
                    </m:func>
                  </m:oMath>
                </a14:m>
                <a:r>
                  <a:rPr lang="en-GB" dirty="0" smtClean="0"/>
                  <a:t>, and the bar indicates measurement in the downstream rest frame (other quantities measured in upstream rest frame)</a:t>
                </a:r>
                <a:br>
                  <a:rPr lang="en-GB" dirty="0" smtClean="0"/>
                </a:br>
                <a14:m>
                  <m:oMath xmlns:m="http://schemas.openxmlformats.org/officeDocument/2006/math">
                    <m:sSub>
                      <m:sSubPr>
                        <m:ctrlPr>
                          <a:rPr lang="en-GB" b="0" i="1" smtClean="0">
                            <a:latin typeface="Cambria Math"/>
                          </a:rPr>
                        </m:ctrlPr>
                      </m:sSubPr>
                      <m:e>
                        <m:r>
                          <a:rPr lang="en-GB" b="0" i="1" smtClean="0">
                            <a:latin typeface="Cambria Math"/>
                          </a:rPr>
                          <m:t>𝜇</m:t>
                        </m:r>
                      </m:e>
                      <m:sub>
                        <m:r>
                          <a:rPr lang="en-GB" b="0" i="1" smtClean="0">
                            <a:latin typeface="Cambria Math"/>
                          </a:rPr>
                          <m:t>2</m:t>
                        </m:r>
                      </m:sub>
                    </m:sSub>
                    <m:r>
                      <a:rPr lang="en-GB" b="0" i="1" smtClean="0">
                        <a:latin typeface="Cambria Math"/>
                      </a:rPr>
                      <m:t>=</m:t>
                    </m:r>
                    <m:f>
                      <m:fPr>
                        <m:ctrlPr>
                          <a:rPr lang="en-GB" b="0" i="1" smtClean="0">
                            <a:latin typeface="Cambria Math"/>
                          </a:rPr>
                        </m:ctrlPr>
                      </m:fPr>
                      <m:num>
                        <m:sSub>
                          <m:sSubPr>
                            <m:ctrlPr>
                              <a:rPr lang="en-GB" b="0" i="1" smtClean="0">
                                <a:latin typeface="Cambria Math"/>
                              </a:rPr>
                            </m:ctrlPr>
                          </m:sSubPr>
                          <m:e>
                            <m:acc>
                              <m:accPr>
                                <m:chr m:val="̅"/>
                                <m:ctrlPr>
                                  <a:rPr lang="en-GB" b="0" i="1" smtClean="0">
                                    <a:latin typeface="Cambria Math"/>
                                  </a:rPr>
                                </m:ctrlPr>
                              </m:accPr>
                              <m:e>
                                <m:r>
                                  <a:rPr lang="en-GB" b="0" i="1" smtClean="0">
                                    <a:latin typeface="Cambria Math"/>
                                  </a:rPr>
                                  <m:t>𝜇</m:t>
                                </m:r>
                              </m:e>
                            </m:acc>
                          </m:e>
                          <m:sub>
                            <m:r>
                              <a:rPr lang="en-GB" b="0" i="1" smtClean="0">
                                <a:latin typeface="Cambria Math"/>
                              </a:rPr>
                              <m:t>2</m:t>
                            </m:r>
                          </m:sub>
                        </m:sSub>
                        <m:r>
                          <a:rPr lang="en-GB" b="0" i="1" smtClean="0">
                            <a:latin typeface="Cambria Math"/>
                          </a:rPr>
                          <m:t>+</m:t>
                        </m:r>
                        <m:sSub>
                          <m:sSubPr>
                            <m:ctrlPr>
                              <a:rPr lang="en-GB" b="0" i="1" smtClean="0">
                                <a:latin typeface="Cambria Math"/>
                              </a:rPr>
                            </m:ctrlPr>
                          </m:sSubPr>
                          <m:e>
                            <m:r>
                              <a:rPr lang="en-GB" b="0" i="1" smtClean="0">
                                <a:latin typeface="Cambria Math"/>
                              </a:rPr>
                              <m:t>𝛽</m:t>
                            </m:r>
                          </m:e>
                          <m:sub>
                            <m:r>
                              <m:rPr>
                                <m:sty m:val="p"/>
                              </m:rPr>
                              <a:rPr lang="en-GB" b="0" i="0" smtClean="0">
                                <a:latin typeface="Cambria Math"/>
                              </a:rPr>
                              <m:t>rel</m:t>
                            </m:r>
                          </m:sub>
                        </m:sSub>
                      </m:num>
                      <m:den>
                        <m:r>
                          <a:rPr lang="en-GB" b="0" i="1" smtClean="0">
                            <a:latin typeface="Cambria Math"/>
                          </a:rPr>
                          <m:t>1+</m:t>
                        </m:r>
                        <m:sSub>
                          <m:sSubPr>
                            <m:ctrlPr>
                              <a:rPr lang="en-GB" b="0" i="1" smtClean="0">
                                <a:latin typeface="Cambria Math"/>
                              </a:rPr>
                            </m:ctrlPr>
                          </m:sSubPr>
                          <m:e>
                            <m:r>
                              <a:rPr lang="en-GB" b="0" i="1" smtClean="0">
                                <a:latin typeface="Cambria Math"/>
                              </a:rPr>
                              <m:t>𝛽</m:t>
                            </m:r>
                          </m:e>
                          <m:sub>
                            <m:r>
                              <m:rPr>
                                <m:sty m:val="p"/>
                              </m:rPr>
                              <a:rPr lang="en-GB" b="0" i="0" smtClean="0">
                                <a:latin typeface="Cambria Math"/>
                              </a:rPr>
                              <m:t>rel</m:t>
                            </m:r>
                          </m:sub>
                        </m:sSub>
                        <m:sSub>
                          <m:sSubPr>
                            <m:ctrlPr>
                              <a:rPr lang="en-GB" b="0" i="1" smtClean="0">
                                <a:latin typeface="Cambria Math"/>
                              </a:rPr>
                            </m:ctrlPr>
                          </m:sSubPr>
                          <m:e>
                            <m:acc>
                              <m:accPr>
                                <m:chr m:val="̅"/>
                                <m:ctrlPr>
                                  <a:rPr lang="en-GB" b="0" i="1" smtClean="0">
                                    <a:latin typeface="Cambria Math"/>
                                  </a:rPr>
                                </m:ctrlPr>
                              </m:accPr>
                              <m:e>
                                <m:r>
                                  <a:rPr lang="en-GB" b="0" i="1" smtClean="0">
                                    <a:latin typeface="Cambria Math"/>
                                  </a:rPr>
                                  <m:t>𝜇</m:t>
                                </m:r>
                              </m:e>
                            </m:acc>
                          </m:e>
                          <m:sub>
                            <m:r>
                              <a:rPr lang="en-GB" b="0" i="1" smtClean="0">
                                <a:latin typeface="Cambria Math"/>
                              </a:rPr>
                              <m:t>2</m:t>
                            </m:r>
                          </m:sub>
                        </m:sSub>
                      </m:den>
                    </m:f>
                  </m:oMath>
                </a14:m>
                <a:endParaRPr lang="en-GB" dirty="0" smtClean="0"/>
              </a:p>
              <a:p>
                <a:pPr lvl="1"/>
                <a:r>
                  <a:rPr lang="en-GB" dirty="0" smtClean="0"/>
                  <a:t>upstream particles will be overtaken by the shock if </a:t>
                </a:r>
                <a14:m>
                  <m:oMath xmlns:m="http://schemas.openxmlformats.org/officeDocument/2006/math">
                    <m:r>
                      <a:rPr lang="en-GB" b="0" i="1" smtClean="0">
                        <a:latin typeface="Cambria Math"/>
                      </a:rPr>
                      <m:t>−1≤</m:t>
                    </m:r>
                    <m:sSub>
                      <m:sSubPr>
                        <m:ctrlPr>
                          <a:rPr lang="en-GB" b="0" i="1" smtClean="0">
                            <a:latin typeface="Cambria Math"/>
                          </a:rPr>
                        </m:ctrlPr>
                      </m:sSubPr>
                      <m:e>
                        <m:r>
                          <a:rPr lang="en-GB" b="0" i="1" smtClean="0">
                            <a:latin typeface="Cambria Math"/>
                          </a:rPr>
                          <m:t>𝛽</m:t>
                        </m:r>
                      </m:e>
                      <m:sub>
                        <m:r>
                          <a:rPr lang="en-GB" b="0" i="1" smtClean="0">
                            <a:latin typeface="Cambria Math"/>
                          </a:rPr>
                          <m:t>1</m:t>
                        </m:r>
                      </m:sub>
                    </m:sSub>
                    <m:sSub>
                      <m:sSubPr>
                        <m:ctrlPr>
                          <a:rPr lang="en-GB" b="0" i="1" smtClean="0">
                            <a:latin typeface="Cambria Math"/>
                          </a:rPr>
                        </m:ctrlPr>
                      </m:sSubPr>
                      <m:e>
                        <m:r>
                          <a:rPr lang="en-GB" b="0" i="1" smtClean="0">
                            <a:latin typeface="Cambria Math"/>
                          </a:rPr>
                          <m:t>𝜇</m:t>
                        </m:r>
                      </m:e>
                      <m:sub>
                        <m:r>
                          <a:rPr lang="en-GB" b="0" i="1" smtClean="0">
                            <a:latin typeface="Cambria Math"/>
                          </a:rPr>
                          <m:t>1</m:t>
                        </m:r>
                      </m:sub>
                    </m:sSub>
                    <m:r>
                      <a:rPr lang="en-GB" b="0" i="1" smtClean="0">
                        <a:latin typeface="Cambria Math"/>
                      </a:rPr>
                      <m:t>&lt;</m:t>
                    </m:r>
                    <m:sSub>
                      <m:sSubPr>
                        <m:ctrlPr>
                          <a:rPr lang="en-GB" b="0" i="1" smtClean="0">
                            <a:latin typeface="Cambria Math"/>
                          </a:rPr>
                        </m:ctrlPr>
                      </m:sSubPr>
                      <m:e>
                        <m:r>
                          <a:rPr lang="en-GB" b="0" i="1" smtClean="0">
                            <a:latin typeface="Cambria Math"/>
                          </a:rPr>
                          <m:t>𝛽</m:t>
                        </m:r>
                      </m:e>
                      <m:sub>
                        <m:r>
                          <a:rPr lang="en-GB" b="0" i="1" smtClean="0">
                            <a:latin typeface="Cambria Math"/>
                          </a:rPr>
                          <m:t>𝑠</m:t>
                        </m:r>
                      </m:sub>
                    </m:sSub>
                  </m:oMath>
                </a14:m>
                <a:endParaRPr lang="en-GB" dirty="0" smtClean="0"/>
              </a:p>
              <a:p>
                <a:pPr lvl="2"/>
                <a:r>
                  <a:rPr lang="en-GB" dirty="0" smtClean="0"/>
                  <a:t>if upstream particle is a particle of the upstream bulk gas, </a:t>
                </a:r>
                <a14:m>
                  <m:oMath xmlns:m="http://schemas.openxmlformats.org/officeDocument/2006/math">
                    <m:sSub>
                      <m:sSubPr>
                        <m:ctrlPr>
                          <a:rPr lang="en-GB" b="0" i="1" smtClean="0">
                            <a:latin typeface="Cambria Math"/>
                          </a:rPr>
                        </m:ctrlPr>
                      </m:sSubPr>
                      <m:e>
                        <m:r>
                          <a:rPr lang="en-GB" b="0" i="1" smtClean="0">
                            <a:latin typeface="Cambria Math"/>
                          </a:rPr>
                          <m:t>𝛽</m:t>
                        </m:r>
                      </m:e>
                      <m:sub>
                        <m:r>
                          <a:rPr lang="en-GB" b="0" i="1" smtClean="0">
                            <a:latin typeface="Cambria Math"/>
                          </a:rPr>
                          <m:t>1</m:t>
                        </m:r>
                      </m:sub>
                    </m:sSub>
                    <m:r>
                      <a:rPr lang="en-GB" b="0" i="1" smtClean="0">
                        <a:latin typeface="Cambria Math"/>
                      </a:rPr>
                      <m:t>≪1</m:t>
                    </m:r>
                  </m:oMath>
                </a14:m>
                <a:r>
                  <a:rPr lang="en-GB" dirty="0" smtClean="0"/>
                  <a:t> and </a:t>
                </a:r>
                <a14:m>
                  <m:oMath xmlns:m="http://schemas.openxmlformats.org/officeDocument/2006/math">
                    <m:sSub>
                      <m:sSubPr>
                        <m:ctrlPr>
                          <a:rPr lang="en-GB" b="0" i="1" smtClean="0">
                            <a:latin typeface="Cambria Math"/>
                          </a:rPr>
                        </m:ctrlPr>
                      </m:sSubPr>
                      <m:e>
                        <m:r>
                          <a:rPr lang="en-GB" b="0" i="1" smtClean="0">
                            <a:latin typeface="Cambria Math"/>
                          </a:rPr>
                          <m:t>𝐸</m:t>
                        </m:r>
                      </m:e>
                      <m:sub>
                        <m:r>
                          <a:rPr lang="en-GB" b="0" i="1" smtClean="0">
                            <a:latin typeface="Cambria Math"/>
                          </a:rPr>
                          <m:t>𝑖</m:t>
                        </m:r>
                      </m:sub>
                    </m:sSub>
                    <m:r>
                      <a:rPr lang="en-GB" b="0" i="1" smtClean="0">
                        <a:latin typeface="Cambria Math"/>
                      </a:rPr>
                      <m:t>≃</m:t>
                    </m:r>
                    <m:r>
                      <a:rPr lang="en-GB" b="0" i="1" smtClean="0">
                        <a:latin typeface="Cambria Math"/>
                      </a:rPr>
                      <m:t>𝑚</m:t>
                    </m:r>
                    <m:sSup>
                      <m:sSupPr>
                        <m:ctrlPr>
                          <a:rPr lang="en-GB" b="0" i="1" smtClean="0">
                            <a:latin typeface="Cambria Math"/>
                          </a:rPr>
                        </m:ctrlPr>
                      </m:sSupPr>
                      <m:e>
                        <m:r>
                          <a:rPr lang="en-GB" b="0" i="1" smtClean="0">
                            <a:latin typeface="Cambria Math"/>
                          </a:rPr>
                          <m:t>𝑐</m:t>
                        </m:r>
                      </m:e>
                      <m:sup>
                        <m:r>
                          <a:rPr lang="en-GB" b="0" i="1" smtClean="0">
                            <a:latin typeface="Cambria Math"/>
                          </a:rPr>
                          <m:t>2</m:t>
                        </m:r>
                      </m:sup>
                    </m:sSup>
                  </m:oMath>
                </a14:m>
                <a:r>
                  <a:rPr lang="en-GB" dirty="0" smtClean="0"/>
                  <a:t>, giving </a:t>
                </a:r>
                <a14:m>
                  <m:oMath xmlns:m="http://schemas.openxmlformats.org/officeDocument/2006/math">
                    <m:sSub>
                      <m:sSubPr>
                        <m:ctrlPr>
                          <a:rPr lang="en-GB" b="0" i="1" smtClean="0">
                            <a:latin typeface="Cambria Math"/>
                          </a:rPr>
                        </m:ctrlPr>
                      </m:sSubPr>
                      <m:e>
                        <m:r>
                          <a:rPr lang="en-GB" b="0" i="1" smtClean="0">
                            <a:latin typeface="Cambria Math"/>
                          </a:rPr>
                          <m:t>𝐸</m:t>
                        </m:r>
                      </m:e>
                      <m:sub>
                        <m:r>
                          <a:rPr lang="en-GB" b="0" i="1" smtClean="0">
                            <a:latin typeface="Cambria Math"/>
                          </a:rPr>
                          <m:t>𝑓</m:t>
                        </m:r>
                      </m:sub>
                    </m:sSub>
                    <m:r>
                      <a:rPr lang="en-GB" b="0" i="1" smtClean="0">
                        <a:latin typeface="Cambria Math"/>
                      </a:rPr>
                      <m:t>=</m:t>
                    </m:r>
                    <m:f>
                      <m:fPr>
                        <m:ctrlPr>
                          <a:rPr lang="en-GB" b="0" i="1" smtClean="0">
                            <a:latin typeface="Cambria Math"/>
                          </a:rPr>
                        </m:ctrlPr>
                      </m:fPr>
                      <m:num>
                        <m:r>
                          <a:rPr lang="en-GB" b="0" i="1" smtClean="0">
                            <a:latin typeface="Cambria Math"/>
                          </a:rPr>
                          <m:t>1</m:t>
                        </m:r>
                      </m:num>
                      <m:den>
                        <m:r>
                          <a:rPr lang="en-GB" b="0" i="1" smtClean="0">
                            <a:latin typeface="Cambria Math"/>
                          </a:rPr>
                          <m:t>2</m:t>
                        </m:r>
                      </m:den>
                    </m:f>
                    <m:sSubSup>
                      <m:sSubSupPr>
                        <m:ctrlPr>
                          <a:rPr lang="en-GB" b="0" i="1" smtClean="0">
                            <a:latin typeface="Cambria Math"/>
                          </a:rPr>
                        </m:ctrlPr>
                      </m:sSubSupPr>
                      <m:e>
                        <m:r>
                          <a:rPr lang="en-GB" b="0" i="1" smtClean="0">
                            <a:latin typeface="Cambria Math"/>
                          </a:rPr>
                          <m:t>𝛾</m:t>
                        </m:r>
                      </m:e>
                      <m:sub>
                        <m:r>
                          <a:rPr lang="en-GB" b="0" i="1" smtClean="0">
                            <a:latin typeface="Cambria Math"/>
                          </a:rPr>
                          <m:t>𝑠</m:t>
                        </m:r>
                      </m:sub>
                      <m:sup>
                        <m:r>
                          <a:rPr lang="en-GB" b="0" i="1" smtClean="0">
                            <a:latin typeface="Cambria Math"/>
                          </a:rPr>
                          <m:t>2</m:t>
                        </m:r>
                      </m:sup>
                    </m:sSubSup>
                    <m:d>
                      <m:dPr>
                        <m:ctrlPr>
                          <a:rPr lang="en-GB" b="0" i="1" smtClean="0">
                            <a:latin typeface="Cambria Math"/>
                          </a:rPr>
                        </m:ctrlPr>
                      </m:dPr>
                      <m:e>
                        <m:r>
                          <a:rPr lang="en-GB" b="0" i="1" smtClean="0">
                            <a:latin typeface="Cambria Math"/>
                          </a:rPr>
                          <m:t>1+</m:t>
                        </m:r>
                        <m:sSub>
                          <m:sSubPr>
                            <m:ctrlPr>
                              <a:rPr lang="en-GB" b="0" i="1" smtClean="0">
                                <a:latin typeface="Cambria Math"/>
                              </a:rPr>
                            </m:ctrlPr>
                          </m:sSubPr>
                          <m:e>
                            <m:r>
                              <a:rPr lang="en-GB" b="0" i="1" smtClean="0">
                                <a:latin typeface="Cambria Math"/>
                              </a:rPr>
                              <m:t>𝛽</m:t>
                            </m:r>
                          </m:e>
                          <m:sub>
                            <m:r>
                              <m:rPr>
                                <m:sty m:val="p"/>
                              </m:rPr>
                              <a:rPr lang="en-GB" b="0" i="0" smtClean="0">
                                <a:latin typeface="Cambria Math"/>
                              </a:rPr>
                              <m:t>rel</m:t>
                            </m:r>
                          </m:sub>
                        </m:sSub>
                        <m:sSub>
                          <m:sSubPr>
                            <m:ctrlPr>
                              <a:rPr lang="en-GB" b="0" i="1" smtClean="0">
                                <a:latin typeface="Cambria Math"/>
                              </a:rPr>
                            </m:ctrlPr>
                          </m:sSubPr>
                          <m:e>
                            <m:acc>
                              <m:accPr>
                                <m:chr m:val="̅"/>
                                <m:ctrlPr>
                                  <a:rPr lang="en-GB" b="0" i="1" smtClean="0">
                                    <a:latin typeface="Cambria Math"/>
                                  </a:rPr>
                                </m:ctrlPr>
                              </m:accPr>
                              <m:e>
                                <m:r>
                                  <a:rPr lang="en-GB" b="0" i="1" smtClean="0">
                                    <a:latin typeface="Cambria Math"/>
                                  </a:rPr>
                                  <m:t>𝜇</m:t>
                                </m:r>
                              </m:e>
                            </m:acc>
                          </m:e>
                          <m:sub>
                            <m:r>
                              <a:rPr lang="en-GB" b="0" i="1" smtClean="0">
                                <a:latin typeface="Cambria Math"/>
                              </a:rPr>
                              <m:t>2</m:t>
                            </m:r>
                          </m:sub>
                        </m:sSub>
                      </m:e>
                    </m:d>
                    <m:r>
                      <a:rPr lang="en-GB" b="0" i="1" smtClean="0">
                        <a:latin typeface="Cambria Math"/>
                      </a:rPr>
                      <m:t>𝑚</m:t>
                    </m:r>
                    <m:sSup>
                      <m:sSupPr>
                        <m:ctrlPr>
                          <a:rPr lang="en-GB" b="0" i="1" smtClean="0">
                            <a:latin typeface="Cambria Math"/>
                          </a:rPr>
                        </m:ctrlPr>
                      </m:sSupPr>
                      <m:e>
                        <m:r>
                          <a:rPr lang="en-GB" b="0" i="1" smtClean="0">
                            <a:latin typeface="Cambria Math"/>
                          </a:rPr>
                          <m:t>𝑐</m:t>
                        </m:r>
                      </m:e>
                      <m:sup>
                        <m:r>
                          <a:rPr lang="en-GB" b="0" i="1" smtClean="0">
                            <a:latin typeface="Cambria Math"/>
                          </a:rPr>
                          <m:t>2</m:t>
                        </m:r>
                      </m:sup>
                    </m:sSup>
                  </m:oMath>
                </a14:m>
                <a:r>
                  <a:rPr lang="en-GB" dirty="0" smtClean="0"/>
                  <a:t> and </a:t>
                </a:r>
                <a14:m>
                  <m:oMath xmlns:m="http://schemas.openxmlformats.org/officeDocument/2006/math">
                    <m:f>
                      <m:fPr>
                        <m:ctrlPr>
                          <a:rPr lang="en-GB" b="0" i="1" smtClean="0">
                            <a:latin typeface="Cambria Math"/>
                          </a:rPr>
                        </m:ctrlPr>
                      </m:fPr>
                      <m:num>
                        <m:r>
                          <a:rPr lang="en-GB" b="0" i="1" smtClean="0">
                            <a:latin typeface="Cambria Math"/>
                          </a:rPr>
                          <m:t>2</m:t>
                        </m:r>
                      </m:num>
                      <m:den>
                        <m:r>
                          <a:rPr lang="en-GB" b="0" i="1" smtClean="0">
                            <a:latin typeface="Cambria Math"/>
                          </a:rPr>
                          <m:t>3</m:t>
                        </m:r>
                      </m:den>
                    </m:f>
                    <m:sSubSup>
                      <m:sSubSupPr>
                        <m:ctrlPr>
                          <a:rPr lang="en-GB" b="0" i="1" smtClean="0">
                            <a:latin typeface="Cambria Math"/>
                          </a:rPr>
                        </m:ctrlPr>
                      </m:sSubSupPr>
                      <m:e>
                        <m:r>
                          <a:rPr lang="en-GB" b="0" i="1" smtClean="0">
                            <a:latin typeface="Cambria Math"/>
                          </a:rPr>
                          <m:t>𝛾</m:t>
                        </m:r>
                      </m:e>
                      <m:sub>
                        <m:r>
                          <a:rPr lang="en-GB" b="0" i="1" smtClean="0">
                            <a:latin typeface="Cambria Math"/>
                          </a:rPr>
                          <m:t>𝑠</m:t>
                        </m:r>
                      </m:sub>
                      <m:sup>
                        <m:r>
                          <a:rPr lang="en-GB" b="0" i="1" smtClean="0">
                            <a:latin typeface="Cambria Math"/>
                          </a:rPr>
                          <m:t>2</m:t>
                        </m:r>
                      </m:sup>
                    </m:sSubSup>
                    <m:r>
                      <a:rPr lang="en-GB" b="0" i="1" smtClean="0">
                        <a:latin typeface="Cambria Math"/>
                      </a:rPr>
                      <m:t>&lt;</m:t>
                    </m:r>
                    <m:f>
                      <m:fPr>
                        <m:ctrlPr>
                          <a:rPr lang="en-GB" b="0" i="1" smtClean="0">
                            <a:latin typeface="Cambria Math"/>
                          </a:rPr>
                        </m:ctrlPr>
                      </m:fPr>
                      <m:num>
                        <m:sSub>
                          <m:sSubPr>
                            <m:ctrlPr>
                              <a:rPr lang="en-GB" b="0" i="1" smtClean="0">
                                <a:latin typeface="Cambria Math"/>
                              </a:rPr>
                            </m:ctrlPr>
                          </m:sSubPr>
                          <m:e>
                            <m:r>
                              <a:rPr lang="en-GB" b="0" i="1" smtClean="0">
                                <a:latin typeface="Cambria Math"/>
                              </a:rPr>
                              <m:t>𝐸</m:t>
                            </m:r>
                          </m:e>
                          <m:sub>
                            <m:r>
                              <a:rPr lang="en-GB" b="0" i="1" smtClean="0">
                                <a:latin typeface="Cambria Math"/>
                              </a:rPr>
                              <m:t>𝑓</m:t>
                            </m:r>
                          </m:sub>
                        </m:sSub>
                      </m:num>
                      <m:den>
                        <m:sSub>
                          <m:sSubPr>
                            <m:ctrlPr>
                              <a:rPr lang="en-GB" b="0" i="1" smtClean="0">
                                <a:latin typeface="Cambria Math"/>
                              </a:rPr>
                            </m:ctrlPr>
                          </m:sSubPr>
                          <m:e>
                            <m:r>
                              <a:rPr lang="en-GB" b="0" i="1" smtClean="0">
                                <a:latin typeface="Cambria Math"/>
                              </a:rPr>
                              <m:t>𝐸</m:t>
                            </m:r>
                          </m:e>
                          <m:sub>
                            <m:r>
                              <a:rPr lang="en-GB" b="0" i="1" smtClean="0">
                                <a:latin typeface="Cambria Math"/>
                              </a:rPr>
                              <m:t>𝑖</m:t>
                            </m:r>
                          </m:sub>
                        </m:sSub>
                      </m:den>
                    </m:f>
                    <m:r>
                      <a:rPr lang="en-GB" b="0" i="1" smtClean="0">
                        <a:latin typeface="Cambria Math"/>
                      </a:rPr>
                      <m:t>≤</m:t>
                    </m:r>
                    <m:sSubSup>
                      <m:sSubSupPr>
                        <m:ctrlPr>
                          <a:rPr lang="en-GB" b="0" i="1" smtClean="0">
                            <a:latin typeface="Cambria Math"/>
                          </a:rPr>
                        </m:ctrlPr>
                      </m:sSubSupPr>
                      <m:e>
                        <m:r>
                          <a:rPr lang="en-GB" b="0" i="1" smtClean="0">
                            <a:latin typeface="Cambria Math"/>
                          </a:rPr>
                          <m:t>𝛾</m:t>
                        </m:r>
                      </m:e>
                      <m:sub>
                        <m:r>
                          <a:rPr lang="en-GB" b="0" i="1" smtClean="0">
                            <a:latin typeface="Cambria Math"/>
                          </a:rPr>
                          <m:t>𝑠</m:t>
                        </m:r>
                      </m:sub>
                      <m:sup>
                        <m:r>
                          <a:rPr lang="en-GB" b="0" i="1" smtClean="0">
                            <a:latin typeface="Cambria Math"/>
                          </a:rPr>
                          <m:t>2</m:t>
                        </m:r>
                      </m:sup>
                    </m:sSubSup>
                  </m:oMath>
                </a14:m>
                <a:endParaRPr lang="en-GB" dirty="0" smtClean="0"/>
              </a:p>
              <a:p>
                <a:pPr lvl="2"/>
                <a:r>
                  <a:rPr lang="en-GB" dirty="0" smtClean="0"/>
                  <a:t>if upstream particle was already relativistic, particle flux for given </a:t>
                </a:r>
                <a:r>
                  <a:rPr lang="el-GR" i="1" dirty="0" smtClean="0"/>
                  <a:t>μ</a:t>
                </a:r>
                <a:r>
                  <a:rPr lang="en-GB" baseline="-25000" dirty="0" smtClean="0"/>
                  <a:t>1</a:t>
                </a:r>
                <a:r>
                  <a:rPr lang="en-GB" dirty="0" smtClean="0"/>
                  <a:t> is </a:t>
                </a:r>
                <a14:m>
                  <m:oMath xmlns:m="http://schemas.openxmlformats.org/officeDocument/2006/math">
                    <m:r>
                      <a:rPr lang="en-GB" b="0" i="1" smtClean="0">
                        <a:latin typeface="Cambria Math"/>
                      </a:rPr>
                      <m:t>∝</m:t>
                    </m:r>
                    <m:d>
                      <m:dPr>
                        <m:ctrlPr>
                          <a:rPr lang="en-GB" b="0" i="1" smtClean="0">
                            <a:latin typeface="Cambria Math"/>
                          </a:rPr>
                        </m:ctrlPr>
                      </m:dPr>
                      <m:e>
                        <m:sSub>
                          <m:sSubPr>
                            <m:ctrlPr>
                              <a:rPr lang="en-GB" b="0" i="1" smtClean="0">
                                <a:latin typeface="Cambria Math"/>
                              </a:rPr>
                            </m:ctrlPr>
                          </m:sSubPr>
                          <m:e>
                            <m:r>
                              <a:rPr lang="en-GB" b="0" i="1" smtClean="0">
                                <a:latin typeface="Cambria Math"/>
                              </a:rPr>
                              <m:t>𝛽</m:t>
                            </m:r>
                          </m:e>
                          <m:sub>
                            <m:r>
                              <a:rPr lang="en-GB" b="0" i="1" smtClean="0">
                                <a:latin typeface="Cambria Math"/>
                              </a:rPr>
                              <m:t>𝑠</m:t>
                            </m:r>
                          </m:sub>
                        </m:sSub>
                        <m:r>
                          <a:rPr lang="en-GB" b="0" i="1" smtClean="0">
                            <a:latin typeface="Cambria Math"/>
                          </a:rPr>
                          <m:t>−</m:t>
                        </m:r>
                        <m:sSub>
                          <m:sSubPr>
                            <m:ctrlPr>
                              <a:rPr lang="en-GB" b="0" i="1" smtClean="0">
                                <a:latin typeface="Cambria Math"/>
                              </a:rPr>
                            </m:ctrlPr>
                          </m:sSubPr>
                          <m:e>
                            <m:r>
                              <a:rPr lang="en-GB" b="0" i="1" smtClean="0">
                                <a:latin typeface="Cambria Math"/>
                              </a:rPr>
                              <m:t>𝜇</m:t>
                            </m:r>
                          </m:e>
                          <m:sub>
                            <m:r>
                              <a:rPr lang="en-GB" b="0" i="1" smtClean="0">
                                <a:latin typeface="Cambria Math"/>
                              </a:rPr>
                              <m:t>1</m:t>
                            </m:r>
                          </m:sub>
                        </m:sSub>
                      </m:e>
                    </m:d>
                    <m:r>
                      <a:rPr lang="en-GB" b="0" i="1" smtClean="0">
                        <a:latin typeface="Cambria Math"/>
                      </a:rPr>
                      <m:t>≃(1−</m:t>
                    </m:r>
                    <m:sSub>
                      <m:sSubPr>
                        <m:ctrlPr>
                          <a:rPr lang="en-GB" b="0" i="1" smtClean="0">
                            <a:latin typeface="Cambria Math"/>
                          </a:rPr>
                        </m:ctrlPr>
                      </m:sSubPr>
                      <m:e>
                        <m:r>
                          <a:rPr lang="en-GB" b="0" i="1" smtClean="0">
                            <a:latin typeface="Cambria Math"/>
                          </a:rPr>
                          <m:t>𝜇</m:t>
                        </m:r>
                      </m:e>
                      <m:sub>
                        <m:r>
                          <a:rPr lang="en-GB" b="0" i="1" smtClean="0">
                            <a:latin typeface="Cambria Math"/>
                          </a:rPr>
                          <m:t>1</m:t>
                        </m:r>
                      </m:sub>
                    </m:sSub>
                    <m:r>
                      <a:rPr lang="en-GB" b="0" i="1" smtClean="0">
                        <a:latin typeface="Cambria Math"/>
                      </a:rPr>
                      <m:t>)</m:t>
                    </m:r>
                  </m:oMath>
                </a14:m>
                <a:r>
                  <a:rPr lang="en-GB" dirty="0" smtClean="0"/>
                  <a:t>, giving </a:t>
                </a:r>
                <a14:m>
                  <m:oMath xmlns:m="http://schemas.openxmlformats.org/officeDocument/2006/math">
                    <m:f>
                      <m:fPr>
                        <m:ctrlPr>
                          <a:rPr lang="en-GB" b="0" i="1" smtClean="0">
                            <a:latin typeface="Cambria Math"/>
                          </a:rPr>
                        </m:ctrlPr>
                      </m:fPr>
                      <m:num>
                        <m:sSub>
                          <m:sSubPr>
                            <m:ctrlPr>
                              <a:rPr lang="en-GB" i="1">
                                <a:latin typeface="Cambria Math"/>
                              </a:rPr>
                            </m:ctrlPr>
                          </m:sSubPr>
                          <m:e>
                            <m:r>
                              <a:rPr lang="en-GB" i="1">
                                <a:latin typeface="Cambria Math"/>
                              </a:rPr>
                              <m:t>𝐸</m:t>
                            </m:r>
                          </m:e>
                          <m:sub>
                            <m:r>
                              <a:rPr lang="en-GB" i="1">
                                <a:latin typeface="Cambria Math"/>
                              </a:rPr>
                              <m:t>𝑓</m:t>
                            </m:r>
                          </m:sub>
                        </m:sSub>
                      </m:num>
                      <m:den>
                        <m:sSub>
                          <m:sSubPr>
                            <m:ctrlPr>
                              <a:rPr lang="en-GB" b="0" i="1" smtClean="0">
                                <a:latin typeface="Cambria Math"/>
                              </a:rPr>
                            </m:ctrlPr>
                          </m:sSubPr>
                          <m:e>
                            <m:r>
                              <a:rPr lang="en-GB" b="0" i="1" smtClean="0">
                                <a:latin typeface="Cambria Math"/>
                              </a:rPr>
                              <m:t>𝐸</m:t>
                            </m:r>
                          </m:e>
                          <m:sub>
                            <m:r>
                              <a:rPr lang="en-GB" b="0" i="1" smtClean="0">
                                <a:latin typeface="Cambria Math"/>
                              </a:rPr>
                              <m:t>𝑖</m:t>
                            </m:r>
                          </m:sub>
                        </m:sSub>
                      </m:den>
                    </m:f>
                    <m:r>
                      <a:rPr lang="en-GB" i="1">
                        <a:latin typeface="Cambria Math"/>
                      </a:rPr>
                      <m:t>=</m:t>
                    </m:r>
                    <m:f>
                      <m:fPr>
                        <m:ctrlPr>
                          <a:rPr lang="en-GB" b="0" i="1" smtClean="0">
                            <a:latin typeface="Cambria Math"/>
                          </a:rPr>
                        </m:ctrlPr>
                      </m:fPr>
                      <m:num>
                        <m:r>
                          <a:rPr lang="en-GB" b="0" i="1" smtClean="0">
                            <a:latin typeface="Cambria Math"/>
                          </a:rPr>
                          <m:t>2</m:t>
                        </m:r>
                      </m:num>
                      <m:den>
                        <m:r>
                          <a:rPr lang="en-GB" b="0" i="1" smtClean="0">
                            <a:latin typeface="Cambria Math"/>
                          </a:rPr>
                          <m:t>3</m:t>
                        </m:r>
                      </m:den>
                    </m:f>
                    <m:sSubSup>
                      <m:sSubSupPr>
                        <m:ctrlPr>
                          <a:rPr lang="en-GB" i="1">
                            <a:latin typeface="Cambria Math"/>
                          </a:rPr>
                        </m:ctrlPr>
                      </m:sSubSupPr>
                      <m:e>
                        <m:r>
                          <a:rPr lang="en-GB" i="1">
                            <a:latin typeface="Cambria Math"/>
                          </a:rPr>
                          <m:t>𝛾</m:t>
                        </m:r>
                      </m:e>
                      <m:sub>
                        <m:r>
                          <a:rPr lang="en-GB" i="1">
                            <a:latin typeface="Cambria Math"/>
                          </a:rPr>
                          <m:t>𝑠</m:t>
                        </m:r>
                      </m:sub>
                      <m:sup>
                        <m:r>
                          <a:rPr lang="en-GB" i="1">
                            <a:latin typeface="Cambria Math"/>
                          </a:rPr>
                          <m:t>2</m:t>
                        </m:r>
                      </m:sup>
                    </m:sSubSup>
                    <m:d>
                      <m:dPr>
                        <m:ctrlPr>
                          <a:rPr lang="en-GB" i="1">
                            <a:latin typeface="Cambria Math"/>
                          </a:rPr>
                        </m:ctrlPr>
                      </m:dPr>
                      <m:e>
                        <m:r>
                          <a:rPr lang="en-GB" i="1">
                            <a:latin typeface="Cambria Math"/>
                          </a:rPr>
                          <m:t>1+</m:t>
                        </m:r>
                        <m:sSub>
                          <m:sSubPr>
                            <m:ctrlPr>
                              <a:rPr lang="en-GB" i="1">
                                <a:latin typeface="Cambria Math"/>
                              </a:rPr>
                            </m:ctrlPr>
                          </m:sSubPr>
                          <m:e>
                            <m:r>
                              <a:rPr lang="en-GB" i="1">
                                <a:latin typeface="Cambria Math"/>
                              </a:rPr>
                              <m:t>𝛽</m:t>
                            </m:r>
                          </m:e>
                          <m:sub>
                            <m:r>
                              <m:rPr>
                                <m:sty m:val="p"/>
                              </m:rPr>
                              <a:rPr lang="en-GB">
                                <a:latin typeface="Cambria Math"/>
                              </a:rPr>
                              <m:t>rel</m:t>
                            </m:r>
                          </m:sub>
                        </m:sSub>
                        <m:sSub>
                          <m:sSubPr>
                            <m:ctrlPr>
                              <a:rPr lang="en-GB" i="1">
                                <a:latin typeface="Cambria Math"/>
                              </a:rPr>
                            </m:ctrlPr>
                          </m:sSubPr>
                          <m:e>
                            <m:acc>
                              <m:accPr>
                                <m:chr m:val="̅"/>
                                <m:ctrlPr>
                                  <a:rPr lang="en-GB" i="1">
                                    <a:latin typeface="Cambria Math"/>
                                  </a:rPr>
                                </m:ctrlPr>
                              </m:accPr>
                              <m:e>
                                <m:r>
                                  <a:rPr lang="en-GB" i="1">
                                    <a:latin typeface="Cambria Math"/>
                                  </a:rPr>
                                  <m:t>𝜇</m:t>
                                </m:r>
                              </m:e>
                            </m:acc>
                          </m:e>
                          <m:sub>
                            <m:r>
                              <a:rPr lang="en-GB" i="1">
                                <a:latin typeface="Cambria Math"/>
                              </a:rPr>
                              <m:t>2</m:t>
                            </m:r>
                          </m:sub>
                        </m:sSub>
                      </m:e>
                    </m:d>
                    <m:r>
                      <a:rPr lang="en-GB" b="0" i="1" smtClean="0">
                        <a:latin typeface="Cambria Math"/>
                      </a:rPr>
                      <m:t> </m:t>
                    </m:r>
                  </m:oMath>
                </a14:m>
                <a:r>
                  <a:rPr lang="en-GB" dirty="0"/>
                  <a:t>and </a:t>
                </a:r>
                <a14:m>
                  <m:oMath xmlns:m="http://schemas.openxmlformats.org/officeDocument/2006/math">
                    <m:f>
                      <m:fPr>
                        <m:ctrlPr>
                          <a:rPr lang="en-GB" b="0" i="1" smtClean="0">
                            <a:latin typeface="Cambria Math"/>
                          </a:rPr>
                        </m:ctrlPr>
                      </m:fPr>
                      <m:num>
                        <m:r>
                          <a:rPr lang="en-GB" b="0" i="1" smtClean="0">
                            <a:latin typeface="Cambria Math"/>
                          </a:rPr>
                          <m:t>8</m:t>
                        </m:r>
                      </m:num>
                      <m:den>
                        <m:r>
                          <a:rPr lang="en-GB" b="0" i="1" smtClean="0">
                            <a:latin typeface="Cambria Math"/>
                          </a:rPr>
                          <m:t>9</m:t>
                        </m:r>
                      </m:den>
                    </m:f>
                    <m:sSubSup>
                      <m:sSubSupPr>
                        <m:ctrlPr>
                          <a:rPr lang="en-GB" i="1">
                            <a:latin typeface="Cambria Math"/>
                          </a:rPr>
                        </m:ctrlPr>
                      </m:sSubSupPr>
                      <m:e>
                        <m:r>
                          <a:rPr lang="en-GB" i="1">
                            <a:latin typeface="Cambria Math"/>
                          </a:rPr>
                          <m:t>𝛾</m:t>
                        </m:r>
                      </m:e>
                      <m:sub>
                        <m:r>
                          <a:rPr lang="en-GB" i="1">
                            <a:latin typeface="Cambria Math"/>
                          </a:rPr>
                          <m:t>𝑠</m:t>
                        </m:r>
                      </m:sub>
                      <m:sup>
                        <m:r>
                          <a:rPr lang="en-GB" i="1">
                            <a:latin typeface="Cambria Math"/>
                          </a:rPr>
                          <m:t>2</m:t>
                        </m:r>
                      </m:sup>
                    </m:sSubSup>
                    <m:r>
                      <a:rPr lang="en-GB" i="1">
                        <a:latin typeface="Cambria Math"/>
                      </a:rPr>
                      <m:t>&lt;</m:t>
                    </m:r>
                    <m:f>
                      <m:fPr>
                        <m:ctrlPr>
                          <a:rPr lang="en-GB" i="1">
                            <a:latin typeface="Cambria Math"/>
                          </a:rPr>
                        </m:ctrlPr>
                      </m:fPr>
                      <m:num>
                        <m:sSub>
                          <m:sSubPr>
                            <m:ctrlPr>
                              <a:rPr lang="en-GB" i="1">
                                <a:latin typeface="Cambria Math"/>
                              </a:rPr>
                            </m:ctrlPr>
                          </m:sSubPr>
                          <m:e>
                            <m:r>
                              <a:rPr lang="en-GB" i="1">
                                <a:latin typeface="Cambria Math"/>
                              </a:rPr>
                              <m:t>𝐸</m:t>
                            </m:r>
                          </m:e>
                          <m:sub>
                            <m:r>
                              <a:rPr lang="en-GB" i="1">
                                <a:latin typeface="Cambria Math"/>
                              </a:rPr>
                              <m:t>𝑓</m:t>
                            </m:r>
                          </m:sub>
                        </m:sSub>
                      </m:num>
                      <m:den>
                        <m:sSub>
                          <m:sSubPr>
                            <m:ctrlPr>
                              <a:rPr lang="en-GB" i="1">
                                <a:latin typeface="Cambria Math"/>
                              </a:rPr>
                            </m:ctrlPr>
                          </m:sSubPr>
                          <m:e>
                            <m:r>
                              <a:rPr lang="en-GB" i="1">
                                <a:latin typeface="Cambria Math"/>
                              </a:rPr>
                              <m:t>𝐸</m:t>
                            </m:r>
                          </m:e>
                          <m:sub>
                            <m:r>
                              <a:rPr lang="en-GB" i="1">
                                <a:latin typeface="Cambria Math"/>
                              </a:rPr>
                              <m:t>𝑖</m:t>
                            </m:r>
                          </m:sub>
                        </m:sSub>
                      </m:den>
                    </m:f>
                    <m:r>
                      <a:rPr lang="en-GB" i="1">
                        <a:latin typeface="Cambria Math"/>
                      </a:rPr>
                      <m:t>≤</m:t>
                    </m:r>
                    <m:sSubSup>
                      <m:sSubSupPr>
                        <m:ctrlPr>
                          <a:rPr lang="en-GB" i="1">
                            <a:latin typeface="Cambria Math"/>
                          </a:rPr>
                        </m:ctrlPr>
                      </m:sSubSupPr>
                      <m:e>
                        <m:f>
                          <m:fPr>
                            <m:ctrlPr>
                              <a:rPr lang="en-GB" b="0" i="1" smtClean="0">
                                <a:latin typeface="Cambria Math"/>
                              </a:rPr>
                            </m:ctrlPr>
                          </m:fPr>
                          <m:num>
                            <m:r>
                              <a:rPr lang="en-GB" b="0" i="1" smtClean="0">
                                <a:latin typeface="Cambria Math"/>
                              </a:rPr>
                              <m:t>4</m:t>
                            </m:r>
                          </m:num>
                          <m:den>
                            <m:r>
                              <a:rPr lang="en-GB" b="0" i="1" smtClean="0">
                                <a:latin typeface="Cambria Math"/>
                              </a:rPr>
                              <m:t>3</m:t>
                            </m:r>
                          </m:den>
                        </m:f>
                        <m:r>
                          <a:rPr lang="en-GB" i="1">
                            <a:latin typeface="Cambria Math"/>
                          </a:rPr>
                          <m:t>𝛾</m:t>
                        </m:r>
                      </m:e>
                      <m:sub>
                        <m:r>
                          <a:rPr lang="en-GB" i="1">
                            <a:latin typeface="Cambria Math"/>
                          </a:rPr>
                          <m:t>𝑠</m:t>
                        </m:r>
                      </m:sub>
                      <m:sup>
                        <m:r>
                          <a:rPr lang="en-GB" i="1">
                            <a:latin typeface="Cambria Math"/>
                          </a:rPr>
                          <m:t>2</m:t>
                        </m:r>
                      </m:sup>
                    </m:sSubSup>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316000" cy="5141168"/>
              </a:xfrm>
              <a:blipFill rotWithShape="1">
                <a:blip r:embed="rId2"/>
                <a:stretch>
                  <a:fillRect l="-587" t="-830" r="-1026"/>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240AB68-B506-48B0-8D67-8B664EA145BA}" type="slidenum">
              <a:rPr lang="en-GB" smtClean="0"/>
              <a:t>33</a:t>
            </a:fld>
            <a:endParaRPr lang="en-GB"/>
          </a:p>
        </p:txBody>
      </p:sp>
    </p:spTree>
    <p:extLst>
      <p:ext uri="{BB962C8B-B14F-4D97-AF65-F5344CB8AC3E}">
        <p14:creationId xmlns:p14="http://schemas.microsoft.com/office/powerpoint/2010/main" val="40312397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Highly relativistic shocks</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388000" cy="5069160"/>
              </a:xfrm>
            </p:spPr>
            <p:txBody>
              <a:bodyPr/>
              <a:lstStyle/>
              <a:p>
                <a:r>
                  <a:rPr lang="en-GB" dirty="0" smtClean="0"/>
                  <a:t>From previous, first return crossing leads to energy gain of factor ~</a:t>
                </a:r>
                <a14:m>
                  <m:oMath xmlns:m="http://schemas.openxmlformats.org/officeDocument/2006/math">
                    <m:sSubSup>
                      <m:sSubSupPr>
                        <m:ctrlPr>
                          <a:rPr lang="en-GB" b="0" i="1" smtClean="0">
                            <a:latin typeface="Cambria Math"/>
                          </a:rPr>
                        </m:ctrlPr>
                      </m:sSubSupPr>
                      <m:e>
                        <m:r>
                          <a:rPr lang="en-GB" b="0" i="1" smtClean="0">
                            <a:latin typeface="Cambria Math"/>
                          </a:rPr>
                          <m:t>𝛾</m:t>
                        </m:r>
                      </m:e>
                      <m:sub>
                        <m:r>
                          <a:rPr lang="en-GB" b="0" i="1" smtClean="0">
                            <a:latin typeface="Cambria Math"/>
                          </a:rPr>
                          <m:t>𝑠</m:t>
                        </m:r>
                      </m:sub>
                      <m:sup>
                        <m:r>
                          <a:rPr lang="en-GB" b="0" i="1" smtClean="0">
                            <a:latin typeface="Cambria Math"/>
                          </a:rPr>
                          <m:t>2</m:t>
                        </m:r>
                      </m:sup>
                    </m:sSubSup>
                  </m:oMath>
                </a14:m>
                <a:endParaRPr lang="en-GB" dirty="0" smtClean="0"/>
              </a:p>
              <a:p>
                <a:pPr lvl="1"/>
                <a:r>
                  <a:rPr lang="en-GB" dirty="0" smtClean="0"/>
                  <a:t>this can be very large, as bulk </a:t>
                </a:r>
                <a:r>
                  <a:rPr lang="el-GR" dirty="0" smtClean="0"/>
                  <a:t>γ</a:t>
                </a:r>
                <a:r>
                  <a:rPr lang="en-GB" dirty="0" smtClean="0"/>
                  <a:t> factors for GRBs can be 10</a:t>
                </a:r>
                <a:r>
                  <a:rPr lang="en-GB" baseline="30000" dirty="0" smtClean="0"/>
                  <a:t>2</a:t>
                </a:r>
                <a:r>
                  <a:rPr lang="en-GB" dirty="0" smtClean="0"/>
                  <a:t> or 10</a:t>
                </a:r>
                <a:r>
                  <a:rPr lang="en-GB" baseline="30000" dirty="0" smtClean="0"/>
                  <a:t>3</a:t>
                </a:r>
                <a:endParaRPr lang="en-GB" dirty="0" smtClean="0"/>
              </a:p>
              <a:p>
                <a:r>
                  <a:rPr lang="en-GB" dirty="0" smtClean="0"/>
                  <a:t>For subsequent shock crossing, must have </a:t>
                </a:r>
                <a14:m>
                  <m:oMath xmlns:m="http://schemas.openxmlformats.org/officeDocument/2006/math">
                    <m:sSub>
                      <m:sSubPr>
                        <m:ctrlPr>
                          <a:rPr lang="en-GB" b="0" i="1" dirty="0" smtClean="0">
                            <a:latin typeface="Cambria Math"/>
                          </a:rPr>
                        </m:ctrlPr>
                      </m:sSubPr>
                      <m:e>
                        <m:acc>
                          <m:accPr>
                            <m:chr m:val="̅"/>
                            <m:ctrlPr>
                              <a:rPr lang="en-GB" b="0" i="1" smtClean="0">
                                <a:latin typeface="Cambria Math"/>
                              </a:rPr>
                            </m:ctrlPr>
                          </m:accPr>
                          <m:e>
                            <m:r>
                              <a:rPr lang="en-GB" b="0" i="1" smtClean="0">
                                <a:latin typeface="Cambria Math"/>
                              </a:rPr>
                              <m:t>𝜇</m:t>
                            </m:r>
                          </m:e>
                        </m:acc>
                      </m:e>
                      <m:sub>
                        <m:r>
                          <a:rPr lang="en-GB" b="0" i="1" dirty="0" smtClean="0">
                            <a:latin typeface="Cambria Math"/>
                          </a:rPr>
                          <m:t>2</m:t>
                        </m:r>
                      </m:sub>
                    </m:sSub>
                    <m:r>
                      <a:rPr lang="en-GB" b="0" i="1" dirty="0" smtClean="0">
                        <a:latin typeface="Cambria Math"/>
                      </a:rPr>
                      <m:t>&gt;</m:t>
                    </m:r>
                    <m:f>
                      <m:fPr>
                        <m:ctrlPr>
                          <a:rPr lang="en-GB" b="0" i="1" dirty="0" smtClean="0">
                            <a:latin typeface="Cambria Math"/>
                          </a:rPr>
                        </m:ctrlPr>
                      </m:fPr>
                      <m:num>
                        <m:r>
                          <a:rPr lang="en-GB" b="0" i="1" dirty="0" smtClean="0">
                            <a:latin typeface="Cambria Math"/>
                          </a:rPr>
                          <m:t>1</m:t>
                        </m:r>
                      </m:num>
                      <m:den>
                        <m:r>
                          <a:rPr lang="en-GB" b="0" i="1" dirty="0" smtClean="0">
                            <a:latin typeface="Cambria Math"/>
                          </a:rPr>
                          <m:t>3</m:t>
                        </m:r>
                      </m:den>
                    </m:f>
                  </m:oMath>
                </a14:m>
                <a:endParaRPr lang="en-GB" b="0" dirty="0" smtClean="0"/>
              </a:p>
              <a:p>
                <a:pPr lvl="1"/>
                <a:r>
                  <a:rPr lang="en-GB" dirty="0" smtClean="0"/>
                  <a:t>this transforms to </a:t>
                </a:r>
                <a14:m>
                  <m:oMath xmlns:m="http://schemas.openxmlformats.org/officeDocument/2006/math">
                    <m:sSub>
                      <m:sSubPr>
                        <m:ctrlPr>
                          <a:rPr lang="en-GB" b="0" i="1" smtClean="0">
                            <a:latin typeface="Cambria Math"/>
                          </a:rPr>
                        </m:ctrlPr>
                      </m:sSubPr>
                      <m:e>
                        <m:r>
                          <a:rPr lang="en-GB" b="0" i="1" smtClean="0">
                            <a:latin typeface="Cambria Math"/>
                          </a:rPr>
                          <m:t>𝜇</m:t>
                        </m:r>
                      </m:e>
                      <m:sub>
                        <m:r>
                          <a:rPr lang="en-GB" b="0" i="1" smtClean="0">
                            <a:latin typeface="Cambria Math"/>
                          </a:rPr>
                          <m:t>2</m:t>
                        </m:r>
                      </m:sub>
                    </m:sSub>
                    <m:r>
                      <a:rPr lang="en-GB" b="0" i="1" smtClean="0">
                        <a:latin typeface="Cambria Math"/>
                      </a:rPr>
                      <m:t>&gt;</m:t>
                    </m:r>
                    <m:sSub>
                      <m:sSubPr>
                        <m:ctrlPr>
                          <a:rPr lang="en-GB" b="0" i="1" smtClean="0">
                            <a:latin typeface="Cambria Math"/>
                          </a:rPr>
                        </m:ctrlPr>
                      </m:sSubPr>
                      <m:e>
                        <m:r>
                          <a:rPr lang="en-GB" b="0" i="1" smtClean="0">
                            <a:latin typeface="Cambria Math"/>
                          </a:rPr>
                          <m:t>𝛽</m:t>
                        </m:r>
                      </m:e>
                      <m:sub>
                        <m:r>
                          <a:rPr lang="en-GB" b="0" i="1" smtClean="0">
                            <a:latin typeface="Cambria Math"/>
                          </a:rPr>
                          <m:t>𝑠</m:t>
                        </m:r>
                      </m:sub>
                    </m:sSub>
                    <m:r>
                      <a:rPr lang="en-GB" b="0" i="1" smtClean="0">
                        <a:latin typeface="Cambria Math"/>
                      </a:rPr>
                      <m:t>=1−</m:t>
                    </m:r>
                    <m:sSup>
                      <m:sSupPr>
                        <m:ctrlPr>
                          <a:rPr lang="en-GB" b="0" i="1" smtClean="0">
                            <a:latin typeface="Cambria Math"/>
                          </a:rPr>
                        </m:ctrlPr>
                      </m:sSupPr>
                      <m:e>
                        <m:d>
                          <m:dPr>
                            <m:ctrlPr>
                              <a:rPr lang="en-GB" b="0" i="1" smtClean="0">
                                <a:latin typeface="Cambria Math"/>
                              </a:rPr>
                            </m:ctrlPr>
                          </m:dPr>
                          <m:e>
                            <m:r>
                              <a:rPr lang="en-GB" b="0" i="1" smtClean="0">
                                <a:latin typeface="Cambria Math"/>
                              </a:rPr>
                              <m:t>1</m:t>
                            </m:r>
                            <m:r>
                              <m:rPr>
                                <m:lit/>
                              </m:rPr>
                              <a:rPr lang="en-GB" b="0" i="1" smtClean="0">
                                <a:latin typeface="Cambria Math"/>
                              </a:rPr>
                              <m:t>/</m:t>
                            </m:r>
                            <m:sSub>
                              <m:sSubPr>
                                <m:ctrlPr>
                                  <a:rPr lang="en-GB" b="0" i="1" smtClean="0">
                                    <a:latin typeface="Cambria Math"/>
                                  </a:rPr>
                                </m:ctrlPr>
                              </m:sSubPr>
                              <m:e>
                                <m:r>
                                  <a:rPr lang="en-GB" b="0" i="1" smtClean="0">
                                    <a:latin typeface="Cambria Math"/>
                                  </a:rPr>
                                  <m:t>𝛾</m:t>
                                </m:r>
                              </m:e>
                              <m:sub>
                                <m:r>
                                  <a:rPr lang="en-GB" b="0" i="1" smtClean="0">
                                    <a:latin typeface="Cambria Math"/>
                                  </a:rPr>
                                  <m:t>𝑠</m:t>
                                </m:r>
                              </m:sub>
                            </m:sSub>
                          </m:e>
                        </m:d>
                      </m:e>
                      <m:sup>
                        <m:r>
                          <a:rPr lang="en-GB" b="0" i="1" smtClean="0">
                            <a:latin typeface="Cambria Math"/>
                          </a:rPr>
                          <m:t>2</m:t>
                        </m:r>
                      </m:sup>
                    </m:sSup>
                  </m:oMath>
                </a14:m>
                <a:r>
                  <a:rPr lang="en-GB" dirty="0" smtClean="0"/>
                  <a:t>, corresponding to </a:t>
                </a:r>
                <a14:m>
                  <m:oMath xmlns:m="http://schemas.openxmlformats.org/officeDocument/2006/math">
                    <m:func>
                      <m:funcPr>
                        <m:ctrlPr>
                          <a:rPr lang="en-GB" b="0" i="1" smtClean="0">
                            <a:latin typeface="Cambria Math"/>
                          </a:rPr>
                        </m:ctrlPr>
                      </m:funcPr>
                      <m:fName>
                        <m:r>
                          <m:rPr>
                            <m:sty m:val="p"/>
                          </m:rPr>
                          <a:rPr lang="en-GB" b="0" i="0" smtClean="0">
                            <a:latin typeface="Cambria Math"/>
                          </a:rPr>
                          <m:t>sin</m:t>
                        </m:r>
                      </m:fName>
                      <m:e>
                        <m:r>
                          <a:rPr lang="en-GB" b="0" i="1" smtClean="0">
                            <a:latin typeface="Cambria Math"/>
                          </a:rPr>
                          <m:t>𝜃</m:t>
                        </m:r>
                      </m:e>
                    </m:func>
                    <m:r>
                      <a:rPr lang="en-GB" b="0" i="1" smtClean="0">
                        <a:latin typeface="Cambria Math"/>
                      </a:rPr>
                      <m:t>=</m:t>
                    </m:r>
                    <m:f>
                      <m:fPr>
                        <m:ctrlPr>
                          <a:rPr lang="en-GB" b="0" i="1" smtClean="0">
                            <a:latin typeface="Cambria Math"/>
                          </a:rPr>
                        </m:ctrlPr>
                      </m:fPr>
                      <m:num>
                        <m:r>
                          <a:rPr lang="en-GB" b="0" i="1" smtClean="0">
                            <a:latin typeface="Cambria Math"/>
                          </a:rPr>
                          <m:t>1</m:t>
                        </m:r>
                      </m:num>
                      <m:den>
                        <m:sSub>
                          <m:sSubPr>
                            <m:ctrlPr>
                              <a:rPr lang="en-GB" b="0" i="1" smtClean="0">
                                <a:latin typeface="Cambria Math"/>
                              </a:rPr>
                            </m:ctrlPr>
                          </m:sSubPr>
                          <m:e>
                            <m:r>
                              <a:rPr lang="en-GB" b="0" i="1" smtClean="0">
                                <a:latin typeface="Cambria Math"/>
                              </a:rPr>
                              <m:t>𝛾</m:t>
                            </m:r>
                          </m:e>
                          <m:sub>
                            <m:r>
                              <a:rPr lang="en-GB" b="0" i="1" smtClean="0">
                                <a:latin typeface="Cambria Math"/>
                              </a:rPr>
                              <m:t>𝑠</m:t>
                            </m:r>
                          </m:sub>
                        </m:sSub>
                      </m:den>
                    </m:f>
                  </m:oMath>
                </a14:m>
                <a:endParaRPr lang="en-GB" dirty="0" smtClean="0"/>
              </a:p>
              <a:p>
                <a:pPr lvl="1"/>
                <a:r>
                  <a:rPr lang="en-GB" dirty="0" smtClean="0"/>
                  <a:t>to </a:t>
                </a:r>
                <a:r>
                  <a:rPr lang="en-GB" dirty="0" err="1" smtClean="0"/>
                  <a:t>recross</a:t>
                </a:r>
                <a:r>
                  <a:rPr lang="en-GB" dirty="0" smtClean="0"/>
                  <a:t> shock must scatter out of this cone, but relativistic scattering can only change angle by another </a:t>
                </a:r>
                <a14:m>
                  <m:oMath xmlns:m="http://schemas.openxmlformats.org/officeDocument/2006/math">
                    <m:r>
                      <a:rPr lang="en-GB" b="0" i="1" smtClean="0">
                        <a:latin typeface="Cambria Math"/>
                      </a:rPr>
                      <m:t>1</m:t>
                    </m:r>
                    <m:r>
                      <m:rPr>
                        <m:lit/>
                      </m:rPr>
                      <a:rPr lang="en-GB" b="0" i="1" smtClean="0">
                        <a:latin typeface="Cambria Math"/>
                      </a:rPr>
                      <m:t>/</m:t>
                    </m:r>
                    <m:sSub>
                      <m:sSubPr>
                        <m:ctrlPr>
                          <a:rPr lang="en-GB" b="0" i="1" smtClean="0">
                            <a:latin typeface="Cambria Math"/>
                          </a:rPr>
                        </m:ctrlPr>
                      </m:sSubPr>
                      <m:e>
                        <m:r>
                          <a:rPr lang="en-GB" b="0" i="1" smtClean="0">
                            <a:latin typeface="Cambria Math"/>
                          </a:rPr>
                          <m:t>𝛾</m:t>
                        </m:r>
                      </m:e>
                      <m:sub>
                        <m:r>
                          <a:rPr lang="en-GB" b="0" i="1" smtClean="0">
                            <a:latin typeface="Cambria Math"/>
                          </a:rPr>
                          <m:t>𝑠</m:t>
                        </m:r>
                      </m:sub>
                    </m:sSub>
                  </m:oMath>
                </a14:m>
                <a:r>
                  <a:rPr lang="en-GB" dirty="0" smtClean="0"/>
                  <a:t>, giving </a:t>
                </a:r>
                <a14:m>
                  <m:oMath xmlns:m="http://schemas.openxmlformats.org/officeDocument/2006/math">
                    <m:sSub>
                      <m:sSubPr>
                        <m:ctrlPr>
                          <a:rPr lang="en-GB" b="0" i="1" smtClean="0">
                            <a:latin typeface="Cambria Math"/>
                          </a:rPr>
                        </m:ctrlPr>
                      </m:sSubPr>
                      <m:e>
                        <m:r>
                          <a:rPr lang="en-GB" b="0" i="1" smtClean="0">
                            <a:latin typeface="Cambria Math"/>
                          </a:rPr>
                          <m:t>𝜃</m:t>
                        </m:r>
                      </m:e>
                      <m:sub>
                        <m:r>
                          <a:rPr lang="en-GB" b="0" i="1" smtClean="0">
                            <a:latin typeface="Cambria Math"/>
                          </a:rPr>
                          <m:t>2</m:t>
                        </m:r>
                      </m:sub>
                    </m:sSub>
                    <m:r>
                      <a:rPr lang="en-GB" b="0" i="1" smtClean="0">
                        <a:latin typeface="Cambria Math"/>
                      </a:rPr>
                      <m:t>&lt;</m:t>
                    </m:r>
                    <m:f>
                      <m:fPr>
                        <m:ctrlPr>
                          <a:rPr lang="en-GB" b="0" i="1" smtClean="0">
                            <a:latin typeface="Cambria Math"/>
                          </a:rPr>
                        </m:ctrlPr>
                      </m:fPr>
                      <m:num>
                        <m:r>
                          <a:rPr lang="en-GB" b="0" i="1" smtClean="0">
                            <a:latin typeface="Cambria Math"/>
                          </a:rPr>
                          <m:t>1</m:t>
                        </m:r>
                      </m:num>
                      <m:den>
                        <m:sSub>
                          <m:sSubPr>
                            <m:ctrlPr>
                              <a:rPr lang="en-GB" b="0" i="1" smtClean="0">
                                <a:latin typeface="Cambria Math"/>
                              </a:rPr>
                            </m:ctrlPr>
                          </m:sSubPr>
                          <m:e>
                            <m:r>
                              <a:rPr lang="en-GB" b="0" i="1" smtClean="0">
                                <a:latin typeface="Cambria Math"/>
                              </a:rPr>
                              <m:t>𝛾</m:t>
                            </m:r>
                          </m:e>
                          <m:sub>
                            <m:r>
                              <a:rPr lang="en-GB" b="0" i="1" smtClean="0">
                                <a:latin typeface="Cambria Math"/>
                              </a:rPr>
                              <m:t>𝑠</m:t>
                            </m:r>
                          </m:sub>
                        </m:sSub>
                      </m:den>
                    </m:f>
                    <m:r>
                      <a:rPr lang="en-GB" b="0" i="1" smtClean="0">
                        <a:latin typeface="Cambria Math"/>
                      </a:rPr>
                      <m:t>&lt;</m:t>
                    </m:r>
                    <m:sSub>
                      <m:sSubPr>
                        <m:ctrlPr>
                          <a:rPr lang="en-GB" b="0" i="1" smtClean="0">
                            <a:latin typeface="Cambria Math"/>
                          </a:rPr>
                        </m:ctrlPr>
                      </m:sSubPr>
                      <m:e>
                        <m:r>
                          <a:rPr lang="en-GB" b="0" i="1" smtClean="0">
                            <a:latin typeface="Cambria Math"/>
                          </a:rPr>
                          <m:t>𝜃</m:t>
                        </m:r>
                      </m:e>
                      <m:sub>
                        <m:r>
                          <a:rPr lang="en-GB" b="0" i="1" smtClean="0">
                            <a:latin typeface="Cambria Math"/>
                          </a:rPr>
                          <m:t>1</m:t>
                        </m:r>
                      </m:sub>
                    </m:sSub>
                  </m:oMath>
                </a14:m>
                <a:endParaRPr lang="en-GB" b="0" dirty="0" smtClean="0"/>
              </a:p>
              <a:p>
                <a:pPr lvl="1"/>
                <a:r>
                  <a:rPr lang="en-GB" dirty="0" smtClean="0"/>
                  <a:t>this gives a large escape probability, </a:t>
                </a:r>
                <a:r>
                  <a:rPr lang="en-GB" i="1" dirty="0" smtClean="0"/>
                  <a:t>P</a:t>
                </a:r>
                <a:r>
                  <a:rPr lang="en-GB" dirty="0" smtClean="0"/>
                  <a:t> ~ ⅓, and small energy gain </a:t>
                </a:r>
                <a:br>
                  <a:rPr lang="en-GB" dirty="0" smtClean="0"/>
                </a:br>
                <a14:m>
                  <m:oMath xmlns:m="http://schemas.openxmlformats.org/officeDocument/2006/math">
                    <m:f>
                      <m:fPr>
                        <m:ctrlPr>
                          <a:rPr lang="en-GB" b="0" i="1" smtClean="0">
                            <a:latin typeface="Cambria Math"/>
                          </a:rPr>
                        </m:ctrlPr>
                      </m:fPr>
                      <m:num>
                        <m:sSub>
                          <m:sSubPr>
                            <m:ctrlPr>
                              <a:rPr lang="en-GB" b="0" i="1" smtClean="0">
                                <a:latin typeface="Cambria Math"/>
                              </a:rPr>
                            </m:ctrlPr>
                          </m:sSubPr>
                          <m:e>
                            <m:r>
                              <a:rPr lang="en-GB" b="0" i="1" smtClean="0">
                                <a:latin typeface="Cambria Math"/>
                              </a:rPr>
                              <m:t>𝐸</m:t>
                            </m:r>
                          </m:e>
                          <m:sub>
                            <m:r>
                              <a:rPr lang="en-GB" b="0" i="1" smtClean="0">
                                <a:latin typeface="Cambria Math"/>
                              </a:rPr>
                              <m:t>𝑓</m:t>
                            </m:r>
                          </m:sub>
                        </m:sSub>
                      </m:num>
                      <m:den>
                        <m:sSub>
                          <m:sSubPr>
                            <m:ctrlPr>
                              <a:rPr lang="en-GB" b="0" i="1" smtClean="0">
                                <a:latin typeface="Cambria Math"/>
                              </a:rPr>
                            </m:ctrlPr>
                          </m:sSubPr>
                          <m:e>
                            <m:r>
                              <a:rPr lang="en-GB" b="0" i="1" smtClean="0">
                                <a:latin typeface="Cambria Math"/>
                              </a:rPr>
                              <m:t>𝐸</m:t>
                            </m:r>
                          </m:e>
                          <m:sub>
                            <m:r>
                              <a:rPr lang="en-GB" b="0" i="1" smtClean="0">
                                <a:latin typeface="Cambria Math"/>
                              </a:rPr>
                              <m:t>𝑖</m:t>
                            </m:r>
                          </m:sub>
                        </m:sSub>
                      </m:den>
                    </m:f>
                    <m:r>
                      <a:rPr lang="en-GB" b="0" i="1" smtClean="0">
                        <a:latin typeface="Cambria Math"/>
                      </a:rPr>
                      <m:t>≃</m:t>
                    </m:r>
                    <m:f>
                      <m:fPr>
                        <m:ctrlPr>
                          <a:rPr lang="en-GB" b="0" i="1" smtClean="0">
                            <a:latin typeface="Cambria Math"/>
                          </a:rPr>
                        </m:ctrlPr>
                      </m:fPr>
                      <m:num>
                        <m:r>
                          <a:rPr lang="en-GB" b="0" i="1" smtClean="0">
                            <a:latin typeface="Cambria Math"/>
                          </a:rPr>
                          <m:t>1+</m:t>
                        </m:r>
                        <m:f>
                          <m:fPr>
                            <m:ctrlPr>
                              <a:rPr lang="en-GB" b="0" i="1" smtClean="0">
                                <a:latin typeface="Cambria Math"/>
                              </a:rPr>
                            </m:ctrlPr>
                          </m:fPr>
                          <m:num>
                            <m:r>
                              <a:rPr lang="en-GB" b="0" i="1" smtClean="0">
                                <a:latin typeface="Cambria Math"/>
                              </a:rPr>
                              <m:t>1</m:t>
                            </m:r>
                          </m:num>
                          <m:den>
                            <m:r>
                              <a:rPr lang="en-GB" b="0" i="1" smtClean="0">
                                <a:latin typeface="Cambria Math"/>
                              </a:rPr>
                              <m:t>2</m:t>
                            </m:r>
                          </m:den>
                        </m:f>
                        <m:sSubSup>
                          <m:sSubSupPr>
                            <m:ctrlPr>
                              <a:rPr lang="en-GB" b="0" i="1" smtClean="0">
                                <a:latin typeface="Cambria Math"/>
                              </a:rPr>
                            </m:ctrlPr>
                          </m:sSubSupPr>
                          <m:e>
                            <m:r>
                              <a:rPr lang="en-GB" b="0" i="1" smtClean="0">
                                <a:latin typeface="Cambria Math"/>
                              </a:rPr>
                              <m:t>𝛾</m:t>
                            </m:r>
                          </m:e>
                          <m:sub>
                            <m:r>
                              <a:rPr lang="en-GB" b="0" i="1" smtClean="0">
                                <a:latin typeface="Cambria Math"/>
                              </a:rPr>
                              <m:t>𝑠</m:t>
                            </m:r>
                          </m:sub>
                          <m:sup>
                            <m:r>
                              <a:rPr lang="en-GB" b="0" i="1" smtClean="0">
                                <a:latin typeface="Cambria Math"/>
                              </a:rPr>
                              <m:t>2</m:t>
                            </m:r>
                          </m:sup>
                        </m:sSubSup>
                        <m:sSubSup>
                          <m:sSubSupPr>
                            <m:ctrlPr>
                              <a:rPr lang="en-GB" b="0" i="1" smtClean="0">
                                <a:latin typeface="Cambria Math"/>
                              </a:rPr>
                            </m:ctrlPr>
                          </m:sSubSupPr>
                          <m:e>
                            <m:r>
                              <a:rPr lang="en-GB" b="0" i="1" smtClean="0">
                                <a:latin typeface="Cambria Math"/>
                              </a:rPr>
                              <m:t>𝜃</m:t>
                            </m:r>
                          </m:e>
                          <m:sub>
                            <m:r>
                              <a:rPr lang="en-GB" b="0" i="1" smtClean="0">
                                <a:latin typeface="Cambria Math"/>
                              </a:rPr>
                              <m:t>1</m:t>
                            </m:r>
                          </m:sub>
                          <m:sup>
                            <m:r>
                              <a:rPr lang="en-GB" b="0" i="1" smtClean="0">
                                <a:latin typeface="Cambria Math"/>
                              </a:rPr>
                              <m:t>2</m:t>
                            </m:r>
                          </m:sup>
                        </m:sSubSup>
                      </m:num>
                      <m:den>
                        <m:r>
                          <a:rPr lang="en-GB" b="0" i="1" smtClean="0">
                            <a:latin typeface="Cambria Math"/>
                          </a:rPr>
                          <m:t>1+</m:t>
                        </m:r>
                        <m:f>
                          <m:fPr>
                            <m:ctrlPr>
                              <a:rPr lang="en-GB" b="0" i="1" smtClean="0">
                                <a:latin typeface="Cambria Math"/>
                              </a:rPr>
                            </m:ctrlPr>
                          </m:fPr>
                          <m:num>
                            <m:r>
                              <a:rPr lang="en-GB" b="0" i="1" smtClean="0">
                                <a:latin typeface="Cambria Math"/>
                              </a:rPr>
                              <m:t>1</m:t>
                            </m:r>
                          </m:num>
                          <m:den>
                            <m:r>
                              <a:rPr lang="en-GB" b="0" i="1" smtClean="0">
                                <a:latin typeface="Cambria Math"/>
                              </a:rPr>
                              <m:t>2</m:t>
                            </m:r>
                          </m:den>
                        </m:f>
                        <m:sSubSup>
                          <m:sSubSupPr>
                            <m:ctrlPr>
                              <a:rPr lang="en-GB" b="0" i="1" smtClean="0">
                                <a:latin typeface="Cambria Math"/>
                              </a:rPr>
                            </m:ctrlPr>
                          </m:sSubSupPr>
                          <m:e>
                            <m:r>
                              <a:rPr lang="en-GB" b="0" i="1" smtClean="0">
                                <a:latin typeface="Cambria Math"/>
                              </a:rPr>
                              <m:t>𝛾</m:t>
                            </m:r>
                          </m:e>
                          <m:sub>
                            <m:r>
                              <a:rPr lang="en-GB" b="0" i="1" smtClean="0">
                                <a:latin typeface="Cambria Math"/>
                              </a:rPr>
                              <m:t>𝑠</m:t>
                            </m:r>
                          </m:sub>
                          <m:sup>
                            <m:r>
                              <a:rPr lang="en-GB" b="0" i="1" smtClean="0">
                                <a:latin typeface="Cambria Math"/>
                              </a:rPr>
                              <m:t>2</m:t>
                            </m:r>
                          </m:sup>
                        </m:sSubSup>
                        <m:sSubSup>
                          <m:sSubSupPr>
                            <m:ctrlPr>
                              <a:rPr lang="en-GB" b="0" i="1" smtClean="0">
                                <a:latin typeface="Cambria Math"/>
                              </a:rPr>
                            </m:ctrlPr>
                          </m:sSubSupPr>
                          <m:e>
                            <m:r>
                              <a:rPr lang="en-GB" b="0" i="1" smtClean="0">
                                <a:latin typeface="Cambria Math"/>
                              </a:rPr>
                              <m:t>𝜃</m:t>
                            </m:r>
                          </m:e>
                          <m:sub>
                            <m:r>
                              <a:rPr lang="en-GB" b="0" i="1" smtClean="0">
                                <a:latin typeface="Cambria Math"/>
                              </a:rPr>
                              <m:t>2</m:t>
                            </m:r>
                          </m:sub>
                          <m:sup>
                            <m:r>
                              <a:rPr lang="en-GB" b="0" i="1" smtClean="0">
                                <a:latin typeface="Cambria Math"/>
                              </a:rPr>
                              <m:t>2</m:t>
                            </m:r>
                          </m:sup>
                        </m:sSubSup>
                      </m:den>
                    </m:f>
                    <m:r>
                      <a:rPr lang="en-GB" b="0" i="1" smtClean="0">
                        <a:latin typeface="Cambria Math"/>
                      </a:rPr>
                      <m:t>≃2</m:t>
                    </m:r>
                  </m:oMath>
                </a14:m>
                <a:endParaRPr lang="en-GB" dirty="0" smtClean="0"/>
              </a:p>
              <a:p>
                <a:pPr marL="548640" lvl="2" indent="0">
                  <a:buNone/>
                </a:pPr>
                <a:r>
                  <a:rPr lang="en-GB" dirty="0" smtClean="0"/>
                  <a:t>(assuming </a:t>
                </a:r>
                <a14:m>
                  <m:oMath xmlns:m="http://schemas.openxmlformats.org/officeDocument/2006/math">
                    <m:sSub>
                      <m:sSubPr>
                        <m:ctrlPr>
                          <a:rPr lang="en-GB" b="0" i="1" smtClean="0">
                            <a:latin typeface="Cambria Math"/>
                          </a:rPr>
                        </m:ctrlPr>
                      </m:sSubPr>
                      <m:e>
                        <m:r>
                          <a:rPr lang="en-GB" b="0" i="1" smtClean="0">
                            <a:latin typeface="Cambria Math"/>
                          </a:rPr>
                          <m:t>𝜃</m:t>
                        </m:r>
                      </m:e>
                      <m:sub>
                        <m:r>
                          <a:rPr lang="en-GB" b="0" i="1" smtClean="0">
                            <a:latin typeface="Cambria Math"/>
                          </a:rPr>
                          <m:t>2</m:t>
                        </m:r>
                      </m:sub>
                    </m:sSub>
                    <m:r>
                      <a:rPr lang="en-GB" b="0" i="1" smtClean="0">
                        <a:latin typeface="Cambria Math"/>
                      </a:rPr>
                      <m:t>~2</m:t>
                    </m:r>
                    <m:r>
                      <m:rPr>
                        <m:lit/>
                      </m:rPr>
                      <a:rPr lang="en-GB" b="0" i="1" smtClean="0">
                        <a:latin typeface="Cambria Math"/>
                      </a:rPr>
                      <m:t>/</m:t>
                    </m:r>
                    <m:sSub>
                      <m:sSubPr>
                        <m:ctrlPr>
                          <a:rPr lang="en-GB" b="0" i="1" smtClean="0">
                            <a:latin typeface="Cambria Math"/>
                          </a:rPr>
                        </m:ctrlPr>
                      </m:sSubPr>
                      <m:e>
                        <m:r>
                          <a:rPr lang="en-GB" b="0" i="1" smtClean="0">
                            <a:latin typeface="Cambria Math"/>
                          </a:rPr>
                          <m:t>𝛾</m:t>
                        </m:r>
                      </m:e>
                      <m:sub>
                        <m:r>
                          <a:rPr lang="en-GB" b="0" i="1" smtClean="0">
                            <a:latin typeface="Cambria Math"/>
                          </a:rPr>
                          <m:t>𝑠</m:t>
                        </m:r>
                      </m:sub>
                    </m:sSub>
                  </m:oMath>
                </a14:m>
                <a:r>
                  <a:rPr lang="en-GB" dirty="0" smtClean="0"/>
                  <a:t> and </a:t>
                </a:r>
                <a14:m>
                  <m:oMath xmlns:m="http://schemas.openxmlformats.org/officeDocument/2006/math">
                    <m:sSub>
                      <m:sSubPr>
                        <m:ctrlPr>
                          <a:rPr lang="en-GB" b="0" i="1" smtClean="0">
                            <a:latin typeface="Cambria Math"/>
                          </a:rPr>
                        </m:ctrlPr>
                      </m:sSubPr>
                      <m:e>
                        <m:r>
                          <a:rPr lang="en-GB" b="0" i="1" smtClean="0">
                            <a:latin typeface="Cambria Math"/>
                          </a:rPr>
                          <m:t>𝜃</m:t>
                        </m:r>
                      </m:e>
                      <m:sub>
                        <m:r>
                          <a:rPr lang="en-GB" b="0" i="1" smtClean="0">
                            <a:latin typeface="Cambria Math"/>
                          </a:rPr>
                          <m:t>1</m:t>
                        </m:r>
                      </m:sub>
                    </m:sSub>
                    <m:r>
                      <a:rPr lang="en-GB" b="0" i="1" smtClean="0">
                        <a:latin typeface="Cambria Math"/>
                      </a:rPr>
                      <m:t>~1</m:t>
                    </m:r>
                    <m:r>
                      <m:rPr>
                        <m:lit/>
                      </m:rPr>
                      <a:rPr lang="en-GB" b="0" i="1" smtClean="0">
                        <a:latin typeface="Cambria Math"/>
                      </a:rPr>
                      <m:t>/</m:t>
                    </m:r>
                    <m:sSub>
                      <m:sSubPr>
                        <m:ctrlPr>
                          <a:rPr lang="en-GB" b="0" i="1" smtClean="0">
                            <a:latin typeface="Cambria Math"/>
                          </a:rPr>
                        </m:ctrlPr>
                      </m:sSubPr>
                      <m:e>
                        <m:r>
                          <a:rPr lang="en-GB" b="0" i="1" smtClean="0">
                            <a:latin typeface="Cambria Math"/>
                          </a:rPr>
                          <m:t>𝛾</m:t>
                        </m:r>
                      </m:e>
                      <m:sub>
                        <m:r>
                          <a:rPr lang="en-GB" b="0" i="1" smtClean="0">
                            <a:latin typeface="Cambria Math"/>
                          </a:rPr>
                          <m:t>𝑠</m:t>
                        </m:r>
                      </m:sub>
                    </m:sSub>
                  </m:oMath>
                </a14:m>
                <a:r>
                  <a:rPr lang="en-GB" dirty="0" smtClean="0"/>
                  <a:t>)</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388000" cy="5069160"/>
              </a:xfrm>
              <a:blipFill rotWithShape="1">
                <a:blip r:embed="rId2"/>
                <a:stretch>
                  <a:fillRect l="-581" t="-842" r="-436"/>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240AB68-B506-48B0-8D67-8B664EA145BA}" type="slidenum">
              <a:rPr lang="en-GB" smtClean="0"/>
              <a:t>34</a:t>
            </a:fld>
            <a:endParaRPr lang="en-GB"/>
          </a:p>
        </p:txBody>
      </p:sp>
      <p:sp>
        <p:nvSpPr>
          <p:cNvPr id="5" name="TextBox 4"/>
          <p:cNvSpPr txBox="1"/>
          <p:nvPr/>
        </p:nvSpPr>
        <p:spPr>
          <a:xfrm>
            <a:off x="6156176" y="5301208"/>
            <a:ext cx="2736304" cy="1015663"/>
          </a:xfrm>
          <a:prstGeom prst="rect">
            <a:avLst/>
          </a:prstGeom>
          <a:noFill/>
          <a:ln>
            <a:solidFill>
              <a:schemeClr val="tx2"/>
            </a:solidFill>
          </a:ln>
        </p:spPr>
        <p:txBody>
          <a:bodyPr wrap="square" rtlCol="0">
            <a:spAutoFit/>
          </a:bodyPr>
          <a:lstStyle/>
          <a:p>
            <a:r>
              <a:rPr lang="en-GB" sz="2000" i="1" dirty="0" smtClean="0"/>
              <a:t>this turns out to imply a somewhat steeper power law, 2.3–2.4</a:t>
            </a:r>
            <a:endParaRPr lang="en-GB" sz="2000" i="1" dirty="0"/>
          </a:p>
        </p:txBody>
      </p:sp>
    </p:spTree>
    <p:extLst>
      <p:ext uri="{BB962C8B-B14F-4D97-AF65-F5344CB8AC3E}">
        <p14:creationId xmlns:p14="http://schemas.microsoft.com/office/powerpoint/2010/main" val="42797986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Acceleration Mechanisms</a:t>
            </a:r>
            <a:endParaRPr lang="en-GB" dirty="0"/>
          </a:p>
        </p:txBody>
      </p:sp>
      <p:sp>
        <p:nvSpPr>
          <p:cNvPr id="3" name="Text Placeholder 2"/>
          <p:cNvSpPr>
            <a:spLocks noGrp="1"/>
          </p:cNvSpPr>
          <p:nvPr>
            <p:ph type="body" idx="1"/>
          </p:nvPr>
        </p:nvSpPr>
        <p:spPr/>
        <p:txBody>
          <a:bodyPr/>
          <a:lstStyle/>
          <a:p>
            <a:r>
              <a:rPr lang="en-GB" dirty="0" smtClean="0"/>
              <a:t>Magnetic Reconnection</a:t>
            </a:r>
            <a:endParaRPr lang="en-GB" dirty="0"/>
          </a:p>
        </p:txBody>
      </p:sp>
      <p:sp>
        <p:nvSpPr>
          <p:cNvPr id="4" name="Slide Number Placeholder 3"/>
          <p:cNvSpPr>
            <a:spLocks noGrp="1"/>
          </p:cNvSpPr>
          <p:nvPr>
            <p:ph type="sldNum" sz="quarter" idx="12"/>
          </p:nvPr>
        </p:nvSpPr>
        <p:spPr/>
        <p:txBody>
          <a:bodyPr/>
          <a:lstStyle/>
          <a:p>
            <a:fld id="{6240AB68-B506-48B0-8D67-8B664EA145BA}" type="slidenum">
              <a:rPr lang="en-GB" smtClean="0"/>
              <a:t>35</a:t>
            </a:fld>
            <a:endParaRPr lang="en-GB"/>
          </a:p>
        </p:txBody>
      </p:sp>
    </p:spTree>
    <p:extLst>
      <p:ext uri="{BB962C8B-B14F-4D97-AF65-F5344CB8AC3E}">
        <p14:creationId xmlns:p14="http://schemas.microsoft.com/office/powerpoint/2010/main" val="39489437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Magnetic reconnection</a:t>
            </a:r>
            <a:endParaRPr lang="en-GB" dirty="0"/>
          </a:p>
        </p:txBody>
      </p:sp>
      <p:sp>
        <p:nvSpPr>
          <p:cNvPr id="3" name="Content Placeholder 2"/>
          <p:cNvSpPr>
            <a:spLocks noGrp="1"/>
          </p:cNvSpPr>
          <p:nvPr>
            <p:ph idx="1"/>
          </p:nvPr>
        </p:nvSpPr>
        <p:spPr>
          <a:xfrm>
            <a:off x="457200" y="1600200"/>
            <a:ext cx="8229600" cy="5076000"/>
          </a:xfrm>
        </p:spPr>
        <p:txBody>
          <a:bodyPr/>
          <a:lstStyle/>
          <a:p>
            <a:r>
              <a:rPr lang="en-GB" dirty="0" smtClean="0"/>
              <a:t>Magnetic reconnection</a:t>
            </a:r>
            <a:br>
              <a:rPr lang="en-GB" dirty="0" smtClean="0"/>
            </a:br>
            <a:r>
              <a:rPr lang="en-GB" dirty="0" smtClean="0"/>
              <a:t>occurs when magnetic </a:t>
            </a:r>
            <a:br>
              <a:rPr lang="en-GB" dirty="0" smtClean="0"/>
            </a:br>
            <a:r>
              <a:rPr lang="en-GB" dirty="0" smtClean="0"/>
              <a:t>field lines of opposed </a:t>
            </a:r>
            <a:br>
              <a:rPr lang="en-GB" dirty="0" smtClean="0"/>
            </a:br>
            <a:r>
              <a:rPr lang="en-GB" dirty="0" smtClean="0"/>
              <a:t>polarities are forced close</a:t>
            </a:r>
            <a:br>
              <a:rPr lang="en-GB" dirty="0" smtClean="0"/>
            </a:br>
            <a:r>
              <a:rPr lang="en-GB" dirty="0" smtClean="0"/>
              <a:t>together</a:t>
            </a:r>
          </a:p>
          <a:p>
            <a:pPr lvl="1"/>
            <a:r>
              <a:rPr lang="en-GB" dirty="0" smtClean="0"/>
              <a:t>resulting field</a:t>
            </a:r>
            <a:r>
              <a:rPr lang="en-GB" dirty="0"/>
              <a:t> </a:t>
            </a:r>
            <a:r>
              <a:rPr lang="en-GB" dirty="0" smtClean="0"/>
              <a:t>configuration has</a:t>
            </a:r>
            <a:br>
              <a:rPr lang="en-GB" dirty="0" smtClean="0"/>
            </a:br>
            <a:r>
              <a:rPr lang="en-GB" dirty="0" smtClean="0"/>
              <a:t>lower energy, so energy is </a:t>
            </a:r>
            <a:br>
              <a:rPr lang="en-GB" dirty="0" smtClean="0"/>
            </a:br>
            <a:r>
              <a:rPr lang="en-GB" dirty="0" smtClean="0"/>
              <a:t>released in this process and </a:t>
            </a:r>
            <a:br>
              <a:rPr lang="en-GB" dirty="0" smtClean="0"/>
            </a:br>
            <a:r>
              <a:rPr lang="en-GB" dirty="0" smtClean="0"/>
              <a:t>can drive acceleration (and/or bulk flow of plasma)</a:t>
            </a:r>
          </a:p>
          <a:p>
            <a:r>
              <a:rPr lang="en-GB" dirty="0" smtClean="0"/>
              <a:t>This is probably not appropriate for most astrophysical accelerators, but is implicated in solar flares and may be important near pulsars</a:t>
            </a:r>
          </a:p>
          <a:p>
            <a:pPr lvl="1"/>
            <a:r>
              <a:rPr lang="en-GB" dirty="0" smtClean="0"/>
              <a:t>in particular, it is </a:t>
            </a:r>
            <a:r>
              <a:rPr lang="en-GB" i="1" dirty="0" smtClean="0"/>
              <a:t>fast</a:t>
            </a:r>
            <a:r>
              <a:rPr lang="en-GB" dirty="0" smtClean="0"/>
              <a:t> and so can drive sudden </a:t>
            </a:r>
            <a:r>
              <a:rPr lang="el-GR" dirty="0" smtClean="0"/>
              <a:t>γ</a:t>
            </a:r>
            <a:r>
              <a:rPr lang="en-GB" dirty="0" smtClean="0"/>
              <a:t>-ray flares as observed, e.g., in Crab Nebula </a:t>
            </a:r>
            <a:endParaRPr lang="en-GB" dirty="0"/>
          </a:p>
        </p:txBody>
      </p:sp>
      <p:sp>
        <p:nvSpPr>
          <p:cNvPr id="4" name="Slide Number Placeholder 3"/>
          <p:cNvSpPr>
            <a:spLocks noGrp="1"/>
          </p:cNvSpPr>
          <p:nvPr>
            <p:ph type="sldNum" sz="quarter" idx="12"/>
          </p:nvPr>
        </p:nvSpPr>
        <p:spPr/>
        <p:txBody>
          <a:bodyPr/>
          <a:lstStyle/>
          <a:p>
            <a:fld id="{6240AB68-B506-48B0-8D67-8B664EA145BA}" type="slidenum">
              <a:rPr lang="en-GB" smtClean="0"/>
              <a:t>36</a:t>
            </a:fld>
            <a:endParaRPr lang="en-GB"/>
          </a:p>
        </p:txBody>
      </p:sp>
      <p:pic>
        <p:nvPicPr>
          <p:cNvPr id="13314" name="Picture 2" descr="http://upload.wikimedia.org/wikipedia/commons/2/24/Reconnectio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06026" y="1412776"/>
            <a:ext cx="4158462" cy="30243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84"/>
            <a:ext cx="2160240" cy="369332"/>
          </a:xfrm>
          <a:prstGeom prst="rect">
            <a:avLst/>
          </a:prstGeom>
          <a:noFill/>
        </p:spPr>
        <p:txBody>
          <a:bodyPr wrap="square" rtlCol="0">
            <a:spAutoFit/>
          </a:bodyPr>
          <a:lstStyle/>
          <a:p>
            <a:pPr algn="r"/>
            <a:r>
              <a:rPr lang="en-GB" i="1" dirty="0" smtClean="0">
                <a:solidFill>
                  <a:schemeClr val="bg1"/>
                </a:solidFill>
              </a:rPr>
              <a:t>notes section 3.7</a:t>
            </a:r>
            <a:endParaRPr lang="en-GB" i="1" dirty="0">
              <a:solidFill>
                <a:schemeClr val="bg1"/>
              </a:solidFill>
            </a:endParaRPr>
          </a:p>
        </p:txBody>
      </p:sp>
    </p:spTree>
    <p:extLst>
      <p:ext uri="{BB962C8B-B14F-4D97-AF65-F5344CB8AC3E}">
        <p14:creationId xmlns:p14="http://schemas.microsoft.com/office/powerpoint/2010/main" val="26364657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Acceleration Mechanisms</a:t>
            </a:r>
            <a:endParaRPr lang="en-GB" dirty="0"/>
          </a:p>
        </p:txBody>
      </p:sp>
      <p:sp>
        <p:nvSpPr>
          <p:cNvPr id="3" name="Text Placeholder 2"/>
          <p:cNvSpPr>
            <a:spLocks noGrp="1"/>
          </p:cNvSpPr>
          <p:nvPr>
            <p:ph type="body" idx="1"/>
          </p:nvPr>
        </p:nvSpPr>
        <p:spPr/>
        <p:txBody>
          <a:bodyPr/>
          <a:lstStyle/>
          <a:p>
            <a:r>
              <a:rPr lang="en-GB" dirty="0" smtClean="0"/>
              <a:t>Propagation through the Galaxy</a:t>
            </a:r>
            <a:endParaRPr lang="en-GB" dirty="0"/>
          </a:p>
        </p:txBody>
      </p:sp>
      <p:sp>
        <p:nvSpPr>
          <p:cNvPr id="4" name="Slide Number Placeholder 3"/>
          <p:cNvSpPr>
            <a:spLocks noGrp="1"/>
          </p:cNvSpPr>
          <p:nvPr>
            <p:ph type="sldNum" sz="quarter" idx="12"/>
          </p:nvPr>
        </p:nvSpPr>
        <p:spPr/>
        <p:txBody>
          <a:bodyPr/>
          <a:lstStyle/>
          <a:p>
            <a:fld id="{6240AB68-B506-48B0-8D67-8B664EA145BA}" type="slidenum">
              <a:rPr lang="en-GB" smtClean="0"/>
              <a:t>37</a:t>
            </a:fld>
            <a:endParaRPr lang="en-GB"/>
          </a:p>
        </p:txBody>
      </p:sp>
    </p:spTree>
    <p:extLst>
      <p:ext uri="{BB962C8B-B14F-4D97-AF65-F5344CB8AC3E}">
        <p14:creationId xmlns:p14="http://schemas.microsoft.com/office/powerpoint/2010/main" val="37454431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Propagation of CRs in Galaxy</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GB" dirty="0" smtClean="0"/>
                  <a:t>DSA predicts energy spectrum </a:t>
                </a:r>
                <a:r>
                  <a:rPr lang="en-GB" i="1" dirty="0" smtClean="0"/>
                  <a:t>E</a:t>
                </a:r>
                <a:r>
                  <a:rPr lang="en-GB" baseline="30000" dirty="0" smtClean="0"/>
                  <a:t>−2</a:t>
                </a:r>
                <a:r>
                  <a:rPr lang="en-GB" dirty="0" smtClean="0"/>
                  <a:t>, maybe even less for realistic approach; relativistic shocks give </a:t>
                </a:r>
                <a:r>
                  <a:rPr lang="en-GB" i="1" dirty="0" smtClean="0"/>
                  <a:t>E</a:t>
                </a:r>
                <a:r>
                  <a:rPr lang="en-GB" baseline="30000" dirty="0" smtClean="0"/>
                  <a:t>−2.3</a:t>
                </a:r>
                <a:r>
                  <a:rPr lang="en-GB" dirty="0" smtClean="0"/>
                  <a:t> or so</a:t>
                </a:r>
              </a:p>
              <a:p>
                <a:pPr lvl="1"/>
                <a:r>
                  <a:rPr lang="en-GB" dirty="0" smtClean="0"/>
                  <a:t>observed spectrum is ~</a:t>
                </a:r>
                <a:r>
                  <a:rPr lang="en-GB" i="1" dirty="0" smtClean="0"/>
                  <a:t>E</a:t>
                </a:r>
                <a:r>
                  <a:rPr lang="en-GB" baseline="30000" dirty="0" smtClean="0"/>
                  <a:t>−2.7</a:t>
                </a:r>
                <a:endParaRPr lang="en-GB" dirty="0" smtClean="0"/>
              </a:p>
              <a:p>
                <a:pPr lvl="1"/>
                <a:r>
                  <a:rPr lang="en-GB" dirty="0" smtClean="0"/>
                  <a:t>is this a problem?</a:t>
                </a:r>
              </a:p>
              <a:p>
                <a:r>
                  <a:rPr lang="en-GB" dirty="0" smtClean="0"/>
                  <a:t>Perhaps not: as CRs propagate through Galaxy, more energetic particles will have larger </a:t>
                </a:r>
                <a:r>
                  <a:rPr lang="en-GB" dirty="0" err="1" smtClean="0"/>
                  <a:t>gyroradii</a:t>
                </a:r>
                <a:r>
                  <a:rPr lang="en-GB" dirty="0" smtClean="0"/>
                  <a:t> and so are more likely to escape</a:t>
                </a:r>
              </a:p>
              <a:p>
                <a:pPr lvl="1"/>
                <a:r>
                  <a:rPr lang="en-GB" dirty="0" smtClean="0"/>
                  <a:t>can model this by a cylindrical “leaky box” with radius </a:t>
                </a:r>
                <a:r>
                  <a:rPr lang="en-GB" i="1" dirty="0" smtClean="0"/>
                  <a:t>R </a:t>
                </a:r>
                <a:r>
                  <a:rPr lang="en-GB" dirty="0" smtClean="0"/>
                  <a:t>~ 15 </a:t>
                </a:r>
                <a:r>
                  <a:rPr lang="en-GB" dirty="0" err="1" smtClean="0"/>
                  <a:t>kpc</a:t>
                </a:r>
                <a:r>
                  <a:rPr lang="en-GB" dirty="0" smtClean="0"/>
                  <a:t> and height </a:t>
                </a:r>
                <a:r>
                  <a:rPr lang="en-GB" i="1" dirty="0" smtClean="0"/>
                  <a:t>H</a:t>
                </a:r>
                <a:r>
                  <a:rPr lang="en-GB" dirty="0" smtClean="0"/>
                  <a:t> ~ 3 </a:t>
                </a:r>
                <a:r>
                  <a:rPr lang="en-GB" dirty="0" err="1" smtClean="0"/>
                  <a:t>kpc</a:t>
                </a:r>
                <a:r>
                  <a:rPr lang="en-GB" dirty="0" smtClean="0"/>
                  <a:t> (height of Galactic magnetic field as estimated from synchrotron radiation)</a:t>
                </a:r>
              </a:p>
              <a:p>
                <a:pPr lvl="1"/>
                <a:r>
                  <a:rPr lang="en-GB" dirty="0" smtClean="0"/>
                  <a:t>escape time is then </a:t>
                </a:r>
                <a14:m>
                  <m:oMath xmlns:m="http://schemas.openxmlformats.org/officeDocument/2006/math">
                    <m:sSub>
                      <m:sSubPr>
                        <m:ctrlPr>
                          <a:rPr lang="en-GB" b="0" i="1" smtClean="0">
                            <a:latin typeface="Cambria Math"/>
                          </a:rPr>
                        </m:ctrlPr>
                      </m:sSubPr>
                      <m:e>
                        <m:r>
                          <a:rPr lang="en-GB" b="0" i="1" smtClean="0">
                            <a:latin typeface="Cambria Math"/>
                          </a:rPr>
                          <m:t>𝜏</m:t>
                        </m:r>
                      </m:e>
                      <m:sub>
                        <m:r>
                          <m:rPr>
                            <m:sty m:val="p"/>
                          </m:rPr>
                          <a:rPr lang="en-GB" b="0" i="0" smtClean="0">
                            <a:latin typeface="Cambria Math"/>
                          </a:rPr>
                          <m:t>esc</m:t>
                        </m:r>
                      </m:sub>
                    </m:sSub>
                    <m:r>
                      <a:rPr lang="en-GB" b="0" i="1" smtClean="0">
                        <a:latin typeface="Cambria Math"/>
                      </a:rPr>
                      <m:t>≃</m:t>
                    </m:r>
                    <m:sSup>
                      <m:sSupPr>
                        <m:ctrlPr>
                          <a:rPr lang="en-GB" b="0" i="1" smtClean="0">
                            <a:latin typeface="Cambria Math"/>
                          </a:rPr>
                        </m:ctrlPr>
                      </m:sSupPr>
                      <m:e>
                        <m:r>
                          <a:rPr lang="en-GB" b="0" i="1" smtClean="0">
                            <a:latin typeface="Cambria Math"/>
                          </a:rPr>
                          <m:t>𝐻</m:t>
                        </m:r>
                      </m:e>
                      <m:sup>
                        <m:r>
                          <a:rPr lang="en-GB" b="0" i="1" smtClean="0">
                            <a:latin typeface="Cambria Math"/>
                          </a:rPr>
                          <m:t>2</m:t>
                        </m:r>
                      </m:sup>
                    </m:sSup>
                    <m:r>
                      <m:rPr>
                        <m:lit/>
                      </m:rPr>
                      <a:rPr lang="en-GB" b="0" i="1" smtClean="0">
                        <a:latin typeface="Cambria Math"/>
                      </a:rPr>
                      <m:t>/</m:t>
                    </m:r>
                    <m:r>
                      <a:rPr lang="en-GB" b="0" i="1" smtClean="0">
                        <a:latin typeface="Cambria Math"/>
                      </a:rPr>
                      <m:t>𝐷</m:t>
                    </m:r>
                    <m:r>
                      <a:rPr lang="en-GB" b="0" i="1" smtClean="0">
                        <a:latin typeface="Cambria Math"/>
                      </a:rPr>
                      <m:t>(</m:t>
                    </m:r>
                    <m:r>
                      <a:rPr lang="en-GB" b="0" i="1" smtClean="0">
                        <a:latin typeface="Cambria Math"/>
                      </a:rPr>
                      <m:t>𝐸</m:t>
                    </m:r>
                    <m:r>
                      <a:rPr lang="en-GB" b="0" i="1" smtClean="0">
                        <a:latin typeface="Cambria Math"/>
                      </a:rPr>
                      <m:t>)</m:t>
                    </m:r>
                  </m:oMath>
                </a14:m>
                <a:r>
                  <a:rPr lang="en-GB" dirty="0" smtClean="0"/>
                  <a:t> where </a:t>
                </a:r>
                <a:r>
                  <a:rPr lang="en-GB" i="1" dirty="0" smtClean="0"/>
                  <a:t>D</a:t>
                </a:r>
                <a:r>
                  <a:rPr lang="en-GB" dirty="0" smtClean="0"/>
                  <a:t>(</a:t>
                </a:r>
                <a:r>
                  <a:rPr lang="en-GB" i="1" dirty="0" smtClean="0"/>
                  <a:t>E</a:t>
                </a:r>
                <a:r>
                  <a:rPr lang="en-GB" dirty="0" smtClean="0"/>
                  <a:t>) is diffusion coefficient for CRs of energy </a:t>
                </a:r>
                <a:r>
                  <a:rPr lang="en-GB" i="1" dirty="0" smtClean="0"/>
                  <a:t>E</a:t>
                </a:r>
                <a:endParaRPr lang="en-GB" dirty="0" smtClean="0"/>
              </a:p>
              <a:p>
                <a:pPr lvl="1"/>
                <a:r>
                  <a:rPr lang="en-GB" dirty="0" smtClean="0"/>
                  <a:t>assume </a:t>
                </a:r>
                <a14:m>
                  <m:oMath xmlns:m="http://schemas.openxmlformats.org/officeDocument/2006/math">
                    <m:r>
                      <a:rPr lang="en-GB" b="0" i="1" smtClean="0">
                        <a:latin typeface="Cambria Math"/>
                      </a:rPr>
                      <m:t>𝐷</m:t>
                    </m:r>
                    <m:d>
                      <m:dPr>
                        <m:ctrlPr>
                          <a:rPr lang="en-GB" b="0" i="1" smtClean="0">
                            <a:latin typeface="Cambria Math"/>
                          </a:rPr>
                        </m:ctrlPr>
                      </m:dPr>
                      <m:e>
                        <m:r>
                          <a:rPr lang="en-GB" b="0" i="1" smtClean="0">
                            <a:latin typeface="Cambria Math"/>
                          </a:rPr>
                          <m:t>𝐸</m:t>
                        </m:r>
                      </m:e>
                    </m:d>
                    <m:r>
                      <a:rPr lang="en-GB" b="0" i="1" smtClean="0">
                        <a:latin typeface="Cambria Math"/>
                      </a:rPr>
                      <m:t>=</m:t>
                    </m:r>
                    <m:sSub>
                      <m:sSubPr>
                        <m:ctrlPr>
                          <a:rPr lang="en-GB" b="0" i="1" smtClean="0">
                            <a:latin typeface="Cambria Math"/>
                          </a:rPr>
                        </m:ctrlPr>
                      </m:sSubPr>
                      <m:e>
                        <m:r>
                          <a:rPr lang="en-GB" b="0" i="1" smtClean="0">
                            <a:latin typeface="Cambria Math"/>
                          </a:rPr>
                          <m:t>𝐷</m:t>
                        </m:r>
                      </m:e>
                      <m:sub>
                        <m:r>
                          <a:rPr lang="en-GB" b="0" i="1" smtClean="0">
                            <a:latin typeface="Cambria Math"/>
                          </a:rPr>
                          <m:t>0</m:t>
                        </m:r>
                      </m:sub>
                    </m:sSub>
                    <m:sSup>
                      <m:sSupPr>
                        <m:ctrlPr>
                          <a:rPr lang="en-GB" b="0" i="1" smtClean="0">
                            <a:latin typeface="Cambria Math"/>
                          </a:rPr>
                        </m:ctrlPr>
                      </m:sSupPr>
                      <m:e>
                        <m:r>
                          <a:rPr lang="en-GB" b="0" i="1" smtClean="0">
                            <a:latin typeface="Cambria Math"/>
                          </a:rPr>
                          <m:t>𝐸</m:t>
                        </m:r>
                      </m:e>
                      <m:sup>
                        <m:r>
                          <a:rPr lang="en-GB" b="0" i="1" smtClean="0">
                            <a:latin typeface="Cambria Math"/>
                          </a:rPr>
                          <m:t>−</m:t>
                        </m:r>
                        <m:r>
                          <a:rPr lang="en-GB" b="0" i="1" smtClean="0">
                            <a:latin typeface="Cambria Math"/>
                          </a:rPr>
                          <m:t>𝛿</m:t>
                        </m:r>
                      </m:sup>
                    </m:sSup>
                  </m:oMath>
                </a14:m>
                <a:r>
                  <a:rPr lang="en-GB" dirty="0" smtClean="0"/>
                  <a:t>, and take original spectrum </a:t>
                </a:r>
                <a14:m>
                  <m:oMath xmlns:m="http://schemas.openxmlformats.org/officeDocument/2006/math">
                    <m:sSub>
                      <m:sSubPr>
                        <m:ctrlPr>
                          <a:rPr lang="en-GB" b="0" i="1" smtClean="0">
                            <a:latin typeface="Cambria Math"/>
                          </a:rPr>
                        </m:ctrlPr>
                      </m:sSubPr>
                      <m:e>
                        <m:r>
                          <a:rPr lang="en-GB" b="0" i="1" smtClean="0">
                            <a:latin typeface="Cambria Math"/>
                          </a:rPr>
                          <m:t>𝑁</m:t>
                        </m:r>
                      </m:e>
                      <m:sub>
                        <m:r>
                          <a:rPr lang="en-GB" b="0" i="1" smtClean="0">
                            <a:latin typeface="Cambria Math"/>
                          </a:rPr>
                          <m:t>𝑠</m:t>
                        </m:r>
                      </m:sub>
                    </m:sSub>
                    <m:d>
                      <m:dPr>
                        <m:ctrlPr>
                          <a:rPr lang="en-GB" b="0" i="1" smtClean="0">
                            <a:latin typeface="Cambria Math"/>
                          </a:rPr>
                        </m:ctrlPr>
                      </m:dPr>
                      <m:e>
                        <m:r>
                          <a:rPr lang="en-GB" b="0" i="1" smtClean="0">
                            <a:latin typeface="Cambria Math"/>
                          </a:rPr>
                          <m:t>𝐸</m:t>
                        </m:r>
                      </m:e>
                    </m:d>
                    <m:r>
                      <a:rPr lang="en-GB" b="0" i="1" smtClean="0">
                        <a:latin typeface="Cambria Math"/>
                      </a:rPr>
                      <m:t>∝</m:t>
                    </m:r>
                    <m:sSup>
                      <m:sSupPr>
                        <m:ctrlPr>
                          <a:rPr lang="en-GB" b="0" i="1" smtClean="0">
                            <a:latin typeface="Cambria Math"/>
                          </a:rPr>
                        </m:ctrlPr>
                      </m:sSupPr>
                      <m:e>
                        <m:r>
                          <a:rPr lang="en-GB" b="0" i="1" smtClean="0">
                            <a:latin typeface="Cambria Math"/>
                          </a:rPr>
                          <m:t>𝐸</m:t>
                        </m:r>
                      </m:e>
                      <m:sup>
                        <m:r>
                          <a:rPr lang="en-GB" b="0" i="1" smtClean="0">
                            <a:latin typeface="Cambria Math"/>
                          </a:rPr>
                          <m:t>−</m:t>
                        </m:r>
                        <m:r>
                          <a:rPr lang="en-GB" b="0" i="1" smtClean="0">
                            <a:latin typeface="Cambria Math"/>
                          </a:rPr>
                          <m:t>𝛼</m:t>
                        </m:r>
                      </m:sup>
                    </m:sSup>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875"/>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240AB68-B506-48B0-8D67-8B664EA145BA}" type="slidenum">
              <a:rPr lang="en-GB" smtClean="0"/>
              <a:t>38</a:t>
            </a:fld>
            <a:endParaRPr lang="en-GB"/>
          </a:p>
        </p:txBody>
      </p:sp>
      <p:sp>
        <p:nvSpPr>
          <p:cNvPr id="5" name="TextBox 4"/>
          <p:cNvSpPr txBox="1"/>
          <p:nvPr/>
        </p:nvSpPr>
        <p:spPr>
          <a:xfrm>
            <a:off x="0" y="184"/>
            <a:ext cx="2160240" cy="369332"/>
          </a:xfrm>
          <a:prstGeom prst="rect">
            <a:avLst/>
          </a:prstGeom>
          <a:noFill/>
        </p:spPr>
        <p:txBody>
          <a:bodyPr wrap="square" rtlCol="0">
            <a:spAutoFit/>
          </a:bodyPr>
          <a:lstStyle/>
          <a:p>
            <a:pPr algn="r"/>
            <a:r>
              <a:rPr lang="en-GB" i="1" dirty="0" smtClean="0">
                <a:solidFill>
                  <a:schemeClr val="bg1"/>
                </a:solidFill>
              </a:rPr>
              <a:t>notes section 3.7</a:t>
            </a:r>
            <a:endParaRPr lang="en-GB" i="1" dirty="0">
              <a:solidFill>
                <a:schemeClr val="bg1"/>
              </a:solidFill>
            </a:endParaRPr>
          </a:p>
        </p:txBody>
      </p:sp>
    </p:spTree>
    <p:extLst>
      <p:ext uri="{BB962C8B-B14F-4D97-AF65-F5344CB8AC3E}">
        <p14:creationId xmlns:p14="http://schemas.microsoft.com/office/powerpoint/2010/main" val="1558889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Propagation of CRs in Galaxy</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If rate of production by sources is </a:t>
                </a:r>
                <a:r>
                  <a:rPr lang="en-GB" dirty="0" err="1" smtClean="0">
                    <a:latin typeface="Cambria Math"/>
                    <a:ea typeface="Cambria Math"/>
                  </a:rPr>
                  <a:t>ℛ</a:t>
                </a:r>
                <a:r>
                  <a:rPr lang="en-GB" i="1" baseline="-25000" dirty="0" err="1" smtClean="0"/>
                  <a:t>s</a:t>
                </a:r>
                <a:r>
                  <a:rPr lang="en-GB" i="1" dirty="0" smtClean="0"/>
                  <a:t>, </a:t>
                </a:r>
                <a:r>
                  <a:rPr lang="en-GB" dirty="0" smtClean="0"/>
                  <a:t>we have</a:t>
                </a:r>
                <a:br>
                  <a:rPr lang="en-GB" dirty="0" smtClean="0"/>
                </a:br>
                <a14:m>
                  <m:oMath xmlns:m="http://schemas.openxmlformats.org/officeDocument/2006/math">
                    <m:r>
                      <a:rPr lang="en-GB" b="0" i="1" smtClean="0">
                        <a:latin typeface="Cambria Math"/>
                      </a:rPr>
                      <m:t>𝑁</m:t>
                    </m:r>
                    <m:d>
                      <m:dPr>
                        <m:ctrlPr>
                          <a:rPr lang="en-GB" b="0" i="1" smtClean="0">
                            <a:latin typeface="Cambria Math"/>
                          </a:rPr>
                        </m:ctrlPr>
                      </m:dPr>
                      <m:e>
                        <m:r>
                          <a:rPr lang="en-GB" b="0" i="1" smtClean="0">
                            <a:latin typeface="Cambria Math"/>
                          </a:rPr>
                          <m:t>𝐸</m:t>
                        </m:r>
                      </m:e>
                    </m:d>
                    <m:r>
                      <a:rPr lang="en-GB" b="0" i="1" smtClean="0">
                        <a:latin typeface="Cambria Math"/>
                      </a:rPr>
                      <m:t>≃</m:t>
                    </m:r>
                    <m:f>
                      <m:fPr>
                        <m:ctrlPr>
                          <a:rPr lang="en-GB" b="0" i="1" smtClean="0">
                            <a:latin typeface="Cambria Math"/>
                          </a:rPr>
                        </m:ctrlPr>
                      </m:fPr>
                      <m:num>
                        <m:sSub>
                          <m:sSubPr>
                            <m:ctrlPr>
                              <a:rPr lang="en-GB" b="0" i="1" smtClean="0">
                                <a:latin typeface="Cambria Math"/>
                              </a:rPr>
                            </m:ctrlPr>
                          </m:sSubPr>
                          <m:e>
                            <m:r>
                              <a:rPr lang="en-GB" b="0" i="1" smtClean="0">
                                <a:latin typeface="Cambria Math"/>
                              </a:rPr>
                              <m:t>𝑁</m:t>
                            </m:r>
                          </m:e>
                          <m:sub>
                            <m:r>
                              <a:rPr lang="en-GB" b="0" i="1" smtClean="0">
                                <a:latin typeface="Cambria Math"/>
                              </a:rPr>
                              <m:t>𝑠</m:t>
                            </m:r>
                          </m:sub>
                        </m:sSub>
                        <m:d>
                          <m:dPr>
                            <m:ctrlPr>
                              <a:rPr lang="en-GB" b="0" i="1" smtClean="0">
                                <a:latin typeface="Cambria Math"/>
                              </a:rPr>
                            </m:ctrlPr>
                          </m:dPr>
                          <m:e>
                            <m:r>
                              <a:rPr lang="en-GB" b="0" i="1" smtClean="0">
                                <a:latin typeface="Cambria Math"/>
                              </a:rPr>
                              <m:t>𝐸</m:t>
                            </m:r>
                          </m:e>
                        </m:d>
                        <m:sSub>
                          <m:sSubPr>
                            <m:ctrlPr>
                              <a:rPr lang="en-GB" b="0" i="1" smtClean="0">
                                <a:latin typeface="Cambria Math"/>
                              </a:rPr>
                            </m:ctrlPr>
                          </m:sSubPr>
                          <m:e>
                            <m:r>
                              <a:rPr lang="en-GB" b="0" i="1" smtClean="0">
                                <a:latin typeface="Cambria Math"/>
                                <a:ea typeface="Cambria Math"/>
                              </a:rPr>
                              <m:t>ℛ</m:t>
                            </m:r>
                          </m:e>
                          <m:sub>
                            <m:r>
                              <a:rPr lang="en-GB" b="0" i="1" smtClean="0">
                                <a:latin typeface="Cambria Math"/>
                              </a:rPr>
                              <m:t>𝑠</m:t>
                            </m:r>
                          </m:sub>
                        </m:sSub>
                      </m:num>
                      <m:den>
                        <m:r>
                          <a:rPr lang="en-GB" b="0" i="1" smtClean="0">
                            <a:latin typeface="Cambria Math"/>
                          </a:rPr>
                          <m:t>2</m:t>
                        </m:r>
                        <m:r>
                          <a:rPr lang="en-GB" b="0" i="1" smtClean="0">
                            <a:latin typeface="Cambria Math"/>
                          </a:rPr>
                          <m:t>𝜋</m:t>
                        </m:r>
                        <m:sSubSup>
                          <m:sSubSupPr>
                            <m:ctrlPr>
                              <a:rPr lang="en-GB" b="0" i="1" smtClean="0">
                                <a:latin typeface="Cambria Math"/>
                              </a:rPr>
                            </m:ctrlPr>
                          </m:sSubSupPr>
                          <m:e>
                            <m:r>
                              <a:rPr lang="en-GB" b="0" i="1" smtClean="0">
                                <a:latin typeface="Cambria Math"/>
                              </a:rPr>
                              <m:t>𝑅</m:t>
                            </m:r>
                          </m:e>
                          <m:sub>
                            <m:r>
                              <a:rPr lang="en-GB" b="0" i="1" smtClean="0">
                                <a:latin typeface="Cambria Math"/>
                              </a:rPr>
                              <m:t>𝑑</m:t>
                            </m:r>
                          </m:sub>
                          <m:sup>
                            <m:r>
                              <a:rPr lang="en-GB" b="0" i="1" smtClean="0">
                                <a:latin typeface="Cambria Math"/>
                              </a:rPr>
                              <m:t>2</m:t>
                            </m:r>
                          </m:sup>
                        </m:sSubSup>
                        <m:r>
                          <a:rPr lang="en-GB" b="0" i="1" smtClean="0">
                            <a:latin typeface="Cambria Math"/>
                          </a:rPr>
                          <m:t>𝐻</m:t>
                        </m:r>
                      </m:den>
                    </m:f>
                    <m:sSub>
                      <m:sSubPr>
                        <m:ctrlPr>
                          <a:rPr lang="en-GB" b="0" i="1" smtClean="0">
                            <a:latin typeface="Cambria Math"/>
                          </a:rPr>
                        </m:ctrlPr>
                      </m:sSubPr>
                      <m:e>
                        <m:r>
                          <a:rPr lang="en-GB" b="0" i="1" smtClean="0">
                            <a:latin typeface="Cambria Math"/>
                          </a:rPr>
                          <m:t>𝜏</m:t>
                        </m:r>
                      </m:e>
                      <m:sub>
                        <m:r>
                          <m:rPr>
                            <m:sty m:val="p"/>
                          </m:rPr>
                          <a:rPr lang="en-GB" b="0" i="0" smtClean="0">
                            <a:latin typeface="Cambria Math"/>
                          </a:rPr>
                          <m:t>esc</m:t>
                        </m:r>
                      </m:sub>
                    </m:sSub>
                    <m:r>
                      <a:rPr lang="en-GB" b="0" i="1" smtClean="0">
                        <a:latin typeface="Cambria Math"/>
                      </a:rPr>
                      <m:t>∝</m:t>
                    </m:r>
                    <m:sSup>
                      <m:sSupPr>
                        <m:ctrlPr>
                          <a:rPr lang="en-GB" b="0" i="1" smtClean="0">
                            <a:latin typeface="Cambria Math"/>
                          </a:rPr>
                        </m:ctrlPr>
                      </m:sSupPr>
                      <m:e>
                        <m:r>
                          <a:rPr lang="en-GB" b="0" i="1" smtClean="0">
                            <a:latin typeface="Cambria Math"/>
                          </a:rPr>
                          <m:t>𝐸</m:t>
                        </m:r>
                      </m:e>
                      <m:sup>
                        <m:r>
                          <a:rPr lang="en-GB" b="0" i="1" smtClean="0">
                            <a:latin typeface="Cambria Math"/>
                          </a:rPr>
                          <m:t>−</m:t>
                        </m:r>
                        <m:d>
                          <m:dPr>
                            <m:ctrlPr>
                              <a:rPr lang="en-GB" b="0" i="1" smtClean="0">
                                <a:latin typeface="Cambria Math"/>
                              </a:rPr>
                            </m:ctrlPr>
                          </m:dPr>
                          <m:e>
                            <m:r>
                              <a:rPr lang="en-GB" b="0" i="1" smtClean="0">
                                <a:latin typeface="Cambria Math"/>
                              </a:rPr>
                              <m:t>𝛼</m:t>
                            </m:r>
                            <m:r>
                              <a:rPr lang="en-GB" b="0" i="1" smtClean="0">
                                <a:latin typeface="Cambria Math"/>
                              </a:rPr>
                              <m:t>+</m:t>
                            </m:r>
                            <m:r>
                              <a:rPr lang="en-GB" b="0" i="1" smtClean="0">
                                <a:latin typeface="Cambria Math"/>
                              </a:rPr>
                              <m:t>𝛿</m:t>
                            </m:r>
                          </m:e>
                        </m:d>
                      </m:sup>
                    </m:sSup>
                  </m:oMath>
                </a14:m>
                <a:r>
                  <a:rPr lang="en-GB" dirty="0" smtClean="0"/>
                  <a:t/>
                </a:r>
                <a:br>
                  <a:rPr lang="en-GB" dirty="0" smtClean="0"/>
                </a:br>
                <a:r>
                  <a:rPr lang="en-GB" dirty="0" smtClean="0"/>
                  <a:t>for primary cosmic rays</a:t>
                </a:r>
              </a:p>
              <a:p>
                <a:r>
                  <a:rPr lang="en-GB" dirty="0" smtClean="0"/>
                  <a:t>For secondary (spallation-produced) CRs, rate is</a:t>
                </a:r>
                <a:br>
                  <a:rPr lang="en-GB" dirty="0" smtClean="0"/>
                </a:br>
                <a14:m>
                  <m:oMath xmlns:m="http://schemas.openxmlformats.org/officeDocument/2006/math">
                    <m:sSub>
                      <m:sSubPr>
                        <m:ctrlPr>
                          <a:rPr lang="en-GB" b="0" i="1" smtClean="0">
                            <a:latin typeface="Cambria Math"/>
                          </a:rPr>
                        </m:ctrlPr>
                      </m:sSubPr>
                      <m:e>
                        <m:r>
                          <a:rPr lang="en-GB" b="0" i="1" smtClean="0">
                            <a:latin typeface="Cambria Math"/>
                          </a:rPr>
                          <m:t>𝑁</m:t>
                        </m:r>
                      </m:e>
                      <m:sub>
                        <m:r>
                          <m:rPr>
                            <m:sty m:val="p"/>
                          </m:rPr>
                          <a:rPr lang="en-GB" b="0" i="0" smtClean="0">
                            <a:latin typeface="Cambria Math"/>
                          </a:rPr>
                          <m:t>sec</m:t>
                        </m:r>
                      </m:sub>
                    </m:sSub>
                    <m:d>
                      <m:dPr>
                        <m:ctrlPr>
                          <a:rPr lang="en-GB" b="0" i="1" smtClean="0">
                            <a:latin typeface="Cambria Math"/>
                          </a:rPr>
                        </m:ctrlPr>
                      </m:dPr>
                      <m:e>
                        <m:r>
                          <a:rPr lang="en-GB" b="0" i="1" smtClean="0">
                            <a:latin typeface="Cambria Math"/>
                          </a:rPr>
                          <m:t>𝐸</m:t>
                        </m:r>
                      </m:e>
                    </m:d>
                    <m:r>
                      <a:rPr lang="en-GB" b="0" i="1" smtClean="0">
                        <a:latin typeface="Cambria Math"/>
                      </a:rPr>
                      <m:t>≃</m:t>
                    </m:r>
                    <m:r>
                      <a:rPr lang="en-GB" b="0" i="1" smtClean="0">
                        <a:latin typeface="Cambria Math"/>
                      </a:rPr>
                      <m:t>𝑁</m:t>
                    </m:r>
                    <m:d>
                      <m:dPr>
                        <m:ctrlPr>
                          <a:rPr lang="en-GB" b="0" i="1" smtClean="0">
                            <a:latin typeface="Cambria Math"/>
                          </a:rPr>
                        </m:ctrlPr>
                      </m:dPr>
                      <m:e>
                        <m:r>
                          <a:rPr lang="en-GB" b="0" i="1" smtClean="0">
                            <a:latin typeface="Cambria Math"/>
                          </a:rPr>
                          <m:t>𝐸</m:t>
                        </m:r>
                      </m:e>
                    </m:d>
                    <m:sSub>
                      <m:sSubPr>
                        <m:ctrlPr>
                          <a:rPr lang="en-GB" b="0" i="1" smtClean="0">
                            <a:latin typeface="Cambria Math"/>
                            <a:ea typeface="Cambria Math"/>
                          </a:rPr>
                        </m:ctrlPr>
                      </m:sSubPr>
                      <m:e>
                        <m:r>
                          <a:rPr lang="en-GB" b="0" i="1" smtClean="0">
                            <a:latin typeface="Cambria Math"/>
                            <a:ea typeface="Cambria Math"/>
                          </a:rPr>
                          <m:t>ℛ</m:t>
                        </m:r>
                      </m:e>
                      <m:sub>
                        <m:r>
                          <m:rPr>
                            <m:sty m:val="p"/>
                          </m:rPr>
                          <a:rPr lang="en-GB" b="0" i="0" smtClean="0">
                            <a:latin typeface="Cambria Math"/>
                            <a:ea typeface="Cambria Math"/>
                          </a:rPr>
                          <m:t>spall</m:t>
                        </m:r>
                      </m:sub>
                    </m:sSub>
                    <m:sSub>
                      <m:sSubPr>
                        <m:ctrlPr>
                          <a:rPr lang="en-GB" b="0" i="1" smtClean="0">
                            <a:latin typeface="Cambria Math"/>
                            <a:ea typeface="Cambria Math"/>
                          </a:rPr>
                        </m:ctrlPr>
                      </m:sSubPr>
                      <m:e>
                        <m:r>
                          <a:rPr lang="en-GB" b="0" i="1" smtClean="0">
                            <a:latin typeface="Cambria Math"/>
                            <a:ea typeface="Cambria Math"/>
                          </a:rPr>
                          <m:t>𝜏</m:t>
                        </m:r>
                      </m:e>
                      <m:sub>
                        <m:r>
                          <m:rPr>
                            <m:sty m:val="p"/>
                          </m:rPr>
                          <a:rPr lang="en-GB" b="0" i="0" smtClean="0">
                            <a:latin typeface="Cambria Math"/>
                            <a:ea typeface="Cambria Math"/>
                          </a:rPr>
                          <m:t>esc</m:t>
                        </m:r>
                      </m:sub>
                    </m:sSub>
                    <m:r>
                      <a:rPr lang="en-GB" b="0" i="1" smtClean="0">
                        <a:latin typeface="Cambria Math"/>
                        <a:ea typeface="Cambria Math"/>
                      </a:rPr>
                      <m:t>∝</m:t>
                    </m:r>
                    <m:sSup>
                      <m:sSupPr>
                        <m:ctrlPr>
                          <a:rPr lang="en-GB" b="0" i="1" smtClean="0">
                            <a:latin typeface="Cambria Math"/>
                            <a:ea typeface="Cambria Math"/>
                          </a:rPr>
                        </m:ctrlPr>
                      </m:sSupPr>
                      <m:e>
                        <m:r>
                          <a:rPr lang="en-GB" b="0" i="1" smtClean="0">
                            <a:latin typeface="Cambria Math"/>
                            <a:ea typeface="Cambria Math"/>
                          </a:rPr>
                          <m:t>𝐸</m:t>
                        </m:r>
                      </m:e>
                      <m:sup>
                        <m:r>
                          <a:rPr lang="en-GB" b="0" i="1" smtClean="0">
                            <a:latin typeface="Cambria Math"/>
                            <a:ea typeface="Cambria Math"/>
                          </a:rPr>
                          <m:t>−</m:t>
                        </m:r>
                        <m:d>
                          <m:dPr>
                            <m:ctrlPr>
                              <a:rPr lang="en-GB" b="0" i="1" smtClean="0">
                                <a:latin typeface="Cambria Math"/>
                                <a:ea typeface="Cambria Math"/>
                              </a:rPr>
                            </m:ctrlPr>
                          </m:dPr>
                          <m:e>
                            <m:r>
                              <a:rPr lang="en-GB" b="0" i="1" smtClean="0">
                                <a:latin typeface="Cambria Math"/>
                                <a:ea typeface="Cambria Math"/>
                              </a:rPr>
                              <m:t>𝛼</m:t>
                            </m:r>
                            <m:r>
                              <a:rPr lang="en-GB" b="0" i="1" smtClean="0">
                                <a:latin typeface="Cambria Math"/>
                                <a:ea typeface="Cambria Math"/>
                              </a:rPr>
                              <m:t>+2</m:t>
                            </m:r>
                            <m:r>
                              <a:rPr lang="en-GB" b="0" i="1" smtClean="0">
                                <a:latin typeface="Cambria Math"/>
                                <a:ea typeface="Cambria Math"/>
                              </a:rPr>
                              <m:t>𝛿</m:t>
                            </m:r>
                          </m:e>
                        </m:d>
                      </m:sup>
                    </m:sSup>
                  </m:oMath>
                </a14:m>
                <a:endParaRPr lang="en-GB" dirty="0" smtClean="0"/>
              </a:p>
              <a:p>
                <a:pPr lvl="1"/>
                <a:r>
                  <a:rPr lang="en-GB" dirty="0" smtClean="0"/>
                  <a:t>the extra factor of </a:t>
                </a:r>
                <a:r>
                  <a:rPr lang="el-GR" i="1" dirty="0" smtClean="0"/>
                  <a:t>δ</a:t>
                </a:r>
                <a:r>
                  <a:rPr lang="en-GB" dirty="0" smtClean="0"/>
                  <a:t> comes from the fact that spallation reactions occur throughout the lifetime of the CR in the galaxy</a:t>
                </a:r>
              </a:p>
              <a:p>
                <a:r>
                  <a:rPr lang="en-GB" dirty="0" smtClean="0"/>
                  <a:t>Therefore comparison of secondary and primary cosmic rays should allow us to separate </a:t>
                </a:r>
                <a:r>
                  <a:rPr lang="el-GR" i="1" dirty="0" smtClean="0"/>
                  <a:t>α</a:t>
                </a:r>
                <a:r>
                  <a:rPr lang="en-GB" dirty="0" smtClean="0"/>
                  <a:t> and </a:t>
                </a:r>
                <a:r>
                  <a:rPr lang="el-GR" i="1" dirty="0" smtClean="0"/>
                  <a:t>δ</a:t>
                </a:r>
                <a:endParaRPr lang="en-GB" dirty="0" smtClean="0"/>
              </a:p>
              <a:p>
                <a:pPr lvl="1"/>
                <a:r>
                  <a:rPr lang="en-GB" dirty="0" smtClean="0"/>
                  <a:t>results suggest 0.3 &lt; </a:t>
                </a:r>
                <a:r>
                  <a:rPr lang="el-GR" i="1" dirty="0" smtClean="0"/>
                  <a:t>δ</a:t>
                </a:r>
                <a:r>
                  <a:rPr lang="en-GB" dirty="0" smtClean="0"/>
                  <a:t> &lt; 0.7 and thus 2.0 &lt; </a:t>
                </a:r>
                <a:r>
                  <a:rPr lang="el-GR" i="1" dirty="0" smtClean="0"/>
                  <a:t>α</a:t>
                </a:r>
                <a:r>
                  <a:rPr lang="en-GB" dirty="0" smtClean="0"/>
                  <a:t> &lt; 2.4</a:t>
                </a:r>
              </a:p>
              <a:p>
                <a:pPr lvl="1"/>
                <a:r>
                  <a:rPr lang="en-GB" dirty="0" smtClean="0"/>
                  <a:t>models of CR anisotropy (lack of) prefer </a:t>
                </a:r>
                <a:r>
                  <a:rPr lang="el-GR" i="1" dirty="0" smtClean="0"/>
                  <a:t>α</a:t>
                </a:r>
                <a:r>
                  <a:rPr lang="en-GB" dirty="0" smtClean="0"/>
                  <a:t> at high end of range</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1000"/>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240AB68-B506-48B0-8D67-8B664EA145BA}" type="slidenum">
              <a:rPr lang="en-GB" smtClean="0"/>
              <a:t>39</a:t>
            </a:fld>
            <a:endParaRPr lang="en-GB"/>
          </a:p>
        </p:txBody>
      </p:sp>
    </p:spTree>
    <p:extLst>
      <p:ext uri="{BB962C8B-B14F-4D97-AF65-F5344CB8AC3E}">
        <p14:creationId xmlns:p14="http://schemas.microsoft.com/office/powerpoint/2010/main" val="2661702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Acceleration Mechanisms</a:t>
            </a:r>
            <a:endParaRPr lang="en-GB" dirty="0"/>
          </a:p>
        </p:txBody>
      </p:sp>
      <p:sp>
        <p:nvSpPr>
          <p:cNvPr id="9" name="Text Placeholder 8"/>
          <p:cNvSpPr>
            <a:spLocks noGrp="1"/>
          </p:cNvSpPr>
          <p:nvPr>
            <p:ph type="body" idx="1"/>
          </p:nvPr>
        </p:nvSpPr>
        <p:spPr/>
        <p:txBody>
          <a:bodyPr/>
          <a:lstStyle/>
          <a:p>
            <a:r>
              <a:rPr lang="en-GB" dirty="0" smtClean="0"/>
              <a:t>Fermi second-order acceleration</a:t>
            </a:r>
            <a:endParaRPr lang="en-GB" dirty="0"/>
          </a:p>
        </p:txBody>
      </p:sp>
      <p:sp>
        <p:nvSpPr>
          <p:cNvPr id="4" name="Slide Number Placeholder 3"/>
          <p:cNvSpPr>
            <a:spLocks noGrp="1"/>
          </p:cNvSpPr>
          <p:nvPr>
            <p:ph type="sldNum" sz="quarter" idx="12"/>
          </p:nvPr>
        </p:nvSpPr>
        <p:spPr/>
        <p:txBody>
          <a:bodyPr/>
          <a:lstStyle/>
          <a:p>
            <a:fld id="{6240AB68-B506-48B0-8D67-8B664EA145BA}" type="slidenum">
              <a:rPr lang="en-GB" smtClean="0"/>
              <a:pPr/>
              <a:t>4</a:t>
            </a:fld>
            <a:endParaRPr lang="en-GB"/>
          </a:p>
        </p:txBody>
      </p:sp>
    </p:spTree>
    <p:extLst>
      <p:ext uri="{BB962C8B-B14F-4D97-AF65-F5344CB8AC3E}">
        <p14:creationId xmlns:p14="http://schemas.microsoft.com/office/powerpoint/2010/main" val="21066578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Summary</a:t>
            </a:r>
            <a:endParaRPr lang="en-GB" sz="3200" dirty="0"/>
          </a:p>
        </p:txBody>
      </p:sp>
      <p:sp>
        <p:nvSpPr>
          <p:cNvPr id="3" name="Content Placeholder 2"/>
          <p:cNvSpPr>
            <a:spLocks noGrp="1"/>
          </p:cNvSpPr>
          <p:nvPr>
            <p:ph idx="1"/>
          </p:nvPr>
        </p:nvSpPr>
        <p:spPr>
          <a:xfrm>
            <a:off x="2971800" y="792080"/>
            <a:ext cx="5848672" cy="5877280"/>
          </a:xfrm>
        </p:spPr>
        <p:txBody>
          <a:bodyPr>
            <a:normAutofit lnSpcReduction="10000"/>
          </a:bodyPr>
          <a:lstStyle/>
          <a:p>
            <a:r>
              <a:rPr lang="en-GB" sz="2400" dirty="0" smtClean="0"/>
              <a:t>Particle acceleration in astrophysical sources must involve magnetic fields</a:t>
            </a:r>
          </a:p>
          <a:p>
            <a:pPr lvl="1"/>
            <a:r>
              <a:rPr lang="en-GB" sz="2000" dirty="0" smtClean="0"/>
              <a:t>but scattering off magnetic fields in interstellar space is too inefficient </a:t>
            </a:r>
          </a:p>
          <a:p>
            <a:r>
              <a:rPr lang="en-GB" sz="2400" dirty="0" smtClean="0"/>
              <a:t>Most popular mechanisms are diffusive shock acceleration and acceleration by relativistic shocks</a:t>
            </a:r>
          </a:p>
          <a:p>
            <a:pPr lvl="1"/>
            <a:r>
              <a:rPr lang="en-GB" sz="2000" dirty="0" smtClean="0"/>
              <a:t>both of these rely on favourable kinematics created by presence of shock</a:t>
            </a:r>
          </a:p>
          <a:p>
            <a:pPr lvl="1"/>
            <a:r>
              <a:rPr lang="en-GB" sz="2000" dirty="0" smtClean="0"/>
              <a:t>observational evidence does link shocks to acceleration (e.g. X-ray synchrotron emission from edges of supernova remnants)</a:t>
            </a:r>
          </a:p>
          <a:p>
            <a:r>
              <a:rPr lang="en-GB" sz="2400" dirty="0" smtClean="0"/>
              <a:t>Magnetic reconnection may well be important in some sources</a:t>
            </a:r>
          </a:p>
          <a:p>
            <a:pPr lvl="1"/>
            <a:r>
              <a:rPr lang="en-GB" sz="2000" dirty="0" smtClean="0"/>
              <a:t>especially those associated with pulsars</a:t>
            </a:r>
          </a:p>
          <a:p>
            <a:r>
              <a:rPr lang="en-GB" sz="2400" dirty="0" smtClean="0"/>
              <a:t>Propagation through Galaxy produces steeper energy spectrum</a:t>
            </a:r>
            <a:endParaRPr lang="en-GB" sz="2400" dirty="0"/>
          </a:p>
        </p:txBody>
      </p:sp>
      <p:sp>
        <p:nvSpPr>
          <p:cNvPr id="4" name="Text Placeholder 3"/>
          <p:cNvSpPr>
            <a:spLocks noGrp="1"/>
          </p:cNvSpPr>
          <p:nvPr>
            <p:ph type="body" sz="half" idx="2"/>
          </p:nvPr>
        </p:nvSpPr>
        <p:spPr>
          <a:xfrm>
            <a:off x="457201" y="2130552"/>
            <a:ext cx="2139696" cy="4538808"/>
          </a:xfrm>
        </p:spPr>
        <p:txBody>
          <a:bodyPr>
            <a:normAutofit lnSpcReduction="10000"/>
          </a:bodyPr>
          <a:lstStyle/>
          <a:p>
            <a:r>
              <a:rPr lang="en-GB" sz="1800" i="1" dirty="0" smtClean="0">
                <a:solidFill>
                  <a:schemeClr val="accent4"/>
                </a:solidFill>
              </a:rPr>
              <a:t>You should read chapter 3 of the notes</a:t>
            </a:r>
          </a:p>
          <a:p>
            <a:r>
              <a:rPr lang="en-GB" sz="1800" dirty="0" smtClean="0">
                <a:solidFill>
                  <a:schemeClr val="tx2"/>
                </a:solidFill>
              </a:rPr>
              <a:t>You should know about</a:t>
            </a:r>
          </a:p>
          <a:p>
            <a:pPr marL="536575" lvl="1" indent="-285750">
              <a:buFont typeface="Arial" panose="020B0604020202020204" pitchFamily="34" charset="0"/>
              <a:buChar char="•"/>
            </a:pPr>
            <a:r>
              <a:rPr lang="en-GB" sz="1600" i="1" dirty="0" smtClean="0">
                <a:solidFill>
                  <a:schemeClr val="accent6"/>
                </a:solidFill>
              </a:rPr>
              <a:t>Fermi 2</a:t>
            </a:r>
            <a:r>
              <a:rPr lang="en-GB" sz="1600" i="1" baseline="30000" dirty="0" smtClean="0">
                <a:solidFill>
                  <a:schemeClr val="accent6"/>
                </a:solidFill>
              </a:rPr>
              <a:t>nd</a:t>
            </a:r>
            <a:r>
              <a:rPr lang="en-GB" sz="1600" i="1" dirty="0" smtClean="0">
                <a:solidFill>
                  <a:schemeClr val="accent6"/>
                </a:solidFill>
              </a:rPr>
              <a:t> order mechanism</a:t>
            </a:r>
          </a:p>
          <a:p>
            <a:pPr marL="536575" lvl="1" indent="-285750">
              <a:buFont typeface="Arial" panose="020B0604020202020204" pitchFamily="34" charset="0"/>
              <a:buChar char="•"/>
            </a:pPr>
            <a:r>
              <a:rPr lang="en-GB" sz="1600" i="1" dirty="0" smtClean="0">
                <a:solidFill>
                  <a:schemeClr val="accent6"/>
                </a:solidFill>
              </a:rPr>
              <a:t>shocks and shock jump conditions</a:t>
            </a:r>
          </a:p>
          <a:p>
            <a:pPr marL="536575" lvl="1" indent="-285750">
              <a:buFont typeface="Arial" panose="020B0604020202020204" pitchFamily="34" charset="0"/>
              <a:buChar char="•"/>
            </a:pPr>
            <a:r>
              <a:rPr lang="en-GB" sz="1600" i="1" dirty="0" smtClean="0">
                <a:solidFill>
                  <a:schemeClr val="accent6"/>
                </a:solidFill>
              </a:rPr>
              <a:t>diffusive shock acceleration</a:t>
            </a:r>
          </a:p>
          <a:p>
            <a:pPr marL="536575" lvl="1" indent="-285750">
              <a:buFont typeface="Arial" panose="020B0604020202020204" pitchFamily="34" charset="0"/>
              <a:buChar char="•"/>
            </a:pPr>
            <a:r>
              <a:rPr lang="en-GB" sz="1600" i="1" dirty="0" smtClean="0">
                <a:solidFill>
                  <a:schemeClr val="accent6"/>
                </a:solidFill>
              </a:rPr>
              <a:t>relativistic shocks</a:t>
            </a:r>
          </a:p>
          <a:p>
            <a:pPr marL="536575" lvl="1" indent="-285750">
              <a:buFont typeface="Arial" panose="020B0604020202020204" pitchFamily="34" charset="0"/>
              <a:buChar char="•"/>
            </a:pPr>
            <a:r>
              <a:rPr lang="en-GB" sz="1600" i="1" dirty="0" smtClean="0">
                <a:solidFill>
                  <a:schemeClr val="accent6"/>
                </a:solidFill>
              </a:rPr>
              <a:t>magnetic reconnection</a:t>
            </a:r>
          </a:p>
          <a:p>
            <a:pPr marL="536575" lvl="1" indent="-285750">
              <a:buFont typeface="Arial" panose="020B0604020202020204" pitchFamily="34" charset="0"/>
              <a:buChar char="•"/>
            </a:pPr>
            <a:r>
              <a:rPr lang="en-GB" sz="1600" i="1" dirty="0" smtClean="0">
                <a:solidFill>
                  <a:schemeClr val="accent6"/>
                </a:solidFill>
              </a:rPr>
              <a:t>propagation effects</a:t>
            </a:r>
            <a:endParaRPr lang="en-GB" sz="1600" i="1" dirty="0">
              <a:solidFill>
                <a:schemeClr val="accent6"/>
              </a:solidFill>
            </a:endParaRPr>
          </a:p>
        </p:txBody>
      </p:sp>
      <p:sp>
        <p:nvSpPr>
          <p:cNvPr id="5" name="Slide Number Placeholder 4"/>
          <p:cNvSpPr>
            <a:spLocks noGrp="1"/>
          </p:cNvSpPr>
          <p:nvPr>
            <p:ph type="sldNum" sz="quarter" idx="12"/>
          </p:nvPr>
        </p:nvSpPr>
        <p:spPr/>
        <p:txBody>
          <a:bodyPr/>
          <a:lstStyle/>
          <a:p>
            <a:fld id="{6240AB68-B506-48B0-8D67-8B664EA145BA}" type="slidenum">
              <a:rPr lang="en-GB" smtClean="0"/>
              <a:t>40</a:t>
            </a:fld>
            <a:endParaRPr lang="en-GB"/>
          </a:p>
        </p:txBody>
      </p:sp>
    </p:spTree>
    <p:extLst>
      <p:ext uri="{BB962C8B-B14F-4D97-AF65-F5344CB8AC3E}">
        <p14:creationId xmlns:p14="http://schemas.microsoft.com/office/powerpoint/2010/main" val="7227978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3034680" cy="1264920"/>
          </a:xfrm>
        </p:spPr>
        <p:txBody>
          <a:bodyPr/>
          <a:lstStyle/>
          <a:p>
            <a:r>
              <a:rPr lang="en-GB" dirty="0" smtClean="0"/>
              <a:t>Next: some case studies</a:t>
            </a:r>
            <a:endParaRPr lang="en-GB" dirty="0"/>
          </a:p>
        </p:txBody>
      </p:sp>
      <p:sp>
        <p:nvSpPr>
          <p:cNvPr id="4" name="Text Placeholder 3"/>
          <p:cNvSpPr>
            <a:spLocks noGrp="1"/>
          </p:cNvSpPr>
          <p:nvPr>
            <p:ph type="body" sz="half" idx="2"/>
          </p:nvPr>
        </p:nvSpPr>
        <p:spPr>
          <a:xfrm>
            <a:off x="457200" y="2133600"/>
            <a:ext cx="3034680" cy="4242816"/>
          </a:xfrm>
        </p:spPr>
        <p:txBody>
          <a:bodyPr>
            <a:normAutofit/>
          </a:bodyPr>
          <a:lstStyle/>
          <a:p>
            <a:pPr marL="285750" indent="-285750">
              <a:buFont typeface="Arial" panose="020B0604020202020204" pitchFamily="34" charset="0"/>
              <a:buChar char="•"/>
            </a:pPr>
            <a:r>
              <a:rPr lang="en-GB" sz="1800" dirty="0" smtClean="0"/>
              <a:t>solar system</a:t>
            </a:r>
          </a:p>
          <a:p>
            <a:pPr marL="285750" indent="-285750">
              <a:buFont typeface="Arial" panose="020B0604020202020204" pitchFamily="34" charset="0"/>
              <a:buChar char="•"/>
            </a:pPr>
            <a:r>
              <a:rPr lang="en-GB" sz="1800" dirty="0" smtClean="0"/>
              <a:t>Galactic sources</a:t>
            </a:r>
          </a:p>
          <a:p>
            <a:pPr marL="285750" indent="-285750">
              <a:buFont typeface="Arial" panose="020B0604020202020204" pitchFamily="34" charset="0"/>
              <a:buChar char="•"/>
            </a:pPr>
            <a:r>
              <a:rPr lang="en-GB" sz="1800" dirty="0" smtClean="0"/>
              <a:t>extragalactic sources</a:t>
            </a:r>
          </a:p>
          <a:p>
            <a:pPr marL="285750" indent="-285750">
              <a:buFont typeface="Arial" panose="020B0604020202020204" pitchFamily="34" charset="0"/>
              <a:buChar char="•"/>
            </a:pPr>
            <a:endParaRPr lang="en-GB" sz="1800" dirty="0"/>
          </a:p>
          <a:p>
            <a:r>
              <a:rPr lang="en-GB" sz="1800" i="1" dirty="0" smtClean="0">
                <a:solidFill>
                  <a:schemeClr val="accent4"/>
                </a:solidFill>
              </a:rPr>
              <a:t>Notes chapter 4</a:t>
            </a:r>
            <a:endParaRPr lang="en-GB" sz="1800" i="1" dirty="0">
              <a:solidFill>
                <a:schemeClr val="accent4"/>
              </a:solidFill>
            </a:endParaRPr>
          </a:p>
        </p:txBody>
      </p:sp>
      <p:sp>
        <p:nvSpPr>
          <p:cNvPr id="5" name="Slide Number Placeholder 4"/>
          <p:cNvSpPr>
            <a:spLocks noGrp="1"/>
          </p:cNvSpPr>
          <p:nvPr>
            <p:ph type="sldNum" sz="quarter" idx="12"/>
          </p:nvPr>
        </p:nvSpPr>
        <p:spPr/>
        <p:txBody>
          <a:bodyPr/>
          <a:lstStyle/>
          <a:p>
            <a:fld id="{6240AB68-B506-48B0-8D67-8B664EA145BA}" type="slidenum">
              <a:rPr lang="en-GB" smtClean="0"/>
              <a:t>41</a:t>
            </a:fld>
            <a:endParaRPr lang="en-GB"/>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7721" y="3079576"/>
            <a:ext cx="5438775"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descr="http://www.whittier.edu/facultypages/gpiner/research/apr2014/0011-191.jpg"/>
          <p:cNvPicPr>
            <a:picLocks noChangeAspect="1" noChangeArrowheads="1"/>
          </p:cNvPicPr>
          <p:nvPr/>
        </p:nvPicPr>
        <p:blipFill rotWithShape="1">
          <a:blip r:embed="rId3">
            <a:extLst>
              <a:ext uri="{28A0092B-C50C-407E-A947-70E740481C1C}">
                <a14:useLocalDpi xmlns:a14="http://schemas.microsoft.com/office/drawing/2010/main" val="0"/>
              </a:ext>
            </a:extLst>
          </a:blip>
          <a:srcRect l="22849" t="7180" r="21871" b="4620"/>
          <a:stretch/>
        </p:blipFill>
        <p:spPr bwMode="auto">
          <a:xfrm>
            <a:off x="1331640" y="3930338"/>
            <a:ext cx="2160000" cy="2739022"/>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http://upload.wikimedia.org/wikipedia/commons/thumb/d/d9/RCW_86.jpg/1024px-RCW_8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4496" y="476672"/>
            <a:ext cx="2772000" cy="2124188"/>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0073" y="620688"/>
            <a:ext cx="3506143" cy="2571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1999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Fermi second-order acceleration</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Original mechanism (Fermi 1949)</a:t>
                </a:r>
              </a:p>
              <a:p>
                <a:pPr lvl="1"/>
                <a:r>
                  <a:rPr lang="en-GB" dirty="0" smtClean="0"/>
                  <a:t>Particle travelling at speed </a:t>
                </a:r>
                <a:r>
                  <a:rPr lang="en-GB" i="1" dirty="0" smtClean="0"/>
                  <a:t>v</a:t>
                </a:r>
                <a:r>
                  <a:rPr lang="en-GB" dirty="0" smtClean="0"/>
                  <a:t> scatters off magnetic </a:t>
                </a:r>
                <a:br>
                  <a:rPr lang="en-GB" dirty="0" smtClean="0"/>
                </a:br>
                <a:r>
                  <a:rPr lang="en-GB" dirty="0" smtClean="0"/>
                  <a:t>field irregularity travelling at speed </a:t>
                </a:r>
                <a:r>
                  <a:rPr lang="en-GB" i="1" dirty="0" smtClean="0"/>
                  <a:t>V</a:t>
                </a:r>
              </a:p>
              <a:p>
                <a:pPr lvl="1"/>
                <a:r>
                  <a:rPr lang="en-GB" dirty="0" smtClean="0"/>
                  <a:t>In COM frame (= frame of field irregularity)</a:t>
                </a:r>
                <a:br>
                  <a:rPr lang="en-GB" dirty="0" smtClean="0"/>
                </a:br>
                <a:r>
                  <a:rPr lang="en-GB" dirty="0" smtClean="0"/>
                  <a:t>energy of particle is </a:t>
                </a:r>
                <a14:m>
                  <m:oMath xmlns:m="http://schemas.openxmlformats.org/officeDocument/2006/math">
                    <m:sSubSup>
                      <m:sSubSupPr>
                        <m:ctrlPr>
                          <a:rPr lang="en-GB" b="0" i="1" smtClean="0">
                            <a:latin typeface="Cambria Math"/>
                          </a:rPr>
                        </m:ctrlPr>
                      </m:sSubSupPr>
                      <m:e>
                        <m:r>
                          <a:rPr lang="en-GB" b="0" i="1" smtClean="0">
                            <a:latin typeface="Cambria Math"/>
                          </a:rPr>
                          <m:t>𝐸</m:t>
                        </m:r>
                      </m:e>
                      <m:sub>
                        <m:r>
                          <a:rPr lang="en-GB" b="0" i="1" smtClean="0">
                            <a:latin typeface="Cambria Math"/>
                          </a:rPr>
                          <m:t>𝑖</m:t>
                        </m:r>
                      </m:sub>
                      <m:sup>
                        <m:r>
                          <a:rPr lang="en-GB" b="0" i="1" smtClean="0">
                            <a:latin typeface="Cambria Math"/>
                          </a:rPr>
                          <m:t>′</m:t>
                        </m:r>
                      </m:sup>
                    </m:sSubSup>
                    <m:r>
                      <a:rPr lang="en-GB" b="0" i="1" smtClean="0">
                        <a:latin typeface="Cambria Math"/>
                      </a:rPr>
                      <m:t>=</m:t>
                    </m:r>
                    <m:sSub>
                      <m:sSubPr>
                        <m:ctrlPr>
                          <a:rPr lang="en-GB" b="0" i="1" smtClean="0">
                            <a:latin typeface="Cambria Math"/>
                          </a:rPr>
                        </m:ctrlPr>
                      </m:sSubPr>
                      <m:e>
                        <m:r>
                          <a:rPr lang="en-GB" b="0" i="1" smtClean="0">
                            <a:latin typeface="Cambria Math"/>
                          </a:rPr>
                          <m:t>𝛾</m:t>
                        </m:r>
                      </m:e>
                      <m:sub>
                        <m:r>
                          <a:rPr lang="en-GB" b="0" i="1" smtClean="0">
                            <a:latin typeface="Cambria Math"/>
                          </a:rPr>
                          <m:t>𝑉</m:t>
                        </m:r>
                      </m:sub>
                    </m:sSub>
                    <m:d>
                      <m:dPr>
                        <m:ctrlPr>
                          <a:rPr lang="en-GB" i="1">
                            <a:latin typeface="Cambria Math"/>
                          </a:rPr>
                        </m:ctrlPr>
                      </m:dPr>
                      <m:e>
                        <m:sSub>
                          <m:sSubPr>
                            <m:ctrlPr>
                              <a:rPr lang="en-GB" i="1">
                                <a:latin typeface="Cambria Math"/>
                              </a:rPr>
                            </m:ctrlPr>
                          </m:sSubPr>
                          <m:e>
                            <m:r>
                              <a:rPr lang="en-GB" i="1">
                                <a:latin typeface="Cambria Math"/>
                              </a:rPr>
                              <m:t>𝐸</m:t>
                            </m:r>
                          </m:e>
                          <m:sub>
                            <m:r>
                              <a:rPr lang="en-GB" i="1">
                                <a:latin typeface="Cambria Math"/>
                              </a:rPr>
                              <m:t>𝑖</m:t>
                            </m:r>
                          </m:sub>
                        </m:sSub>
                        <m:r>
                          <a:rPr lang="en-GB" i="1">
                            <a:latin typeface="Cambria Math"/>
                          </a:rPr>
                          <m:t>+</m:t>
                        </m:r>
                        <m:sSub>
                          <m:sSubPr>
                            <m:ctrlPr>
                              <a:rPr lang="en-GB" i="1">
                                <a:latin typeface="Cambria Math"/>
                              </a:rPr>
                            </m:ctrlPr>
                          </m:sSubPr>
                          <m:e>
                            <m:r>
                              <a:rPr lang="en-GB" i="1">
                                <a:latin typeface="Cambria Math"/>
                              </a:rPr>
                              <m:t>𝛽</m:t>
                            </m:r>
                          </m:e>
                          <m:sub>
                            <m:r>
                              <a:rPr lang="en-GB" i="1">
                                <a:latin typeface="Cambria Math"/>
                              </a:rPr>
                              <m:t>𝑉</m:t>
                            </m:r>
                          </m:sub>
                        </m:sSub>
                        <m:r>
                          <a:rPr lang="en-GB" i="1">
                            <a:latin typeface="Cambria Math"/>
                          </a:rPr>
                          <m:t>𝑐𝑝</m:t>
                        </m:r>
                        <m:func>
                          <m:funcPr>
                            <m:ctrlPr>
                              <a:rPr lang="en-GB" i="1">
                                <a:latin typeface="Cambria Math"/>
                              </a:rPr>
                            </m:ctrlPr>
                          </m:funcPr>
                          <m:fName>
                            <m:r>
                              <m:rPr>
                                <m:sty m:val="p"/>
                              </m:rPr>
                              <a:rPr lang="en-GB">
                                <a:latin typeface="Cambria Math"/>
                              </a:rPr>
                              <m:t>cos</m:t>
                            </m:r>
                          </m:fName>
                          <m:e>
                            <m:r>
                              <a:rPr lang="en-GB" i="1">
                                <a:latin typeface="Cambria Math"/>
                              </a:rPr>
                              <m:t>𝜃</m:t>
                            </m:r>
                          </m:e>
                        </m:func>
                      </m:e>
                    </m:d>
                  </m:oMath>
                </a14:m>
                <a:r>
                  <a:rPr lang="en-GB" b="0" dirty="0" smtClean="0"/>
                  <a:t/>
                </a:r>
                <a:br>
                  <a:rPr lang="en-GB" b="0" dirty="0" smtClean="0"/>
                </a:br>
                <a:r>
                  <a:rPr lang="en-GB" b="0" dirty="0" smtClean="0"/>
                  <a:t>and </a:t>
                </a:r>
                <a:r>
                  <a:rPr lang="en-GB" b="0" i="1" dirty="0" smtClean="0"/>
                  <a:t>x</a:t>
                </a:r>
                <a:r>
                  <a:rPr lang="en-GB" b="0" dirty="0" smtClean="0"/>
                  <a:t>-momentum is </a:t>
                </a:r>
                <a14:m>
                  <m:oMath xmlns:m="http://schemas.openxmlformats.org/officeDocument/2006/math">
                    <m:r>
                      <a:rPr lang="en-GB" b="0" i="1" smtClean="0">
                        <a:latin typeface="Cambria Math"/>
                      </a:rPr>
                      <m:t>𝑐</m:t>
                    </m:r>
                    <m:sSubSup>
                      <m:sSubSupPr>
                        <m:ctrlPr>
                          <a:rPr lang="en-GB" b="0" i="1" smtClean="0">
                            <a:latin typeface="Cambria Math"/>
                          </a:rPr>
                        </m:ctrlPr>
                      </m:sSubSupPr>
                      <m:e>
                        <m:r>
                          <a:rPr lang="en-GB" b="0" i="1" smtClean="0">
                            <a:latin typeface="Cambria Math"/>
                          </a:rPr>
                          <m:t>𝑝</m:t>
                        </m:r>
                      </m:e>
                      <m:sub>
                        <m:r>
                          <a:rPr lang="en-GB" b="0" i="1" smtClean="0">
                            <a:latin typeface="Cambria Math"/>
                          </a:rPr>
                          <m:t>𝑥</m:t>
                        </m:r>
                      </m:sub>
                      <m:sup>
                        <m:r>
                          <a:rPr lang="en-GB" b="0" i="1" smtClean="0">
                            <a:latin typeface="Cambria Math"/>
                          </a:rPr>
                          <m:t>′</m:t>
                        </m:r>
                      </m:sup>
                    </m:sSubSup>
                    <m:r>
                      <a:rPr lang="en-GB" b="0" i="1" smtClean="0">
                        <a:latin typeface="Cambria Math"/>
                      </a:rPr>
                      <m:t>=</m:t>
                    </m:r>
                    <m:sSub>
                      <m:sSubPr>
                        <m:ctrlPr>
                          <a:rPr lang="en-GB" b="0" i="1" smtClean="0">
                            <a:latin typeface="Cambria Math"/>
                          </a:rPr>
                        </m:ctrlPr>
                      </m:sSubPr>
                      <m:e>
                        <m:r>
                          <a:rPr lang="en-GB" b="0" i="1" smtClean="0">
                            <a:latin typeface="Cambria Math"/>
                          </a:rPr>
                          <m:t>𝛾</m:t>
                        </m:r>
                      </m:e>
                      <m:sub>
                        <m:r>
                          <a:rPr lang="en-GB" b="0" i="1" smtClean="0">
                            <a:latin typeface="Cambria Math"/>
                          </a:rPr>
                          <m:t>𝑉</m:t>
                        </m:r>
                      </m:sub>
                    </m:sSub>
                    <m:r>
                      <a:rPr lang="en-GB" b="0" i="1" smtClean="0">
                        <a:latin typeface="Cambria Math"/>
                      </a:rPr>
                      <m:t>(</m:t>
                    </m:r>
                    <m:r>
                      <a:rPr lang="en-GB" b="0" i="1" smtClean="0">
                        <a:latin typeface="Cambria Math"/>
                      </a:rPr>
                      <m:t>𝑐</m:t>
                    </m:r>
                    <m:sSub>
                      <m:sSubPr>
                        <m:ctrlPr>
                          <a:rPr lang="en-GB" b="0" i="1" smtClean="0">
                            <a:latin typeface="Cambria Math"/>
                          </a:rPr>
                        </m:ctrlPr>
                      </m:sSubPr>
                      <m:e>
                        <m:r>
                          <a:rPr lang="en-GB" b="0" i="1" smtClean="0">
                            <a:latin typeface="Cambria Math"/>
                          </a:rPr>
                          <m:t>𝑝</m:t>
                        </m:r>
                      </m:e>
                      <m:sub>
                        <m:r>
                          <a:rPr lang="en-GB" b="0" i="1" smtClean="0">
                            <a:latin typeface="Cambria Math"/>
                          </a:rPr>
                          <m:t>𝑥</m:t>
                        </m:r>
                      </m:sub>
                    </m:sSub>
                    <m:r>
                      <a:rPr lang="en-GB" b="0" i="1" smtClean="0">
                        <a:latin typeface="Cambria Math"/>
                      </a:rPr>
                      <m:t>+</m:t>
                    </m:r>
                    <m:sSub>
                      <m:sSubPr>
                        <m:ctrlPr>
                          <a:rPr lang="en-GB" b="0" i="1" smtClean="0">
                            <a:latin typeface="Cambria Math"/>
                          </a:rPr>
                        </m:ctrlPr>
                      </m:sSubPr>
                      <m:e>
                        <m:r>
                          <a:rPr lang="en-GB" b="0" i="1" smtClean="0">
                            <a:latin typeface="Cambria Math"/>
                          </a:rPr>
                          <m:t>𝛽</m:t>
                        </m:r>
                      </m:e>
                      <m:sub>
                        <m:r>
                          <a:rPr lang="en-GB" b="0" i="1" smtClean="0">
                            <a:latin typeface="Cambria Math"/>
                          </a:rPr>
                          <m:t>𝑉</m:t>
                        </m:r>
                      </m:sub>
                    </m:sSub>
                    <m:sSub>
                      <m:sSubPr>
                        <m:ctrlPr>
                          <a:rPr lang="en-GB" b="0" i="1" smtClean="0">
                            <a:latin typeface="Cambria Math"/>
                          </a:rPr>
                        </m:ctrlPr>
                      </m:sSubPr>
                      <m:e>
                        <m:r>
                          <a:rPr lang="en-GB" b="0" i="1" smtClean="0">
                            <a:latin typeface="Cambria Math"/>
                          </a:rPr>
                          <m:t>𝐸</m:t>
                        </m:r>
                      </m:e>
                      <m:sub>
                        <m:r>
                          <a:rPr lang="en-GB" b="0" i="1" smtClean="0">
                            <a:latin typeface="Cambria Math"/>
                          </a:rPr>
                          <m:t>𝑖</m:t>
                        </m:r>
                      </m:sub>
                    </m:sSub>
                    <m:r>
                      <a:rPr lang="en-GB" b="0" i="1" smtClean="0">
                        <a:latin typeface="Cambria Math"/>
                      </a:rPr>
                      <m:t>)</m:t>
                    </m:r>
                  </m:oMath>
                </a14:m>
                <a:endParaRPr lang="en-GB" dirty="0" smtClean="0"/>
              </a:p>
              <a:p>
                <a:pPr lvl="2"/>
                <a:r>
                  <a:rPr lang="en-GB" dirty="0" smtClean="0"/>
                  <a:t>After elastic collision, energy unchanged, but </a:t>
                </a:r>
                <a:r>
                  <a:rPr lang="en-GB" i="1" dirty="0" err="1" smtClean="0">
                    <a:latin typeface="Cambria" panose="02040503050406030204" pitchFamily="18" charset="0"/>
                  </a:rPr>
                  <a:t>p</a:t>
                </a:r>
                <a:r>
                  <a:rPr lang="en-GB" i="1" baseline="-25000" dirty="0" err="1" smtClean="0">
                    <a:latin typeface="Cambria" panose="02040503050406030204" pitchFamily="18" charset="0"/>
                  </a:rPr>
                  <a:t>x</a:t>
                </a:r>
                <a:r>
                  <a:rPr lang="en-GB" dirty="0" smtClean="0"/>
                  <a:t> reversed</a:t>
                </a:r>
              </a:p>
              <a:p>
                <a:pPr lvl="1"/>
                <a:r>
                  <a:rPr lang="en-GB" dirty="0" smtClean="0"/>
                  <a:t>Transform back into lab frame: </a:t>
                </a:r>
                <a14:m>
                  <m:oMath xmlns:m="http://schemas.openxmlformats.org/officeDocument/2006/math">
                    <m:sSub>
                      <m:sSubPr>
                        <m:ctrlPr>
                          <a:rPr lang="en-GB" b="0" i="1" smtClean="0">
                            <a:latin typeface="Cambria Math"/>
                          </a:rPr>
                        </m:ctrlPr>
                      </m:sSubPr>
                      <m:e>
                        <m:r>
                          <a:rPr lang="en-GB" i="1" smtClean="0">
                            <a:latin typeface="Cambria Math"/>
                          </a:rPr>
                          <m:t>𝐸</m:t>
                        </m:r>
                      </m:e>
                      <m:sub>
                        <m:r>
                          <a:rPr lang="en-GB" b="0" i="1" smtClean="0">
                            <a:latin typeface="Cambria Math"/>
                          </a:rPr>
                          <m:t>𝑓</m:t>
                        </m:r>
                      </m:sub>
                    </m:sSub>
                    <m:r>
                      <a:rPr lang="en-GB" i="1">
                        <a:latin typeface="Cambria Math"/>
                      </a:rPr>
                      <m:t>=</m:t>
                    </m:r>
                    <m:sSub>
                      <m:sSubPr>
                        <m:ctrlPr>
                          <a:rPr lang="en-GB" i="1">
                            <a:latin typeface="Cambria Math"/>
                          </a:rPr>
                        </m:ctrlPr>
                      </m:sSubPr>
                      <m:e>
                        <m:r>
                          <a:rPr lang="en-GB" i="1">
                            <a:latin typeface="Cambria Math"/>
                          </a:rPr>
                          <m:t>𝛾</m:t>
                        </m:r>
                      </m:e>
                      <m:sub>
                        <m:r>
                          <a:rPr lang="en-GB" i="1">
                            <a:latin typeface="Cambria Math"/>
                          </a:rPr>
                          <m:t>𝑉</m:t>
                        </m:r>
                      </m:sub>
                    </m:sSub>
                    <m:d>
                      <m:dPr>
                        <m:ctrlPr>
                          <a:rPr lang="en-GB" i="1">
                            <a:latin typeface="Cambria Math"/>
                          </a:rPr>
                        </m:ctrlPr>
                      </m:dPr>
                      <m:e>
                        <m:sSubSup>
                          <m:sSubSupPr>
                            <m:ctrlPr>
                              <a:rPr lang="en-GB" b="0" i="1" smtClean="0">
                                <a:latin typeface="Cambria Math"/>
                              </a:rPr>
                            </m:ctrlPr>
                          </m:sSubSupPr>
                          <m:e>
                            <m:r>
                              <a:rPr lang="en-GB" b="0" i="1" smtClean="0">
                                <a:latin typeface="Cambria Math"/>
                              </a:rPr>
                              <m:t>𝐸</m:t>
                            </m:r>
                          </m:e>
                          <m:sub>
                            <m:r>
                              <a:rPr lang="en-GB" b="0" i="1" smtClean="0">
                                <a:latin typeface="Cambria Math"/>
                              </a:rPr>
                              <m:t>𝑓</m:t>
                            </m:r>
                          </m:sub>
                          <m:sup>
                            <m:r>
                              <a:rPr lang="en-GB" b="0" i="1" smtClean="0">
                                <a:latin typeface="Cambria Math"/>
                              </a:rPr>
                              <m:t>′</m:t>
                            </m:r>
                          </m:sup>
                        </m:sSubSup>
                        <m:r>
                          <a:rPr lang="en-GB" i="1">
                            <a:latin typeface="Cambria Math"/>
                          </a:rPr>
                          <m:t>+</m:t>
                        </m:r>
                        <m:sSub>
                          <m:sSubPr>
                            <m:ctrlPr>
                              <a:rPr lang="en-GB" i="1">
                                <a:latin typeface="Cambria Math"/>
                              </a:rPr>
                            </m:ctrlPr>
                          </m:sSubPr>
                          <m:e>
                            <m:r>
                              <a:rPr lang="en-GB" i="1">
                                <a:latin typeface="Cambria Math"/>
                              </a:rPr>
                              <m:t>𝛽</m:t>
                            </m:r>
                          </m:e>
                          <m:sub>
                            <m:r>
                              <a:rPr lang="en-GB" i="1">
                                <a:latin typeface="Cambria Math"/>
                              </a:rPr>
                              <m:t>𝑉</m:t>
                            </m:r>
                          </m:sub>
                        </m:sSub>
                        <m:r>
                          <a:rPr lang="en-GB" i="1">
                            <a:latin typeface="Cambria Math"/>
                          </a:rPr>
                          <m:t>𝑐</m:t>
                        </m:r>
                        <m:sSubSup>
                          <m:sSubSupPr>
                            <m:ctrlPr>
                              <a:rPr lang="en-GB" b="0" i="1" smtClean="0">
                                <a:latin typeface="Cambria Math"/>
                              </a:rPr>
                            </m:ctrlPr>
                          </m:sSubSupPr>
                          <m:e>
                            <m:r>
                              <a:rPr lang="en-GB" i="1">
                                <a:latin typeface="Cambria Math"/>
                              </a:rPr>
                              <m:t>𝑝</m:t>
                            </m:r>
                          </m:e>
                          <m:sub>
                            <m:r>
                              <a:rPr lang="en-GB" b="0" i="1" smtClean="0">
                                <a:latin typeface="Cambria Math"/>
                              </a:rPr>
                              <m:t>𝑥</m:t>
                            </m:r>
                          </m:sub>
                          <m:sup>
                            <m:r>
                              <a:rPr lang="en-GB" b="0" i="1" smtClean="0">
                                <a:latin typeface="Cambria Math"/>
                              </a:rPr>
                              <m:t>′</m:t>
                            </m:r>
                          </m:sup>
                        </m:sSubSup>
                      </m:e>
                    </m:d>
                  </m:oMath>
                </a14:m>
                <a:r>
                  <a:rPr lang="en-GB" dirty="0" smtClean="0"/>
                  <a:t/>
                </a:r>
                <a:br>
                  <a:rPr lang="en-GB" dirty="0" smtClean="0"/>
                </a:br>
                <a:r>
                  <a:rPr lang="en-GB" dirty="0" smtClean="0"/>
                  <a:t>                                                       </a:t>
                </a:r>
                <a14:m>
                  <m:oMath xmlns:m="http://schemas.openxmlformats.org/officeDocument/2006/math">
                    <m:r>
                      <a:rPr lang="en-GB" b="0" i="1" smtClean="0">
                        <a:latin typeface="Cambria Math"/>
                      </a:rPr>
                      <m:t>=</m:t>
                    </m:r>
                    <m:sSubSup>
                      <m:sSubSupPr>
                        <m:ctrlPr>
                          <a:rPr lang="en-GB" b="0" i="1" smtClean="0">
                            <a:latin typeface="Cambria Math"/>
                          </a:rPr>
                        </m:ctrlPr>
                      </m:sSubSupPr>
                      <m:e>
                        <m:r>
                          <a:rPr lang="en-GB" b="0" i="1" smtClean="0">
                            <a:latin typeface="Cambria Math"/>
                          </a:rPr>
                          <m:t>𝛾</m:t>
                        </m:r>
                      </m:e>
                      <m:sub>
                        <m:r>
                          <a:rPr lang="en-GB" b="0" i="1" smtClean="0">
                            <a:latin typeface="Cambria Math"/>
                          </a:rPr>
                          <m:t>𝑉</m:t>
                        </m:r>
                      </m:sub>
                      <m:sup>
                        <m:r>
                          <a:rPr lang="en-GB" b="0" i="1" smtClean="0">
                            <a:latin typeface="Cambria Math"/>
                          </a:rPr>
                          <m:t>2</m:t>
                        </m:r>
                      </m:sup>
                    </m:sSubSup>
                    <m:d>
                      <m:dPr>
                        <m:ctrlPr>
                          <a:rPr lang="en-GB" b="0" i="1" smtClean="0">
                            <a:latin typeface="Cambria Math"/>
                          </a:rPr>
                        </m:ctrlPr>
                      </m:dPr>
                      <m:e>
                        <m:sSub>
                          <m:sSubPr>
                            <m:ctrlPr>
                              <a:rPr lang="en-GB" b="0" i="1" smtClean="0">
                                <a:latin typeface="Cambria Math"/>
                              </a:rPr>
                            </m:ctrlPr>
                          </m:sSubPr>
                          <m:e>
                            <m:r>
                              <a:rPr lang="en-GB" b="0" i="1" smtClean="0">
                                <a:latin typeface="Cambria Math"/>
                              </a:rPr>
                              <m:t>𝐸</m:t>
                            </m:r>
                          </m:e>
                          <m:sub>
                            <m:r>
                              <a:rPr lang="en-GB" b="0" i="1" smtClean="0">
                                <a:latin typeface="Cambria Math"/>
                              </a:rPr>
                              <m:t>𝑖</m:t>
                            </m:r>
                          </m:sub>
                        </m:sSub>
                        <m:r>
                          <a:rPr lang="en-GB" b="0" i="1" smtClean="0">
                            <a:latin typeface="Cambria Math"/>
                          </a:rPr>
                          <m:t>+2</m:t>
                        </m:r>
                        <m:sSub>
                          <m:sSubPr>
                            <m:ctrlPr>
                              <a:rPr lang="en-GB" b="0" i="1" smtClean="0">
                                <a:latin typeface="Cambria Math"/>
                              </a:rPr>
                            </m:ctrlPr>
                          </m:sSubPr>
                          <m:e>
                            <m:r>
                              <a:rPr lang="en-GB" b="0" i="1" smtClean="0">
                                <a:latin typeface="Cambria Math"/>
                              </a:rPr>
                              <m:t>𝛽</m:t>
                            </m:r>
                          </m:e>
                          <m:sub>
                            <m:r>
                              <a:rPr lang="en-GB" b="0" i="1" smtClean="0">
                                <a:latin typeface="Cambria Math"/>
                              </a:rPr>
                              <m:t>𝑉</m:t>
                            </m:r>
                          </m:sub>
                        </m:sSub>
                        <m:r>
                          <a:rPr lang="en-GB" b="0" i="1" smtClean="0">
                            <a:latin typeface="Cambria Math"/>
                          </a:rPr>
                          <m:t>𝑐𝑝</m:t>
                        </m:r>
                        <m:func>
                          <m:funcPr>
                            <m:ctrlPr>
                              <a:rPr lang="en-GB" b="0" i="1" smtClean="0">
                                <a:latin typeface="Cambria Math"/>
                              </a:rPr>
                            </m:ctrlPr>
                          </m:funcPr>
                          <m:fName>
                            <m:r>
                              <m:rPr>
                                <m:sty m:val="p"/>
                              </m:rPr>
                              <a:rPr lang="en-GB" b="0" i="0" smtClean="0">
                                <a:latin typeface="Cambria Math"/>
                              </a:rPr>
                              <m:t>cos</m:t>
                            </m:r>
                          </m:fName>
                          <m:e>
                            <m:r>
                              <a:rPr lang="en-GB" b="0" i="1" smtClean="0">
                                <a:latin typeface="Cambria Math"/>
                              </a:rPr>
                              <m:t>𝜃</m:t>
                            </m:r>
                          </m:e>
                        </m:func>
                        <m:r>
                          <a:rPr lang="en-GB" b="0" i="1" smtClean="0">
                            <a:latin typeface="Cambria Math"/>
                          </a:rPr>
                          <m:t>+</m:t>
                        </m:r>
                        <m:sSub>
                          <m:sSubPr>
                            <m:ctrlPr>
                              <a:rPr lang="en-GB" b="0" i="1" smtClean="0">
                                <a:latin typeface="Cambria Math"/>
                              </a:rPr>
                            </m:ctrlPr>
                          </m:sSubPr>
                          <m:e>
                            <m:r>
                              <a:rPr lang="en-GB" b="0" i="1" smtClean="0">
                                <a:latin typeface="Cambria Math"/>
                              </a:rPr>
                              <m:t>𝐸</m:t>
                            </m:r>
                          </m:e>
                          <m:sub>
                            <m:r>
                              <a:rPr lang="en-GB" b="0" i="1" smtClean="0">
                                <a:latin typeface="Cambria Math"/>
                              </a:rPr>
                              <m:t>𝑖</m:t>
                            </m:r>
                          </m:sub>
                        </m:sSub>
                        <m:sSubSup>
                          <m:sSubSupPr>
                            <m:ctrlPr>
                              <a:rPr lang="en-GB" b="0" i="1" smtClean="0">
                                <a:latin typeface="Cambria Math"/>
                              </a:rPr>
                            </m:ctrlPr>
                          </m:sSubSupPr>
                          <m:e>
                            <m:r>
                              <a:rPr lang="en-GB" b="0" i="1" smtClean="0">
                                <a:latin typeface="Cambria Math"/>
                              </a:rPr>
                              <m:t>𝛽</m:t>
                            </m:r>
                          </m:e>
                          <m:sub>
                            <m:r>
                              <a:rPr lang="en-GB" b="0" i="1" smtClean="0">
                                <a:latin typeface="Cambria Math"/>
                              </a:rPr>
                              <m:t>𝑉</m:t>
                            </m:r>
                          </m:sub>
                          <m:sup>
                            <m:r>
                              <a:rPr lang="en-GB" b="0" i="1" smtClean="0">
                                <a:latin typeface="Cambria Math"/>
                              </a:rPr>
                              <m:t>2</m:t>
                            </m:r>
                          </m:sup>
                        </m:sSubSup>
                      </m:e>
                    </m:d>
                  </m:oMath>
                </a14:m>
                <a:endParaRPr lang="en-GB" dirty="0" smtClean="0"/>
              </a:p>
              <a:p>
                <a:pPr lvl="2"/>
                <a:r>
                  <a:rPr lang="en-GB" dirty="0" smtClean="0"/>
                  <a:t>Assume </a:t>
                </a:r>
                <a:r>
                  <a:rPr lang="en-GB" i="1" dirty="0" smtClean="0"/>
                  <a:t>V</a:t>
                </a:r>
                <a:r>
                  <a:rPr lang="en-GB" dirty="0" smtClean="0"/>
                  <a:t> </a:t>
                </a:r>
                <a:r>
                  <a:rPr lang="en-GB" dirty="0" smtClean="0">
                    <a:latin typeface="Cambria Math"/>
                    <a:ea typeface="Cambria Math"/>
                  </a:rPr>
                  <a:t>≪</a:t>
                </a:r>
                <a:r>
                  <a:rPr lang="en-GB" dirty="0" smtClean="0">
                    <a:ea typeface="Cambria Math"/>
                  </a:rPr>
                  <a:t> </a:t>
                </a:r>
                <a:r>
                  <a:rPr lang="en-GB" i="1" dirty="0" smtClean="0">
                    <a:ea typeface="Cambria Math"/>
                  </a:rPr>
                  <a:t>c</a:t>
                </a:r>
                <a:r>
                  <a:rPr lang="en-GB" dirty="0" smtClean="0">
                    <a:ea typeface="Cambria Math"/>
                  </a:rPr>
                  <a:t> so </a:t>
                </a:r>
                <a14:m>
                  <m:oMath xmlns:m="http://schemas.openxmlformats.org/officeDocument/2006/math">
                    <m:sSubSup>
                      <m:sSubSupPr>
                        <m:ctrlPr>
                          <a:rPr lang="en-GB" b="0" i="1" smtClean="0">
                            <a:latin typeface="Cambria Math"/>
                            <a:ea typeface="Cambria Math"/>
                          </a:rPr>
                        </m:ctrlPr>
                      </m:sSubSupPr>
                      <m:e>
                        <m:r>
                          <a:rPr lang="en-GB" b="0" i="1" smtClean="0">
                            <a:latin typeface="Cambria Math"/>
                            <a:ea typeface="Cambria Math"/>
                          </a:rPr>
                          <m:t>𝛾</m:t>
                        </m:r>
                      </m:e>
                      <m:sub>
                        <m:r>
                          <a:rPr lang="en-GB" b="0" i="1" smtClean="0">
                            <a:latin typeface="Cambria Math"/>
                            <a:ea typeface="Cambria Math"/>
                          </a:rPr>
                          <m:t>𝑉</m:t>
                        </m:r>
                      </m:sub>
                      <m:sup>
                        <m:r>
                          <a:rPr lang="en-GB" b="0" i="1" smtClean="0">
                            <a:latin typeface="Cambria Math"/>
                            <a:ea typeface="Cambria Math"/>
                          </a:rPr>
                          <m:t>2</m:t>
                        </m:r>
                      </m:sup>
                    </m:sSubSup>
                    <m:r>
                      <a:rPr lang="en-GB" b="0" i="1" smtClean="0">
                        <a:latin typeface="Cambria Math"/>
                        <a:ea typeface="Cambria Math"/>
                      </a:rPr>
                      <m:t>=</m:t>
                    </m:r>
                    <m:sSup>
                      <m:sSupPr>
                        <m:ctrlPr>
                          <a:rPr lang="en-GB" b="0" i="1" smtClean="0">
                            <a:latin typeface="Cambria Math"/>
                            <a:ea typeface="Cambria Math"/>
                          </a:rPr>
                        </m:ctrlPr>
                      </m:sSupPr>
                      <m:e>
                        <m:d>
                          <m:dPr>
                            <m:ctrlPr>
                              <a:rPr lang="en-GB" b="0" i="1" smtClean="0">
                                <a:latin typeface="Cambria Math"/>
                                <a:ea typeface="Cambria Math"/>
                              </a:rPr>
                            </m:ctrlPr>
                          </m:dPr>
                          <m:e>
                            <m:r>
                              <a:rPr lang="en-GB" b="0" i="1" smtClean="0">
                                <a:latin typeface="Cambria Math"/>
                                <a:ea typeface="Cambria Math"/>
                              </a:rPr>
                              <m:t>1−</m:t>
                            </m:r>
                            <m:sSubSup>
                              <m:sSubSupPr>
                                <m:ctrlPr>
                                  <a:rPr lang="en-GB" b="0" i="1" smtClean="0">
                                    <a:latin typeface="Cambria Math"/>
                                    <a:ea typeface="Cambria Math"/>
                                  </a:rPr>
                                </m:ctrlPr>
                              </m:sSubSupPr>
                              <m:e>
                                <m:r>
                                  <a:rPr lang="en-GB" b="0" i="1" smtClean="0">
                                    <a:latin typeface="Cambria Math"/>
                                    <a:ea typeface="Cambria Math"/>
                                  </a:rPr>
                                  <m:t>𝛽</m:t>
                                </m:r>
                              </m:e>
                              <m:sub>
                                <m:r>
                                  <a:rPr lang="en-GB" b="0" i="1" smtClean="0">
                                    <a:latin typeface="Cambria Math"/>
                                    <a:ea typeface="Cambria Math"/>
                                  </a:rPr>
                                  <m:t>𝑉</m:t>
                                </m:r>
                              </m:sub>
                              <m:sup>
                                <m:r>
                                  <a:rPr lang="en-GB" b="0" i="1" smtClean="0">
                                    <a:latin typeface="Cambria Math"/>
                                    <a:ea typeface="Cambria Math"/>
                                  </a:rPr>
                                  <m:t>2</m:t>
                                </m:r>
                              </m:sup>
                            </m:sSubSup>
                          </m:e>
                        </m:d>
                      </m:e>
                      <m:sup>
                        <m:r>
                          <a:rPr lang="en-GB" b="0" i="1" smtClean="0">
                            <a:latin typeface="Cambria Math"/>
                            <a:ea typeface="Cambria Math"/>
                          </a:rPr>
                          <m:t>−1</m:t>
                        </m:r>
                      </m:sup>
                    </m:sSup>
                    <m:r>
                      <a:rPr lang="en-GB" b="0" i="1" smtClean="0">
                        <a:latin typeface="Cambria Math"/>
                        <a:ea typeface="Cambria Math"/>
                      </a:rPr>
                      <m:t>≃1+</m:t>
                    </m:r>
                    <m:sSubSup>
                      <m:sSubSupPr>
                        <m:ctrlPr>
                          <a:rPr lang="en-GB" b="0" i="1" smtClean="0">
                            <a:latin typeface="Cambria Math"/>
                            <a:ea typeface="Cambria Math"/>
                          </a:rPr>
                        </m:ctrlPr>
                      </m:sSubSupPr>
                      <m:e>
                        <m:r>
                          <a:rPr lang="en-GB" b="0" i="1" smtClean="0">
                            <a:latin typeface="Cambria Math"/>
                            <a:ea typeface="Cambria Math"/>
                          </a:rPr>
                          <m:t>𝛽</m:t>
                        </m:r>
                      </m:e>
                      <m:sub>
                        <m:r>
                          <a:rPr lang="en-GB" b="0" i="1" smtClean="0">
                            <a:latin typeface="Cambria Math"/>
                            <a:ea typeface="Cambria Math"/>
                          </a:rPr>
                          <m:t>𝑉</m:t>
                        </m:r>
                      </m:sub>
                      <m:sup>
                        <m:r>
                          <a:rPr lang="en-GB" b="0" i="1" smtClean="0">
                            <a:latin typeface="Cambria Math"/>
                            <a:ea typeface="Cambria Math"/>
                          </a:rPr>
                          <m:t>2</m:t>
                        </m:r>
                      </m:sup>
                    </m:sSubSup>
                  </m:oMath>
                </a14:m>
                <a:r>
                  <a:rPr lang="en-GB" dirty="0" smtClean="0"/>
                  <a:t> and </a:t>
                </a:r>
                <a:r>
                  <a:rPr lang="en-GB" i="1" dirty="0" smtClean="0"/>
                  <a:t>v</a:t>
                </a:r>
                <a:r>
                  <a:rPr lang="en-GB" dirty="0" smtClean="0"/>
                  <a:t> ~ </a:t>
                </a:r>
                <a:r>
                  <a:rPr lang="en-GB" i="1" dirty="0" smtClean="0"/>
                  <a:t>c</a:t>
                </a:r>
                <a:r>
                  <a:rPr lang="en-GB" dirty="0" smtClean="0"/>
                  <a:t> so </a:t>
                </a:r>
                <a14:m>
                  <m:oMath xmlns:m="http://schemas.openxmlformats.org/officeDocument/2006/math">
                    <m:r>
                      <a:rPr lang="en-GB" b="0" i="1" smtClean="0">
                        <a:latin typeface="Cambria Math"/>
                      </a:rPr>
                      <m:t>𝐸</m:t>
                    </m:r>
                    <m:r>
                      <a:rPr lang="en-GB" b="0" i="1" smtClean="0">
                        <a:latin typeface="Cambria Math"/>
                      </a:rPr>
                      <m:t>≃</m:t>
                    </m:r>
                    <m:r>
                      <a:rPr lang="en-GB" b="0" i="1" smtClean="0">
                        <a:latin typeface="Cambria Math"/>
                      </a:rPr>
                      <m:t>𝑐𝑝</m:t>
                    </m:r>
                  </m:oMath>
                </a14:m>
                <a:endParaRPr lang="en-GB" dirty="0" smtClean="0"/>
              </a:p>
              <a:p>
                <a:pPr lvl="1"/>
                <a:r>
                  <a:rPr lang="en-GB" dirty="0" smtClean="0"/>
                  <a:t>Then</a:t>
                </a:r>
                <a:br>
                  <a:rPr lang="en-GB" dirty="0" smtClean="0"/>
                </a:br>
                <a14:m>
                  <m:oMath xmlns:m="http://schemas.openxmlformats.org/officeDocument/2006/math">
                    <m:f>
                      <m:fPr>
                        <m:ctrlPr>
                          <a:rPr lang="en-GB" b="0" i="1" smtClean="0">
                            <a:latin typeface="Cambria Math"/>
                          </a:rPr>
                        </m:ctrlPr>
                      </m:fPr>
                      <m:num>
                        <m:r>
                          <m:rPr>
                            <m:sty m:val="p"/>
                          </m:rPr>
                          <a:rPr lang="en-GB" b="0" i="0" smtClean="0">
                            <a:latin typeface="Cambria Math"/>
                          </a:rPr>
                          <m:t>Δ</m:t>
                        </m:r>
                        <m:r>
                          <a:rPr lang="en-GB" b="0" i="1" smtClean="0">
                            <a:latin typeface="Cambria Math"/>
                          </a:rPr>
                          <m:t>𝐸</m:t>
                        </m:r>
                      </m:num>
                      <m:den>
                        <m:sSub>
                          <m:sSubPr>
                            <m:ctrlPr>
                              <a:rPr lang="en-GB" b="0" i="1" smtClean="0">
                                <a:latin typeface="Cambria Math"/>
                              </a:rPr>
                            </m:ctrlPr>
                          </m:sSubPr>
                          <m:e>
                            <m:r>
                              <a:rPr lang="en-GB" b="0" i="1" smtClean="0">
                                <a:latin typeface="Cambria Math"/>
                              </a:rPr>
                              <m:t>𝐸</m:t>
                            </m:r>
                          </m:e>
                          <m:sub>
                            <m:r>
                              <a:rPr lang="en-GB" b="0" i="1" smtClean="0">
                                <a:latin typeface="Cambria Math"/>
                              </a:rPr>
                              <m:t>𝑖</m:t>
                            </m:r>
                          </m:sub>
                        </m:sSub>
                      </m:den>
                    </m:f>
                    <m:r>
                      <a:rPr lang="en-GB" b="0" i="1" smtClean="0">
                        <a:latin typeface="Cambria Math"/>
                      </a:rPr>
                      <m:t>=2</m:t>
                    </m:r>
                    <m:sSub>
                      <m:sSubPr>
                        <m:ctrlPr>
                          <a:rPr lang="en-GB" b="0" i="1" smtClean="0">
                            <a:latin typeface="Cambria Math"/>
                          </a:rPr>
                        </m:ctrlPr>
                      </m:sSubPr>
                      <m:e>
                        <m:r>
                          <a:rPr lang="en-GB" b="0" i="1" smtClean="0">
                            <a:latin typeface="Cambria Math"/>
                          </a:rPr>
                          <m:t>𝛽</m:t>
                        </m:r>
                      </m:e>
                      <m:sub>
                        <m:r>
                          <a:rPr lang="en-GB" b="0" i="1" smtClean="0">
                            <a:latin typeface="Cambria Math"/>
                          </a:rPr>
                          <m:t>𝑉</m:t>
                        </m:r>
                      </m:sub>
                    </m:sSub>
                    <m:d>
                      <m:dPr>
                        <m:ctrlPr>
                          <a:rPr lang="en-GB" b="0" i="1" smtClean="0">
                            <a:latin typeface="Cambria Math"/>
                          </a:rPr>
                        </m:ctrlPr>
                      </m:dPr>
                      <m:e>
                        <m:sSub>
                          <m:sSubPr>
                            <m:ctrlPr>
                              <a:rPr lang="en-GB" b="0" i="1" smtClean="0">
                                <a:latin typeface="Cambria Math"/>
                              </a:rPr>
                            </m:ctrlPr>
                          </m:sSubPr>
                          <m:e>
                            <m:r>
                              <a:rPr lang="en-GB" b="0" i="1" smtClean="0">
                                <a:latin typeface="Cambria Math"/>
                              </a:rPr>
                              <m:t>𝛽</m:t>
                            </m:r>
                          </m:e>
                          <m:sub>
                            <m:r>
                              <a:rPr lang="en-GB" b="0" i="1" smtClean="0">
                                <a:latin typeface="Cambria Math"/>
                              </a:rPr>
                              <m:t>𝑉</m:t>
                            </m:r>
                          </m:sub>
                        </m:sSub>
                        <m:r>
                          <a:rPr lang="en-GB" b="0" i="1" smtClean="0">
                            <a:latin typeface="Cambria Math"/>
                          </a:rPr>
                          <m:t>+</m:t>
                        </m:r>
                        <m:func>
                          <m:funcPr>
                            <m:ctrlPr>
                              <a:rPr lang="en-GB" b="0" i="1" smtClean="0">
                                <a:latin typeface="Cambria Math"/>
                              </a:rPr>
                            </m:ctrlPr>
                          </m:funcPr>
                          <m:fName>
                            <m:r>
                              <m:rPr>
                                <m:sty m:val="p"/>
                              </m:rPr>
                              <a:rPr lang="en-GB" b="0" i="0" smtClean="0">
                                <a:latin typeface="Cambria Math"/>
                              </a:rPr>
                              <m:t>cos</m:t>
                            </m:r>
                          </m:fName>
                          <m:e>
                            <m:r>
                              <a:rPr lang="en-GB" b="0" i="1" smtClean="0">
                                <a:latin typeface="Cambria Math"/>
                              </a:rPr>
                              <m:t>𝜃</m:t>
                            </m:r>
                          </m:e>
                        </m:func>
                      </m:e>
                    </m:d>
                  </m:oMath>
                </a14:m>
                <a:r>
                  <a:rPr lang="en-GB" dirty="0" smtClean="0"/>
                  <a:t/>
                </a:r>
                <a:br>
                  <a:rPr lang="en-GB" dirty="0" smtClean="0"/>
                </a:br>
                <a:r>
                  <a:rPr lang="en-GB" dirty="0" smtClean="0"/>
                  <a:t>neglecting terms higher than </a:t>
                </a:r>
                <a14:m>
                  <m:oMath xmlns:m="http://schemas.openxmlformats.org/officeDocument/2006/math">
                    <m:sSubSup>
                      <m:sSubSupPr>
                        <m:ctrlPr>
                          <a:rPr lang="en-GB" b="0" i="1" smtClean="0">
                            <a:latin typeface="Cambria Math"/>
                          </a:rPr>
                        </m:ctrlPr>
                      </m:sSubSupPr>
                      <m:e>
                        <m:r>
                          <a:rPr lang="en-GB" b="0" i="1" smtClean="0">
                            <a:latin typeface="Cambria Math"/>
                          </a:rPr>
                          <m:t>𝛽</m:t>
                        </m:r>
                      </m:e>
                      <m:sub>
                        <m:r>
                          <a:rPr lang="en-GB" b="0" i="1" smtClean="0">
                            <a:latin typeface="Cambria Math"/>
                          </a:rPr>
                          <m:t>𝑉</m:t>
                        </m:r>
                      </m:sub>
                      <m:sup>
                        <m:r>
                          <a:rPr lang="en-GB" b="0" i="1" smtClean="0">
                            <a:latin typeface="Cambria Math"/>
                          </a:rPr>
                          <m:t>2</m:t>
                        </m:r>
                      </m:sup>
                    </m:sSubSup>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875" b="-875"/>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240AB68-B506-48B0-8D67-8B664EA145BA}" type="slidenum">
              <a:rPr lang="en-GB" smtClean="0"/>
              <a:t>5</a:t>
            </a:fld>
            <a:endParaRPr lang="en-GB"/>
          </a:p>
        </p:txBody>
      </p:sp>
      <p:grpSp>
        <p:nvGrpSpPr>
          <p:cNvPr id="16" name="Group 15"/>
          <p:cNvGrpSpPr/>
          <p:nvPr/>
        </p:nvGrpSpPr>
        <p:grpSpPr>
          <a:xfrm>
            <a:off x="6804248" y="1700808"/>
            <a:ext cx="2016224" cy="2160240"/>
            <a:chOff x="6300192" y="3068960"/>
            <a:chExt cx="2016224" cy="2160240"/>
          </a:xfrm>
        </p:grpSpPr>
        <p:sp>
          <p:nvSpPr>
            <p:cNvPr id="5" name="Rectangle 4"/>
            <p:cNvSpPr/>
            <p:nvPr/>
          </p:nvSpPr>
          <p:spPr>
            <a:xfrm>
              <a:off x="7308304" y="3068960"/>
              <a:ext cx="1008112"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Left Arrow 5"/>
            <p:cNvSpPr/>
            <p:nvPr/>
          </p:nvSpPr>
          <p:spPr>
            <a:xfrm>
              <a:off x="7308304" y="3068960"/>
              <a:ext cx="1008000" cy="216024"/>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a:endCxn id="5" idx="1"/>
            </p:cNvCxnSpPr>
            <p:nvPr/>
          </p:nvCxnSpPr>
          <p:spPr>
            <a:xfrm>
              <a:off x="6300192" y="4149080"/>
              <a:ext cx="1008112"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300304" y="3501080"/>
              <a:ext cx="1008000" cy="64800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flipV="1">
              <a:off x="6300304" y="4149080"/>
              <a:ext cx="1008000" cy="64800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732240" y="3851756"/>
              <a:ext cx="576064" cy="369332"/>
            </a:xfrm>
            <a:prstGeom prst="rect">
              <a:avLst/>
            </a:prstGeom>
            <a:noFill/>
          </p:spPr>
          <p:txBody>
            <a:bodyPr wrap="square" rtlCol="0">
              <a:spAutoFit/>
            </a:bodyPr>
            <a:lstStyle/>
            <a:p>
              <a:r>
                <a:rPr lang="el-GR" dirty="0" smtClean="0"/>
                <a:t>θ</a:t>
              </a:r>
              <a:endParaRPr lang="en-GB" dirty="0"/>
            </a:p>
          </p:txBody>
        </p:sp>
        <p:sp>
          <p:nvSpPr>
            <p:cNvPr id="14" name="TextBox 13"/>
            <p:cNvSpPr txBox="1"/>
            <p:nvPr/>
          </p:nvSpPr>
          <p:spPr>
            <a:xfrm>
              <a:off x="6588224" y="3429000"/>
              <a:ext cx="576064" cy="369332"/>
            </a:xfrm>
            <a:prstGeom prst="rect">
              <a:avLst/>
            </a:prstGeom>
            <a:noFill/>
          </p:spPr>
          <p:txBody>
            <a:bodyPr wrap="square" rtlCol="0">
              <a:spAutoFit/>
            </a:bodyPr>
            <a:lstStyle/>
            <a:p>
              <a:r>
                <a:rPr lang="en-GB" i="1" dirty="0" smtClean="0">
                  <a:solidFill>
                    <a:schemeClr val="tx2"/>
                  </a:solidFill>
                </a:rPr>
                <a:t>v</a:t>
              </a:r>
              <a:endParaRPr lang="en-GB" i="1" dirty="0">
                <a:solidFill>
                  <a:schemeClr val="tx2"/>
                </a:solidFill>
              </a:endParaRPr>
            </a:p>
          </p:txBody>
        </p:sp>
        <p:sp>
          <p:nvSpPr>
            <p:cNvPr id="15" name="TextBox 14"/>
            <p:cNvSpPr txBox="1"/>
            <p:nvPr/>
          </p:nvSpPr>
          <p:spPr>
            <a:xfrm>
              <a:off x="7668344" y="3212976"/>
              <a:ext cx="576064" cy="369332"/>
            </a:xfrm>
            <a:prstGeom prst="rect">
              <a:avLst/>
            </a:prstGeom>
            <a:noFill/>
          </p:spPr>
          <p:txBody>
            <a:bodyPr wrap="square" rtlCol="0">
              <a:spAutoFit/>
            </a:bodyPr>
            <a:lstStyle/>
            <a:p>
              <a:r>
                <a:rPr lang="en-GB" i="1" dirty="0" smtClean="0">
                  <a:solidFill>
                    <a:srgbClr val="FFFF00"/>
                  </a:solidFill>
                </a:rPr>
                <a:t>V</a:t>
              </a:r>
              <a:endParaRPr lang="en-GB" i="1" dirty="0">
                <a:solidFill>
                  <a:srgbClr val="FFFF00"/>
                </a:solidFill>
              </a:endParaRPr>
            </a:p>
          </p:txBody>
        </p:sp>
      </p:grpSp>
      <p:cxnSp>
        <p:nvCxnSpPr>
          <p:cNvPr id="18" name="Straight Arrow Connector 17"/>
          <p:cNvCxnSpPr/>
          <p:nvPr/>
        </p:nvCxnSpPr>
        <p:spPr>
          <a:xfrm>
            <a:off x="7092280" y="3501008"/>
            <a:ext cx="576064"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198578" y="3428928"/>
            <a:ext cx="576064" cy="369332"/>
          </a:xfrm>
          <a:prstGeom prst="rect">
            <a:avLst/>
          </a:prstGeom>
          <a:noFill/>
        </p:spPr>
        <p:txBody>
          <a:bodyPr wrap="square" rtlCol="0">
            <a:spAutoFit/>
          </a:bodyPr>
          <a:lstStyle/>
          <a:p>
            <a:r>
              <a:rPr lang="en-GB" i="1" dirty="0" smtClean="0">
                <a:solidFill>
                  <a:schemeClr val="accent4"/>
                </a:solidFill>
              </a:rPr>
              <a:t>x</a:t>
            </a:r>
            <a:endParaRPr lang="en-GB" i="1" dirty="0">
              <a:solidFill>
                <a:schemeClr val="accent4"/>
              </a:solidFill>
            </a:endParaRPr>
          </a:p>
        </p:txBody>
      </p:sp>
      <p:sp>
        <p:nvSpPr>
          <p:cNvPr id="20" name="TextBox 19"/>
          <p:cNvSpPr txBox="1"/>
          <p:nvPr/>
        </p:nvSpPr>
        <p:spPr>
          <a:xfrm>
            <a:off x="0" y="184"/>
            <a:ext cx="2160240" cy="369332"/>
          </a:xfrm>
          <a:prstGeom prst="rect">
            <a:avLst/>
          </a:prstGeom>
          <a:noFill/>
        </p:spPr>
        <p:txBody>
          <a:bodyPr wrap="square" rtlCol="0">
            <a:spAutoFit/>
          </a:bodyPr>
          <a:lstStyle/>
          <a:p>
            <a:pPr algn="r"/>
            <a:r>
              <a:rPr lang="en-GB" i="1" dirty="0" smtClean="0">
                <a:solidFill>
                  <a:schemeClr val="bg1"/>
                </a:solidFill>
              </a:rPr>
              <a:t>notes section 3.3</a:t>
            </a:r>
            <a:endParaRPr lang="en-GB" i="1" dirty="0">
              <a:solidFill>
                <a:schemeClr val="bg1"/>
              </a:solidFill>
            </a:endParaRPr>
          </a:p>
        </p:txBody>
      </p:sp>
    </p:spTree>
    <p:extLst>
      <p:ext uri="{BB962C8B-B14F-4D97-AF65-F5344CB8AC3E}">
        <p14:creationId xmlns:p14="http://schemas.microsoft.com/office/powerpoint/2010/main" val="2800419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Fermi second-order acceleration</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363272" cy="4876800"/>
              </a:xfrm>
            </p:spPr>
            <p:txBody>
              <a:bodyPr/>
              <a:lstStyle/>
              <a:p>
                <a:r>
                  <a:rPr lang="en-GB" dirty="0" smtClean="0"/>
                  <a:t>Need to average over cos </a:t>
                </a:r>
                <a:r>
                  <a:rPr lang="el-GR" i="1" dirty="0" smtClean="0"/>
                  <a:t>θ</a:t>
                </a:r>
                <a:endParaRPr lang="en-GB" dirty="0" smtClean="0"/>
              </a:p>
              <a:p>
                <a:pPr lvl="1"/>
                <a:r>
                  <a:rPr lang="en-GB" dirty="0" smtClean="0"/>
                  <a:t>Cannot neglect relativistic beaming as we are working to order </a:t>
                </a:r>
                <a14:m>
                  <m:oMath xmlns:m="http://schemas.openxmlformats.org/officeDocument/2006/math">
                    <m:sSubSup>
                      <m:sSubSupPr>
                        <m:ctrlPr>
                          <a:rPr lang="en-GB" b="0" i="1" smtClean="0">
                            <a:latin typeface="Cambria Math"/>
                          </a:rPr>
                        </m:ctrlPr>
                      </m:sSubSupPr>
                      <m:e>
                        <m:r>
                          <a:rPr lang="en-GB" b="0" i="1" smtClean="0">
                            <a:latin typeface="Cambria Math"/>
                          </a:rPr>
                          <m:t>𝛽</m:t>
                        </m:r>
                      </m:e>
                      <m:sub>
                        <m:r>
                          <a:rPr lang="en-GB" b="0" i="1" smtClean="0">
                            <a:latin typeface="Cambria Math"/>
                          </a:rPr>
                          <m:t>𝑉</m:t>
                        </m:r>
                      </m:sub>
                      <m:sup>
                        <m:r>
                          <a:rPr lang="en-GB" b="0" i="1" smtClean="0">
                            <a:latin typeface="Cambria Math"/>
                          </a:rPr>
                          <m:t>2</m:t>
                        </m:r>
                      </m:sup>
                    </m:sSubSup>
                  </m:oMath>
                </a14:m>
                <a:r>
                  <a:rPr lang="en-GB" dirty="0" smtClean="0"/>
                  <a:t>, so number density of photons as seen by magnetic field is                </a:t>
                </a:r>
                <a14:m>
                  <m:oMath xmlns:m="http://schemas.openxmlformats.org/officeDocument/2006/math">
                    <m:r>
                      <a:rPr lang="en-GB" b="0" i="1" smtClean="0">
                        <a:latin typeface="Cambria Math"/>
                      </a:rPr>
                      <m:t>∝</m:t>
                    </m:r>
                    <m:sSub>
                      <m:sSubPr>
                        <m:ctrlPr>
                          <a:rPr lang="en-GB" b="0" i="1" smtClean="0">
                            <a:latin typeface="Cambria Math"/>
                          </a:rPr>
                        </m:ctrlPr>
                      </m:sSubPr>
                      <m:e>
                        <m:r>
                          <a:rPr lang="en-GB" b="0" i="1" smtClean="0">
                            <a:latin typeface="Cambria Math"/>
                          </a:rPr>
                          <m:t>𝛾</m:t>
                        </m:r>
                      </m:e>
                      <m:sub>
                        <m:r>
                          <a:rPr lang="en-GB" b="0" i="1" smtClean="0">
                            <a:latin typeface="Cambria Math"/>
                          </a:rPr>
                          <m:t>𝑉</m:t>
                        </m:r>
                      </m:sub>
                    </m:sSub>
                    <m:r>
                      <a:rPr lang="en-GB" b="0" i="1" smtClean="0">
                        <a:latin typeface="Cambria Math"/>
                      </a:rPr>
                      <m:t>(1+</m:t>
                    </m:r>
                    <m:sSub>
                      <m:sSubPr>
                        <m:ctrlPr>
                          <a:rPr lang="en-GB" b="0" i="1" smtClean="0">
                            <a:latin typeface="Cambria Math"/>
                          </a:rPr>
                        </m:ctrlPr>
                      </m:sSubPr>
                      <m:e>
                        <m:r>
                          <a:rPr lang="en-GB" b="0" i="1" smtClean="0">
                            <a:latin typeface="Cambria Math"/>
                          </a:rPr>
                          <m:t>𝛽</m:t>
                        </m:r>
                      </m:e>
                      <m:sub>
                        <m:r>
                          <a:rPr lang="en-GB" b="0" i="1" smtClean="0">
                            <a:latin typeface="Cambria Math"/>
                          </a:rPr>
                          <m:t>𝑉</m:t>
                        </m:r>
                      </m:sub>
                    </m:sSub>
                    <m:func>
                      <m:funcPr>
                        <m:ctrlPr>
                          <a:rPr lang="en-GB" b="0" i="1" smtClean="0">
                            <a:latin typeface="Cambria Math"/>
                          </a:rPr>
                        </m:ctrlPr>
                      </m:funcPr>
                      <m:fName>
                        <m:r>
                          <m:rPr>
                            <m:sty m:val="p"/>
                          </m:rPr>
                          <a:rPr lang="en-GB" b="0" i="0" smtClean="0">
                            <a:latin typeface="Cambria Math"/>
                          </a:rPr>
                          <m:t>cos</m:t>
                        </m:r>
                      </m:fName>
                      <m:e>
                        <m:r>
                          <a:rPr lang="en-GB" b="0" i="1" smtClean="0">
                            <a:latin typeface="Cambria Math"/>
                          </a:rPr>
                          <m:t>𝜃</m:t>
                        </m:r>
                      </m:e>
                    </m:func>
                    <m:r>
                      <a:rPr lang="en-GB" b="0" i="1" smtClean="0">
                        <a:latin typeface="Cambria Math"/>
                      </a:rPr>
                      <m:t>)</m:t>
                    </m:r>
                  </m:oMath>
                </a14:m>
                <a:endParaRPr lang="en-GB" dirty="0" smtClean="0"/>
              </a:p>
              <a:p>
                <a:pPr lvl="1"/>
                <a:r>
                  <a:rPr lang="en-GB" dirty="0" smtClean="0"/>
                  <a:t>Therefore </a:t>
                </a:r>
                <a:br>
                  <a:rPr lang="en-GB" dirty="0" smtClean="0"/>
                </a:br>
                <a14:m>
                  <m:oMath xmlns:m="http://schemas.openxmlformats.org/officeDocument/2006/math">
                    <m:d>
                      <m:dPr>
                        <m:begChr m:val="⟨"/>
                        <m:endChr m:val="⟩"/>
                        <m:ctrlPr>
                          <a:rPr lang="en-GB" b="0" i="1" smtClean="0">
                            <a:latin typeface="Cambria Math"/>
                          </a:rPr>
                        </m:ctrlPr>
                      </m:dPr>
                      <m:e>
                        <m:func>
                          <m:funcPr>
                            <m:ctrlPr>
                              <a:rPr lang="en-GB" b="0" i="1" smtClean="0">
                                <a:latin typeface="Cambria Math"/>
                              </a:rPr>
                            </m:ctrlPr>
                          </m:funcPr>
                          <m:fName>
                            <m:r>
                              <m:rPr>
                                <m:sty m:val="p"/>
                              </m:rPr>
                              <a:rPr lang="en-GB" b="0" i="0" smtClean="0">
                                <a:latin typeface="Cambria Math"/>
                              </a:rPr>
                              <m:t>cos</m:t>
                            </m:r>
                          </m:fName>
                          <m:e>
                            <m:r>
                              <a:rPr lang="en-GB" b="0" i="1" smtClean="0">
                                <a:latin typeface="Cambria Math"/>
                              </a:rPr>
                              <m:t>𝜃</m:t>
                            </m:r>
                          </m:e>
                        </m:func>
                      </m:e>
                    </m:d>
                    <m:r>
                      <a:rPr lang="en-GB" b="0" i="1" smtClean="0">
                        <a:latin typeface="Cambria Math"/>
                      </a:rPr>
                      <m:t>=</m:t>
                    </m:r>
                    <m:f>
                      <m:fPr>
                        <m:ctrlPr>
                          <a:rPr lang="en-GB" b="0" i="1" smtClean="0">
                            <a:latin typeface="Cambria Math"/>
                          </a:rPr>
                        </m:ctrlPr>
                      </m:fPr>
                      <m:num>
                        <m:nary>
                          <m:naryPr>
                            <m:ctrlPr>
                              <a:rPr lang="en-GB" b="0" i="1" smtClean="0">
                                <a:latin typeface="Cambria Math"/>
                              </a:rPr>
                            </m:ctrlPr>
                          </m:naryPr>
                          <m:sub>
                            <m:r>
                              <a:rPr lang="en-GB" b="0" i="1" smtClean="0">
                                <a:latin typeface="Cambria Math"/>
                              </a:rPr>
                              <m:t>−1</m:t>
                            </m:r>
                          </m:sub>
                          <m:sup>
                            <m:r>
                              <a:rPr lang="en-GB" b="0" i="1" smtClean="0">
                                <a:latin typeface="Cambria Math"/>
                              </a:rPr>
                              <m:t>+1</m:t>
                            </m:r>
                          </m:sup>
                          <m:e>
                            <m:func>
                              <m:funcPr>
                                <m:ctrlPr>
                                  <a:rPr lang="en-GB" b="0" i="1" smtClean="0">
                                    <a:latin typeface="Cambria Math"/>
                                  </a:rPr>
                                </m:ctrlPr>
                              </m:funcPr>
                              <m:fName>
                                <m:r>
                                  <m:rPr>
                                    <m:sty m:val="p"/>
                                  </m:rPr>
                                  <a:rPr lang="en-GB" b="0" i="0" smtClean="0">
                                    <a:latin typeface="Cambria Math"/>
                                  </a:rPr>
                                  <m:t>cos</m:t>
                                </m:r>
                              </m:fName>
                              <m:e>
                                <m:r>
                                  <a:rPr lang="en-GB" b="0" i="1" smtClean="0">
                                    <a:latin typeface="Cambria Math"/>
                                  </a:rPr>
                                  <m:t>𝜃</m:t>
                                </m:r>
                              </m:e>
                            </m:func>
                          </m:e>
                        </m:nary>
                        <m:d>
                          <m:dPr>
                            <m:ctrlPr>
                              <a:rPr lang="en-GB" b="0" i="1" smtClean="0">
                                <a:latin typeface="Cambria Math"/>
                              </a:rPr>
                            </m:ctrlPr>
                          </m:dPr>
                          <m:e>
                            <m:r>
                              <a:rPr lang="en-GB" b="0" i="1" smtClean="0">
                                <a:latin typeface="Cambria Math"/>
                              </a:rPr>
                              <m:t>1+</m:t>
                            </m:r>
                            <m:sSub>
                              <m:sSubPr>
                                <m:ctrlPr>
                                  <a:rPr lang="en-GB" b="0" i="1" smtClean="0">
                                    <a:latin typeface="Cambria Math"/>
                                  </a:rPr>
                                </m:ctrlPr>
                              </m:sSubPr>
                              <m:e>
                                <m:r>
                                  <a:rPr lang="en-GB" b="0" i="1" smtClean="0">
                                    <a:latin typeface="Cambria Math"/>
                                  </a:rPr>
                                  <m:t>𝛽</m:t>
                                </m:r>
                              </m:e>
                              <m:sub>
                                <m:r>
                                  <a:rPr lang="en-GB" b="0" i="1" smtClean="0">
                                    <a:latin typeface="Cambria Math"/>
                                  </a:rPr>
                                  <m:t>𝑉</m:t>
                                </m:r>
                              </m:sub>
                            </m:sSub>
                            <m:func>
                              <m:funcPr>
                                <m:ctrlPr>
                                  <a:rPr lang="en-GB" b="0" i="1" smtClean="0">
                                    <a:latin typeface="Cambria Math"/>
                                  </a:rPr>
                                </m:ctrlPr>
                              </m:funcPr>
                              <m:fName>
                                <m:r>
                                  <m:rPr>
                                    <m:sty m:val="p"/>
                                  </m:rPr>
                                  <a:rPr lang="en-GB" b="0" i="0" smtClean="0">
                                    <a:latin typeface="Cambria Math"/>
                                  </a:rPr>
                                  <m:t>cos</m:t>
                                </m:r>
                              </m:fName>
                              <m:e>
                                <m:r>
                                  <a:rPr lang="en-GB" b="0" i="1" smtClean="0">
                                    <a:latin typeface="Cambria Math"/>
                                  </a:rPr>
                                  <m:t>𝜃</m:t>
                                </m:r>
                              </m:e>
                            </m:func>
                          </m:e>
                        </m:d>
                        <m:r>
                          <a:rPr lang="en-GB" b="0" i="0" smtClean="0">
                            <a:latin typeface="Cambria Math"/>
                          </a:rPr>
                          <m:t> </m:t>
                        </m:r>
                        <m:r>
                          <m:rPr>
                            <m:sty m:val="p"/>
                          </m:rPr>
                          <a:rPr lang="en-GB" b="0" i="0" smtClean="0">
                            <a:latin typeface="Cambria Math"/>
                          </a:rPr>
                          <m:t>d</m:t>
                        </m:r>
                        <m:d>
                          <m:dPr>
                            <m:ctrlPr>
                              <a:rPr lang="en-GB" b="0" i="1" smtClean="0">
                                <a:latin typeface="Cambria Math"/>
                              </a:rPr>
                            </m:ctrlPr>
                          </m:dPr>
                          <m:e>
                            <m:func>
                              <m:funcPr>
                                <m:ctrlPr>
                                  <a:rPr lang="en-GB" b="0" i="1" smtClean="0">
                                    <a:latin typeface="Cambria Math"/>
                                  </a:rPr>
                                </m:ctrlPr>
                              </m:funcPr>
                              <m:fName>
                                <m:r>
                                  <m:rPr>
                                    <m:sty m:val="p"/>
                                  </m:rPr>
                                  <a:rPr lang="en-GB" b="0" i="0" smtClean="0">
                                    <a:latin typeface="Cambria Math"/>
                                  </a:rPr>
                                  <m:t>cos</m:t>
                                </m:r>
                              </m:fName>
                              <m:e>
                                <m:r>
                                  <a:rPr lang="en-GB" b="0" i="1" smtClean="0">
                                    <a:latin typeface="Cambria Math"/>
                                  </a:rPr>
                                  <m:t>𝜃</m:t>
                                </m:r>
                              </m:e>
                            </m:func>
                          </m:e>
                        </m:d>
                      </m:num>
                      <m:den>
                        <m:nary>
                          <m:naryPr>
                            <m:ctrlPr>
                              <a:rPr lang="en-GB" b="0" i="1" smtClean="0">
                                <a:latin typeface="Cambria Math"/>
                              </a:rPr>
                            </m:ctrlPr>
                          </m:naryPr>
                          <m:sub>
                            <m:r>
                              <a:rPr lang="en-GB" b="0" i="1" smtClean="0">
                                <a:latin typeface="Cambria Math"/>
                              </a:rPr>
                              <m:t>−1</m:t>
                            </m:r>
                          </m:sub>
                          <m:sup>
                            <m:r>
                              <a:rPr lang="en-GB" b="0" i="1" smtClean="0">
                                <a:latin typeface="Cambria Math"/>
                              </a:rPr>
                              <m:t>+1</m:t>
                            </m:r>
                          </m:sup>
                          <m:e>
                            <m:d>
                              <m:dPr>
                                <m:ctrlPr>
                                  <a:rPr lang="en-GB" b="0" i="1" smtClean="0">
                                    <a:latin typeface="Cambria Math"/>
                                  </a:rPr>
                                </m:ctrlPr>
                              </m:dPr>
                              <m:e>
                                <m:r>
                                  <a:rPr lang="en-GB" b="0" i="1" smtClean="0">
                                    <a:latin typeface="Cambria Math"/>
                                  </a:rPr>
                                  <m:t>1+</m:t>
                                </m:r>
                                <m:sSub>
                                  <m:sSubPr>
                                    <m:ctrlPr>
                                      <a:rPr lang="en-GB" b="0" i="1" smtClean="0">
                                        <a:latin typeface="Cambria Math"/>
                                      </a:rPr>
                                    </m:ctrlPr>
                                  </m:sSubPr>
                                  <m:e>
                                    <m:r>
                                      <a:rPr lang="en-GB" b="0" i="1" smtClean="0">
                                        <a:latin typeface="Cambria Math"/>
                                      </a:rPr>
                                      <m:t>𝛽</m:t>
                                    </m:r>
                                  </m:e>
                                  <m:sub>
                                    <m:r>
                                      <a:rPr lang="en-GB" b="0" i="1" smtClean="0">
                                        <a:latin typeface="Cambria Math"/>
                                      </a:rPr>
                                      <m:t>𝑉</m:t>
                                    </m:r>
                                  </m:sub>
                                </m:sSub>
                                <m:func>
                                  <m:funcPr>
                                    <m:ctrlPr>
                                      <a:rPr lang="en-GB" b="0" i="1" smtClean="0">
                                        <a:latin typeface="Cambria Math"/>
                                      </a:rPr>
                                    </m:ctrlPr>
                                  </m:funcPr>
                                  <m:fName>
                                    <m:r>
                                      <m:rPr>
                                        <m:sty m:val="p"/>
                                      </m:rPr>
                                      <a:rPr lang="en-GB" b="0" i="0" smtClean="0">
                                        <a:latin typeface="Cambria Math"/>
                                      </a:rPr>
                                      <m:t>cos</m:t>
                                    </m:r>
                                  </m:fName>
                                  <m:e>
                                    <m:r>
                                      <a:rPr lang="en-GB" b="0" i="1" smtClean="0">
                                        <a:latin typeface="Cambria Math"/>
                                      </a:rPr>
                                      <m:t>𝜃</m:t>
                                    </m:r>
                                  </m:e>
                                </m:func>
                              </m:e>
                            </m:d>
                            <m:r>
                              <a:rPr lang="en-GB" b="0" i="0" smtClean="0">
                                <a:latin typeface="Cambria Math"/>
                              </a:rPr>
                              <m:t> </m:t>
                            </m:r>
                            <m:r>
                              <m:rPr>
                                <m:sty m:val="p"/>
                              </m:rPr>
                              <a:rPr lang="en-GB" b="0" i="0" smtClean="0">
                                <a:latin typeface="Cambria Math"/>
                              </a:rPr>
                              <m:t>d</m:t>
                            </m:r>
                            <m:d>
                              <m:dPr>
                                <m:ctrlPr>
                                  <a:rPr lang="en-GB" b="0" i="1" smtClean="0">
                                    <a:latin typeface="Cambria Math"/>
                                  </a:rPr>
                                </m:ctrlPr>
                              </m:dPr>
                              <m:e>
                                <m:func>
                                  <m:funcPr>
                                    <m:ctrlPr>
                                      <a:rPr lang="en-GB" b="0" i="1" smtClean="0">
                                        <a:latin typeface="Cambria Math"/>
                                      </a:rPr>
                                    </m:ctrlPr>
                                  </m:funcPr>
                                  <m:fName>
                                    <m:r>
                                      <m:rPr>
                                        <m:sty m:val="p"/>
                                      </m:rPr>
                                      <a:rPr lang="en-GB" b="0" i="0" smtClean="0">
                                        <a:latin typeface="Cambria Math"/>
                                      </a:rPr>
                                      <m:t>cos</m:t>
                                    </m:r>
                                  </m:fName>
                                  <m:e>
                                    <m:r>
                                      <a:rPr lang="en-GB" b="0" i="1" smtClean="0">
                                        <a:latin typeface="Cambria Math"/>
                                      </a:rPr>
                                      <m:t>𝜃</m:t>
                                    </m:r>
                                  </m:e>
                                </m:func>
                              </m:e>
                            </m:d>
                            <m:r>
                              <a:rPr lang="en-GB" b="0" i="1" smtClean="0">
                                <a:latin typeface="Cambria Math"/>
                              </a:rPr>
                              <m:t>  </m:t>
                            </m:r>
                          </m:e>
                        </m:nary>
                      </m:den>
                    </m:f>
                    <m:r>
                      <a:rPr lang="en-GB" b="0" i="1" smtClean="0">
                        <a:latin typeface="Cambria Math"/>
                      </a:rPr>
                      <m:t>=</m:t>
                    </m:r>
                    <m:f>
                      <m:fPr>
                        <m:ctrlPr>
                          <a:rPr lang="en-GB" b="0" i="1" smtClean="0">
                            <a:latin typeface="Cambria Math"/>
                          </a:rPr>
                        </m:ctrlPr>
                      </m:fPr>
                      <m:num>
                        <m:sSubSup>
                          <m:sSubSupPr>
                            <m:ctrlPr>
                              <a:rPr lang="en-GB" b="0" i="1" smtClean="0">
                                <a:latin typeface="Cambria Math"/>
                              </a:rPr>
                            </m:ctrlPr>
                          </m:sSubSupPr>
                          <m:e>
                            <m:d>
                              <m:dPr>
                                <m:begChr m:val="["/>
                                <m:endChr m:val="]"/>
                                <m:ctrlPr>
                                  <a:rPr lang="en-GB" b="0" i="1" smtClean="0">
                                    <a:latin typeface="Cambria Math"/>
                                  </a:rPr>
                                </m:ctrlPr>
                              </m:dPr>
                              <m:e>
                                <m:f>
                                  <m:fPr>
                                    <m:ctrlPr>
                                      <a:rPr lang="en-GB" b="0" i="1" smtClean="0">
                                        <a:latin typeface="Cambria Math"/>
                                      </a:rPr>
                                    </m:ctrlPr>
                                  </m:fPr>
                                  <m:num>
                                    <m:r>
                                      <a:rPr lang="en-GB" b="0" i="1" smtClean="0">
                                        <a:latin typeface="Cambria Math"/>
                                      </a:rPr>
                                      <m:t>1</m:t>
                                    </m:r>
                                  </m:num>
                                  <m:den>
                                    <m:r>
                                      <a:rPr lang="en-GB" b="0" i="1" smtClean="0">
                                        <a:latin typeface="Cambria Math"/>
                                      </a:rPr>
                                      <m:t>2</m:t>
                                    </m:r>
                                  </m:den>
                                </m:f>
                                <m:func>
                                  <m:funcPr>
                                    <m:ctrlPr>
                                      <a:rPr lang="en-GB" b="0" i="1" smtClean="0">
                                        <a:latin typeface="Cambria Math"/>
                                      </a:rPr>
                                    </m:ctrlPr>
                                  </m:funcPr>
                                  <m:fName>
                                    <m:sSup>
                                      <m:sSupPr>
                                        <m:ctrlPr>
                                          <a:rPr lang="en-GB" b="0" i="1" smtClean="0">
                                            <a:latin typeface="Cambria Math"/>
                                          </a:rPr>
                                        </m:ctrlPr>
                                      </m:sSupPr>
                                      <m:e>
                                        <m:r>
                                          <m:rPr>
                                            <m:sty m:val="p"/>
                                          </m:rPr>
                                          <a:rPr lang="en-GB" b="0" i="0" smtClean="0">
                                            <a:latin typeface="Cambria Math"/>
                                          </a:rPr>
                                          <m:t>cos</m:t>
                                        </m:r>
                                      </m:e>
                                      <m:sup>
                                        <m:r>
                                          <a:rPr lang="en-GB" b="0" i="1" smtClean="0">
                                            <a:latin typeface="Cambria Math"/>
                                          </a:rPr>
                                          <m:t>2</m:t>
                                        </m:r>
                                      </m:sup>
                                    </m:sSup>
                                  </m:fName>
                                  <m:e>
                                    <m:r>
                                      <a:rPr lang="en-GB" b="0" i="1" smtClean="0">
                                        <a:latin typeface="Cambria Math"/>
                                      </a:rPr>
                                      <m:t>𝜃</m:t>
                                    </m:r>
                                  </m:e>
                                </m:func>
                                <m:r>
                                  <a:rPr lang="en-GB" b="0" i="1" smtClean="0">
                                    <a:latin typeface="Cambria Math"/>
                                  </a:rPr>
                                  <m:t>+</m:t>
                                </m:r>
                                <m:f>
                                  <m:fPr>
                                    <m:ctrlPr>
                                      <a:rPr lang="en-GB" b="0" i="1" smtClean="0">
                                        <a:latin typeface="Cambria Math"/>
                                      </a:rPr>
                                    </m:ctrlPr>
                                  </m:fPr>
                                  <m:num>
                                    <m:r>
                                      <a:rPr lang="en-GB" b="0" i="1" smtClean="0">
                                        <a:latin typeface="Cambria Math"/>
                                      </a:rPr>
                                      <m:t>1</m:t>
                                    </m:r>
                                  </m:num>
                                  <m:den>
                                    <m:r>
                                      <a:rPr lang="en-GB" b="0" i="1" smtClean="0">
                                        <a:latin typeface="Cambria Math"/>
                                      </a:rPr>
                                      <m:t>3</m:t>
                                    </m:r>
                                  </m:den>
                                </m:f>
                                <m:sSub>
                                  <m:sSubPr>
                                    <m:ctrlPr>
                                      <a:rPr lang="en-GB" b="0" i="1" smtClean="0">
                                        <a:latin typeface="Cambria Math"/>
                                      </a:rPr>
                                    </m:ctrlPr>
                                  </m:sSubPr>
                                  <m:e>
                                    <m:r>
                                      <a:rPr lang="en-GB" b="0" i="1" smtClean="0">
                                        <a:latin typeface="Cambria Math"/>
                                      </a:rPr>
                                      <m:t>𝛽</m:t>
                                    </m:r>
                                  </m:e>
                                  <m:sub>
                                    <m:r>
                                      <a:rPr lang="en-GB" b="0" i="1" smtClean="0">
                                        <a:latin typeface="Cambria Math"/>
                                      </a:rPr>
                                      <m:t>𝑉</m:t>
                                    </m:r>
                                  </m:sub>
                                </m:sSub>
                                <m:func>
                                  <m:funcPr>
                                    <m:ctrlPr>
                                      <a:rPr lang="en-GB" b="0" i="1" smtClean="0">
                                        <a:latin typeface="Cambria Math"/>
                                      </a:rPr>
                                    </m:ctrlPr>
                                  </m:funcPr>
                                  <m:fName>
                                    <m:sSup>
                                      <m:sSupPr>
                                        <m:ctrlPr>
                                          <a:rPr lang="en-GB" b="0" i="1" smtClean="0">
                                            <a:latin typeface="Cambria Math"/>
                                          </a:rPr>
                                        </m:ctrlPr>
                                      </m:sSupPr>
                                      <m:e>
                                        <m:r>
                                          <m:rPr>
                                            <m:sty m:val="p"/>
                                          </m:rPr>
                                          <a:rPr lang="en-GB" b="0" i="0" smtClean="0">
                                            <a:latin typeface="Cambria Math"/>
                                          </a:rPr>
                                          <m:t>cos</m:t>
                                        </m:r>
                                      </m:e>
                                      <m:sup>
                                        <m:r>
                                          <a:rPr lang="en-GB" b="0" i="1" smtClean="0">
                                            <a:latin typeface="Cambria Math"/>
                                          </a:rPr>
                                          <m:t>3</m:t>
                                        </m:r>
                                      </m:sup>
                                    </m:sSup>
                                  </m:fName>
                                  <m:e>
                                    <m:r>
                                      <a:rPr lang="en-GB" b="0" i="1" smtClean="0">
                                        <a:latin typeface="Cambria Math"/>
                                      </a:rPr>
                                      <m:t>𝜃</m:t>
                                    </m:r>
                                  </m:e>
                                </m:func>
                              </m:e>
                            </m:d>
                          </m:e>
                          <m:sub>
                            <m:r>
                              <a:rPr lang="en-GB" b="0" i="1" smtClean="0">
                                <a:latin typeface="Cambria Math"/>
                              </a:rPr>
                              <m:t>−1</m:t>
                            </m:r>
                          </m:sub>
                          <m:sup>
                            <m:r>
                              <a:rPr lang="en-GB" b="0" i="1" smtClean="0">
                                <a:latin typeface="Cambria Math"/>
                              </a:rPr>
                              <m:t>+1</m:t>
                            </m:r>
                          </m:sup>
                        </m:sSubSup>
                      </m:num>
                      <m:den>
                        <m:sSubSup>
                          <m:sSubSupPr>
                            <m:ctrlPr>
                              <a:rPr lang="en-GB" b="0" i="1" smtClean="0">
                                <a:latin typeface="Cambria Math"/>
                              </a:rPr>
                            </m:ctrlPr>
                          </m:sSubSupPr>
                          <m:e>
                            <m:d>
                              <m:dPr>
                                <m:begChr m:val="["/>
                                <m:endChr m:val="]"/>
                                <m:ctrlPr>
                                  <a:rPr lang="en-GB" b="0" i="1" smtClean="0">
                                    <a:latin typeface="Cambria Math"/>
                                  </a:rPr>
                                </m:ctrlPr>
                              </m:dPr>
                              <m:e>
                                <m:func>
                                  <m:funcPr>
                                    <m:ctrlPr>
                                      <a:rPr lang="en-GB" b="0" i="1" smtClean="0">
                                        <a:latin typeface="Cambria Math"/>
                                      </a:rPr>
                                    </m:ctrlPr>
                                  </m:funcPr>
                                  <m:fName>
                                    <m:r>
                                      <m:rPr>
                                        <m:sty m:val="p"/>
                                      </m:rPr>
                                      <a:rPr lang="en-GB" b="0" i="0" smtClean="0">
                                        <a:latin typeface="Cambria Math"/>
                                      </a:rPr>
                                      <m:t>cos</m:t>
                                    </m:r>
                                  </m:fName>
                                  <m:e>
                                    <m:r>
                                      <a:rPr lang="en-GB" b="0" i="1" smtClean="0">
                                        <a:latin typeface="Cambria Math"/>
                                      </a:rPr>
                                      <m:t>𝜃</m:t>
                                    </m:r>
                                  </m:e>
                                </m:func>
                                <m:r>
                                  <a:rPr lang="en-GB" b="0" i="1" smtClean="0">
                                    <a:latin typeface="Cambria Math"/>
                                  </a:rPr>
                                  <m:t>+</m:t>
                                </m:r>
                                <m:f>
                                  <m:fPr>
                                    <m:ctrlPr>
                                      <a:rPr lang="en-GB" b="0" i="1" smtClean="0">
                                        <a:latin typeface="Cambria Math"/>
                                      </a:rPr>
                                    </m:ctrlPr>
                                  </m:fPr>
                                  <m:num>
                                    <m:r>
                                      <a:rPr lang="en-GB" b="0" i="1" smtClean="0">
                                        <a:latin typeface="Cambria Math"/>
                                      </a:rPr>
                                      <m:t>1</m:t>
                                    </m:r>
                                  </m:num>
                                  <m:den>
                                    <m:r>
                                      <a:rPr lang="en-GB" b="0" i="1" smtClean="0">
                                        <a:latin typeface="Cambria Math"/>
                                      </a:rPr>
                                      <m:t>2</m:t>
                                    </m:r>
                                  </m:den>
                                </m:f>
                                <m:func>
                                  <m:funcPr>
                                    <m:ctrlPr>
                                      <a:rPr lang="en-GB" b="0" i="1" smtClean="0">
                                        <a:latin typeface="Cambria Math"/>
                                      </a:rPr>
                                    </m:ctrlPr>
                                  </m:funcPr>
                                  <m:fName>
                                    <m:sSup>
                                      <m:sSupPr>
                                        <m:ctrlPr>
                                          <a:rPr lang="en-GB" b="0" i="1" smtClean="0">
                                            <a:latin typeface="Cambria Math"/>
                                          </a:rPr>
                                        </m:ctrlPr>
                                      </m:sSupPr>
                                      <m:e>
                                        <m:sSub>
                                          <m:sSubPr>
                                            <m:ctrlPr>
                                              <a:rPr lang="en-GB" b="0" i="1" smtClean="0">
                                                <a:latin typeface="Cambria Math"/>
                                              </a:rPr>
                                            </m:ctrlPr>
                                          </m:sSubPr>
                                          <m:e>
                                            <m:r>
                                              <a:rPr lang="en-GB" b="0" i="1" smtClean="0">
                                                <a:latin typeface="Cambria Math"/>
                                              </a:rPr>
                                              <m:t>𝛽</m:t>
                                            </m:r>
                                          </m:e>
                                          <m:sub>
                                            <m:r>
                                              <a:rPr lang="en-GB" b="0" i="1" smtClean="0">
                                                <a:latin typeface="Cambria Math"/>
                                              </a:rPr>
                                              <m:t>𝑉</m:t>
                                            </m:r>
                                          </m:sub>
                                        </m:sSub>
                                        <m:r>
                                          <m:rPr>
                                            <m:sty m:val="p"/>
                                          </m:rPr>
                                          <a:rPr lang="en-GB" b="0" i="0" smtClean="0">
                                            <a:latin typeface="Cambria Math"/>
                                          </a:rPr>
                                          <m:t>cos</m:t>
                                        </m:r>
                                      </m:e>
                                      <m:sup>
                                        <m:r>
                                          <a:rPr lang="en-GB" b="0" i="1" smtClean="0">
                                            <a:latin typeface="Cambria Math"/>
                                          </a:rPr>
                                          <m:t>2</m:t>
                                        </m:r>
                                      </m:sup>
                                    </m:sSup>
                                  </m:fName>
                                  <m:e>
                                    <m:r>
                                      <a:rPr lang="en-GB" b="0" i="1" smtClean="0">
                                        <a:latin typeface="Cambria Math"/>
                                      </a:rPr>
                                      <m:t>𝜃</m:t>
                                    </m:r>
                                  </m:e>
                                </m:func>
                              </m:e>
                            </m:d>
                          </m:e>
                          <m:sub>
                            <m:r>
                              <a:rPr lang="en-GB" b="0" i="1" smtClean="0">
                                <a:latin typeface="Cambria Math"/>
                              </a:rPr>
                              <m:t>−1</m:t>
                            </m:r>
                          </m:sub>
                          <m:sup>
                            <m:r>
                              <a:rPr lang="en-GB" b="0" i="1" smtClean="0">
                                <a:latin typeface="Cambria Math"/>
                              </a:rPr>
                              <m:t>+1</m:t>
                            </m:r>
                          </m:sup>
                        </m:sSubSup>
                      </m:den>
                    </m:f>
                  </m:oMath>
                </a14:m>
                <a:r>
                  <a:rPr lang="en-GB" b="0" dirty="0" smtClean="0"/>
                  <a:t/>
                </a:r>
                <a:br>
                  <a:rPr lang="en-GB" b="0" dirty="0" smtClean="0"/>
                </a:br>
                <a:r>
                  <a:rPr lang="en-GB" b="0" dirty="0" smtClean="0"/>
                  <a:t>i.e. </a:t>
                </a:r>
                <a14:m>
                  <m:oMath xmlns:m="http://schemas.openxmlformats.org/officeDocument/2006/math">
                    <m:d>
                      <m:dPr>
                        <m:begChr m:val="⟨"/>
                        <m:endChr m:val="⟩"/>
                        <m:ctrlPr>
                          <a:rPr lang="en-GB" b="0" i="1" smtClean="0">
                            <a:latin typeface="Cambria Math"/>
                          </a:rPr>
                        </m:ctrlPr>
                      </m:dPr>
                      <m:e>
                        <m:func>
                          <m:funcPr>
                            <m:ctrlPr>
                              <a:rPr lang="en-GB" b="0" i="1" smtClean="0">
                                <a:latin typeface="Cambria Math"/>
                              </a:rPr>
                            </m:ctrlPr>
                          </m:funcPr>
                          <m:fName>
                            <m:r>
                              <m:rPr>
                                <m:sty m:val="p"/>
                              </m:rPr>
                              <a:rPr lang="en-GB" b="0" i="0" smtClean="0">
                                <a:latin typeface="Cambria Math"/>
                              </a:rPr>
                              <m:t>cos</m:t>
                            </m:r>
                          </m:fName>
                          <m:e>
                            <m:r>
                              <a:rPr lang="en-GB" b="0" i="1" smtClean="0">
                                <a:latin typeface="Cambria Math"/>
                              </a:rPr>
                              <m:t>𝜃</m:t>
                            </m:r>
                          </m:e>
                        </m:func>
                      </m:e>
                    </m:d>
                    <m:r>
                      <a:rPr lang="en-GB" b="0" i="1" smtClean="0">
                        <a:latin typeface="Cambria Math"/>
                      </a:rPr>
                      <m:t>=</m:t>
                    </m:r>
                    <m:f>
                      <m:fPr>
                        <m:ctrlPr>
                          <a:rPr lang="en-GB" b="0" i="1" smtClean="0">
                            <a:latin typeface="Cambria Math"/>
                          </a:rPr>
                        </m:ctrlPr>
                      </m:fPr>
                      <m:num>
                        <m:r>
                          <a:rPr lang="en-GB" b="0" i="1" smtClean="0">
                            <a:latin typeface="Cambria Math"/>
                          </a:rPr>
                          <m:t>1</m:t>
                        </m:r>
                      </m:num>
                      <m:den>
                        <m:r>
                          <a:rPr lang="en-GB" b="0" i="1" smtClean="0">
                            <a:latin typeface="Cambria Math"/>
                          </a:rPr>
                          <m:t>3</m:t>
                        </m:r>
                      </m:den>
                    </m:f>
                    <m:sSub>
                      <m:sSubPr>
                        <m:ctrlPr>
                          <a:rPr lang="en-GB" b="0" i="1" smtClean="0">
                            <a:latin typeface="Cambria Math"/>
                          </a:rPr>
                        </m:ctrlPr>
                      </m:sSubPr>
                      <m:e>
                        <m:r>
                          <a:rPr lang="en-GB" b="0" i="1" smtClean="0">
                            <a:latin typeface="Cambria Math"/>
                          </a:rPr>
                          <m:t>𝛽</m:t>
                        </m:r>
                      </m:e>
                      <m:sub>
                        <m:r>
                          <a:rPr lang="en-GB" b="0" i="1" smtClean="0">
                            <a:latin typeface="Cambria Math"/>
                          </a:rPr>
                          <m:t>𝑉</m:t>
                        </m:r>
                      </m:sub>
                    </m:sSub>
                  </m:oMath>
                </a14:m>
                <a:endParaRPr lang="en-GB" dirty="0" smtClean="0"/>
              </a:p>
              <a:p>
                <a:r>
                  <a:rPr lang="en-GB" dirty="0" smtClean="0"/>
                  <a:t>Substituting this into the equation gives</a:t>
                </a:r>
                <a:br>
                  <a:rPr lang="en-GB" dirty="0" smtClean="0"/>
                </a:br>
                <a14:m>
                  <m:oMath xmlns:m="http://schemas.openxmlformats.org/officeDocument/2006/math">
                    <m:f>
                      <m:fPr>
                        <m:ctrlPr>
                          <a:rPr lang="en-GB" b="0" i="1" smtClean="0">
                            <a:latin typeface="Cambria Math"/>
                          </a:rPr>
                        </m:ctrlPr>
                      </m:fPr>
                      <m:num>
                        <m:r>
                          <m:rPr>
                            <m:sty m:val="p"/>
                          </m:rPr>
                          <a:rPr lang="en-GB" b="0" i="0" smtClean="0">
                            <a:latin typeface="Cambria Math"/>
                          </a:rPr>
                          <m:t>Δ</m:t>
                        </m:r>
                        <m:r>
                          <a:rPr lang="en-GB" b="0" i="1" smtClean="0">
                            <a:latin typeface="Cambria Math"/>
                          </a:rPr>
                          <m:t>𝐸</m:t>
                        </m:r>
                      </m:num>
                      <m:den>
                        <m:sSub>
                          <m:sSubPr>
                            <m:ctrlPr>
                              <a:rPr lang="en-GB" b="0" i="1" smtClean="0">
                                <a:latin typeface="Cambria Math"/>
                              </a:rPr>
                            </m:ctrlPr>
                          </m:sSubPr>
                          <m:e>
                            <m:r>
                              <a:rPr lang="en-GB" b="0" i="1" smtClean="0">
                                <a:latin typeface="Cambria Math"/>
                              </a:rPr>
                              <m:t>𝐸</m:t>
                            </m:r>
                          </m:e>
                          <m:sub>
                            <m:r>
                              <a:rPr lang="en-GB" b="0" i="1" smtClean="0">
                                <a:latin typeface="Cambria Math"/>
                              </a:rPr>
                              <m:t>𝑖</m:t>
                            </m:r>
                          </m:sub>
                        </m:sSub>
                      </m:den>
                    </m:f>
                    <m:r>
                      <a:rPr lang="en-GB" b="0" i="1" smtClean="0">
                        <a:latin typeface="Cambria Math"/>
                      </a:rPr>
                      <m:t>=</m:t>
                    </m:r>
                    <m:f>
                      <m:fPr>
                        <m:ctrlPr>
                          <a:rPr lang="en-GB" b="0" i="1" smtClean="0">
                            <a:latin typeface="Cambria Math"/>
                          </a:rPr>
                        </m:ctrlPr>
                      </m:fPr>
                      <m:num>
                        <m:r>
                          <a:rPr lang="en-GB" b="0" i="1" smtClean="0">
                            <a:latin typeface="Cambria Math"/>
                          </a:rPr>
                          <m:t>8</m:t>
                        </m:r>
                      </m:num>
                      <m:den>
                        <m:r>
                          <a:rPr lang="en-GB" b="0" i="1" smtClean="0">
                            <a:latin typeface="Cambria Math"/>
                          </a:rPr>
                          <m:t>3</m:t>
                        </m:r>
                      </m:den>
                    </m:f>
                    <m:sSubSup>
                      <m:sSubSupPr>
                        <m:ctrlPr>
                          <a:rPr lang="en-GB" b="0" i="1" smtClean="0">
                            <a:latin typeface="Cambria Math"/>
                          </a:rPr>
                        </m:ctrlPr>
                      </m:sSubSupPr>
                      <m:e>
                        <m:r>
                          <a:rPr lang="en-GB" b="0" i="1" smtClean="0">
                            <a:latin typeface="Cambria Math"/>
                          </a:rPr>
                          <m:t>𝛽</m:t>
                        </m:r>
                      </m:e>
                      <m:sub>
                        <m:r>
                          <a:rPr lang="en-GB" b="0" i="1" smtClean="0">
                            <a:latin typeface="Cambria Math"/>
                          </a:rPr>
                          <m:t>𝑉</m:t>
                        </m:r>
                      </m:sub>
                      <m:sup>
                        <m:r>
                          <a:rPr lang="en-GB" b="0" i="1" smtClean="0">
                            <a:latin typeface="Cambria Math"/>
                          </a:rPr>
                          <m:t>2</m:t>
                        </m:r>
                      </m:sup>
                    </m:sSubSup>
                  </m:oMath>
                </a14:m>
                <a:endParaRPr lang="en-GB"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363272" cy="4876800"/>
              </a:xfrm>
              <a:blipFill rotWithShape="1">
                <a:blip r:embed="rId2"/>
                <a:stretch>
                  <a:fillRect l="-583" t="-875"/>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240AB68-B506-48B0-8D67-8B664EA145BA}" type="slidenum">
              <a:rPr lang="en-GB" smtClean="0"/>
              <a:t>6</a:t>
            </a:fld>
            <a:endParaRPr lang="en-GB"/>
          </a:p>
        </p:txBody>
      </p:sp>
    </p:spTree>
    <p:extLst>
      <p:ext uri="{BB962C8B-B14F-4D97-AF65-F5344CB8AC3E}">
        <p14:creationId xmlns:p14="http://schemas.microsoft.com/office/powerpoint/2010/main" val="10516777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Energy spectrum</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If the time between collisions is </a:t>
                </a:r>
                <a:r>
                  <a:rPr lang="el-GR" i="1" dirty="0" smtClean="0">
                    <a:latin typeface="Cambria" panose="02040503050406030204" pitchFamily="18" charset="0"/>
                  </a:rPr>
                  <a:t>τ</a:t>
                </a:r>
                <a:r>
                  <a:rPr lang="en-GB" baseline="-25000" dirty="0" err="1" smtClean="0"/>
                  <a:t>coll</a:t>
                </a:r>
                <a:r>
                  <a:rPr lang="en-GB" dirty="0" smtClean="0"/>
                  <a:t> and the time to escape is </a:t>
                </a:r>
                <a:r>
                  <a:rPr lang="el-GR" i="1" dirty="0" smtClean="0">
                    <a:latin typeface="Cambria" panose="02040503050406030204" pitchFamily="18" charset="0"/>
                  </a:rPr>
                  <a:t>τ</a:t>
                </a:r>
                <a:r>
                  <a:rPr lang="en-GB" baseline="-25000" dirty="0" smtClean="0"/>
                  <a:t>esc</a:t>
                </a:r>
                <a:r>
                  <a:rPr lang="en-GB" dirty="0" smtClean="0"/>
                  <a:t>, we have</a:t>
                </a:r>
              </a:p>
              <a:p>
                <a:pPr lvl="1"/>
                <a14:m>
                  <m:oMath xmlns:m="http://schemas.openxmlformats.org/officeDocument/2006/math">
                    <m:f>
                      <m:fPr>
                        <m:type m:val="lin"/>
                        <m:ctrlPr>
                          <a:rPr lang="en-GB" b="0" i="1" smtClean="0">
                            <a:latin typeface="Cambria Math"/>
                          </a:rPr>
                        </m:ctrlPr>
                      </m:fPr>
                      <m:num>
                        <m:r>
                          <m:rPr>
                            <m:sty m:val="p"/>
                          </m:rPr>
                          <a:rPr lang="en-GB" b="0" i="0" smtClean="0">
                            <a:latin typeface="Cambria Math"/>
                          </a:rPr>
                          <m:t>d</m:t>
                        </m:r>
                        <m:r>
                          <a:rPr lang="en-GB" b="0" i="1" smtClean="0">
                            <a:latin typeface="Cambria Math"/>
                          </a:rPr>
                          <m:t>𝐸</m:t>
                        </m:r>
                      </m:num>
                      <m:den>
                        <m:r>
                          <m:rPr>
                            <m:sty m:val="p"/>
                          </m:rPr>
                          <a:rPr lang="en-GB" b="0" i="0" smtClean="0">
                            <a:latin typeface="Cambria Math"/>
                          </a:rPr>
                          <m:t>d</m:t>
                        </m:r>
                        <m:r>
                          <a:rPr lang="en-GB" b="0" i="1" smtClean="0">
                            <a:latin typeface="Cambria Math"/>
                          </a:rPr>
                          <m:t>𝑡</m:t>
                        </m:r>
                      </m:den>
                    </m:f>
                    <m:r>
                      <a:rPr lang="en-GB" b="0" i="1" smtClean="0">
                        <a:latin typeface="Cambria Math"/>
                      </a:rPr>
                      <m:t>=</m:t>
                    </m:r>
                    <m:r>
                      <a:rPr lang="en-GB" b="0" i="1" smtClean="0">
                        <a:latin typeface="Cambria Math"/>
                      </a:rPr>
                      <m:t>𝛼</m:t>
                    </m:r>
                    <m:r>
                      <a:rPr lang="en-GB" b="0" i="1" smtClean="0">
                        <a:latin typeface="Cambria Math"/>
                      </a:rPr>
                      <m:t>𝐸</m:t>
                    </m:r>
                  </m:oMath>
                </a14:m>
                <a:r>
                  <a:rPr lang="en-GB" dirty="0" smtClean="0"/>
                  <a:t> where </a:t>
                </a:r>
                <a14:m>
                  <m:oMath xmlns:m="http://schemas.openxmlformats.org/officeDocument/2006/math">
                    <m:r>
                      <a:rPr lang="en-GB" b="0" i="1" smtClean="0">
                        <a:latin typeface="Cambria Math"/>
                      </a:rPr>
                      <m:t>𝛼</m:t>
                    </m:r>
                    <m:r>
                      <a:rPr lang="en-GB" b="0" i="1" smtClean="0">
                        <a:latin typeface="Cambria Math"/>
                      </a:rPr>
                      <m:t>=</m:t>
                    </m:r>
                    <m:f>
                      <m:fPr>
                        <m:ctrlPr>
                          <a:rPr lang="en-GB" b="0" i="1" smtClean="0">
                            <a:latin typeface="Cambria Math"/>
                          </a:rPr>
                        </m:ctrlPr>
                      </m:fPr>
                      <m:num>
                        <m:r>
                          <a:rPr lang="en-GB" b="0" i="1" smtClean="0">
                            <a:latin typeface="Cambria Math"/>
                          </a:rPr>
                          <m:t>8</m:t>
                        </m:r>
                      </m:num>
                      <m:den>
                        <m:r>
                          <a:rPr lang="en-GB" b="0" i="1" smtClean="0">
                            <a:latin typeface="Cambria Math"/>
                          </a:rPr>
                          <m:t>3</m:t>
                        </m:r>
                      </m:den>
                    </m:f>
                    <m:sSubSup>
                      <m:sSubSupPr>
                        <m:ctrlPr>
                          <a:rPr lang="en-GB" b="0" i="1" smtClean="0">
                            <a:latin typeface="Cambria Math"/>
                          </a:rPr>
                        </m:ctrlPr>
                      </m:sSubSupPr>
                      <m:e>
                        <m:r>
                          <a:rPr lang="en-GB" b="0" i="1" smtClean="0">
                            <a:latin typeface="Cambria Math"/>
                          </a:rPr>
                          <m:t>𝛽</m:t>
                        </m:r>
                      </m:e>
                      <m:sub>
                        <m:r>
                          <a:rPr lang="en-GB" b="0" i="1" smtClean="0">
                            <a:latin typeface="Cambria Math"/>
                          </a:rPr>
                          <m:t>𝑉</m:t>
                        </m:r>
                      </m:sub>
                      <m:sup>
                        <m:r>
                          <a:rPr lang="en-GB" b="0" i="1" smtClean="0">
                            <a:latin typeface="Cambria Math"/>
                          </a:rPr>
                          <m:t>2</m:t>
                        </m:r>
                      </m:sup>
                    </m:sSubSup>
                    <m:r>
                      <m:rPr>
                        <m:lit/>
                      </m:rPr>
                      <a:rPr lang="en-GB" b="0" i="1" smtClean="0">
                        <a:latin typeface="Cambria Math"/>
                      </a:rPr>
                      <m:t>/</m:t>
                    </m:r>
                    <m:sSub>
                      <m:sSubPr>
                        <m:ctrlPr>
                          <a:rPr lang="en-GB" b="0" i="1" smtClean="0">
                            <a:latin typeface="Cambria Math"/>
                          </a:rPr>
                        </m:ctrlPr>
                      </m:sSubPr>
                      <m:e>
                        <m:r>
                          <a:rPr lang="en-GB" b="0" i="1" smtClean="0">
                            <a:latin typeface="Cambria Math"/>
                          </a:rPr>
                          <m:t>𝜏</m:t>
                        </m:r>
                      </m:e>
                      <m:sub>
                        <m:r>
                          <m:rPr>
                            <m:sty m:val="p"/>
                          </m:rPr>
                          <a:rPr lang="en-GB" b="0" i="0" smtClean="0">
                            <a:latin typeface="Cambria Math"/>
                          </a:rPr>
                          <m:t>coll</m:t>
                        </m:r>
                      </m:sub>
                    </m:sSub>
                  </m:oMath>
                </a14:m>
                <a:r>
                  <a:rPr lang="en-GB" dirty="0" smtClean="0"/>
                  <a:t> and</a:t>
                </a:r>
                <a:br>
                  <a:rPr lang="en-GB" dirty="0" smtClean="0"/>
                </a:br>
                <a14:m>
                  <m:oMath xmlns:m="http://schemas.openxmlformats.org/officeDocument/2006/math">
                    <m:f>
                      <m:fPr>
                        <m:ctrlPr>
                          <a:rPr lang="en-GB" b="0" i="1" smtClean="0">
                            <a:latin typeface="Cambria Math"/>
                          </a:rPr>
                        </m:ctrlPr>
                      </m:fPr>
                      <m:num>
                        <m:r>
                          <m:rPr>
                            <m:sty m:val="p"/>
                          </m:rPr>
                          <a:rPr lang="en-GB" b="0" i="0" smtClean="0">
                            <a:latin typeface="Cambria Math"/>
                          </a:rPr>
                          <m:t>d</m:t>
                        </m:r>
                        <m:r>
                          <a:rPr lang="en-GB" b="0" i="1" smtClean="0">
                            <a:latin typeface="Cambria Math"/>
                          </a:rPr>
                          <m:t>𝑁</m:t>
                        </m:r>
                        <m:d>
                          <m:dPr>
                            <m:ctrlPr>
                              <a:rPr lang="en-GB" b="0" i="1" smtClean="0">
                                <a:latin typeface="Cambria Math"/>
                              </a:rPr>
                            </m:ctrlPr>
                          </m:dPr>
                          <m:e>
                            <m:r>
                              <a:rPr lang="en-GB" b="0" i="1" smtClean="0">
                                <a:latin typeface="Cambria Math"/>
                              </a:rPr>
                              <m:t>𝐸</m:t>
                            </m:r>
                          </m:e>
                        </m:d>
                      </m:num>
                      <m:den>
                        <m:r>
                          <m:rPr>
                            <m:sty m:val="p"/>
                          </m:rPr>
                          <a:rPr lang="en-GB" b="0" i="0" smtClean="0">
                            <a:latin typeface="Cambria Math"/>
                          </a:rPr>
                          <m:t>d</m:t>
                        </m:r>
                        <m:r>
                          <a:rPr lang="en-GB" b="0" i="1" smtClean="0">
                            <a:latin typeface="Cambria Math"/>
                          </a:rPr>
                          <m:t>𝑡</m:t>
                        </m:r>
                      </m:den>
                    </m:f>
                    <m:r>
                      <a:rPr lang="en-GB" b="0" i="1" smtClean="0">
                        <a:latin typeface="Cambria Math"/>
                      </a:rPr>
                      <m:t>=</m:t>
                    </m:r>
                    <m:f>
                      <m:fPr>
                        <m:ctrlPr>
                          <a:rPr lang="en-GB" b="0" i="1" smtClean="0">
                            <a:latin typeface="Cambria Math"/>
                          </a:rPr>
                        </m:ctrlPr>
                      </m:fPr>
                      <m:num>
                        <m:r>
                          <m:rPr>
                            <m:sty m:val="p"/>
                          </m:rPr>
                          <a:rPr lang="en-GB" b="0" i="0" smtClean="0">
                            <a:latin typeface="Cambria Math"/>
                          </a:rPr>
                          <m:t>d</m:t>
                        </m:r>
                      </m:num>
                      <m:den>
                        <m:r>
                          <m:rPr>
                            <m:sty m:val="p"/>
                          </m:rPr>
                          <a:rPr lang="en-GB" b="0" i="0" smtClean="0">
                            <a:latin typeface="Cambria Math"/>
                          </a:rPr>
                          <m:t>d</m:t>
                        </m:r>
                        <m:r>
                          <a:rPr lang="en-GB" b="0" i="1" smtClean="0">
                            <a:latin typeface="Cambria Math"/>
                          </a:rPr>
                          <m:t>𝐸</m:t>
                        </m:r>
                      </m:den>
                    </m:f>
                    <m:d>
                      <m:dPr>
                        <m:ctrlPr>
                          <a:rPr lang="en-GB" b="0" i="1" smtClean="0">
                            <a:latin typeface="Cambria Math"/>
                          </a:rPr>
                        </m:ctrlPr>
                      </m:dPr>
                      <m:e>
                        <m:r>
                          <a:rPr lang="en-GB" b="0" i="1" smtClean="0">
                            <a:latin typeface="Cambria Math"/>
                          </a:rPr>
                          <m:t>−</m:t>
                        </m:r>
                        <m:r>
                          <a:rPr lang="en-GB" b="0" i="1" smtClean="0">
                            <a:latin typeface="Cambria Math"/>
                          </a:rPr>
                          <m:t>𝛼</m:t>
                        </m:r>
                        <m:r>
                          <a:rPr lang="en-GB" b="0" i="1" smtClean="0">
                            <a:latin typeface="Cambria Math"/>
                          </a:rPr>
                          <m:t>𝐸𝑁</m:t>
                        </m:r>
                        <m:d>
                          <m:dPr>
                            <m:ctrlPr>
                              <a:rPr lang="en-GB" b="0" i="1" smtClean="0">
                                <a:latin typeface="Cambria Math"/>
                              </a:rPr>
                            </m:ctrlPr>
                          </m:dPr>
                          <m:e>
                            <m:r>
                              <a:rPr lang="en-GB" b="0" i="1" smtClean="0">
                                <a:latin typeface="Cambria Math"/>
                              </a:rPr>
                              <m:t>𝐸</m:t>
                            </m:r>
                          </m:e>
                        </m:d>
                      </m:e>
                    </m:d>
                    <m:r>
                      <a:rPr lang="en-GB" b="0" i="1" smtClean="0">
                        <a:latin typeface="Cambria Math"/>
                      </a:rPr>
                      <m:t>−</m:t>
                    </m:r>
                    <m:f>
                      <m:fPr>
                        <m:ctrlPr>
                          <a:rPr lang="en-GB" b="0" i="1" smtClean="0">
                            <a:latin typeface="Cambria Math"/>
                          </a:rPr>
                        </m:ctrlPr>
                      </m:fPr>
                      <m:num>
                        <m:r>
                          <a:rPr lang="en-GB" b="0" i="1" smtClean="0">
                            <a:latin typeface="Cambria Math"/>
                          </a:rPr>
                          <m:t>𝑁</m:t>
                        </m:r>
                        <m:d>
                          <m:dPr>
                            <m:ctrlPr>
                              <a:rPr lang="en-GB" b="0" i="1" smtClean="0">
                                <a:latin typeface="Cambria Math"/>
                              </a:rPr>
                            </m:ctrlPr>
                          </m:dPr>
                          <m:e>
                            <m:r>
                              <a:rPr lang="en-GB" b="0" i="1" smtClean="0">
                                <a:latin typeface="Cambria Math"/>
                              </a:rPr>
                              <m:t>𝐸</m:t>
                            </m:r>
                          </m:e>
                        </m:d>
                      </m:num>
                      <m:den>
                        <m:sSub>
                          <m:sSubPr>
                            <m:ctrlPr>
                              <a:rPr lang="en-GB" b="0" i="1" smtClean="0">
                                <a:latin typeface="Cambria Math"/>
                              </a:rPr>
                            </m:ctrlPr>
                          </m:sSubPr>
                          <m:e>
                            <m:r>
                              <a:rPr lang="en-GB" b="0" i="1" smtClean="0">
                                <a:latin typeface="Cambria Math"/>
                              </a:rPr>
                              <m:t>𝜏</m:t>
                            </m:r>
                          </m:e>
                          <m:sub>
                            <m:r>
                              <m:rPr>
                                <m:sty m:val="p"/>
                              </m:rPr>
                              <a:rPr lang="en-GB" b="0" i="0" smtClean="0">
                                <a:latin typeface="Cambria Math"/>
                              </a:rPr>
                              <m:t>esc</m:t>
                            </m:r>
                          </m:sub>
                        </m:sSub>
                      </m:den>
                    </m:f>
                    <m:r>
                      <a:rPr lang="en-GB" b="0" i="1" smtClean="0">
                        <a:latin typeface="Cambria Math"/>
                      </a:rPr>
                      <m:t>=−</m:t>
                    </m:r>
                    <m:r>
                      <a:rPr lang="en-GB" b="0" i="1" smtClean="0">
                        <a:latin typeface="Cambria Math"/>
                      </a:rPr>
                      <m:t>𝛼</m:t>
                    </m:r>
                    <m:r>
                      <a:rPr lang="en-GB" b="0" i="1" smtClean="0">
                        <a:latin typeface="Cambria Math"/>
                      </a:rPr>
                      <m:t>𝑁</m:t>
                    </m:r>
                    <m:d>
                      <m:dPr>
                        <m:ctrlPr>
                          <a:rPr lang="en-GB" b="0" i="1" smtClean="0">
                            <a:latin typeface="Cambria Math"/>
                          </a:rPr>
                        </m:ctrlPr>
                      </m:dPr>
                      <m:e>
                        <m:r>
                          <a:rPr lang="en-GB" b="0" i="1" smtClean="0">
                            <a:latin typeface="Cambria Math"/>
                          </a:rPr>
                          <m:t>𝐸</m:t>
                        </m:r>
                      </m:e>
                    </m:d>
                    <m:r>
                      <a:rPr lang="en-GB" b="0" i="1" smtClean="0">
                        <a:latin typeface="Cambria Math"/>
                      </a:rPr>
                      <m:t>−</m:t>
                    </m:r>
                    <m:r>
                      <a:rPr lang="en-GB" b="0" i="1" smtClean="0">
                        <a:latin typeface="Cambria Math"/>
                      </a:rPr>
                      <m:t>𝛼</m:t>
                    </m:r>
                    <m:r>
                      <a:rPr lang="en-GB" b="0" i="1" smtClean="0">
                        <a:latin typeface="Cambria Math"/>
                      </a:rPr>
                      <m:t>𝐸</m:t>
                    </m:r>
                    <m:f>
                      <m:fPr>
                        <m:ctrlPr>
                          <a:rPr lang="en-GB" b="0" i="1" smtClean="0">
                            <a:latin typeface="Cambria Math"/>
                          </a:rPr>
                        </m:ctrlPr>
                      </m:fPr>
                      <m:num>
                        <m:r>
                          <m:rPr>
                            <m:sty m:val="p"/>
                          </m:rPr>
                          <a:rPr lang="en-GB" b="0" i="0" smtClean="0">
                            <a:latin typeface="Cambria Math"/>
                          </a:rPr>
                          <m:t>d</m:t>
                        </m:r>
                        <m:r>
                          <a:rPr lang="en-GB" b="0" i="1" smtClean="0">
                            <a:latin typeface="Cambria Math"/>
                          </a:rPr>
                          <m:t>𝑁</m:t>
                        </m:r>
                      </m:num>
                      <m:den>
                        <m:r>
                          <m:rPr>
                            <m:sty m:val="p"/>
                          </m:rPr>
                          <a:rPr lang="en-GB" b="0" i="0" smtClean="0">
                            <a:latin typeface="Cambria Math"/>
                          </a:rPr>
                          <m:t>d</m:t>
                        </m:r>
                        <m:r>
                          <a:rPr lang="en-GB" b="0" i="1" smtClean="0">
                            <a:latin typeface="Cambria Math"/>
                          </a:rPr>
                          <m:t>𝐸</m:t>
                        </m:r>
                      </m:den>
                    </m:f>
                    <m:r>
                      <a:rPr lang="en-GB" b="0" i="1" smtClean="0">
                        <a:latin typeface="Cambria Math"/>
                      </a:rPr>
                      <m:t>−</m:t>
                    </m:r>
                    <m:f>
                      <m:fPr>
                        <m:ctrlPr>
                          <a:rPr lang="en-GB" b="0" i="1" smtClean="0">
                            <a:latin typeface="Cambria Math"/>
                          </a:rPr>
                        </m:ctrlPr>
                      </m:fPr>
                      <m:num>
                        <m:r>
                          <a:rPr lang="en-GB" b="0" i="1" smtClean="0">
                            <a:latin typeface="Cambria Math"/>
                          </a:rPr>
                          <m:t>𝑁</m:t>
                        </m:r>
                        <m:r>
                          <a:rPr lang="en-GB" b="0" i="1" smtClean="0">
                            <a:latin typeface="Cambria Math"/>
                          </a:rPr>
                          <m:t>(</m:t>
                        </m:r>
                        <m:r>
                          <a:rPr lang="en-GB" b="0" i="1" smtClean="0">
                            <a:latin typeface="Cambria Math"/>
                          </a:rPr>
                          <m:t>𝐸</m:t>
                        </m:r>
                        <m:r>
                          <a:rPr lang="en-GB" b="0" i="1" smtClean="0">
                            <a:latin typeface="Cambria Math"/>
                          </a:rPr>
                          <m:t>)</m:t>
                        </m:r>
                      </m:num>
                      <m:den>
                        <m:sSub>
                          <m:sSubPr>
                            <m:ctrlPr>
                              <a:rPr lang="en-GB" b="0" i="1" smtClean="0">
                                <a:latin typeface="Cambria Math"/>
                              </a:rPr>
                            </m:ctrlPr>
                          </m:sSubPr>
                          <m:e>
                            <m:r>
                              <a:rPr lang="en-GB" b="0" i="1" smtClean="0">
                                <a:latin typeface="Cambria Math"/>
                              </a:rPr>
                              <m:t>𝜏</m:t>
                            </m:r>
                          </m:e>
                          <m:sub>
                            <m:r>
                              <m:rPr>
                                <m:sty m:val="p"/>
                              </m:rPr>
                              <a:rPr lang="en-GB" b="0" i="0" smtClean="0">
                                <a:latin typeface="Cambria Math"/>
                              </a:rPr>
                              <m:t>esc</m:t>
                            </m:r>
                          </m:sub>
                        </m:sSub>
                      </m:den>
                    </m:f>
                  </m:oMath>
                </a14:m>
                <a:endParaRPr lang="en-GB" dirty="0" smtClean="0"/>
              </a:p>
              <a:p>
                <a:r>
                  <a:rPr lang="en-GB" dirty="0" smtClean="0"/>
                  <a:t>This will eventually settle down into a steady state in which </a:t>
                </a:r>
                <a:r>
                  <a:rPr lang="en-GB" dirty="0" err="1" smtClean="0"/>
                  <a:t>d</a:t>
                </a:r>
                <a:r>
                  <a:rPr lang="en-GB" i="1" dirty="0" err="1" smtClean="0"/>
                  <a:t>N</a:t>
                </a:r>
                <a:r>
                  <a:rPr lang="en-GB" dirty="0" smtClean="0"/>
                  <a:t>/</a:t>
                </a:r>
                <a:r>
                  <a:rPr lang="en-GB" dirty="0" err="1" smtClean="0"/>
                  <a:t>d</a:t>
                </a:r>
                <a:r>
                  <a:rPr lang="en-GB" i="1" dirty="0" err="1" smtClean="0"/>
                  <a:t>t</a:t>
                </a:r>
                <a:r>
                  <a:rPr lang="en-GB" dirty="0" smtClean="0"/>
                  <a:t> = 0:</a:t>
                </a:r>
                <a:br>
                  <a:rPr lang="en-GB" dirty="0" smtClean="0"/>
                </a:br>
                <a14:m>
                  <m:oMath xmlns:m="http://schemas.openxmlformats.org/officeDocument/2006/math">
                    <m:r>
                      <a:rPr lang="en-GB" b="0" i="1" smtClean="0">
                        <a:latin typeface="Cambria Math"/>
                      </a:rPr>
                      <m:t>𝐸</m:t>
                    </m:r>
                    <m:f>
                      <m:fPr>
                        <m:ctrlPr>
                          <a:rPr lang="en-GB" b="0" i="1" smtClean="0">
                            <a:latin typeface="Cambria Math"/>
                          </a:rPr>
                        </m:ctrlPr>
                      </m:fPr>
                      <m:num>
                        <m:r>
                          <m:rPr>
                            <m:sty m:val="p"/>
                          </m:rPr>
                          <a:rPr lang="en-GB" b="0" i="0" smtClean="0">
                            <a:latin typeface="Cambria Math"/>
                          </a:rPr>
                          <m:t>d</m:t>
                        </m:r>
                        <m:r>
                          <a:rPr lang="en-GB" b="0" i="1" smtClean="0">
                            <a:latin typeface="Cambria Math"/>
                          </a:rPr>
                          <m:t>𝑁</m:t>
                        </m:r>
                      </m:num>
                      <m:den>
                        <m:r>
                          <m:rPr>
                            <m:sty m:val="p"/>
                          </m:rPr>
                          <a:rPr lang="en-GB" b="0" i="0" smtClean="0">
                            <a:latin typeface="Cambria Math"/>
                          </a:rPr>
                          <m:t>d</m:t>
                        </m:r>
                        <m:r>
                          <a:rPr lang="en-GB" b="0" i="1" smtClean="0">
                            <a:latin typeface="Cambria Math"/>
                          </a:rPr>
                          <m:t>𝐸</m:t>
                        </m:r>
                      </m:den>
                    </m:f>
                    <m:r>
                      <a:rPr lang="en-GB" b="0" i="1" smtClean="0">
                        <a:latin typeface="Cambria Math"/>
                      </a:rPr>
                      <m:t>=−</m:t>
                    </m:r>
                    <m:r>
                      <a:rPr lang="en-GB" b="0" i="1" smtClean="0">
                        <a:latin typeface="Cambria Math"/>
                      </a:rPr>
                      <m:t>𝑁</m:t>
                    </m:r>
                    <m:d>
                      <m:dPr>
                        <m:ctrlPr>
                          <a:rPr lang="en-GB" b="0" i="1" smtClean="0">
                            <a:latin typeface="Cambria Math"/>
                          </a:rPr>
                        </m:ctrlPr>
                      </m:dPr>
                      <m:e>
                        <m:r>
                          <a:rPr lang="en-GB" b="0" i="1" smtClean="0">
                            <a:latin typeface="Cambria Math"/>
                          </a:rPr>
                          <m:t>1+</m:t>
                        </m:r>
                        <m:f>
                          <m:fPr>
                            <m:ctrlPr>
                              <a:rPr lang="en-GB" b="0" i="1" smtClean="0">
                                <a:latin typeface="Cambria Math"/>
                              </a:rPr>
                            </m:ctrlPr>
                          </m:fPr>
                          <m:num>
                            <m:r>
                              <a:rPr lang="en-GB" b="0" i="1" smtClean="0">
                                <a:latin typeface="Cambria Math"/>
                              </a:rPr>
                              <m:t>1</m:t>
                            </m:r>
                          </m:num>
                          <m:den>
                            <m:r>
                              <a:rPr lang="en-GB" b="0" i="1" smtClean="0">
                                <a:latin typeface="Cambria Math"/>
                              </a:rPr>
                              <m:t>𝛼</m:t>
                            </m:r>
                            <m:sSub>
                              <m:sSubPr>
                                <m:ctrlPr>
                                  <a:rPr lang="en-GB" b="0" i="1" smtClean="0">
                                    <a:latin typeface="Cambria Math"/>
                                  </a:rPr>
                                </m:ctrlPr>
                              </m:sSubPr>
                              <m:e>
                                <m:r>
                                  <a:rPr lang="en-GB" b="0" i="1" smtClean="0">
                                    <a:latin typeface="Cambria Math"/>
                                  </a:rPr>
                                  <m:t>𝜏</m:t>
                                </m:r>
                              </m:e>
                              <m:sub>
                                <m:r>
                                  <m:rPr>
                                    <m:sty m:val="p"/>
                                  </m:rPr>
                                  <a:rPr lang="en-GB" b="0" i="0" smtClean="0">
                                    <a:latin typeface="Cambria Math"/>
                                  </a:rPr>
                                  <m:t>esc</m:t>
                                </m:r>
                              </m:sub>
                            </m:sSub>
                          </m:den>
                        </m:f>
                      </m:e>
                    </m:d>
                  </m:oMath>
                </a14:m>
                <a:endParaRPr lang="en-GB" dirty="0" smtClean="0"/>
              </a:p>
              <a:p>
                <a:pPr lvl="1"/>
                <a:r>
                  <a:rPr lang="en-GB" dirty="0" smtClean="0"/>
                  <a:t>Separating variables gives</a:t>
                </a:r>
                <a:br>
                  <a:rPr lang="en-GB" dirty="0" smtClean="0"/>
                </a:br>
                <a14:m>
                  <m:oMath xmlns:m="http://schemas.openxmlformats.org/officeDocument/2006/math">
                    <m:f>
                      <m:fPr>
                        <m:ctrlPr>
                          <a:rPr lang="en-GB" b="0" i="1" smtClean="0">
                            <a:latin typeface="Cambria Math"/>
                          </a:rPr>
                        </m:ctrlPr>
                      </m:fPr>
                      <m:num>
                        <m:r>
                          <m:rPr>
                            <m:sty m:val="p"/>
                          </m:rPr>
                          <a:rPr lang="en-GB" b="0" i="0" smtClean="0">
                            <a:latin typeface="Cambria Math"/>
                          </a:rPr>
                          <m:t>d</m:t>
                        </m:r>
                        <m:r>
                          <a:rPr lang="en-GB" b="0" i="1" smtClean="0">
                            <a:latin typeface="Cambria Math"/>
                          </a:rPr>
                          <m:t>𝑁</m:t>
                        </m:r>
                      </m:num>
                      <m:den>
                        <m:r>
                          <a:rPr lang="en-GB" b="0" i="1" smtClean="0">
                            <a:latin typeface="Cambria Math"/>
                          </a:rPr>
                          <m:t>𝑁</m:t>
                        </m:r>
                      </m:den>
                    </m:f>
                    <m:r>
                      <a:rPr lang="en-GB" b="0" i="1" smtClean="0">
                        <a:latin typeface="Cambria Math"/>
                      </a:rPr>
                      <m:t>=−</m:t>
                    </m:r>
                    <m:d>
                      <m:dPr>
                        <m:ctrlPr>
                          <a:rPr lang="en-GB" b="0" i="1" smtClean="0">
                            <a:latin typeface="Cambria Math"/>
                          </a:rPr>
                        </m:ctrlPr>
                      </m:dPr>
                      <m:e>
                        <m:r>
                          <a:rPr lang="en-GB" b="0" i="1" smtClean="0">
                            <a:latin typeface="Cambria Math"/>
                          </a:rPr>
                          <m:t>1+</m:t>
                        </m:r>
                        <m:f>
                          <m:fPr>
                            <m:ctrlPr>
                              <a:rPr lang="en-GB" b="0" i="1" smtClean="0">
                                <a:latin typeface="Cambria Math"/>
                              </a:rPr>
                            </m:ctrlPr>
                          </m:fPr>
                          <m:num>
                            <m:r>
                              <a:rPr lang="en-GB" b="0" i="1" smtClean="0">
                                <a:latin typeface="Cambria Math"/>
                              </a:rPr>
                              <m:t>1</m:t>
                            </m:r>
                          </m:num>
                          <m:den>
                            <m:r>
                              <a:rPr lang="en-GB" b="0" i="1" smtClean="0">
                                <a:latin typeface="Cambria Math"/>
                              </a:rPr>
                              <m:t>𝛼</m:t>
                            </m:r>
                            <m:sSub>
                              <m:sSubPr>
                                <m:ctrlPr>
                                  <a:rPr lang="en-GB" b="0" i="1" smtClean="0">
                                    <a:latin typeface="Cambria Math"/>
                                  </a:rPr>
                                </m:ctrlPr>
                              </m:sSubPr>
                              <m:e>
                                <m:r>
                                  <a:rPr lang="en-GB" b="0" i="1" smtClean="0">
                                    <a:latin typeface="Cambria Math"/>
                                  </a:rPr>
                                  <m:t>𝜏</m:t>
                                </m:r>
                              </m:e>
                              <m:sub>
                                <m:r>
                                  <a:rPr lang="en-GB" b="0" i="1" smtClean="0">
                                    <a:latin typeface="Cambria Math"/>
                                  </a:rPr>
                                  <m:t>𝑒𝑠𝑐</m:t>
                                </m:r>
                              </m:sub>
                            </m:sSub>
                          </m:den>
                        </m:f>
                      </m:e>
                    </m:d>
                    <m:f>
                      <m:fPr>
                        <m:ctrlPr>
                          <a:rPr lang="en-GB" b="0" i="1" smtClean="0">
                            <a:latin typeface="Cambria Math"/>
                          </a:rPr>
                        </m:ctrlPr>
                      </m:fPr>
                      <m:num>
                        <m:r>
                          <m:rPr>
                            <m:sty m:val="p"/>
                          </m:rPr>
                          <a:rPr lang="en-GB" b="0" i="0" smtClean="0">
                            <a:latin typeface="Cambria Math"/>
                          </a:rPr>
                          <m:t>d</m:t>
                        </m:r>
                        <m:r>
                          <a:rPr lang="en-GB" b="0" i="1" smtClean="0">
                            <a:latin typeface="Cambria Math"/>
                          </a:rPr>
                          <m:t>𝐸</m:t>
                        </m:r>
                      </m:num>
                      <m:den>
                        <m:r>
                          <a:rPr lang="en-GB" b="0" i="1" smtClean="0">
                            <a:latin typeface="Cambria Math"/>
                          </a:rPr>
                          <m:t>𝐸</m:t>
                        </m:r>
                      </m:den>
                    </m:f>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1000"/>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240AB68-B506-48B0-8D67-8B664EA145BA}" type="slidenum">
              <a:rPr lang="en-GB" smtClean="0"/>
              <a:t>7</a:t>
            </a:fld>
            <a:endParaRPr lang="en-GB"/>
          </a:p>
        </p:txBody>
      </p:sp>
      <mc:AlternateContent xmlns:mc="http://schemas.openxmlformats.org/markup-compatibility/2006" xmlns:a14="http://schemas.microsoft.com/office/drawing/2010/main">
        <mc:Choice Requires="a14">
          <p:sp>
            <p:nvSpPr>
              <p:cNvPr id="5" name="TextBox 4"/>
              <p:cNvSpPr txBox="1"/>
              <p:nvPr/>
            </p:nvSpPr>
            <p:spPr>
              <a:xfrm>
                <a:off x="6300192" y="5610800"/>
                <a:ext cx="2592288" cy="986552"/>
              </a:xfrm>
              <a:prstGeom prst="rect">
                <a:avLst/>
              </a:prstGeom>
              <a:noFill/>
              <a:ln>
                <a:solidFill>
                  <a:schemeClr val="tx2">
                    <a:lumMod val="75000"/>
                  </a:schemeClr>
                </a:solidFill>
              </a:ln>
            </p:spPr>
            <p:txBody>
              <a:bodyPr wrap="square" rtlCol="0">
                <a:spAutoFit/>
              </a:bodyPr>
              <a:lstStyle/>
              <a:p>
                <a:pPr>
                  <a:lnSpc>
                    <a:spcPct val="120000"/>
                  </a:lnSpc>
                </a:pPr>
                <a14:m>
                  <m:oMathPara xmlns:m="http://schemas.openxmlformats.org/officeDocument/2006/math">
                    <m:oMathParaPr>
                      <m:jc m:val="center"/>
                    </m:oMathParaPr>
                    <m:oMath xmlns:m="http://schemas.openxmlformats.org/officeDocument/2006/math">
                      <m:r>
                        <a:rPr lang="en-GB" sz="2400" b="0" i="1" smtClean="0">
                          <a:solidFill>
                            <a:schemeClr val="accent4"/>
                          </a:solidFill>
                          <a:latin typeface="Cambria Math"/>
                        </a:rPr>
                        <m:t>𝑁</m:t>
                      </m:r>
                      <m:d>
                        <m:dPr>
                          <m:ctrlPr>
                            <a:rPr lang="en-GB" sz="2400" b="0" i="1" smtClean="0">
                              <a:solidFill>
                                <a:schemeClr val="accent4"/>
                              </a:solidFill>
                              <a:latin typeface="Cambria Math"/>
                            </a:rPr>
                          </m:ctrlPr>
                        </m:dPr>
                        <m:e>
                          <m:r>
                            <a:rPr lang="en-GB" sz="2400" b="0" i="1" smtClean="0">
                              <a:solidFill>
                                <a:schemeClr val="accent4"/>
                              </a:solidFill>
                              <a:latin typeface="Cambria Math"/>
                            </a:rPr>
                            <m:t>𝐸</m:t>
                          </m:r>
                        </m:e>
                      </m:d>
                      <m:r>
                        <a:rPr lang="en-GB" sz="2400" b="0" i="1" smtClean="0">
                          <a:solidFill>
                            <a:schemeClr val="accent4"/>
                          </a:solidFill>
                          <a:latin typeface="Cambria Math"/>
                        </a:rPr>
                        <m:t>∝</m:t>
                      </m:r>
                      <m:sSup>
                        <m:sSupPr>
                          <m:ctrlPr>
                            <a:rPr lang="en-GB" sz="2400" b="0" i="1" smtClean="0">
                              <a:solidFill>
                                <a:schemeClr val="accent4"/>
                              </a:solidFill>
                              <a:latin typeface="Cambria Math"/>
                            </a:rPr>
                          </m:ctrlPr>
                        </m:sSupPr>
                        <m:e>
                          <m:r>
                            <a:rPr lang="en-GB" sz="2400" b="0" i="1" smtClean="0">
                              <a:solidFill>
                                <a:schemeClr val="accent4"/>
                              </a:solidFill>
                              <a:latin typeface="Cambria Math"/>
                            </a:rPr>
                            <m:t>𝐸</m:t>
                          </m:r>
                        </m:e>
                        <m:sup>
                          <m:r>
                            <a:rPr lang="en-GB" sz="2400" b="0" i="1" smtClean="0">
                              <a:solidFill>
                                <a:schemeClr val="accent4"/>
                              </a:solidFill>
                              <a:latin typeface="Cambria Math"/>
                            </a:rPr>
                            <m:t>−</m:t>
                          </m:r>
                          <m:r>
                            <a:rPr lang="en-GB" sz="2400" b="0" i="1" smtClean="0">
                              <a:solidFill>
                                <a:schemeClr val="accent4"/>
                              </a:solidFill>
                              <a:latin typeface="Cambria Math"/>
                            </a:rPr>
                            <m:t>𝑘</m:t>
                          </m:r>
                        </m:sup>
                      </m:sSup>
                    </m:oMath>
                    <m:oMath xmlns:m="http://schemas.openxmlformats.org/officeDocument/2006/math">
                      <m:r>
                        <a:rPr lang="en-GB" sz="2400" b="0" i="1" smtClean="0">
                          <a:solidFill>
                            <a:schemeClr val="accent4"/>
                          </a:solidFill>
                          <a:latin typeface="Cambria Math"/>
                        </a:rPr>
                        <m:t>𝑘</m:t>
                      </m:r>
                      <m:r>
                        <a:rPr lang="en-GB" sz="2400" b="0" i="1" smtClean="0">
                          <a:solidFill>
                            <a:schemeClr val="accent4"/>
                          </a:solidFill>
                          <a:latin typeface="Cambria Math"/>
                        </a:rPr>
                        <m:t>=1+</m:t>
                      </m:r>
                      <m:sSup>
                        <m:sSupPr>
                          <m:ctrlPr>
                            <a:rPr lang="en-GB" sz="2400" b="0" i="1" smtClean="0">
                              <a:solidFill>
                                <a:schemeClr val="accent4"/>
                              </a:solidFill>
                              <a:latin typeface="Cambria Math"/>
                            </a:rPr>
                          </m:ctrlPr>
                        </m:sSupPr>
                        <m:e>
                          <m:d>
                            <m:dPr>
                              <m:ctrlPr>
                                <a:rPr lang="en-GB" sz="2400" b="0" i="1" smtClean="0">
                                  <a:solidFill>
                                    <a:schemeClr val="accent4"/>
                                  </a:solidFill>
                                  <a:latin typeface="Cambria Math"/>
                                </a:rPr>
                              </m:ctrlPr>
                            </m:dPr>
                            <m:e>
                              <m:r>
                                <a:rPr lang="en-GB" sz="2400" b="0" i="1" smtClean="0">
                                  <a:solidFill>
                                    <a:schemeClr val="accent4"/>
                                  </a:solidFill>
                                  <a:latin typeface="Cambria Math"/>
                                </a:rPr>
                                <m:t>𝛼</m:t>
                              </m:r>
                              <m:sSub>
                                <m:sSubPr>
                                  <m:ctrlPr>
                                    <a:rPr lang="en-GB" sz="2400" b="0" i="1" smtClean="0">
                                      <a:solidFill>
                                        <a:schemeClr val="accent4"/>
                                      </a:solidFill>
                                      <a:latin typeface="Cambria Math"/>
                                    </a:rPr>
                                  </m:ctrlPr>
                                </m:sSubPr>
                                <m:e>
                                  <m:r>
                                    <a:rPr lang="en-GB" sz="2400" b="0" i="1" smtClean="0">
                                      <a:solidFill>
                                        <a:schemeClr val="accent4"/>
                                      </a:solidFill>
                                      <a:latin typeface="Cambria Math"/>
                                    </a:rPr>
                                    <m:t>𝜏</m:t>
                                  </m:r>
                                </m:e>
                                <m:sub>
                                  <m:r>
                                    <m:rPr>
                                      <m:sty m:val="p"/>
                                    </m:rPr>
                                    <a:rPr lang="en-GB" sz="2400" b="0" i="0" smtClean="0">
                                      <a:solidFill>
                                        <a:schemeClr val="accent4"/>
                                      </a:solidFill>
                                      <a:latin typeface="Cambria Math"/>
                                    </a:rPr>
                                    <m:t>esc</m:t>
                                  </m:r>
                                </m:sub>
                              </m:sSub>
                            </m:e>
                          </m:d>
                        </m:e>
                        <m:sup>
                          <m:r>
                            <a:rPr lang="en-GB" sz="2400" b="0" i="1" smtClean="0">
                              <a:solidFill>
                                <a:schemeClr val="accent4"/>
                              </a:solidFill>
                              <a:latin typeface="Cambria Math"/>
                            </a:rPr>
                            <m:t>−1</m:t>
                          </m:r>
                        </m:sup>
                      </m:sSup>
                    </m:oMath>
                  </m:oMathPara>
                </a14:m>
                <a:endParaRPr lang="en-GB"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6300192" y="5610800"/>
                <a:ext cx="2592288" cy="986552"/>
              </a:xfrm>
              <a:prstGeom prst="rect">
                <a:avLst/>
              </a:prstGeom>
              <a:blipFill rotWithShape="1">
                <a:blip r:embed="rId3"/>
                <a:stretch>
                  <a:fillRect/>
                </a:stretch>
              </a:blipFill>
              <a:ln>
                <a:solidFill>
                  <a:schemeClr val="tx2">
                    <a:lumMod val="75000"/>
                  </a:schemeClr>
                </a:solidFill>
              </a:ln>
            </p:spPr>
            <p:txBody>
              <a:bodyPr/>
              <a:lstStyle/>
              <a:p>
                <a:r>
                  <a:rPr lang="en-GB">
                    <a:noFill/>
                  </a:rPr>
                  <a:t> </a:t>
                </a:r>
              </a:p>
            </p:txBody>
          </p:sp>
        </mc:Fallback>
      </mc:AlternateContent>
      <p:sp>
        <p:nvSpPr>
          <p:cNvPr id="6" name="Down Arrow Callout 5"/>
          <p:cNvSpPr/>
          <p:nvPr/>
        </p:nvSpPr>
        <p:spPr>
          <a:xfrm>
            <a:off x="6732240" y="4797152"/>
            <a:ext cx="1728192" cy="81364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power law spectrum</a:t>
            </a:r>
            <a:endParaRPr lang="en-GB" dirty="0"/>
          </a:p>
        </p:txBody>
      </p:sp>
    </p:spTree>
    <p:extLst>
      <p:ext uri="{BB962C8B-B14F-4D97-AF65-F5344CB8AC3E}">
        <p14:creationId xmlns:p14="http://schemas.microsoft.com/office/powerpoint/2010/main" val="3350882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Issues with Fermi 2</a:t>
            </a:r>
            <a:r>
              <a:rPr lang="en-GB" baseline="30000" dirty="0" smtClean="0"/>
              <a:t>nd</a:t>
            </a:r>
            <a:r>
              <a:rPr lang="en-GB" dirty="0" smtClean="0"/>
              <a:t> order</a:t>
            </a:r>
            <a:endParaRPr lang="en-GB" dirty="0"/>
          </a:p>
        </p:txBody>
      </p:sp>
      <p:sp>
        <p:nvSpPr>
          <p:cNvPr id="3" name="Content Placeholder 2"/>
          <p:cNvSpPr>
            <a:spLocks noGrp="1"/>
          </p:cNvSpPr>
          <p:nvPr>
            <p:ph idx="1"/>
          </p:nvPr>
        </p:nvSpPr>
        <p:spPr>
          <a:xfrm>
            <a:off x="457200" y="1600200"/>
            <a:ext cx="8435280" cy="5069160"/>
          </a:xfrm>
        </p:spPr>
        <p:txBody>
          <a:bodyPr>
            <a:normAutofit/>
          </a:bodyPr>
          <a:lstStyle/>
          <a:p>
            <a:r>
              <a:rPr lang="en-GB" dirty="0" smtClean="0"/>
              <a:t>It’s too slow</a:t>
            </a:r>
          </a:p>
          <a:p>
            <a:pPr lvl="1"/>
            <a:r>
              <a:rPr lang="en-GB" dirty="0" smtClean="0"/>
              <a:t>relative velocities of objects in Galactic disc are only 10s of km/s, so fractional energy gain per reflection is only ~10</a:t>
            </a:r>
            <a:r>
              <a:rPr lang="en-GB" baseline="30000" dirty="0" smtClean="0"/>
              <a:t>−8</a:t>
            </a:r>
          </a:p>
          <a:p>
            <a:r>
              <a:rPr lang="en-GB" dirty="0" smtClean="0"/>
              <a:t>There is no obvious reason why different sources should yield same spectral index</a:t>
            </a:r>
          </a:p>
          <a:p>
            <a:pPr lvl="1"/>
            <a:r>
              <a:rPr lang="en-GB" dirty="0" smtClean="0"/>
              <a:t>but the fact that the CR spectrum is close to </a:t>
            </a:r>
            <a:r>
              <a:rPr lang="en-GB" i="1" dirty="0" smtClean="0"/>
              <a:t>E</a:t>
            </a:r>
            <a:r>
              <a:rPr lang="en-GB" baseline="30000" dirty="0" smtClean="0"/>
              <a:t>−2.7</a:t>
            </a:r>
            <a:r>
              <a:rPr lang="en-GB" dirty="0" smtClean="0"/>
              <a:t> over many orders of magnitude suggests that they do</a:t>
            </a:r>
          </a:p>
          <a:p>
            <a:r>
              <a:rPr lang="en-GB" dirty="0" smtClean="0"/>
              <a:t>It is very difficult to get started (“</a:t>
            </a:r>
            <a:r>
              <a:rPr lang="en-GB" i="1" dirty="0" smtClean="0"/>
              <a:t>injection problem</a:t>
            </a:r>
            <a:r>
              <a:rPr lang="en-GB" dirty="0" smtClean="0"/>
              <a:t>”)</a:t>
            </a:r>
          </a:p>
          <a:p>
            <a:pPr lvl="1"/>
            <a:r>
              <a:rPr lang="en-GB" dirty="0" smtClean="0"/>
              <a:t>at low energies, ionisation losses exceed predicted energy gain</a:t>
            </a:r>
          </a:p>
          <a:p>
            <a:pPr lvl="1"/>
            <a:r>
              <a:rPr lang="en-GB" dirty="0" smtClean="0"/>
              <a:t>need seed population to have energies of ~200 MeV or more</a:t>
            </a:r>
          </a:p>
          <a:p>
            <a:pPr lvl="2"/>
            <a:r>
              <a:rPr lang="en-GB" dirty="0" smtClean="0"/>
              <a:t>worse for particles heavier than protons as ionisation loss </a:t>
            </a:r>
            <a:r>
              <a:rPr lang="en-GB" dirty="0" smtClean="0">
                <a:latin typeface="Cambria Math"/>
                <a:ea typeface="Cambria Math"/>
              </a:rPr>
              <a:t>∝</a:t>
            </a:r>
            <a:r>
              <a:rPr lang="en-GB" dirty="0" smtClean="0"/>
              <a:t> </a:t>
            </a:r>
            <a:r>
              <a:rPr lang="en-GB" i="1" dirty="0" smtClean="0"/>
              <a:t>z</a:t>
            </a:r>
            <a:r>
              <a:rPr lang="en-GB" baseline="30000" dirty="0" smtClean="0"/>
              <a:t>2</a:t>
            </a:r>
          </a:p>
          <a:p>
            <a:pPr lvl="2"/>
            <a:r>
              <a:rPr lang="en-GB" dirty="0" smtClean="0"/>
              <a:t>this is far higher than thermal energies</a:t>
            </a:r>
          </a:p>
          <a:p>
            <a:r>
              <a:rPr lang="en-GB" b="1" i="1" dirty="0" smtClean="0">
                <a:solidFill>
                  <a:schemeClr val="tx2"/>
                </a:solidFill>
              </a:rPr>
              <a:t>Solution to these problems is acceleration near shocks</a:t>
            </a:r>
            <a:endParaRPr lang="en-GB" b="1" i="1" dirty="0">
              <a:solidFill>
                <a:schemeClr val="tx2"/>
              </a:solidFill>
            </a:endParaRPr>
          </a:p>
        </p:txBody>
      </p:sp>
      <p:sp>
        <p:nvSpPr>
          <p:cNvPr id="4" name="Slide Number Placeholder 3"/>
          <p:cNvSpPr>
            <a:spLocks noGrp="1"/>
          </p:cNvSpPr>
          <p:nvPr>
            <p:ph type="sldNum" sz="quarter" idx="12"/>
          </p:nvPr>
        </p:nvSpPr>
        <p:spPr/>
        <p:txBody>
          <a:bodyPr/>
          <a:lstStyle/>
          <a:p>
            <a:fld id="{6240AB68-B506-48B0-8D67-8B664EA145BA}" type="slidenum">
              <a:rPr lang="en-GB" smtClean="0"/>
              <a:t>8</a:t>
            </a:fld>
            <a:endParaRPr lang="en-GB"/>
          </a:p>
        </p:txBody>
      </p:sp>
    </p:spTree>
    <p:extLst>
      <p:ext uri="{BB962C8B-B14F-4D97-AF65-F5344CB8AC3E}">
        <p14:creationId xmlns:p14="http://schemas.microsoft.com/office/powerpoint/2010/main" val="990360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Acceleration Mechanisms</a:t>
            </a:r>
            <a:endParaRPr lang="en-GB" dirty="0"/>
          </a:p>
        </p:txBody>
      </p:sp>
      <p:sp>
        <p:nvSpPr>
          <p:cNvPr id="3" name="Text Placeholder 2"/>
          <p:cNvSpPr>
            <a:spLocks noGrp="1"/>
          </p:cNvSpPr>
          <p:nvPr>
            <p:ph type="body" idx="1"/>
          </p:nvPr>
        </p:nvSpPr>
        <p:spPr/>
        <p:txBody>
          <a:bodyPr/>
          <a:lstStyle/>
          <a:p>
            <a:r>
              <a:rPr lang="en-GB" dirty="0" smtClean="0"/>
              <a:t>Astrophysical shocks</a:t>
            </a:r>
            <a:endParaRPr lang="en-GB" dirty="0"/>
          </a:p>
        </p:txBody>
      </p:sp>
      <p:sp>
        <p:nvSpPr>
          <p:cNvPr id="4" name="Slide Number Placeholder 3"/>
          <p:cNvSpPr>
            <a:spLocks noGrp="1"/>
          </p:cNvSpPr>
          <p:nvPr>
            <p:ph type="sldNum" sz="quarter" idx="12"/>
          </p:nvPr>
        </p:nvSpPr>
        <p:spPr/>
        <p:txBody>
          <a:bodyPr/>
          <a:lstStyle/>
          <a:p>
            <a:fld id="{6240AB68-B506-48B0-8D67-8B664EA145BA}" type="slidenum">
              <a:rPr lang="en-GB" smtClean="0"/>
              <a:t>9</a:t>
            </a:fld>
            <a:endParaRPr lang="en-GB"/>
          </a:p>
        </p:txBody>
      </p:sp>
    </p:spTree>
    <p:extLst>
      <p:ext uri="{BB962C8B-B14F-4D97-AF65-F5344CB8AC3E}">
        <p14:creationId xmlns:p14="http://schemas.microsoft.com/office/powerpoint/2010/main" val="38977009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3038</TotalTime>
  <Words>2044</Words>
  <Application>Microsoft Office PowerPoint</Application>
  <PresentationFormat>On-screen Show (4:3)</PresentationFormat>
  <Paragraphs>321</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Clarity</vt:lpstr>
      <vt:lpstr>PHY418 Particle Astrophysics</vt:lpstr>
      <vt:lpstr>Acceleration Mechanisms</vt:lpstr>
      <vt:lpstr>Acceleration Mechanisms</vt:lpstr>
      <vt:lpstr>Acceleration Mechanisms</vt:lpstr>
      <vt:lpstr>Fermi second-order acceleration</vt:lpstr>
      <vt:lpstr>Fermi second-order acceleration</vt:lpstr>
      <vt:lpstr>Energy spectrum</vt:lpstr>
      <vt:lpstr>Issues with Fermi 2nd order</vt:lpstr>
      <vt:lpstr>Acceleration Mechanisms</vt:lpstr>
      <vt:lpstr>Astrophysical shocks</vt:lpstr>
      <vt:lpstr>Astrophysical shocks</vt:lpstr>
      <vt:lpstr>Astrophysical shocks</vt:lpstr>
      <vt:lpstr>Shock jump conditions</vt:lpstr>
      <vt:lpstr>Shock jump conditions</vt:lpstr>
      <vt:lpstr>Shock jump conditions</vt:lpstr>
      <vt:lpstr>Solution of Rankine-Hugoniot conditions</vt:lpstr>
      <vt:lpstr>Effect of magnetic fields</vt:lpstr>
      <vt:lpstr>Collisionless shocks and acceleration</vt:lpstr>
      <vt:lpstr>Acceleration Mechanisms</vt:lpstr>
      <vt:lpstr>Diffusive shock acceleration</vt:lpstr>
      <vt:lpstr>Test particle approach</vt:lpstr>
      <vt:lpstr>DSA energy spectrum</vt:lpstr>
      <vt:lpstr>Maximum energy from DSA</vt:lpstr>
      <vt:lpstr>Realistic DSA</vt:lpstr>
      <vt:lpstr>Realistic DSA</vt:lpstr>
      <vt:lpstr>Realistic DSA</vt:lpstr>
      <vt:lpstr>DSA: Conclusions</vt:lpstr>
      <vt:lpstr>Acceleration Mechanisms</vt:lpstr>
      <vt:lpstr>SDA vs DSA</vt:lpstr>
      <vt:lpstr>Acceleration Mechanisms</vt:lpstr>
      <vt:lpstr>Relativistic shocks</vt:lpstr>
      <vt:lpstr>Highly relativistic case</vt:lpstr>
      <vt:lpstr>Highly relativistic shocks</vt:lpstr>
      <vt:lpstr>Highly relativistic shocks</vt:lpstr>
      <vt:lpstr>Acceleration Mechanisms</vt:lpstr>
      <vt:lpstr>Magnetic reconnection</vt:lpstr>
      <vt:lpstr>Acceleration Mechanisms</vt:lpstr>
      <vt:lpstr>Propagation of CRs in Galaxy</vt:lpstr>
      <vt:lpstr>Propagation of CRs in Galaxy</vt:lpstr>
      <vt:lpstr>Summary</vt:lpstr>
      <vt:lpstr>Next: some case studies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PHY418 Particle Astrophysics</dc:title>
  <dc:creator>Susan</dc:creator>
  <cp:lastModifiedBy>Susan</cp:lastModifiedBy>
  <cp:revision>87</cp:revision>
  <dcterms:created xsi:type="dcterms:W3CDTF">2014-09-28T17:09:04Z</dcterms:created>
  <dcterms:modified xsi:type="dcterms:W3CDTF">2014-11-21T17:24:26Z</dcterms:modified>
</cp:coreProperties>
</file>