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0" r:id="rId3"/>
    <p:sldId id="301" r:id="rId4"/>
    <p:sldId id="261" r:id="rId5"/>
    <p:sldId id="302" r:id="rId6"/>
    <p:sldId id="303" r:id="rId7"/>
    <p:sldId id="304" r:id="rId8"/>
    <p:sldId id="305" r:id="rId9"/>
    <p:sldId id="310" r:id="rId10"/>
    <p:sldId id="311" r:id="rId11"/>
    <p:sldId id="270" r:id="rId12"/>
    <p:sldId id="306" r:id="rId13"/>
    <p:sldId id="307" r:id="rId14"/>
    <p:sldId id="280" r:id="rId15"/>
    <p:sldId id="308" r:id="rId16"/>
    <p:sldId id="309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CC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4091-9CC0-4703-A2FE-F41871278C0B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A291-20C2-4944-A3FC-E53E1E63E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0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3FA-A9CA-4AFB-8EAC-176E9FF90B8A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B4BB-C4A1-4205-B7B1-22031830A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072-EB5F-440B-9870-62D37545D3A4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2EF5-A8A7-4D74-8BCC-FA15D9E706BE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F70-FFE5-46AD-BDB4-60DD99EAF038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C6B-B19B-4AF9-940E-8419581EA10D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B28-5697-47CF-B9F4-0A38CFC1F111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24-A55D-4105-9F74-D691B8AB36EB}" type="datetime1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DCA-DC3F-453A-8253-F92BE85EB2CB}" type="datetime1">
              <a:rPr lang="en-GB" smtClean="0"/>
              <a:t>02/11/2014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4463-EB73-4EF2-8550-19CC27019E36}" type="datetime1">
              <a:rPr lang="en-GB" smtClean="0"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AB2F-91A8-4ED7-B802-A52847DA886C}" type="datetime1">
              <a:rPr lang="en-GB" smtClean="0"/>
              <a:t>02/11/2014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AA6-7C99-4A5B-ADC4-387CFEA3B8C4}" type="datetime1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8BE-0DB5-46A5-95D4-7460AE6ECCB9}" type="datetime1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FEA79-97B1-4DF5-9499-7941E1DA6A50}" type="datetime1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PHY418 Particle Astrophysics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High Energy Neutrinos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1" y="3489151"/>
            <a:ext cx="81629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interactions with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Neutrinos are weakly interacting</a:t>
            </a:r>
          </a:p>
          <a:p>
            <a:pPr lvl="1"/>
            <a:r>
              <a:rPr lang="en-GB" dirty="0" smtClean="0"/>
              <a:t>this makes them difficult to detect</a:t>
            </a:r>
          </a:p>
          <a:p>
            <a:pPr lvl="1"/>
            <a:r>
              <a:rPr lang="en-GB" dirty="0" smtClean="0"/>
              <a:t>mean free path of 10</a:t>
            </a:r>
            <a:r>
              <a:rPr lang="en-GB" baseline="30000" dirty="0" smtClean="0"/>
              <a:t>15</a:t>
            </a:r>
            <a:r>
              <a:rPr lang="en-GB" dirty="0" smtClean="0"/>
              <a:t> eV neutrino in water is ℓ = 1/</a:t>
            </a:r>
            <a:r>
              <a:rPr lang="en-GB" i="1" dirty="0" smtClean="0"/>
              <a:t>n</a:t>
            </a:r>
            <a:r>
              <a:rPr lang="el-GR" i="1" dirty="0" smtClean="0"/>
              <a:t>σ</a:t>
            </a:r>
            <a:r>
              <a:rPr lang="en-GB" dirty="0" smtClean="0"/>
              <a:t> ≈ 17000 km</a:t>
            </a:r>
          </a:p>
          <a:p>
            <a:r>
              <a:rPr lang="en-GB" dirty="0" smtClean="0"/>
              <a:t>Generally </a:t>
            </a:r>
            <a:r>
              <a:rPr lang="el-GR" i="1" dirty="0" smtClean="0"/>
              <a:t>σ</a:t>
            </a:r>
            <a:r>
              <a:rPr lang="en-GB" i="1" dirty="0" smtClean="0"/>
              <a:t> </a:t>
            </a:r>
            <a:r>
              <a:rPr lang="en-GB" dirty="0" smtClean="0">
                <a:latin typeface="Cambria Math"/>
                <a:ea typeface="Cambria Math"/>
              </a:rPr>
              <a:t>∝</a:t>
            </a:r>
            <a:r>
              <a:rPr lang="en-GB" i="1" dirty="0" smtClean="0"/>
              <a:t> E </a:t>
            </a:r>
            <a:r>
              <a:rPr lang="en-GB" dirty="0" smtClean="0"/>
              <a:t>for scattering off nuclei</a:t>
            </a:r>
          </a:p>
          <a:p>
            <a:pPr lvl="1"/>
            <a:r>
              <a:rPr lang="en-GB" dirty="0" smtClean="0"/>
              <a:t>scattering of </a:t>
            </a:r>
            <a:r>
              <a:rPr lang="el-GR" dirty="0" smtClean="0"/>
              <a:t>ν̅</a:t>
            </a:r>
            <a:r>
              <a:rPr lang="en-GB" baseline="-25000" dirty="0" smtClean="0"/>
              <a:t>e</a:t>
            </a:r>
            <a:r>
              <a:rPr lang="en-GB" dirty="0" smtClean="0"/>
              <a:t> off e</a:t>
            </a:r>
            <a:r>
              <a:rPr lang="en-GB" baseline="30000" dirty="0" smtClean="0"/>
              <a:t>−</a:t>
            </a:r>
            <a:r>
              <a:rPr lang="en-GB" dirty="0" smtClean="0"/>
              <a:t> can excite W resonance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-27384"/>
            <a:ext cx="24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notes section 2.5.2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4"/>
                </a:solidFill>
              </a:rPr>
              <a:t>Earth opaque to neutrinos above ~1000 </a:t>
            </a:r>
            <a:r>
              <a:rPr lang="en-GB" i="1" dirty="0" err="1" smtClean="0">
                <a:solidFill>
                  <a:schemeClr val="accent4"/>
                </a:solidFill>
              </a:rPr>
              <a:t>TeV</a:t>
            </a:r>
            <a:endParaRPr lang="en-GB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Neutrinos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high-energy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Neutrino interacts by either W exchange or Z exchange</a:t>
            </a:r>
          </a:p>
          <a:p>
            <a:pPr lvl="1"/>
            <a:r>
              <a:rPr lang="en-GB" dirty="0" smtClean="0"/>
              <a:t>W exchange produces charged lepton, which you detect</a:t>
            </a:r>
          </a:p>
          <a:p>
            <a:pPr lvl="1"/>
            <a:r>
              <a:rPr lang="en-GB" dirty="0" smtClean="0"/>
              <a:t>Z exchange at sufficiently high momentum transfer may cause </a:t>
            </a:r>
            <a:r>
              <a:rPr lang="en-GB" dirty="0" err="1" smtClean="0"/>
              <a:t>hadronic</a:t>
            </a:r>
            <a:r>
              <a:rPr lang="en-GB" dirty="0" smtClean="0"/>
              <a:t> shower (break-up of struck nucleon) which you also detect</a:t>
            </a:r>
          </a:p>
          <a:p>
            <a:r>
              <a:rPr lang="en-GB" dirty="0" smtClean="0"/>
              <a:t>Detection is normally by Cherenkov radiation in water (liquid water or ice)</a:t>
            </a:r>
          </a:p>
          <a:p>
            <a:pPr lvl="1"/>
            <a:r>
              <a:rPr lang="en-GB" dirty="0" smtClean="0"/>
              <a:t>for ultra-high-energy neutrinos use natural bodies of water/ice to get large effective volumes</a:t>
            </a:r>
          </a:p>
          <a:p>
            <a:pPr lvl="2"/>
            <a:r>
              <a:rPr lang="en-GB" dirty="0" smtClean="0"/>
              <a:t>Lake Baikal, Mediterranean Sea (ANTARES), South Pole (</a:t>
            </a:r>
            <a:r>
              <a:rPr lang="en-GB" dirty="0" err="1" smtClean="0"/>
              <a:t>IceCube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Muons</a:t>
            </a:r>
            <a:r>
              <a:rPr lang="en-GB" dirty="0" smtClean="0"/>
              <a:t> will leave track, electrons will shower</a:t>
            </a:r>
          </a:p>
          <a:p>
            <a:pPr lvl="1"/>
            <a:r>
              <a:rPr lang="en-GB" dirty="0" smtClean="0"/>
              <a:t>fairly good direction resolution (tenths of a degree) for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>, but poor for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;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en-GB" dirty="0" smtClean="0"/>
              <a:t> OK if </a:t>
            </a:r>
            <a:r>
              <a:rPr lang="el-GR" dirty="0" smtClean="0"/>
              <a:t>τ</a:t>
            </a:r>
            <a:r>
              <a:rPr lang="en-GB" dirty="0" smtClean="0"/>
              <a:t> decay is seen (“double bang” event)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-27384"/>
            <a:ext cx="24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notes section 2.5.3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telescopes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13</a:t>
            </a:fld>
            <a:endParaRPr lang="en-GB"/>
          </a:p>
        </p:txBody>
      </p:sp>
      <p:pic>
        <p:nvPicPr>
          <p:cNvPr id="2054" name="Picture 6" descr="http://www.ecap.nat.uni-erlangen.de/acoustics/pictures/ANTARES_schematic_all_store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01" y="476672"/>
            <a:ext cx="3931195" cy="30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61904"/>
            <a:ext cx="5760000" cy="46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www.kvi.nl/%7Eloehner/app/Antares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03713"/>
            <a:ext cx="1764000" cy="16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lh6.ggpht.com/abramsv/R_701FWz4NI/AAAAAAAAN_k/E-p2ETvkx7U/3456456rtywyw.jpg?imgmax=5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90" y="4384566"/>
            <a:ext cx="3492000" cy="22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IceCube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6450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ANTARES</a:t>
            </a:r>
            <a:br>
              <a:rPr lang="en-GB" i="1" dirty="0" smtClean="0"/>
            </a:br>
            <a:r>
              <a:rPr lang="en-GB" i="1" dirty="0" smtClean="0"/>
              <a:t>Lake Baikal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844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Neutrinos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04" y="1234750"/>
            <a:ext cx="4428000" cy="30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520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Observation of astrophysical neutrinos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02832" cy="5141168"/>
              </a:xfrm>
            </p:spPr>
            <p:txBody>
              <a:bodyPr/>
              <a:lstStyle/>
              <a:p>
                <a:r>
                  <a:rPr lang="en-GB" dirty="0" smtClean="0"/>
                  <a:t>In 3 years of data taking </a:t>
                </a:r>
                <a:r>
                  <a:rPr lang="en-GB" dirty="0" err="1" smtClean="0"/>
                  <a:t>IceCube</a:t>
                </a:r>
                <a:r>
                  <a:rPr lang="en-GB" dirty="0" smtClean="0"/>
                  <a:t> has detected 37 events above 30 </a:t>
                </a:r>
                <a:r>
                  <a:rPr lang="en-GB" dirty="0" err="1" smtClean="0"/>
                  <a:t>TeV</a:t>
                </a:r>
                <a:r>
                  <a:rPr lang="en-GB" dirty="0" smtClean="0"/>
                  <a:t> deposited energy</a:t>
                </a:r>
              </a:p>
              <a:p>
                <a:pPr lvl="1"/>
                <a:r>
                  <a:rPr lang="en-GB" dirty="0" smtClean="0"/>
                  <a:t>background estimates are 8.4±4.2 CR </a:t>
                </a:r>
                <a:r>
                  <a:rPr lang="en-GB" dirty="0" err="1" smtClean="0"/>
                  <a:t>muons</a:t>
                </a:r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b="0" i="0" smtClean="0"/>
                          <m:t>6.6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sup>
                    </m:sSubSup>
                  </m:oMath>
                </a14:m>
                <a:r>
                  <a:rPr lang="en-GB" dirty="0" smtClean="0"/>
                  <a:t> atmospheric neutrinos</a:t>
                </a:r>
              </a:p>
              <a:p>
                <a:pPr lvl="1"/>
                <a:r>
                  <a:rPr lang="en-GB" dirty="0" smtClean="0"/>
                  <a:t>the excess events are at higher energy than the background and are </a:t>
                </a:r>
                <a:r>
                  <a:rPr lang="en-GB" dirty="0" err="1" smtClean="0"/>
                  <a:t>downgoing</a:t>
                </a:r>
                <a:endParaRPr lang="en-GB" dirty="0" smtClean="0"/>
              </a:p>
              <a:p>
                <a:pPr lvl="2"/>
                <a:r>
                  <a:rPr lang="en-GB" dirty="0" smtClean="0"/>
                  <a:t>high-energy neutrinos have high enough cross-section to be absorbed by the Earth</a:t>
                </a:r>
              </a:p>
              <a:p>
                <a:pPr lvl="1"/>
                <a:r>
                  <a:rPr lang="en-GB" dirty="0" smtClean="0"/>
                  <a:t>signal significance &gt;5</a:t>
                </a:r>
                <a:r>
                  <a:rPr lang="el-GR" dirty="0" smtClean="0"/>
                  <a:t>σ</a:t>
                </a:r>
                <a:r>
                  <a:rPr lang="en-GB" dirty="0" smtClean="0"/>
                  <a:t> owing to difference in distribution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02832" cy="5141168"/>
              </a:xfrm>
              <a:blipFill rotWithShape="1">
                <a:blip r:embed="rId3"/>
                <a:stretch>
                  <a:fillRect l="-1108" t="-830" r="-554" b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15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37" y="4189701"/>
            <a:ext cx="4320000" cy="25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520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Observation of astrophysical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dirty="0" smtClean="0"/>
              <a:t>Derived flux is consistent with Waxman-</a:t>
            </a:r>
            <a:r>
              <a:rPr lang="en-GB" dirty="0" err="1" smtClean="0"/>
              <a:t>Bahcall</a:t>
            </a:r>
            <a:r>
              <a:rPr lang="en-GB" dirty="0" smtClean="0"/>
              <a:t> bound</a:t>
            </a:r>
          </a:p>
          <a:p>
            <a:pPr lvl="1"/>
            <a:r>
              <a:rPr lang="en-GB" dirty="0" smtClean="0"/>
              <a:t>spectral index</a:t>
            </a:r>
            <a:br>
              <a:rPr lang="en-GB" dirty="0" smtClean="0"/>
            </a:br>
            <a:r>
              <a:rPr lang="en-GB" dirty="0" smtClean="0"/>
              <a:t>somewhat larger</a:t>
            </a:r>
            <a:br>
              <a:rPr lang="en-GB" dirty="0" smtClean="0"/>
            </a:br>
            <a:r>
              <a:rPr lang="en-GB" dirty="0" smtClean="0"/>
              <a:t>than naïve </a:t>
            </a:r>
            <a:br>
              <a:rPr lang="en-GB" dirty="0" smtClean="0"/>
            </a:br>
            <a:r>
              <a:rPr lang="en-GB" dirty="0" smtClean="0"/>
              <a:t>expectation of 2</a:t>
            </a:r>
          </a:p>
          <a:p>
            <a:pPr lvl="2"/>
            <a:r>
              <a:rPr lang="en-GB" dirty="0" smtClean="0"/>
              <a:t>but this is true</a:t>
            </a:r>
            <a:br>
              <a:rPr lang="en-GB" dirty="0" smtClean="0"/>
            </a:br>
            <a:r>
              <a:rPr lang="en-GB" dirty="0" smtClean="0"/>
              <a:t>of CR spectra too</a:t>
            </a:r>
          </a:p>
          <a:p>
            <a:r>
              <a:rPr lang="en-GB" dirty="0" smtClean="0"/>
              <a:t>No clear point sources</a:t>
            </a:r>
          </a:p>
          <a:p>
            <a:pPr lvl="1"/>
            <a:r>
              <a:rPr lang="en-GB" dirty="0" smtClean="0"/>
              <a:t>most significant cluster is near</a:t>
            </a:r>
            <a:br>
              <a:rPr lang="en-GB" dirty="0" smtClean="0"/>
            </a:br>
            <a:r>
              <a:rPr lang="en-GB" dirty="0" smtClean="0"/>
              <a:t>Galactic centre, but it is not </a:t>
            </a:r>
            <a:br>
              <a:rPr lang="en-GB" dirty="0" smtClean="0"/>
            </a:br>
            <a:r>
              <a:rPr lang="en-GB" dirty="0" smtClean="0"/>
              <a:t>statistically significant and is not</a:t>
            </a:r>
            <a:br>
              <a:rPr lang="en-GB" dirty="0" smtClean="0"/>
            </a:br>
            <a:r>
              <a:rPr lang="en-GB" dirty="0" smtClean="0"/>
              <a:t>confirmed by ANTARES</a:t>
            </a:r>
          </a:p>
          <a:p>
            <a:pPr lvl="1"/>
            <a:r>
              <a:rPr lang="en-GB" dirty="0" smtClean="0"/>
              <a:t>no correlation with Galactic plane</a:t>
            </a:r>
          </a:p>
          <a:p>
            <a:r>
              <a:rPr lang="en-GB" dirty="0" smtClean="0"/>
              <a:t>Need more data!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79" y="1988840"/>
            <a:ext cx="5953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378904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err="1" smtClean="0">
                <a:solidFill>
                  <a:schemeClr val="accent4"/>
                </a:solidFill>
              </a:rPr>
              <a:t>IceCube</a:t>
            </a:r>
            <a:r>
              <a:rPr lang="en-GB" sz="1600" i="1" dirty="0" smtClean="0">
                <a:solidFill>
                  <a:schemeClr val="accent4"/>
                </a:solidFill>
              </a:rPr>
              <a:t> arXiv:1410.1749 (</a:t>
            </a:r>
            <a:r>
              <a:rPr lang="en-GB" sz="1600" i="1" dirty="0" err="1" smtClean="0">
                <a:solidFill>
                  <a:schemeClr val="accent4"/>
                </a:solidFill>
              </a:rPr>
              <a:t>astro-ph.HE</a:t>
            </a:r>
            <a:r>
              <a:rPr lang="en-GB" sz="1600" i="1" dirty="0" smtClean="0">
                <a:solidFill>
                  <a:schemeClr val="accent4"/>
                </a:solidFill>
              </a:rPr>
              <a:t>)</a:t>
            </a:r>
            <a:endParaRPr lang="en-GB" sz="1600" i="1" dirty="0">
              <a:solidFill>
                <a:schemeClr val="accent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7382"/>
            <a:ext cx="4104000" cy="24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772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 smtClean="0"/>
              <a:t>High-energy astrophysical neutrinos are produced by </a:t>
            </a:r>
            <a:r>
              <a:rPr lang="el-GR" sz="2400" dirty="0" smtClean="0"/>
              <a:t>π</a:t>
            </a:r>
            <a:r>
              <a:rPr lang="el-GR" sz="2400" baseline="30000" dirty="0" smtClean="0"/>
              <a:t>±</a:t>
            </a:r>
            <a:r>
              <a:rPr lang="en-GB" sz="2400" dirty="0" smtClean="0"/>
              <a:t> decay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the </a:t>
            </a:r>
            <a:r>
              <a:rPr lang="en-GB" sz="2000" dirty="0" err="1" smtClean="0"/>
              <a:t>pions</a:t>
            </a:r>
            <a:r>
              <a:rPr lang="en-GB" sz="2000" dirty="0" smtClean="0"/>
              <a:t> come from CR proton interactions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As neutrinos interact extremely weakly, very large detectors are required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natural bodies of water/ice instrumented with PMTs to detect Cherenkov radiation from produced leptons or </a:t>
            </a:r>
            <a:r>
              <a:rPr lang="en-GB" sz="2000" dirty="0" err="1" smtClean="0"/>
              <a:t>hadronic</a:t>
            </a:r>
            <a:r>
              <a:rPr lang="en-GB" sz="2000" dirty="0" smtClean="0"/>
              <a:t> showers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The main background is atmospheric neutrinos also produced by CR interactions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penetrating CR </a:t>
            </a:r>
            <a:r>
              <a:rPr lang="en-GB" sz="2000" dirty="0" err="1" smtClean="0"/>
              <a:t>muons</a:t>
            </a:r>
            <a:r>
              <a:rPr lang="en-GB" sz="2000" dirty="0" smtClean="0"/>
              <a:t> also contribute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There is a signal (from </a:t>
            </a:r>
            <a:r>
              <a:rPr lang="en-GB" sz="2400" dirty="0" err="1" smtClean="0"/>
              <a:t>IceCube</a:t>
            </a:r>
            <a:r>
              <a:rPr lang="en-GB" sz="2400" dirty="0" smtClean="0"/>
              <a:t>) but as yet no identified point 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466800"/>
          </a:xfrm>
        </p:spPr>
        <p:txBody>
          <a:bodyPr>
            <a:normAutofit/>
          </a:bodyPr>
          <a:lstStyle/>
          <a:p>
            <a:r>
              <a:rPr lang="en-GB" sz="1800" i="1" dirty="0" smtClean="0">
                <a:solidFill>
                  <a:schemeClr val="accent4"/>
                </a:solidFill>
              </a:rPr>
              <a:t>You should read section 2.5 of the notes.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You should know about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l-GR" sz="1600" i="1" dirty="0" smtClean="0">
                <a:solidFill>
                  <a:schemeClr val="accent6"/>
                </a:solidFill>
              </a:rPr>
              <a:t>π</a:t>
            </a:r>
            <a:r>
              <a:rPr lang="en-GB" sz="1600" i="1" baseline="30000" dirty="0">
                <a:solidFill>
                  <a:schemeClr val="accent6"/>
                </a:solidFill>
              </a:rPr>
              <a:t>+</a:t>
            </a:r>
            <a:r>
              <a:rPr lang="en-GB" sz="1600" i="1" dirty="0" smtClean="0">
                <a:solidFill>
                  <a:schemeClr val="accent6"/>
                </a:solidFill>
              </a:rPr>
              <a:t> decay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the Waxman-</a:t>
            </a:r>
            <a:r>
              <a:rPr lang="en-GB" sz="1600" i="1" dirty="0" err="1" smtClean="0">
                <a:solidFill>
                  <a:schemeClr val="accent6"/>
                </a:solidFill>
              </a:rPr>
              <a:t>Bahcall</a:t>
            </a:r>
            <a:r>
              <a:rPr lang="en-GB" sz="1600" i="1" dirty="0" smtClean="0">
                <a:solidFill>
                  <a:schemeClr val="accent6"/>
                </a:solidFill>
              </a:rPr>
              <a:t> bound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neutrino telescopes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err="1" smtClean="0">
                <a:solidFill>
                  <a:schemeClr val="accent6"/>
                </a:solidFill>
              </a:rPr>
              <a:t>IceCube</a:t>
            </a:r>
            <a:r>
              <a:rPr lang="en-GB" sz="1600" i="1" dirty="0" smtClean="0">
                <a:solidFill>
                  <a:schemeClr val="accent6"/>
                </a:solidFill>
              </a:rPr>
              <a:t>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3034680" cy="1264920"/>
          </a:xfrm>
        </p:spPr>
        <p:txBody>
          <a:bodyPr/>
          <a:lstStyle/>
          <a:p>
            <a:r>
              <a:rPr lang="en-GB" dirty="0" smtClean="0"/>
              <a:t>Next: acceleration mechanisms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34680" cy="4242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Fermi second-order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diffusive shock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acceleration by relativistic 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acceleration by magnetic reconnection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propagation through Galaxy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i="1" dirty="0" smtClean="0">
                <a:solidFill>
                  <a:schemeClr val="accent4"/>
                </a:solidFill>
              </a:rPr>
              <a:t>Notes chapter 3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http://courses.atlas.illinois.edu/fall2009/astr/astr596npa/IMAGES/accel_traj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astrophysics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http://icecube.wisc.edu/icecube/masterclass/media/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27" y="1559767"/>
            <a:ext cx="65627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01317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Relevant to high energy particle astrophysics</a:t>
            </a:r>
            <a:endParaRPr lang="en-GB" i="1" dirty="0"/>
          </a:p>
        </p:txBody>
      </p:sp>
      <p:sp>
        <p:nvSpPr>
          <p:cNvPr id="6" name="Left Brace 5"/>
          <p:cNvSpPr/>
          <p:nvPr/>
        </p:nvSpPr>
        <p:spPr>
          <a:xfrm>
            <a:off x="4283968" y="4941168"/>
            <a:ext cx="432047" cy="108012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3203848" y="1412776"/>
            <a:ext cx="1512167" cy="504056"/>
          </a:xfrm>
          <a:prstGeom prst="wedgeRectCallout">
            <a:avLst>
              <a:gd name="adj1" fmla="val -35950"/>
              <a:gd name="adj2" fmla="val 82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essentially undetectable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728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/>
              <a:t>IceCube</a:t>
            </a:r>
            <a:r>
              <a:rPr lang="en-GB" dirty="0" smtClean="0"/>
              <a:t> website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-27384"/>
            <a:ext cx="24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notes section 1.5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astrophysics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https://inspirehep.net/record/1236362/files/AllSourcesFi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7" y="1487759"/>
            <a:ext cx="7762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ν̅</a:t>
            </a:r>
            <a:r>
              <a:rPr lang="en-GB" baseline="-25000" dirty="0" err="1" smtClean="0"/>
              <a:t>e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cross-section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7728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Formaggio</a:t>
            </a:r>
            <a:r>
              <a:rPr lang="en-GB" dirty="0" smtClean="0"/>
              <a:t> &amp; Zeller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Neutrinos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Emission Mechanisms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Charged pion decay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r>
              <a:rPr lang="en-GB" dirty="0"/>
              <a:t>If an object accelerates protons to high energies, we should get </a:t>
            </a:r>
            <a:r>
              <a:rPr lang="en-GB" dirty="0" smtClean="0"/>
              <a:t>charged </a:t>
            </a:r>
            <a:r>
              <a:rPr lang="en-GB" dirty="0"/>
              <a:t>pion production via p + p → p + </a:t>
            </a:r>
            <a:r>
              <a:rPr lang="en-GB" dirty="0" smtClean="0"/>
              <a:t>n </a:t>
            </a:r>
            <a:r>
              <a:rPr lang="en-GB" dirty="0"/>
              <a:t>+ </a:t>
            </a:r>
            <a:r>
              <a:rPr lang="el-GR" dirty="0" smtClean="0"/>
              <a:t>π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endParaRPr lang="en-GB" dirty="0"/>
          </a:p>
          <a:p>
            <a:pPr lvl="2"/>
            <a:r>
              <a:rPr lang="en-GB" dirty="0"/>
              <a:t>(i.e. energetic proton hits ambient </a:t>
            </a:r>
            <a:r>
              <a:rPr lang="en-GB" dirty="0" smtClean="0"/>
              <a:t>gas; as protons are more common than neutrons this reaction will be more common than p + n → p + p + </a:t>
            </a:r>
            <a:r>
              <a:rPr lang="el-GR" dirty="0" smtClean="0"/>
              <a:t>π</a:t>
            </a:r>
            <a:r>
              <a:rPr lang="el-GR" baseline="30000" dirty="0" smtClean="0"/>
              <a:t>−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π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/>
              <a:t>then decays to </a:t>
            </a:r>
            <a:r>
              <a:rPr lang="el-GR" dirty="0" smtClean="0"/>
              <a:t>μ</a:t>
            </a:r>
            <a:r>
              <a:rPr lang="en-GB" baseline="30000" dirty="0" smtClean="0"/>
              <a:t>+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> (</a:t>
            </a:r>
            <a:r>
              <a:rPr lang="el-GR" dirty="0" smtClean="0"/>
              <a:t>π</a:t>
            </a:r>
            <a:r>
              <a:rPr lang="el-GR" baseline="30000" dirty="0" smtClean="0"/>
              <a:t>−</a:t>
            </a:r>
            <a:r>
              <a:rPr lang="en-GB" baseline="30000" dirty="0" smtClean="0"/>
              <a:t> </a:t>
            </a:r>
            <a:r>
              <a:rPr lang="en-GB" dirty="0" smtClean="0"/>
              <a:t>to </a:t>
            </a:r>
            <a:r>
              <a:rPr lang="el-GR" dirty="0" smtClean="0"/>
              <a:t>μ</a:t>
            </a:r>
            <a:r>
              <a:rPr lang="en-GB" baseline="30000" dirty="0"/>
              <a:t>−</a:t>
            </a:r>
            <a:r>
              <a:rPr lang="el-GR" dirty="0" smtClean="0"/>
              <a:t>ν̅</a:t>
            </a:r>
            <a:r>
              <a:rPr lang="el-GR" baseline="-25000" dirty="0" smtClean="0"/>
              <a:t>μ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other flavours of neutrino will be produced in flight by neutrino oscillation</a:t>
            </a:r>
          </a:p>
          <a:p>
            <a:r>
              <a:rPr lang="en-GB" dirty="0" smtClean="0"/>
              <a:t>This is essentially the same mechanism that produces high-energy </a:t>
            </a:r>
            <a:r>
              <a:rPr lang="el-GR" dirty="0" smtClean="0"/>
              <a:t>γ</a:t>
            </a:r>
            <a:r>
              <a:rPr lang="en-GB" dirty="0" smtClean="0"/>
              <a:t>-rays from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</a:t>
            </a:r>
          </a:p>
          <a:p>
            <a:pPr lvl="1"/>
            <a:r>
              <a:rPr lang="en-GB" dirty="0" smtClean="0"/>
              <a:t>any source that is known (from its spectrum) to produce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 photons is </a:t>
            </a:r>
            <a:r>
              <a:rPr lang="en-GB" b="1" i="1" dirty="0" smtClean="0"/>
              <a:t>guaranteed</a:t>
            </a:r>
            <a:r>
              <a:rPr lang="en-GB" dirty="0" smtClean="0"/>
              <a:t> to be a neutrino source (but possibly not a </a:t>
            </a:r>
            <a:r>
              <a:rPr lang="en-GB" i="1" dirty="0" smtClean="0"/>
              <a:t>detectable</a:t>
            </a:r>
            <a:r>
              <a:rPr lang="en-GB" dirty="0" smtClean="0"/>
              <a:t> neutrino source, because of the low cross-section)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-27384"/>
            <a:ext cx="24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notes section 2.5.1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Waxman-</a:t>
            </a:r>
            <a:r>
              <a:rPr lang="en-GB" dirty="0" err="1" smtClean="0"/>
              <a:t>Bahcall</a:t>
            </a:r>
            <a:r>
              <a:rPr lang="en-GB" dirty="0" smtClean="0"/>
              <a:t> bound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876800"/>
              </a:xfrm>
            </p:spPr>
            <p:txBody>
              <a:bodyPr/>
              <a:lstStyle/>
              <a:p>
                <a:r>
                  <a:rPr lang="en-GB" dirty="0" smtClean="0"/>
                  <a:t>We know the spectrum of high-energy cosmic rays, and p</a:t>
                </a:r>
                <a:r>
                  <a:rPr lang="el-GR" dirty="0" smtClean="0"/>
                  <a:t>γ</a:t>
                </a:r>
                <a:r>
                  <a:rPr lang="en-GB" dirty="0" smtClean="0"/>
                  <a:t> interactions with ambient radiation—e.g. CMB photons—must occur and also produce </a:t>
                </a:r>
                <a:r>
                  <a:rPr lang="en-GB" dirty="0" err="1" smtClean="0"/>
                  <a:t>pions</a:t>
                </a:r>
                <a:r>
                  <a:rPr lang="en-GB" dirty="0" smtClean="0"/>
                  <a:t>, mainly via the </a:t>
                </a:r>
                <a:r>
                  <a:rPr lang="el-GR" dirty="0" smtClean="0"/>
                  <a:t>Δ</a:t>
                </a:r>
                <a:r>
                  <a:rPr lang="en-GB" dirty="0" smtClean="0"/>
                  <a:t> resonance</a:t>
                </a:r>
              </a:p>
              <a:p>
                <a:pPr lvl="1"/>
                <a:r>
                  <a:rPr lang="en-GB" dirty="0" smtClean="0"/>
                  <a:t>therefore we can calculate the expected neutrino flux from this source</a:t>
                </a:r>
              </a:p>
              <a:p>
                <a:pPr lvl="1"/>
                <a:r>
                  <a:rPr lang="en-GB" dirty="0" smtClean="0"/>
                  <a:t>this is the </a:t>
                </a:r>
                <a:r>
                  <a:rPr lang="en-GB" b="1" i="1" dirty="0" smtClean="0"/>
                  <a:t>Waxman-</a:t>
                </a:r>
                <a:r>
                  <a:rPr lang="en-GB" b="1" i="1" dirty="0" err="1" smtClean="0"/>
                  <a:t>Bahcall</a:t>
                </a:r>
                <a:r>
                  <a:rPr lang="en-GB" b="1" i="1" dirty="0" smtClean="0"/>
                  <a:t> bound</a:t>
                </a:r>
                <a:endParaRPr lang="en-GB" dirty="0" smtClean="0"/>
              </a:p>
              <a:p>
                <a:r>
                  <a:rPr lang="en-GB" dirty="0" smtClean="0"/>
                  <a:t>Assume an energy spectrum </a:t>
                </a:r>
                <a:r>
                  <a:rPr lang="en-GB" dirty="0" smtClean="0">
                    <a:latin typeface="Cambria Math"/>
                    <a:ea typeface="Cambria Math"/>
                  </a:rPr>
                  <a:t>∝</a:t>
                </a:r>
                <a:r>
                  <a:rPr lang="en-GB" i="1" dirty="0" smtClean="0">
                    <a:ea typeface="Cambria Math"/>
                  </a:rPr>
                  <a:t>E</a:t>
                </a:r>
                <a:r>
                  <a:rPr lang="en-GB" baseline="30000" dirty="0" smtClean="0">
                    <a:ea typeface="Cambria Math"/>
                  </a:rPr>
                  <a:t>−2</a:t>
                </a:r>
                <a:endParaRPr lang="en-GB" dirty="0">
                  <a:ea typeface="Cambria Math"/>
                </a:endParaRPr>
              </a:p>
              <a:p>
                <a:pPr lvl="1"/>
                <a:r>
                  <a:rPr lang="en-GB" dirty="0" smtClean="0">
                    <a:ea typeface="Cambria Math"/>
                  </a:rPr>
                  <a:t>then energy production rate in CRs between </a:t>
                </a:r>
                <a:r>
                  <a:rPr lang="en-GB" i="1" dirty="0" smtClean="0">
                    <a:ea typeface="Cambria Math"/>
                  </a:rPr>
                  <a:t>E</a:t>
                </a:r>
                <a:r>
                  <a:rPr lang="en-GB" baseline="-25000" dirty="0">
                    <a:ea typeface="Cambria Math"/>
                  </a:rPr>
                  <a:t>p</a:t>
                </a:r>
                <a:r>
                  <a:rPr lang="en-GB" dirty="0" smtClean="0">
                    <a:ea typeface="Cambria Math"/>
                  </a:rPr>
                  <a:t> and </a:t>
                </a:r>
                <a:r>
                  <a:rPr lang="en-GB" i="1" dirty="0" smtClean="0">
                    <a:ea typeface="Cambria Math"/>
                  </a:rPr>
                  <a:t>E</a:t>
                </a:r>
                <a:r>
                  <a:rPr lang="en-GB" baseline="-25000" dirty="0" smtClean="0">
                    <a:ea typeface="Cambria Math"/>
                  </a:rPr>
                  <a:t>p</a:t>
                </a:r>
                <a:r>
                  <a:rPr lang="en-GB" dirty="0" smtClean="0">
                    <a:ea typeface="Cambria Math"/>
                  </a:rPr>
                  <a:t> + </a:t>
                </a:r>
                <a:r>
                  <a:rPr lang="en-GB" dirty="0" err="1" smtClean="0">
                    <a:ea typeface="Cambria Math"/>
                  </a:rPr>
                  <a:t>d</a:t>
                </a:r>
                <a:r>
                  <a:rPr lang="en-GB" i="1" dirty="0" err="1" smtClean="0">
                    <a:ea typeface="Cambria Math"/>
                  </a:rPr>
                  <a:t>E</a:t>
                </a:r>
                <a:r>
                  <a:rPr lang="en-GB" baseline="-25000" dirty="0" err="1" smtClean="0">
                    <a:ea typeface="Cambria Math"/>
                  </a:rPr>
                  <a:t>p</a:t>
                </a:r>
                <a:r>
                  <a:rPr lang="en-GB" dirty="0" smtClean="0">
                    <a:ea typeface="Cambria Math"/>
                  </a:rPr>
                  <a:t> is</a:t>
                </a:r>
                <a:br>
                  <a:rPr lang="en-GB" dirty="0" smtClean="0">
                    <a:ea typeface="Cambria Math"/>
                  </a:rPr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</m:acc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d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d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d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Integrate this between 10</a:t>
                </a:r>
                <a:r>
                  <a:rPr lang="en-GB" baseline="30000" dirty="0" smtClean="0"/>
                  <a:t>19</a:t>
                </a:r>
                <a:r>
                  <a:rPr lang="en-GB" dirty="0" smtClean="0"/>
                  <a:t> and 10</a:t>
                </a:r>
                <a:r>
                  <a:rPr lang="en-GB" baseline="30000" dirty="0" smtClean="0"/>
                  <a:t>21</a:t>
                </a:r>
                <a:r>
                  <a:rPr lang="en-GB" dirty="0" smtClean="0"/>
                  <a:t> eV, substitute in measured CR energy flux of 5×10</a:t>
                </a:r>
                <a:r>
                  <a:rPr lang="en-GB" baseline="30000" dirty="0" smtClean="0"/>
                  <a:t>37</a:t>
                </a:r>
                <a:r>
                  <a:rPr lang="en-GB" dirty="0" smtClean="0"/>
                  <a:t> J Mpc</a:t>
                </a:r>
                <a:r>
                  <a:rPr lang="en-GB" baseline="30000" dirty="0" smtClean="0"/>
                  <a:t>−3</a:t>
                </a:r>
                <a:r>
                  <a:rPr lang="en-GB" dirty="0" smtClean="0"/>
                  <a:t> yr</a:t>
                </a:r>
                <a:r>
                  <a:rPr lang="en-GB" baseline="30000" dirty="0" smtClean="0"/>
                  <a:t>−1</a:t>
                </a:r>
                <a:r>
                  <a:rPr lang="en-GB" dirty="0" smtClean="0"/>
                  <a:t> </a:t>
                </a:r>
              </a:p>
              <a:p>
                <a:pPr lvl="1"/>
                <a:r>
                  <a:rPr lang="en-GB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to get ~10</a:t>
                </a:r>
                <a:r>
                  <a:rPr lang="en-GB" baseline="30000" dirty="0" smtClean="0"/>
                  <a:t>37</a:t>
                </a:r>
                <a:r>
                  <a:rPr lang="en-GB" dirty="0" smtClean="0"/>
                  <a:t> J Mpc</a:t>
                </a:r>
                <a:r>
                  <a:rPr lang="en-GB" baseline="30000" dirty="0" smtClean="0"/>
                  <a:t>−3</a:t>
                </a:r>
                <a:r>
                  <a:rPr lang="en-GB" dirty="0" smtClean="0"/>
                  <a:t> yr</a:t>
                </a:r>
                <a:r>
                  <a:rPr lang="en-GB" baseline="30000" dirty="0" smtClean="0"/>
                  <a:t>−1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876800"/>
              </a:xfrm>
              <a:blipFill rotWithShape="1">
                <a:blip r:embed="rId2"/>
                <a:stretch>
                  <a:fillRect l="-573" t="-875" b="-1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Waxman-</a:t>
            </a:r>
            <a:r>
              <a:rPr lang="en-GB" dirty="0" err="1" smtClean="0"/>
              <a:t>Bahcall</a:t>
            </a:r>
            <a:r>
              <a:rPr lang="en-GB" dirty="0" smtClean="0"/>
              <a:t> bound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76800"/>
              </a:xfrm>
            </p:spPr>
            <p:txBody>
              <a:bodyPr/>
              <a:lstStyle/>
              <a:p>
                <a:r>
                  <a:rPr lang="en-GB" dirty="0" smtClean="0"/>
                  <a:t>Now suppose that each proton loses some fraction </a:t>
                </a:r>
                <a:r>
                  <a:rPr lang="el-GR" i="1" dirty="0" smtClean="0"/>
                  <a:t>η</a:t>
                </a:r>
                <a:r>
                  <a:rPr lang="en-GB" dirty="0" smtClean="0"/>
                  <a:t> of its energy in pion production before it escapes from the source</a:t>
                </a:r>
              </a:p>
              <a:p>
                <a:pPr lvl="1"/>
                <a:r>
                  <a:rPr lang="en-GB" dirty="0" smtClean="0"/>
                  <a:t>roughly ¼ of that goes into neutrinos</a:t>
                </a:r>
              </a:p>
              <a:p>
                <a:pPr lvl="1"/>
                <a:r>
                  <a:rPr lang="en-GB" dirty="0" smtClean="0"/>
                  <a:t>resulting neutrino energy density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𝜈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</a:rPr>
                      <m:t>≃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𝜂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H</m:t>
                        </m:r>
                      </m:sub>
                    </m:sSub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p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/>
              </a:p>
              <a:p>
                <a:pPr lvl="2"/>
                <a:r>
                  <a:rPr lang="en-GB" i="1" dirty="0" err="1" smtClean="0"/>
                  <a:t>t</a:t>
                </a:r>
                <a:r>
                  <a:rPr lang="en-GB" baseline="-25000" dirty="0" err="1" smtClean="0"/>
                  <a:t>H</a:t>
                </a:r>
                <a:r>
                  <a:rPr lang="en-GB" dirty="0" smtClean="0"/>
                  <a:t> is the Hubble time, </a:t>
                </a:r>
                <a:r>
                  <a:rPr lang="el-GR" i="1" dirty="0" smtClean="0"/>
                  <a:t>ξ</a:t>
                </a:r>
                <a:r>
                  <a:rPr lang="en-GB" i="1" baseline="-25000" dirty="0" smtClean="0"/>
                  <a:t>z</a:t>
                </a:r>
                <a:r>
                  <a:rPr lang="en-GB" i="1" dirty="0" smtClean="0"/>
                  <a:t> </a:t>
                </a:r>
                <a:r>
                  <a:rPr lang="en-GB" dirty="0" smtClean="0"/>
                  <a:t>is an evolution factor which is probably of order 3 or so (to allow for more cosmic ray production in earlier epochs because of more massive stars and AGN)</a:t>
                </a:r>
              </a:p>
              <a:p>
                <a:pPr lvl="1"/>
                <a:r>
                  <a:rPr lang="en-GB" dirty="0" smtClean="0"/>
                  <a:t>convert from energy density to flux by multiplying by 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/4</a:t>
                </a:r>
                <a:r>
                  <a:rPr lang="el-GR" dirty="0" smtClean="0"/>
                  <a:t>π</a:t>
                </a:r>
                <a:r>
                  <a:rPr lang="en-GB" dirty="0" smtClean="0"/>
                  <a:t> (volume of neutrinos crossing unit area in unit time is 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; divide by 4</a:t>
                </a:r>
                <a:r>
                  <a:rPr lang="el-GR" dirty="0" smtClean="0"/>
                  <a:t>π</a:t>
                </a:r>
                <a:r>
                  <a:rPr lang="en-GB" dirty="0" smtClean="0"/>
                  <a:t> to get flux per unit solid angle)</a:t>
                </a:r>
              </a:p>
              <a:p>
                <a:pPr lvl="1"/>
                <a:r>
                  <a:rPr lang="en-GB" dirty="0" smtClean="0"/>
                  <a:t>putting in numbers we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/>
                      </a:rPr>
                      <m:t>≃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𝜂</m:t>
                    </m:r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GeV</a:t>
                </a:r>
                <a:r>
                  <a:rPr lang="en-GB" dirty="0" smtClean="0"/>
                  <a:t> m</a:t>
                </a:r>
                <a:r>
                  <a:rPr lang="en-GB" baseline="30000" dirty="0" smtClean="0"/>
                  <a:t>−2</a:t>
                </a:r>
                <a:r>
                  <a:rPr lang="en-GB" dirty="0" smtClean="0"/>
                  <a:t> s</a:t>
                </a:r>
                <a:r>
                  <a:rPr lang="en-GB" baseline="30000" dirty="0" smtClean="0"/>
                  <a:t>−1</a:t>
                </a:r>
                <a:r>
                  <a:rPr lang="en-GB" dirty="0" smtClean="0"/>
                  <a:t> sr</a:t>
                </a:r>
                <a:r>
                  <a:rPr lang="en-GB" baseline="30000" dirty="0" smtClean="0"/>
                  <a:t>−1</a:t>
                </a:r>
                <a:endParaRPr lang="en-GB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76800"/>
              </a:xfrm>
              <a:blipFill rotWithShape="1">
                <a:blip r:embed="rId2"/>
                <a:stretch>
                  <a:fillRect l="-578" t="-875" r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High-energy neutrino astrophysics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76800"/>
          </a:xfrm>
        </p:spPr>
        <p:txBody>
          <a:bodyPr/>
          <a:lstStyle/>
          <a:p>
            <a:r>
              <a:rPr lang="en-GB" dirty="0" smtClean="0"/>
              <a:t>Neutrino telescopes are capable of reaching Waxman-</a:t>
            </a:r>
            <a:r>
              <a:rPr lang="en-GB" dirty="0" err="1" smtClean="0"/>
              <a:t>Bahcall</a:t>
            </a:r>
            <a:r>
              <a:rPr lang="en-GB" dirty="0" smtClean="0"/>
              <a:t> bound</a:t>
            </a:r>
          </a:p>
          <a:p>
            <a:pPr lvl="1"/>
            <a:r>
              <a:rPr lang="en-GB" dirty="0" smtClean="0"/>
              <a:t>problem is that there is an irreducible background of neutrinos from CR interactions in our atmosphere— “atmospheric neutrinos”</a:t>
            </a:r>
          </a:p>
          <a:p>
            <a:r>
              <a:rPr lang="en-GB" dirty="0" smtClean="0"/>
              <a:t>Neutrinos from astrophysical sources are identifiable only at extremely high energies, above about 100 </a:t>
            </a:r>
            <a:r>
              <a:rPr lang="en-GB" dirty="0" err="1" smtClean="0"/>
              <a:t>TeV</a:t>
            </a:r>
            <a:endParaRPr lang="en-GB" dirty="0" smtClean="0"/>
          </a:p>
          <a:p>
            <a:pPr lvl="1"/>
            <a:r>
              <a:rPr lang="en-GB" dirty="0" smtClean="0"/>
              <a:t>therefore the expected fluxes are extremely 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73" y="1361256"/>
            <a:ext cx="3996539" cy="54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96136" y="5335498"/>
            <a:ext cx="32403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Neutrinos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interactions with matter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6651</TotalTime>
  <Words>781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PHY418 Particle Astrophysics</vt:lpstr>
      <vt:lpstr>Neutrino astrophysics</vt:lpstr>
      <vt:lpstr>Neutrino astrophysics</vt:lpstr>
      <vt:lpstr>High Energy Neutrinos</vt:lpstr>
      <vt:lpstr>Charged pion decay</vt:lpstr>
      <vt:lpstr>Waxman-Bahcall bound</vt:lpstr>
      <vt:lpstr>Waxman-Bahcall bound</vt:lpstr>
      <vt:lpstr>High-energy neutrino astrophysics</vt:lpstr>
      <vt:lpstr>High Energy Neutrinos</vt:lpstr>
      <vt:lpstr>Neutrino interactions with matter</vt:lpstr>
      <vt:lpstr>High Energy Neutrinos</vt:lpstr>
      <vt:lpstr>Detection of high-energy neutrinos</vt:lpstr>
      <vt:lpstr>Neutrino telescopes</vt:lpstr>
      <vt:lpstr>High Energy Neutrinos</vt:lpstr>
      <vt:lpstr>Observation of astrophysical neutrinos</vt:lpstr>
      <vt:lpstr>Observation of astrophysical neutrinos</vt:lpstr>
      <vt:lpstr>Summary</vt:lpstr>
      <vt:lpstr>Next: acceleration mechanisms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PHY418 Particle Astrophysics</dc:title>
  <dc:creator>Susan</dc:creator>
  <cp:lastModifiedBy>Susan</cp:lastModifiedBy>
  <cp:revision>158</cp:revision>
  <cp:lastPrinted>2014-11-02T19:13:34Z</cp:lastPrinted>
  <dcterms:created xsi:type="dcterms:W3CDTF">2014-09-28T17:09:04Z</dcterms:created>
  <dcterms:modified xsi:type="dcterms:W3CDTF">2014-11-02T19:15:13Z</dcterms:modified>
</cp:coreProperties>
</file>