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56" r:id="rId2"/>
    <p:sldId id="300" r:id="rId3"/>
    <p:sldId id="261" r:id="rId4"/>
    <p:sldId id="292" r:id="rId5"/>
    <p:sldId id="293" r:id="rId6"/>
    <p:sldId id="294" r:id="rId7"/>
    <p:sldId id="295" r:id="rId8"/>
    <p:sldId id="296" r:id="rId9"/>
    <p:sldId id="297" r:id="rId10"/>
    <p:sldId id="298" r:id="rId11"/>
    <p:sldId id="270" r:id="rId12"/>
    <p:sldId id="299" r:id="rId13"/>
    <p:sldId id="301" r:id="rId14"/>
    <p:sldId id="302" r:id="rId15"/>
    <p:sldId id="303" r:id="rId16"/>
    <p:sldId id="280" r:id="rId17"/>
    <p:sldId id="304" r:id="rId18"/>
    <p:sldId id="305" r:id="rId19"/>
    <p:sldId id="306" r:id="rId20"/>
    <p:sldId id="307" r:id="rId21"/>
    <p:sldId id="308" r:id="rId22"/>
    <p:sldId id="290" r:id="rId23"/>
    <p:sldId id="309" r:id="rId24"/>
    <p:sldId id="310" r:id="rId25"/>
    <p:sldId id="311" r:id="rId26"/>
    <p:sldId id="312" r:id="rId27"/>
    <p:sldId id="291" r:id="rId28"/>
    <p:sldId id="313" r:id="rId29"/>
    <p:sldId id="314" r:id="rId30"/>
    <p:sldId id="315" r:id="rId31"/>
    <p:sldId id="316" r:id="rId32"/>
    <p:sldId id="317" r:id="rId33"/>
    <p:sldId id="285" r:id="rId34"/>
    <p:sldId id="28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0033CC"/>
    <a:srgbClr val="FF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884091-9CC0-4703-A2FE-F41871278C0B}" type="datetimeFigureOut">
              <a:rPr lang="en-GB" smtClean="0"/>
              <a:t>21/10/2014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4FA291-20C2-4944-A3FC-E53E1E63E00A}" type="slidenum">
              <a:rPr lang="en-GB" smtClean="0"/>
              <a:t>‹#›</a:t>
            </a:fld>
            <a:endParaRPr lang="en-GB"/>
          </a:p>
        </p:txBody>
      </p:sp>
    </p:spTree>
    <p:extLst>
      <p:ext uri="{BB962C8B-B14F-4D97-AF65-F5344CB8AC3E}">
        <p14:creationId xmlns:p14="http://schemas.microsoft.com/office/powerpoint/2010/main" val="2639907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453FA-A9CA-4AFB-8EAC-176E9FF90B8A}" type="datetimeFigureOut">
              <a:rPr lang="en-GB" smtClean="0"/>
              <a:t>21/10/2014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7B4BB-C4A1-4205-B7B1-22031830AABC}" type="slidenum">
              <a:rPr lang="en-GB" smtClean="0"/>
              <a:t>‹#›</a:t>
            </a:fld>
            <a:endParaRPr lang="en-GB"/>
          </a:p>
        </p:txBody>
      </p:sp>
    </p:spTree>
    <p:extLst>
      <p:ext uri="{BB962C8B-B14F-4D97-AF65-F5344CB8AC3E}">
        <p14:creationId xmlns:p14="http://schemas.microsoft.com/office/powerpoint/2010/main" val="3117916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AF9072-EB5F-440B-9870-62D37545D3A4}" type="datetime1">
              <a:rPr lang="en-GB" smtClean="0"/>
              <a:t>21/10/2014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40AB68-B506-48B0-8D67-8B664EA145BA}"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772EF5-A8A7-4D74-8BCC-FA15D9E706BE}" type="datetime1">
              <a:rPr lang="en-GB" smtClean="0"/>
              <a:t>21/10/2014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40AB68-B506-48B0-8D67-8B664EA145B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04DF70-FFE5-46AD-BDB4-60DD99EAF038}" type="datetime1">
              <a:rPr lang="en-GB" smtClean="0"/>
              <a:t>21/10/2014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40AB68-B506-48B0-8D67-8B664EA145B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55C6B-B19B-4AF9-940E-8419581EA10D}" type="datetime1">
              <a:rPr lang="en-GB" smtClean="0"/>
              <a:t>21/10/2014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40AB68-B506-48B0-8D67-8B664EA145BA}"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08EB28-5697-47CF-B9F4-0A38CFC1F111}" type="datetime1">
              <a:rPr lang="en-GB" smtClean="0"/>
              <a:t>21/10/2014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40AB68-B506-48B0-8D67-8B664EA145BA}"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22B924-A55D-4105-9F74-D691B8AB36EB}" type="datetime1">
              <a:rPr lang="en-GB" smtClean="0"/>
              <a:t>21/10/2014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40AB68-B506-48B0-8D67-8B664EA145BA}"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837DCA-DC3F-453A-8253-F92BE85EB2CB}" type="datetime1">
              <a:rPr lang="en-GB" smtClean="0"/>
              <a:t>21/10/2014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40AB68-B506-48B0-8D67-8B664EA145BA}"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754463-EB73-4EF2-8550-19CC27019E36}" type="datetime1">
              <a:rPr lang="en-GB" smtClean="0"/>
              <a:t>21/10/2014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40AB68-B506-48B0-8D67-8B664EA145B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EAB2F-91A8-4ED7-B802-A52847DA886C}" type="datetime1">
              <a:rPr lang="en-GB" smtClean="0"/>
              <a:t>21/10/2014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40AB68-B506-48B0-8D67-8B664EA145B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2EAA6-7C99-4A5B-ADC4-387CFEA3B8C4}" type="datetime1">
              <a:rPr lang="en-GB" smtClean="0"/>
              <a:t>21/10/2014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40AB68-B506-48B0-8D67-8B664EA145BA}"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FAC8BE-0DB5-46A5-95D4-7460AE6ECCB9}" type="datetime1">
              <a:rPr lang="en-GB" smtClean="0"/>
              <a:t>21/10/2014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40AB68-B506-48B0-8D67-8B664EA145BA}"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09FEA79-97B1-4DF5-9499-7941E1DA6A50}" type="datetime1">
              <a:rPr lang="en-GB" smtClean="0"/>
              <a:t>21/10/2014</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240AB68-B506-48B0-8D67-8B664EA145B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lumMod val="75000"/>
            </a:schemeClr>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lumMod val="75000"/>
            </a:schemeClr>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PHY418 Particle Astrophysics</a:t>
            </a:r>
            <a:endParaRPr lang="en-GB" dirty="0"/>
          </a:p>
        </p:txBody>
      </p:sp>
      <p:sp>
        <p:nvSpPr>
          <p:cNvPr id="3" name="Subtitle 2"/>
          <p:cNvSpPr>
            <a:spLocks noGrp="1"/>
          </p:cNvSpPr>
          <p:nvPr>
            <p:ph type="subTitle" idx="1"/>
          </p:nvPr>
        </p:nvSpPr>
        <p:spPr/>
        <p:txBody>
          <a:bodyPr/>
          <a:lstStyle/>
          <a:p>
            <a:r>
              <a:rPr lang="en-GB" dirty="0" smtClean="0"/>
              <a:t>Emission of High Energy Photons</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1</a:t>
            </a:fld>
            <a:endParaRPr lang="en-GB"/>
          </a:p>
        </p:txBody>
      </p:sp>
    </p:spTree>
    <p:extLst>
      <p:ext uri="{BB962C8B-B14F-4D97-AF65-F5344CB8AC3E}">
        <p14:creationId xmlns:p14="http://schemas.microsoft.com/office/powerpoint/2010/main" val="878670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Diffuse </a:t>
            </a:r>
            <a:r>
              <a:rPr lang="el-GR" dirty="0" smtClean="0"/>
              <a:t>γ</a:t>
            </a:r>
            <a:r>
              <a:rPr lang="en-GB" dirty="0" smtClean="0"/>
              <a:t>-ray emission in Galaxy</a:t>
            </a:r>
            <a:endParaRPr lang="en-GB" dirty="0"/>
          </a:p>
        </p:txBody>
      </p:sp>
      <p:sp>
        <p:nvSpPr>
          <p:cNvPr id="3" name="Content Placeholder 2"/>
          <p:cNvSpPr>
            <a:spLocks noGrp="1"/>
          </p:cNvSpPr>
          <p:nvPr>
            <p:ph idx="1"/>
          </p:nvPr>
        </p:nvSpPr>
        <p:spPr>
          <a:xfrm>
            <a:off x="457200" y="1600200"/>
            <a:ext cx="4154363" cy="4876800"/>
          </a:xfrm>
        </p:spPr>
        <p:txBody>
          <a:bodyPr/>
          <a:lstStyle/>
          <a:p>
            <a:r>
              <a:rPr lang="en-GB" dirty="0" smtClean="0"/>
              <a:t>Dominated by </a:t>
            </a:r>
            <a:r>
              <a:rPr lang="el-GR" dirty="0" smtClean="0"/>
              <a:t>π</a:t>
            </a:r>
            <a:r>
              <a:rPr lang="en-GB" baseline="30000" dirty="0" smtClean="0"/>
              <a:t>0</a:t>
            </a:r>
            <a:r>
              <a:rPr lang="en-GB" dirty="0" smtClean="0"/>
              <a:t> decay at energies below ~50 </a:t>
            </a:r>
            <a:r>
              <a:rPr lang="en-GB" dirty="0" err="1" smtClean="0"/>
              <a:t>GeV</a:t>
            </a:r>
            <a:endParaRPr lang="en-GB" dirty="0" smtClean="0"/>
          </a:p>
          <a:p>
            <a:pPr lvl="1"/>
            <a:r>
              <a:rPr lang="en-GB" dirty="0" smtClean="0"/>
              <a:t>this is caused by cosmic rays scattering in Galactic gas</a:t>
            </a:r>
          </a:p>
          <a:p>
            <a:r>
              <a:rPr lang="en-GB" dirty="0" smtClean="0"/>
              <a:t>Some SNR spectra also show “pion bump”</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10</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1563" y="1484784"/>
            <a:ext cx="4352925"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64088" y="5704359"/>
            <a:ext cx="3600400" cy="954107"/>
          </a:xfrm>
          <a:prstGeom prst="rect">
            <a:avLst/>
          </a:prstGeom>
          <a:noFill/>
        </p:spPr>
        <p:txBody>
          <a:bodyPr wrap="square" rtlCol="0">
            <a:spAutoFit/>
          </a:bodyPr>
          <a:lstStyle/>
          <a:p>
            <a:r>
              <a:rPr lang="en-GB" sz="1400" dirty="0" smtClean="0">
                <a:solidFill>
                  <a:srgbClr val="FF0000"/>
                </a:solidFill>
              </a:rPr>
              <a:t>pion decay</a:t>
            </a:r>
            <a:r>
              <a:rPr lang="en-GB" sz="1400" dirty="0" smtClean="0"/>
              <a:t>; </a:t>
            </a:r>
            <a:r>
              <a:rPr lang="en-GB" sz="1400" dirty="0" smtClean="0">
                <a:solidFill>
                  <a:srgbClr val="009900"/>
                </a:solidFill>
              </a:rPr>
              <a:t>inverse Compton; </a:t>
            </a:r>
            <a:r>
              <a:rPr lang="en-GB" sz="1400" dirty="0" smtClean="0">
                <a:solidFill>
                  <a:srgbClr val="00B0F0"/>
                </a:solidFill>
              </a:rPr>
              <a:t>bremsstrahlung;</a:t>
            </a:r>
            <a:r>
              <a:rPr lang="en-GB" sz="1400" dirty="0" smtClean="0"/>
              <a:t> </a:t>
            </a:r>
            <a:r>
              <a:rPr lang="en-GB" sz="1400" dirty="0" smtClean="0">
                <a:solidFill>
                  <a:schemeClr val="tx2">
                    <a:lumMod val="75000"/>
                  </a:schemeClr>
                </a:solidFill>
              </a:rPr>
              <a:t>isotropic background; </a:t>
            </a:r>
            <a:r>
              <a:rPr lang="en-GB" sz="1400" dirty="0" smtClean="0">
                <a:solidFill>
                  <a:srgbClr val="FF6600"/>
                </a:solidFill>
              </a:rPr>
              <a:t>sources;</a:t>
            </a:r>
            <a:r>
              <a:rPr lang="en-GB" sz="1400" dirty="0" smtClean="0"/>
              <a:t> </a:t>
            </a:r>
            <a:r>
              <a:rPr lang="en-GB" sz="1400" dirty="0" smtClean="0">
                <a:solidFill>
                  <a:srgbClr val="0033CC"/>
                </a:solidFill>
              </a:rPr>
              <a:t>total diffuse Galactic; </a:t>
            </a:r>
            <a:r>
              <a:rPr lang="en-GB" sz="1400" dirty="0" smtClean="0">
                <a:solidFill>
                  <a:srgbClr val="D60093"/>
                </a:solidFill>
              </a:rPr>
              <a:t>total with isotropic BG and sources</a:t>
            </a:r>
            <a:endParaRPr lang="en-GB" sz="1400" dirty="0">
              <a:solidFill>
                <a:srgbClr val="D60093"/>
              </a:solidFill>
            </a:endParaRPr>
          </a:p>
        </p:txBody>
      </p:sp>
      <p:sp>
        <p:nvSpPr>
          <p:cNvPr id="6" name="TextBox 5"/>
          <p:cNvSpPr txBox="1"/>
          <p:nvPr/>
        </p:nvSpPr>
        <p:spPr>
          <a:xfrm>
            <a:off x="7596336" y="3717032"/>
            <a:ext cx="1080120" cy="523220"/>
          </a:xfrm>
          <a:prstGeom prst="rect">
            <a:avLst/>
          </a:prstGeom>
          <a:noFill/>
        </p:spPr>
        <p:txBody>
          <a:bodyPr wrap="square" rtlCol="0">
            <a:spAutoFit/>
          </a:bodyPr>
          <a:lstStyle/>
          <a:p>
            <a:pPr algn="r"/>
            <a:r>
              <a:rPr lang="en-GB" sz="1400" i="1" dirty="0" smtClean="0">
                <a:solidFill>
                  <a:schemeClr val="accent4">
                    <a:lumMod val="60000"/>
                    <a:lumOff val="40000"/>
                  </a:schemeClr>
                </a:solidFill>
              </a:rPr>
              <a:t>Fermi</a:t>
            </a:r>
            <a:r>
              <a:rPr lang="en-GB" sz="1400" dirty="0" smtClean="0">
                <a:solidFill>
                  <a:schemeClr val="accent4">
                    <a:lumMod val="60000"/>
                    <a:lumOff val="40000"/>
                  </a:schemeClr>
                </a:solidFill>
              </a:rPr>
              <a:t>-LAT, 2012</a:t>
            </a:r>
            <a:endParaRPr lang="en-GB" sz="1400" i="1" dirty="0">
              <a:solidFill>
                <a:schemeClr val="accent4">
                  <a:lumMod val="60000"/>
                  <a:lumOff val="40000"/>
                </a:schemeClr>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900257"/>
            <a:ext cx="4248472" cy="2841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611563" y="1412776"/>
            <a:ext cx="248469"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6967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Energy Photon </a:t>
            </a:r>
            <a:r>
              <a:rPr lang="en-GB" dirty="0" smtClean="0"/>
              <a:t>Emission</a:t>
            </a:r>
            <a:endParaRPr lang="en-GB" dirty="0"/>
          </a:p>
        </p:txBody>
      </p:sp>
      <p:sp>
        <p:nvSpPr>
          <p:cNvPr id="3" name="Text Placeholder 2"/>
          <p:cNvSpPr>
            <a:spLocks noGrp="1"/>
          </p:cNvSpPr>
          <p:nvPr>
            <p:ph type="body" idx="1"/>
          </p:nvPr>
        </p:nvSpPr>
        <p:spPr/>
        <p:txBody>
          <a:bodyPr/>
          <a:lstStyle/>
          <a:p>
            <a:r>
              <a:rPr lang="en-GB" dirty="0" smtClean="0"/>
              <a:t>X-Rays</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11</a:t>
            </a:fld>
            <a:endParaRPr lang="en-GB"/>
          </a:p>
        </p:txBody>
      </p:sp>
    </p:spTree>
    <p:extLst>
      <p:ext uri="{BB962C8B-B14F-4D97-AF65-F5344CB8AC3E}">
        <p14:creationId xmlns:p14="http://schemas.microsoft.com/office/powerpoint/2010/main" val="2790581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X-rays: detection and sources</a:t>
            </a:r>
            <a:endParaRPr lang="en-GB" dirty="0"/>
          </a:p>
        </p:txBody>
      </p:sp>
      <p:sp>
        <p:nvSpPr>
          <p:cNvPr id="3" name="Content Placeholder 2"/>
          <p:cNvSpPr>
            <a:spLocks noGrp="1"/>
          </p:cNvSpPr>
          <p:nvPr>
            <p:ph idx="1"/>
          </p:nvPr>
        </p:nvSpPr>
        <p:spPr/>
        <p:txBody>
          <a:bodyPr/>
          <a:lstStyle/>
          <a:p>
            <a:r>
              <a:rPr lang="en-GB" dirty="0" smtClean="0"/>
              <a:t>Modern X-ray telescopes use focusing optics</a:t>
            </a:r>
          </a:p>
          <a:p>
            <a:pPr lvl="1"/>
            <a:r>
              <a:rPr lang="en-GB" dirty="0" smtClean="0"/>
              <a:t>however, X-rays do not reflect at normal incidence</a:t>
            </a:r>
          </a:p>
          <a:p>
            <a:pPr lvl="1"/>
            <a:r>
              <a:rPr lang="en-GB" dirty="0" smtClean="0"/>
              <a:t>hence use </a:t>
            </a:r>
            <a:r>
              <a:rPr lang="en-GB" b="1" i="1" dirty="0" smtClean="0">
                <a:solidFill>
                  <a:schemeClr val="accent4"/>
                </a:solidFill>
              </a:rPr>
              <a:t>grazing incidence optics</a:t>
            </a:r>
          </a:p>
          <a:p>
            <a:pPr lvl="2"/>
            <a:r>
              <a:rPr lang="en-GB" i="1" dirty="0" smtClean="0"/>
              <a:t>any</a:t>
            </a:r>
            <a:r>
              <a:rPr lang="en-GB" dirty="0" smtClean="0"/>
              <a:t> part of a parabola focuses light to a point</a:t>
            </a:r>
          </a:p>
          <a:p>
            <a:pPr lvl="2"/>
            <a:r>
              <a:rPr lang="en-GB" dirty="0" smtClean="0"/>
              <a:t>use the high part of the curve instead of the bowl at the bottom</a:t>
            </a:r>
          </a:p>
          <a:p>
            <a:pPr lvl="2"/>
            <a:r>
              <a:rPr lang="en-GB" dirty="0" smtClean="0"/>
              <a:t>multiple nested mirrors to increase effective area</a:t>
            </a:r>
          </a:p>
          <a:p>
            <a:pPr lvl="1"/>
            <a:r>
              <a:rPr lang="en-GB" dirty="0" smtClean="0"/>
              <a:t>Detector at focus</a:t>
            </a:r>
            <a:br>
              <a:rPr lang="en-GB" dirty="0" smtClean="0"/>
            </a:br>
            <a:r>
              <a:rPr lang="en-GB" dirty="0" smtClean="0"/>
              <a:t>is usually silicon-</a:t>
            </a:r>
            <a:br>
              <a:rPr lang="en-GB" dirty="0" smtClean="0"/>
            </a:br>
            <a:r>
              <a:rPr lang="en-GB" dirty="0" smtClean="0"/>
              <a:t>based: typically</a:t>
            </a:r>
            <a:br>
              <a:rPr lang="en-GB" dirty="0" smtClean="0"/>
            </a:br>
            <a:r>
              <a:rPr lang="en-GB" dirty="0" smtClean="0"/>
              <a:t>CCDs (as with </a:t>
            </a:r>
            <a:br>
              <a:rPr lang="en-GB" dirty="0" smtClean="0"/>
            </a:br>
            <a:r>
              <a:rPr lang="en-GB" dirty="0" smtClean="0"/>
              <a:t>optical astronomy)</a:t>
            </a:r>
          </a:p>
          <a:p>
            <a:pPr lvl="2"/>
            <a:r>
              <a:rPr lang="en-GB" i="1" dirty="0" smtClean="0"/>
              <a:t>Chandra</a:t>
            </a:r>
            <a:r>
              <a:rPr lang="en-GB" dirty="0" smtClean="0"/>
              <a:t> HRC uses</a:t>
            </a:r>
            <a:br>
              <a:rPr lang="en-GB" dirty="0" smtClean="0"/>
            </a:br>
            <a:r>
              <a:rPr lang="en-GB" dirty="0" err="1" smtClean="0"/>
              <a:t>microchannel</a:t>
            </a:r>
            <a:r>
              <a:rPr lang="en-GB" dirty="0" smtClean="0"/>
              <a:t> </a:t>
            </a:r>
            <a:br>
              <a:rPr lang="en-GB" dirty="0" smtClean="0"/>
            </a:br>
            <a:r>
              <a:rPr lang="en-GB" dirty="0" smtClean="0"/>
              <a:t>plates</a:t>
            </a:r>
            <a:endParaRPr lang="en-GB" i="1" dirty="0"/>
          </a:p>
        </p:txBody>
      </p:sp>
      <p:sp>
        <p:nvSpPr>
          <p:cNvPr id="4" name="Slide Number Placeholder 3"/>
          <p:cNvSpPr>
            <a:spLocks noGrp="1"/>
          </p:cNvSpPr>
          <p:nvPr>
            <p:ph type="sldNum" sz="quarter" idx="12"/>
          </p:nvPr>
        </p:nvSpPr>
        <p:spPr/>
        <p:txBody>
          <a:bodyPr/>
          <a:lstStyle/>
          <a:p>
            <a:fld id="{6240AB68-B506-48B0-8D67-8B664EA145BA}" type="slidenum">
              <a:rPr lang="en-GB" smtClean="0"/>
              <a:t>12</a:t>
            </a:fld>
            <a:endParaRPr lang="en-GB"/>
          </a:p>
        </p:txBody>
      </p:sp>
      <p:sp>
        <p:nvSpPr>
          <p:cNvPr id="5" name="TextBox 4"/>
          <p:cNvSpPr txBox="1"/>
          <p:nvPr/>
        </p:nvSpPr>
        <p:spPr>
          <a:xfrm>
            <a:off x="107504" y="-27384"/>
            <a:ext cx="2437390" cy="369332"/>
          </a:xfrm>
          <a:prstGeom prst="rect">
            <a:avLst/>
          </a:prstGeom>
          <a:noFill/>
        </p:spPr>
        <p:txBody>
          <a:bodyPr wrap="square" rtlCol="0">
            <a:spAutoFit/>
          </a:bodyPr>
          <a:lstStyle/>
          <a:p>
            <a:r>
              <a:rPr lang="en-GB" b="1" i="1" dirty="0" smtClean="0">
                <a:solidFill>
                  <a:schemeClr val="bg1"/>
                </a:solidFill>
              </a:rPr>
              <a:t>notes section 2.4.3</a:t>
            </a:r>
            <a:endParaRPr lang="en-GB" b="1" i="1" dirty="0">
              <a:solidFill>
                <a:schemeClr val="bg1"/>
              </a:solidFill>
            </a:endParaRPr>
          </a:p>
        </p:txBody>
      </p:sp>
      <p:pic>
        <p:nvPicPr>
          <p:cNvPr id="5122" name="Picture 2" descr="http://spiff.rit.edu/classes/phys230/lectures/nonoptical/chandra_graz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861048"/>
            <a:ext cx="57150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472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Modern X-ray telescopes</a:t>
            </a:r>
            <a:endParaRPr lang="en-GB" dirty="0"/>
          </a:p>
        </p:txBody>
      </p:sp>
      <p:sp>
        <p:nvSpPr>
          <p:cNvPr id="3" name="Slide Number Placeholder 2"/>
          <p:cNvSpPr>
            <a:spLocks noGrp="1"/>
          </p:cNvSpPr>
          <p:nvPr>
            <p:ph type="sldNum" sz="quarter" idx="12"/>
          </p:nvPr>
        </p:nvSpPr>
        <p:spPr/>
        <p:txBody>
          <a:bodyPr/>
          <a:lstStyle/>
          <a:p>
            <a:fld id="{6240AB68-B506-48B0-8D67-8B664EA145BA}" type="slidenum">
              <a:rPr lang="en-GB" smtClean="0"/>
              <a:t>13</a:t>
            </a:fld>
            <a:endParaRPr lang="en-GB"/>
          </a:p>
        </p:txBody>
      </p:sp>
      <p:pic>
        <p:nvPicPr>
          <p:cNvPr id="6146" name="Picture 2" descr="http://opticalengineering.spiedigitallibrary.org/data/Journals/OPTICE/22177/OE_51_1_011013_f0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6" y="1602311"/>
            <a:ext cx="7668344" cy="382254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esa.int/var/esa/storage/images/esa_multimedia/images/2003/04/schematic_diagram_of_xmm-newton_s_instruments/10025422-2-eng-GB/Schematic_diagram_of_XMM-Newton_s_instruments_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560142"/>
            <a:ext cx="2905125" cy="218122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sid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810" y="476672"/>
            <a:ext cx="1245133" cy="30369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32240" y="4941168"/>
            <a:ext cx="1701136" cy="369332"/>
          </a:xfrm>
          <a:prstGeom prst="rect">
            <a:avLst/>
          </a:prstGeom>
          <a:noFill/>
        </p:spPr>
        <p:txBody>
          <a:bodyPr wrap="square" rtlCol="0">
            <a:spAutoFit/>
          </a:bodyPr>
          <a:lstStyle/>
          <a:p>
            <a:r>
              <a:rPr lang="en-GB" i="1" dirty="0" smtClean="0"/>
              <a:t>Chandra</a:t>
            </a:r>
            <a:endParaRPr lang="en-GB" i="1" dirty="0"/>
          </a:p>
        </p:txBody>
      </p:sp>
      <p:sp>
        <p:nvSpPr>
          <p:cNvPr id="5" name="TextBox 4"/>
          <p:cNvSpPr txBox="1"/>
          <p:nvPr/>
        </p:nvSpPr>
        <p:spPr>
          <a:xfrm>
            <a:off x="2483768" y="6165304"/>
            <a:ext cx="1728192" cy="369332"/>
          </a:xfrm>
          <a:prstGeom prst="rect">
            <a:avLst/>
          </a:prstGeom>
          <a:noFill/>
        </p:spPr>
        <p:txBody>
          <a:bodyPr wrap="square" rtlCol="0">
            <a:spAutoFit/>
          </a:bodyPr>
          <a:lstStyle/>
          <a:p>
            <a:r>
              <a:rPr lang="en-GB" i="1" dirty="0" smtClean="0"/>
              <a:t>XMM-Newton</a:t>
            </a:r>
            <a:endParaRPr lang="en-GB" i="1" dirty="0"/>
          </a:p>
        </p:txBody>
      </p:sp>
      <p:sp>
        <p:nvSpPr>
          <p:cNvPr id="6" name="TextBox 5"/>
          <p:cNvSpPr txBox="1"/>
          <p:nvPr/>
        </p:nvSpPr>
        <p:spPr>
          <a:xfrm>
            <a:off x="7810810" y="3513582"/>
            <a:ext cx="1153678" cy="369332"/>
          </a:xfrm>
          <a:prstGeom prst="rect">
            <a:avLst/>
          </a:prstGeom>
          <a:noFill/>
        </p:spPr>
        <p:txBody>
          <a:bodyPr wrap="square" rtlCol="0">
            <a:spAutoFit/>
          </a:bodyPr>
          <a:lstStyle/>
          <a:p>
            <a:pPr algn="ctr"/>
            <a:r>
              <a:rPr lang="en-GB" i="1" dirty="0" err="1" smtClean="0"/>
              <a:t>Suzaku</a:t>
            </a:r>
            <a:endParaRPr lang="en-GB" i="1" dirty="0"/>
          </a:p>
        </p:txBody>
      </p:sp>
    </p:spTree>
    <p:extLst>
      <p:ext uri="{BB962C8B-B14F-4D97-AF65-F5344CB8AC3E}">
        <p14:creationId xmlns:p14="http://schemas.microsoft.com/office/powerpoint/2010/main" val="1809477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X-ray sources</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14</a:t>
            </a:fld>
            <a:endParaRPr lang="en-GB"/>
          </a:p>
        </p:txBody>
      </p:sp>
      <p:pic>
        <p:nvPicPr>
          <p:cNvPr id="7170" name="Picture 2" descr="https://www.mpe.mpg.de/990122/virgo_1-mediu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4588" y="2276872"/>
            <a:ext cx="3009900" cy="30099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chandra.harvard.edu/photo/2005/mira/mira_co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298" y="404665"/>
            <a:ext cx="4427190" cy="18502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80112" y="1628800"/>
            <a:ext cx="633507" cy="369332"/>
          </a:xfrm>
          <a:prstGeom prst="rect">
            <a:avLst/>
          </a:prstGeom>
          <a:noFill/>
        </p:spPr>
        <p:txBody>
          <a:bodyPr wrap="none" rtlCol="0">
            <a:spAutoFit/>
          </a:bodyPr>
          <a:lstStyle/>
          <a:p>
            <a:r>
              <a:rPr lang="en-GB" dirty="0" smtClean="0">
                <a:solidFill>
                  <a:schemeClr val="bg1"/>
                </a:solidFill>
              </a:rPr>
              <a:t>Mira</a:t>
            </a:r>
            <a:endParaRPr lang="en-GB" dirty="0">
              <a:solidFill>
                <a:schemeClr val="bg1"/>
              </a:solidFill>
            </a:endParaRPr>
          </a:p>
        </p:txBody>
      </p:sp>
      <p:pic>
        <p:nvPicPr>
          <p:cNvPr id="7174" name="Picture 6" descr="http://inspirehep.net/record/1123761/files/fig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4324337"/>
            <a:ext cx="3744416" cy="241703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568000" cy="4876800"/>
          </a:xfrm>
        </p:spPr>
        <p:txBody>
          <a:bodyPr/>
          <a:lstStyle/>
          <a:p>
            <a:r>
              <a:rPr lang="en-GB" dirty="0" smtClean="0"/>
              <a:t>Thermal bremsstrahlung</a:t>
            </a:r>
          </a:p>
          <a:p>
            <a:pPr lvl="1"/>
            <a:r>
              <a:rPr lang="en-GB" dirty="0" smtClean="0"/>
              <a:t>from accretion discs, e.g. in </a:t>
            </a:r>
            <a:br>
              <a:rPr lang="en-GB" dirty="0" smtClean="0"/>
            </a:br>
            <a:r>
              <a:rPr lang="en-GB" dirty="0" smtClean="0"/>
              <a:t>close binaries containing a compact object</a:t>
            </a:r>
          </a:p>
          <a:p>
            <a:pPr lvl="1"/>
            <a:r>
              <a:rPr lang="en-GB" dirty="0" smtClean="0"/>
              <a:t>from the </a:t>
            </a:r>
            <a:r>
              <a:rPr lang="en-GB" dirty="0" err="1" smtClean="0"/>
              <a:t>intracluster</a:t>
            </a:r>
            <a:r>
              <a:rPr lang="en-GB" dirty="0" smtClean="0"/>
              <a:t> medium of rich clusters </a:t>
            </a:r>
            <a:br>
              <a:rPr lang="en-GB" dirty="0" smtClean="0"/>
            </a:br>
            <a:r>
              <a:rPr lang="en-GB" dirty="0" smtClean="0"/>
              <a:t>of galaxies</a:t>
            </a:r>
          </a:p>
          <a:p>
            <a:r>
              <a:rPr lang="en-GB" dirty="0" smtClean="0"/>
              <a:t>Non-thermal emission (usually</a:t>
            </a:r>
            <a:br>
              <a:rPr lang="en-GB" dirty="0" smtClean="0"/>
            </a:br>
            <a:r>
              <a:rPr lang="en-GB" dirty="0" smtClean="0"/>
              <a:t>synchrotron)</a:t>
            </a:r>
          </a:p>
          <a:p>
            <a:pPr lvl="1"/>
            <a:r>
              <a:rPr lang="en-GB" dirty="0" smtClean="0"/>
              <a:t>from </a:t>
            </a:r>
            <a:br>
              <a:rPr lang="en-GB" dirty="0" smtClean="0"/>
            </a:br>
            <a:r>
              <a:rPr lang="en-GB" dirty="0" smtClean="0"/>
              <a:t>populations </a:t>
            </a:r>
            <a:br>
              <a:rPr lang="en-GB" dirty="0" smtClean="0"/>
            </a:br>
            <a:r>
              <a:rPr lang="en-GB" dirty="0" smtClean="0"/>
              <a:t>of fast </a:t>
            </a:r>
            <a:br>
              <a:rPr lang="en-GB" dirty="0" smtClean="0"/>
            </a:br>
            <a:r>
              <a:rPr lang="en-GB" dirty="0" smtClean="0"/>
              <a:t>electrons</a:t>
            </a:r>
          </a:p>
          <a:p>
            <a:pPr lvl="1"/>
            <a:r>
              <a:rPr lang="en-GB" dirty="0" smtClean="0"/>
              <a:t>SNR, GRBs,</a:t>
            </a:r>
            <a:br>
              <a:rPr lang="en-GB" dirty="0" smtClean="0"/>
            </a:br>
            <a:r>
              <a:rPr lang="en-GB" dirty="0" smtClean="0"/>
              <a:t>AGN</a:t>
            </a:r>
            <a:endParaRPr lang="en-GB" dirty="0"/>
          </a:p>
        </p:txBody>
      </p:sp>
      <p:sp>
        <p:nvSpPr>
          <p:cNvPr id="6" name="TextBox 5"/>
          <p:cNvSpPr txBox="1"/>
          <p:nvPr/>
        </p:nvSpPr>
        <p:spPr>
          <a:xfrm>
            <a:off x="6084168" y="5517232"/>
            <a:ext cx="2592288" cy="923330"/>
          </a:xfrm>
          <a:prstGeom prst="rect">
            <a:avLst/>
          </a:prstGeom>
          <a:noFill/>
        </p:spPr>
        <p:txBody>
          <a:bodyPr wrap="square" rtlCol="0">
            <a:spAutoFit/>
          </a:bodyPr>
          <a:lstStyle/>
          <a:p>
            <a:r>
              <a:rPr lang="en-GB" dirty="0" smtClean="0"/>
              <a:t>Spectral energy distribution of active galaxy </a:t>
            </a:r>
            <a:r>
              <a:rPr lang="en-GB" dirty="0" err="1" smtClean="0"/>
              <a:t>Mkn</a:t>
            </a:r>
            <a:r>
              <a:rPr lang="en-GB" dirty="0" smtClean="0"/>
              <a:t> 421</a:t>
            </a:r>
            <a:endParaRPr lang="en-GB" dirty="0"/>
          </a:p>
        </p:txBody>
      </p:sp>
    </p:spTree>
    <p:extLst>
      <p:ext uri="{BB962C8B-B14F-4D97-AF65-F5344CB8AC3E}">
        <p14:creationId xmlns:p14="http://schemas.microsoft.com/office/powerpoint/2010/main" val="1459472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Radio and X-ray luminosity</a:t>
            </a:r>
            <a:endParaRPr lang="en-GB" dirty="0"/>
          </a:p>
        </p:txBody>
      </p:sp>
      <p:sp>
        <p:nvSpPr>
          <p:cNvPr id="3" name="Slide Number Placeholder 2"/>
          <p:cNvSpPr>
            <a:spLocks noGrp="1"/>
          </p:cNvSpPr>
          <p:nvPr>
            <p:ph type="sldNum" sz="quarter" idx="12"/>
          </p:nvPr>
        </p:nvSpPr>
        <p:spPr/>
        <p:txBody>
          <a:bodyPr/>
          <a:lstStyle/>
          <a:p>
            <a:fld id="{6240AB68-B506-48B0-8D67-8B664EA145BA}" type="slidenum">
              <a:rPr lang="en-GB" smtClean="0"/>
              <a:t>15</a:t>
            </a:fld>
            <a:endParaRPr lang="en-GB"/>
          </a:p>
        </p:txBody>
      </p:sp>
      <p:pic>
        <p:nvPicPr>
          <p:cNvPr id="8194" name="Picture 2" descr="http://inspirehep.net/record/1198978/files/CorrelAllSour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48006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008050"/>
            <a:ext cx="4708203" cy="2805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96136" y="1772816"/>
            <a:ext cx="1392088" cy="923330"/>
          </a:xfrm>
          <a:prstGeom prst="rect">
            <a:avLst/>
          </a:prstGeom>
          <a:noFill/>
        </p:spPr>
        <p:txBody>
          <a:bodyPr wrap="square" rtlCol="0">
            <a:spAutoFit/>
          </a:bodyPr>
          <a:lstStyle/>
          <a:p>
            <a:r>
              <a:rPr lang="en-GB" dirty="0" smtClean="0"/>
              <a:t>Sample of X-ray binaries</a:t>
            </a:r>
            <a:endParaRPr lang="en-GB" dirty="0"/>
          </a:p>
        </p:txBody>
      </p:sp>
      <p:sp>
        <p:nvSpPr>
          <p:cNvPr id="5" name="TextBox 4"/>
          <p:cNvSpPr txBox="1"/>
          <p:nvPr/>
        </p:nvSpPr>
        <p:spPr>
          <a:xfrm>
            <a:off x="2627784" y="5085184"/>
            <a:ext cx="1584176" cy="923330"/>
          </a:xfrm>
          <a:prstGeom prst="rect">
            <a:avLst/>
          </a:prstGeom>
          <a:noFill/>
        </p:spPr>
        <p:txBody>
          <a:bodyPr wrap="square" rtlCol="0">
            <a:spAutoFit/>
          </a:bodyPr>
          <a:lstStyle/>
          <a:p>
            <a:pPr algn="r"/>
            <a:r>
              <a:rPr lang="en-GB" dirty="0" smtClean="0"/>
              <a:t>interpretation (</a:t>
            </a:r>
            <a:r>
              <a:rPr lang="en-GB" dirty="0" err="1" smtClean="0"/>
              <a:t>Panessa</a:t>
            </a:r>
            <a:r>
              <a:rPr lang="en-GB" dirty="0" smtClean="0"/>
              <a:t> 2013)</a:t>
            </a:r>
            <a:endParaRPr lang="en-GB" dirty="0"/>
          </a:p>
        </p:txBody>
      </p:sp>
      <p:sp>
        <p:nvSpPr>
          <p:cNvPr id="6" name="Line Callout 1 5"/>
          <p:cNvSpPr/>
          <p:nvPr/>
        </p:nvSpPr>
        <p:spPr>
          <a:xfrm>
            <a:off x="6876256" y="2564904"/>
            <a:ext cx="1728192" cy="706388"/>
          </a:xfrm>
          <a:prstGeom prst="borderCallout1">
            <a:avLst>
              <a:gd name="adj1" fmla="val 110981"/>
              <a:gd name="adj2" fmla="val 49207"/>
              <a:gd name="adj3" fmla="val 364922"/>
              <a:gd name="adj4" fmla="val 41695"/>
            </a:avLst>
          </a:prstGeom>
          <a:ln>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radio-loud AGN live here</a:t>
            </a:r>
            <a:endParaRPr lang="en-GB" dirty="0"/>
          </a:p>
        </p:txBody>
      </p:sp>
      <p:sp>
        <p:nvSpPr>
          <p:cNvPr id="7" name="Rectangle 6"/>
          <p:cNvSpPr/>
          <p:nvPr/>
        </p:nvSpPr>
        <p:spPr>
          <a:xfrm>
            <a:off x="4355976" y="6741368"/>
            <a:ext cx="1152128" cy="116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5062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Energy Photon </a:t>
            </a:r>
            <a:r>
              <a:rPr lang="en-GB" dirty="0" smtClean="0"/>
              <a:t>Emission</a:t>
            </a:r>
            <a:endParaRPr lang="en-GB" dirty="0"/>
          </a:p>
        </p:txBody>
      </p:sp>
      <p:sp>
        <p:nvSpPr>
          <p:cNvPr id="3" name="Text Placeholder 2"/>
          <p:cNvSpPr>
            <a:spLocks noGrp="1"/>
          </p:cNvSpPr>
          <p:nvPr>
            <p:ph type="body" idx="1"/>
          </p:nvPr>
        </p:nvSpPr>
        <p:spPr/>
        <p:txBody>
          <a:bodyPr/>
          <a:lstStyle/>
          <a:p>
            <a:r>
              <a:rPr lang="en-GB" dirty="0" smtClean="0"/>
              <a:t>Low-energy </a:t>
            </a:r>
            <a:r>
              <a:rPr lang="el-GR" dirty="0" smtClean="0"/>
              <a:t>γ</a:t>
            </a:r>
            <a:r>
              <a:rPr lang="en-GB" dirty="0" smtClean="0"/>
              <a:t>-rays</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16</a:t>
            </a:fld>
            <a:endParaRPr lang="en-GB"/>
          </a:p>
        </p:txBody>
      </p:sp>
    </p:spTree>
    <p:extLst>
      <p:ext uri="{BB962C8B-B14F-4D97-AF65-F5344CB8AC3E}">
        <p14:creationId xmlns:p14="http://schemas.microsoft.com/office/powerpoint/2010/main" val="2099316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sdc.unige.ch/integral/images/medium/codedMas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0608" y="2132856"/>
            <a:ext cx="3235888" cy="46085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Coded mask apertures</a:t>
            </a:r>
            <a:endParaRPr lang="en-GB" dirty="0"/>
          </a:p>
        </p:txBody>
      </p:sp>
      <p:sp>
        <p:nvSpPr>
          <p:cNvPr id="3" name="Content Placeholder 2"/>
          <p:cNvSpPr>
            <a:spLocks noGrp="1"/>
          </p:cNvSpPr>
          <p:nvPr>
            <p:ph idx="1"/>
          </p:nvPr>
        </p:nvSpPr>
        <p:spPr>
          <a:xfrm>
            <a:off x="457200" y="1600200"/>
            <a:ext cx="8229600" cy="5069160"/>
          </a:xfrm>
        </p:spPr>
        <p:txBody>
          <a:bodyPr/>
          <a:lstStyle/>
          <a:p>
            <a:r>
              <a:rPr lang="en-GB" dirty="0" smtClean="0"/>
              <a:t>Above a few 10s of </a:t>
            </a:r>
            <a:r>
              <a:rPr lang="en-GB" dirty="0" err="1" smtClean="0"/>
              <a:t>keV</a:t>
            </a:r>
            <a:r>
              <a:rPr lang="en-GB" dirty="0" smtClean="0"/>
              <a:t> even grazing-incidence reflection doesn’t work</a:t>
            </a:r>
          </a:p>
          <a:p>
            <a:pPr lvl="1"/>
            <a:r>
              <a:rPr lang="en-GB" dirty="0" smtClean="0"/>
              <a:t>and below 20 MeV or so the photon is unlikely </a:t>
            </a:r>
            <a:br>
              <a:rPr lang="en-GB" dirty="0" smtClean="0"/>
            </a:br>
            <a:r>
              <a:rPr lang="en-GB" dirty="0" smtClean="0"/>
              <a:t>to initiate an electromagnetic shower</a:t>
            </a:r>
          </a:p>
          <a:p>
            <a:r>
              <a:rPr lang="en-GB" dirty="0" smtClean="0"/>
              <a:t>This makes direction-sensitive </a:t>
            </a:r>
            <a:br>
              <a:rPr lang="en-GB" dirty="0" smtClean="0"/>
            </a:br>
            <a:r>
              <a:rPr lang="en-GB" dirty="0" smtClean="0"/>
              <a:t>detection difficult</a:t>
            </a:r>
          </a:p>
          <a:p>
            <a:pPr lvl="1"/>
            <a:r>
              <a:rPr lang="en-GB" dirty="0" smtClean="0"/>
              <a:t>Some instruments use </a:t>
            </a:r>
            <a:r>
              <a:rPr lang="en-GB" b="1" i="1" dirty="0" smtClean="0"/>
              <a:t>collimators</a:t>
            </a:r>
            <a:endParaRPr lang="en-GB" dirty="0" smtClean="0"/>
          </a:p>
          <a:p>
            <a:pPr lvl="2"/>
            <a:r>
              <a:rPr lang="en-GB" dirty="0" smtClean="0"/>
              <a:t>restrict angle of incoming radiation</a:t>
            </a:r>
          </a:p>
          <a:p>
            <a:pPr lvl="2"/>
            <a:r>
              <a:rPr lang="en-GB" dirty="0" smtClean="0"/>
              <a:t>necessarily poor field of view</a:t>
            </a:r>
          </a:p>
          <a:p>
            <a:pPr lvl="1"/>
            <a:r>
              <a:rPr lang="en-GB" dirty="0" smtClean="0"/>
              <a:t>Preferred option is </a:t>
            </a:r>
            <a:r>
              <a:rPr lang="en-GB" b="1" i="1" dirty="0" smtClean="0"/>
              <a:t>coded masks</a:t>
            </a:r>
            <a:endParaRPr lang="en-GB" dirty="0" smtClean="0"/>
          </a:p>
          <a:p>
            <a:pPr lvl="2"/>
            <a:r>
              <a:rPr lang="en-GB" dirty="0" smtClean="0"/>
              <a:t>Principle: each direction results in a </a:t>
            </a:r>
            <a:br>
              <a:rPr lang="en-GB" dirty="0" smtClean="0"/>
            </a:br>
            <a:r>
              <a:rPr lang="en-GB" dirty="0" smtClean="0"/>
              <a:t>distinctive shadow pattern, so image </a:t>
            </a:r>
            <a:br>
              <a:rPr lang="en-GB" dirty="0" smtClean="0"/>
            </a:br>
            <a:r>
              <a:rPr lang="en-GB" dirty="0" smtClean="0"/>
              <a:t>can be recovered by </a:t>
            </a:r>
            <a:r>
              <a:rPr lang="en-GB" dirty="0" err="1" smtClean="0"/>
              <a:t>deconvolution</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17</a:t>
            </a:fld>
            <a:endParaRPr lang="en-GB"/>
          </a:p>
        </p:txBody>
      </p:sp>
      <p:sp>
        <p:nvSpPr>
          <p:cNvPr id="5" name="TextBox 4"/>
          <p:cNvSpPr txBox="1"/>
          <p:nvPr/>
        </p:nvSpPr>
        <p:spPr>
          <a:xfrm>
            <a:off x="7596336" y="6165304"/>
            <a:ext cx="1440160" cy="646331"/>
          </a:xfrm>
          <a:prstGeom prst="rect">
            <a:avLst/>
          </a:prstGeom>
          <a:noFill/>
        </p:spPr>
        <p:txBody>
          <a:bodyPr wrap="square" rtlCol="0">
            <a:spAutoFit/>
          </a:bodyPr>
          <a:lstStyle/>
          <a:p>
            <a:r>
              <a:rPr lang="en-GB" i="1" dirty="0" smtClean="0"/>
              <a:t>INTEGRAL/ IBIS</a:t>
            </a:r>
            <a:endParaRPr lang="en-GB" i="1" dirty="0"/>
          </a:p>
        </p:txBody>
      </p:sp>
      <p:sp>
        <p:nvSpPr>
          <p:cNvPr id="7" name="TextBox 6"/>
          <p:cNvSpPr txBox="1"/>
          <p:nvPr/>
        </p:nvSpPr>
        <p:spPr>
          <a:xfrm>
            <a:off x="107504" y="-27384"/>
            <a:ext cx="2437390" cy="369332"/>
          </a:xfrm>
          <a:prstGeom prst="rect">
            <a:avLst/>
          </a:prstGeom>
          <a:noFill/>
        </p:spPr>
        <p:txBody>
          <a:bodyPr wrap="square" rtlCol="0">
            <a:spAutoFit/>
          </a:bodyPr>
          <a:lstStyle/>
          <a:p>
            <a:r>
              <a:rPr lang="en-GB" b="1" i="1" dirty="0" smtClean="0">
                <a:solidFill>
                  <a:schemeClr val="bg1"/>
                </a:solidFill>
              </a:rPr>
              <a:t>notes section 2.4.4</a:t>
            </a:r>
            <a:endParaRPr lang="en-GB" b="1" i="1" dirty="0">
              <a:solidFill>
                <a:schemeClr val="bg1"/>
              </a:solidFill>
            </a:endParaRPr>
          </a:p>
        </p:txBody>
      </p:sp>
    </p:spTree>
    <p:extLst>
      <p:ext uri="{BB962C8B-B14F-4D97-AF65-F5344CB8AC3E}">
        <p14:creationId xmlns:p14="http://schemas.microsoft.com/office/powerpoint/2010/main" val="2039793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Coded mask apertures</a:t>
            </a:r>
            <a:endParaRPr lang="en-GB" dirty="0"/>
          </a:p>
        </p:txBody>
      </p:sp>
      <p:sp>
        <p:nvSpPr>
          <p:cNvPr id="3" name="Slide Number Placeholder 2"/>
          <p:cNvSpPr>
            <a:spLocks noGrp="1"/>
          </p:cNvSpPr>
          <p:nvPr>
            <p:ph type="sldNum" sz="quarter" idx="12"/>
          </p:nvPr>
        </p:nvSpPr>
        <p:spPr/>
        <p:txBody>
          <a:bodyPr/>
          <a:lstStyle/>
          <a:p>
            <a:fld id="{6240AB68-B506-48B0-8D67-8B664EA145BA}" type="slidenum">
              <a:rPr lang="en-GB" smtClean="0"/>
              <a:t>18</a:t>
            </a:fld>
            <a:endParaRPr lang="en-GB"/>
          </a:p>
        </p:txBody>
      </p:sp>
      <p:pic>
        <p:nvPicPr>
          <p:cNvPr id="10242" name="Picture 2" descr="http://sci.esa.int/science-e-media/img/50/IBIS_coded_mask-4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268760"/>
            <a:ext cx="3905250" cy="38957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aas.aanda.org/articles/aas/full/1997/15/h0320/img2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96490"/>
            <a:ext cx="3708000" cy="37028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9520" y="1484784"/>
            <a:ext cx="1332560" cy="3416320"/>
          </a:xfrm>
          <a:prstGeom prst="rect">
            <a:avLst/>
          </a:prstGeom>
          <a:noFill/>
        </p:spPr>
        <p:txBody>
          <a:bodyPr wrap="square" rtlCol="0">
            <a:spAutoFit/>
          </a:bodyPr>
          <a:lstStyle/>
          <a:p>
            <a:r>
              <a:rPr lang="en-GB" i="1" dirty="0" err="1" smtClean="0"/>
              <a:t>Beppo</a:t>
            </a:r>
            <a:r>
              <a:rPr lang="en-GB" dirty="0" smtClean="0"/>
              <a:t>-SAX </a:t>
            </a:r>
            <a:br>
              <a:rPr lang="en-GB" dirty="0" smtClean="0"/>
            </a:br>
            <a:r>
              <a:rPr lang="en-GB" dirty="0" smtClean="0"/>
              <a:t>WFC</a:t>
            </a:r>
          </a:p>
          <a:p>
            <a:endParaRPr lang="en-GB" i="1" dirty="0"/>
          </a:p>
          <a:p>
            <a:endParaRPr lang="en-GB" i="1" dirty="0" smtClean="0"/>
          </a:p>
          <a:p>
            <a:endParaRPr lang="en-GB" i="1" dirty="0" smtClean="0"/>
          </a:p>
          <a:p>
            <a:endParaRPr lang="en-GB" i="1" dirty="0"/>
          </a:p>
          <a:p>
            <a:endParaRPr lang="en-GB" i="1" dirty="0" smtClean="0"/>
          </a:p>
          <a:p>
            <a:endParaRPr lang="en-GB" i="1" dirty="0"/>
          </a:p>
          <a:p>
            <a:endParaRPr lang="en-GB" i="1" dirty="0" smtClean="0"/>
          </a:p>
          <a:p>
            <a:pPr algn="r"/>
            <a:r>
              <a:rPr lang="en-GB" i="1" dirty="0" smtClean="0"/>
              <a:t>INTEGRAL</a:t>
            </a:r>
          </a:p>
          <a:p>
            <a:pPr algn="r"/>
            <a:r>
              <a:rPr lang="en-GB" i="1" dirty="0" smtClean="0"/>
              <a:t>IBIS</a:t>
            </a:r>
            <a:endParaRPr lang="en-GB" i="1" dirty="0"/>
          </a:p>
        </p:txBody>
      </p:sp>
      <p:sp>
        <p:nvSpPr>
          <p:cNvPr id="5" name="TextBox 4"/>
          <p:cNvSpPr txBox="1"/>
          <p:nvPr/>
        </p:nvSpPr>
        <p:spPr>
          <a:xfrm>
            <a:off x="395536" y="5164485"/>
            <a:ext cx="8424936" cy="1400383"/>
          </a:xfrm>
          <a:prstGeom prst="rect">
            <a:avLst/>
          </a:prstGeom>
          <a:noFill/>
        </p:spPr>
        <p:txBody>
          <a:bodyPr wrap="square" rtlCol="0">
            <a:spAutoFit/>
          </a:bodyPr>
          <a:lstStyle/>
          <a:p>
            <a:pPr>
              <a:spcAft>
                <a:spcPts val="600"/>
              </a:spcAft>
            </a:pPr>
            <a:r>
              <a:rPr lang="en-GB" sz="2000" dirty="0" smtClean="0"/>
              <a:t>Coded mask patterns vary from apparently random to highly structured, but are in fact designed according to established principles</a:t>
            </a:r>
          </a:p>
          <a:p>
            <a:pPr>
              <a:spcAft>
                <a:spcPts val="600"/>
              </a:spcAft>
            </a:pPr>
            <a:r>
              <a:rPr lang="en-GB" sz="2000" dirty="0" smtClean="0"/>
              <a:t>Better angular resolution than collimators (WFC: 5' (source location &lt;1')) coupled with wide field of view (WFC: 20° × 20°)</a:t>
            </a:r>
            <a:endParaRPr lang="en-GB" sz="2000" dirty="0"/>
          </a:p>
        </p:txBody>
      </p:sp>
    </p:spTree>
    <p:extLst>
      <p:ext uri="{BB962C8B-B14F-4D97-AF65-F5344CB8AC3E}">
        <p14:creationId xmlns:p14="http://schemas.microsoft.com/office/powerpoint/2010/main" val="3441540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Decoding coded mask images</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The image on the detector is a convolution of the sky pattern and the mask pattern, plus background</a:t>
                </a:r>
                <a:br>
                  <a:rPr lang="en-GB" dirty="0" smtClean="0"/>
                </a:br>
                <a14:m>
                  <m:oMath xmlns:m="http://schemas.openxmlformats.org/officeDocument/2006/math">
                    <m:r>
                      <a:rPr lang="en-GB" b="1" i="0" smtClean="0">
                        <a:latin typeface="Cambria Math"/>
                      </a:rPr>
                      <m:t>𝐃</m:t>
                    </m:r>
                    <m:r>
                      <a:rPr lang="en-GB" b="0" i="1" smtClean="0">
                        <a:latin typeface="Cambria Math"/>
                      </a:rPr>
                      <m:t>=</m:t>
                    </m:r>
                    <m:r>
                      <a:rPr lang="en-GB" b="1" i="0" smtClean="0">
                        <a:latin typeface="Cambria Math"/>
                      </a:rPr>
                      <m:t>𝐎</m:t>
                    </m:r>
                    <m:r>
                      <a:rPr lang="en-GB" b="0" i="1" smtClean="0">
                        <a:latin typeface="Cambria Math"/>
                        <a:ea typeface="Cambria Math"/>
                      </a:rPr>
                      <m:t>⊗</m:t>
                    </m:r>
                    <m:r>
                      <a:rPr lang="en-GB" b="1" i="0" smtClean="0">
                        <a:latin typeface="Cambria Math"/>
                        <a:ea typeface="Cambria Math"/>
                      </a:rPr>
                      <m:t>𝐌</m:t>
                    </m:r>
                    <m:r>
                      <a:rPr lang="en-GB" b="0" i="1" smtClean="0">
                        <a:latin typeface="Cambria Math"/>
                        <a:ea typeface="Cambria Math"/>
                      </a:rPr>
                      <m:t>+</m:t>
                    </m:r>
                    <m:r>
                      <a:rPr lang="en-GB" b="1" i="0" smtClean="0">
                        <a:latin typeface="Cambria Math"/>
                        <a:ea typeface="Cambria Math"/>
                      </a:rPr>
                      <m:t>𝐁</m:t>
                    </m:r>
                  </m:oMath>
                </a14:m>
                <a:endParaRPr lang="en-GB" b="1" dirty="0" smtClean="0"/>
              </a:p>
              <a:p>
                <a:pPr lvl="1"/>
                <a:r>
                  <a:rPr lang="en-GB" dirty="0" smtClean="0"/>
                  <a:t>There are various techniques for tackling this</a:t>
                </a:r>
              </a:p>
              <a:p>
                <a:pPr lvl="2"/>
                <a:r>
                  <a:rPr lang="en-GB" dirty="0" smtClean="0"/>
                  <a:t>explicit </a:t>
                </a:r>
                <a:r>
                  <a:rPr lang="en-GB" dirty="0" err="1" smtClean="0"/>
                  <a:t>deconvolution</a:t>
                </a:r>
                <a:r>
                  <a:rPr lang="en-GB" dirty="0" smtClean="0"/>
                  <a:t> is possible but dangerous, as it is a matrix inversion operation; if elements of the inverse are large the result may be dominated by background noise</a:t>
                </a:r>
              </a:p>
              <a:p>
                <a:pPr lvl="2"/>
                <a:r>
                  <a:rPr lang="en-GB" dirty="0" smtClean="0"/>
                  <a:t>usual technique is to cross-correlate with a reconstruction matrix</a:t>
                </a:r>
              </a:p>
              <a:p>
                <a:r>
                  <a:rPr lang="en-GB" b="0" dirty="0" smtClean="0"/>
                  <a:t>              </a:t>
                </a:r>
                <a14:m>
                  <m:oMath xmlns:m="http://schemas.openxmlformats.org/officeDocument/2006/math">
                    <m:r>
                      <a:rPr lang="en-GB" b="0" i="1" smtClean="0">
                        <a:latin typeface="Cambria Math"/>
                      </a:rPr>
                      <m:t> </m:t>
                    </m:r>
                    <m:acc>
                      <m:accPr>
                        <m:chr m:val="̂"/>
                        <m:ctrlPr>
                          <a:rPr lang="en-GB" b="0" i="1" smtClean="0">
                            <a:latin typeface="Cambria Math"/>
                          </a:rPr>
                        </m:ctrlPr>
                      </m:accPr>
                      <m:e>
                        <m:r>
                          <a:rPr lang="en-GB" b="1" i="0" smtClean="0">
                            <a:latin typeface="Cambria Math"/>
                          </a:rPr>
                          <m:t>𝐎</m:t>
                        </m:r>
                      </m:e>
                    </m:acc>
                    <m:r>
                      <a:rPr lang="en-GB" b="0" i="1" dirty="0" smtClean="0">
                        <a:latin typeface="Cambria Math"/>
                      </a:rPr>
                      <m:t>=</m:t>
                    </m:r>
                    <m:r>
                      <a:rPr lang="en-GB" b="1" i="0" dirty="0" smtClean="0">
                        <a:latin typeface="Cambria Math"/>
                      </a:rPr>
                      <m:t>𝐃</m:t>
                    </m:r>
                    <m:r>
                      <a:rPr lang="en-GB" b="0" i="1" dirty="0" smtClean="0">
                        <a:latin typeface="Cambria Math"/>
                        <a:ea typeface="Cambria Math"/>
                      </a:rPr>
                      <m:t>⊙</m:t>
                    </m:r>
                    <m:r>
                      <a:rPr lang="en-GB" b="1" i="0" dirty="0" smtClean="0">
                        <a:latin typeface="Cambria Math"/>
                        <a:ea typeface="Cambria Math"/>
                      </a:rPr>
                      <m:t>𝐑</m:t>
                    </m:r>
                    <m:r>
                      <a:rPr lang="en-GB" b="0" i="1" dirty="0" smtClean="0">
                        <a:latin typeface="Cambria Math"/>
                        <a:ea typeface="Cambria Math"/>
                      </a:rPr>
                      <m:t>=</m:t>
                    </m:r>
                    <m:r>
                      <a:rPr lang="en-GB" b="1" i="0" dirty="0" smtClean="0">
                        <a:latin typeface="Cambria Math"/>
                        <a:ea typeface="Cambria Math"/>
                      </a:rPr>
                      <m:t>𝐎</m:t>
                    </m:r>
                    <m:r>
                      <a:rPr lang="en-GB" b="0" i="1" dirty="0" smtClean="0">
                        <a:latin typeface="Cambria Math"/>
                        <a:ea typeface="Cambria Math"/>
                      </a:rPr>
                      <m:t>⊗</m:t>
                    </m:r>
                    <m:d>
                      <m:dPr>
                        <m:ctrlPr>
                          <a:rPr lang="en-GB" b="0" i="1" dirty="0" smtClean="0">
                            <a:latin typeface="Cambria Math"/>
                            <a:ea typeface="Cambria Math"/>
                          </a:rPr>
                        </m:ctrlPr>
                      </m:dPr>
                      <m:e>
                        <m:r>
                          <a:rPr lang="en-GB" b="1" i="0" dirty="0" smtClean="0">
                            <a:latin typeface="Cambria Math"/>
                            <a:ea typeface="Cambria Math"/>
                          </a:rPr>
                          <m:t>𝐌</m:t>
                        </m:r>
                        <m:r>
                          <a:rPr lang="en-GB" b="0" i="1" dirty="0" smtClean="0">
                            <a:latin typeface="Cambria Math"/>
                            <a:ea typeface="Cambria Math"/>
                          </a:rPr>
                          <m:t>⊙</m:t>
                        </m:r>
                        <m:r>
                          <a:rPr lang="en-GB" b="1" i="0" dirty="0" smtClean="0">
                            <a:latin typeface="Cambria Math"/>
                            <a:ea typeface="Cambria Math"/>
                          </a:rPr>
                          <m:t>𝐑</m:t>
                        </m:r>
                      </m:e>
                    </m:d>
                    <m:r>
                      <a:rPr lang="en-GB" b="0" i="1" dirty="0" smtClean="0">
                        <a:latin typeface="Cambria Math"/>
                        <a:ea typeface="Cambria Math"/>
                      </a:rPr>
                      <m:t>+</m:t>
                    </m:r>
                    <m:r>
                      <a:rPr lang="en-GB" b="1" i="0" dirty="0" smtClean="0">
                        <a:latin typeface="Cambria Math"/>
                        <a:ea typeface="Cambria Math"/>
                      </a:rPr>
                      <m:t>𝐁</m:t>
                    </m:r>
                    <m:r>
                      <a:rPr lang="en-GB" b="0" i="1" dirty="0" smtClean="0">
                        <a:latin typeface="Cambria Math"/>
                        <a:ea typeface="Cambria Math"/>
                      </a:rPr>
                      <m:t>⊙</m:t>
                    </m:r>
                    <m:r>
                      <a:rPr lang="en-GB" b="1" i="0" dirty="0" smtClean="0">
                        <a:latin typeface="Cambria Math"/>
                        <a:ea typeface="Cambria Math"/>
                      </a:rPr>
                      <m:t>𝐑</m:t>
                    </m:r>
                  </m:oMath>
                </a14:m>
                <a:endParaRPr lang="en-GB" b="1" dirty="0" smtClean="0"/>
              </a:p>
              <a:p>
                <a:pPr lvl="1"/>
                <a:r>
                  <a:rPr lang="en-GB" dirty="0" smtClean="0"/>
                  <a:t>the aim is to construct </a:t>
                </a:r>
                <a:r>
                  <a:rPr lang="en-GB" b="1" dirty="0" smtClean="0"/>
                  <a:t>R</a:t>
                </a:r>
                <a:r>
                  <a:rPr lang="en-GB" dirty="0" smtClean="0"/>
                  <a:t> such that </a:t>
                </a:r>
                <a:r>
                  <a:rPr lang="en-GB" b="1" dirty="0" smtClean="0"/>
                  <a:t>M </a:t>
                </a:r>
                <a:r>
                  <a:rPr lang="en-GB" dirty="0" smtClean="0">
                    <a:latin typeface="Cambria"/>
                  </a:rPr>
                  <a:t>⊙ </a:t>
                </a:r>
                <a:r>
                  <a:rPr lang="en-GB" b="1" dirty="0" smtClean="0"/>
                  <a:t>R</a:t>
                </a:r>
                <a:r>
                  <a:rPr lang="en-GB" dirty="0" smtClean="0"/>
                  <a:t> ≈ </a:t>
                </a:r>
                <a:r>
                  <a:rPr lang="en-GB" b="1" dirty="0" smtClean="0"/>
                  <a:t>I</a:t>
                </a:r>
                <a:r>
                  <a:rPr lang="en-GB" dirty="0" smtClean="0"/>
                  <a:t> and </a:t>
                </a:r>
                <a:r>
                  <a:rPr lang="en-GB" b="1" dirty="0" smtClean="0"/>
                  <a:t>B </a:t>
                </a:r>
                <a:r>
                  <a:rPr lang="en-GB" dirty="0">
                    <a:latin typeface="Cambria"/>
                  </a:rPr>
                  <a:t>⊙</a:t>
                </a:r>
                <a:r>
                  <a:rPr lang="en-GB" b="1" dirty="0" smtClean="0"/>
                  <a:t> R </a:t>
                </a:r>
                <a:r>
                  <a:rPr lang="en-GB" dirty="0" smtClean="0"/>
                  <a:t>≈</a:t>
                </a:r>
                <a:r>
                  <a:rPr lang="en-GB" b="1" dirty="0" smtClean="0"/>
                  <a:t> 0</a:t>
                </a:r>
              </a:p>
              <a:p>
                <a:pPr lvl="2"/>
                <a:r>
                  <a:rPr lang="en-GB" dirty="0" smtClean="0"/>
                  <a:t>there are various standard tools to do this, e.g. using an iterative method in which contributions from strong sources are progressively removed to simplify the residual image (Iterative Removal of Sources)</a:t>
                </a: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875"/>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240AB68-B506-48B0-8D67-8B664EA145BA}" type="slidenum">
              <a:rPr lang="en-GB" smtClean="0"/>
              <a:t>19</a:t>
            </a:fld>
            <a:endParaRPr lang="en-GB"/>
          </a:p>
        </p:txBody>
      </p:sp>
    </p:spTree>
    <p:extLst>
      <p:ext uri="{BB962C8B-B14F-4D97-AF65-F5344CB8AC3E}">
        <p14:creationId xmlns:p14="http://schemas.microsoft.com/office/powerpoint/2010/main" val="2150392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X-ray and </a:t>
            </a:r>
            <a:r>
              <a:rPr lang="el-GR" dirty="0" smtClean="0"/>
              <a:t>γ</a:t>
            </a:r>
            <a:r>
              <a:rPr lang="en-GB" dirty="0" smtClean="0"/>
              <a:t>-ray astrophysics</a:t>
            </a:r>
            <a:endParaRPr lang="en-GB" dirty="0"/>
          </a:p>
        </p:txBody>
      </p:sp>
      <p:sp>
        <p:nvSpPr>
          <p:cNvPr id="3" name="Content Placeholder 2"/>
          <p:cNvSpPr>
            <a:spLocks noGrp="1"/>
          </p:cNvSpPr>
          <p:nvPr>
            <p:ph idx="1"/>
          </p:nvPr>
        </p:nvSpPr>
        <p:spPr/>
        <p:txBody>
          <a:bodyPr/>
          <a:lstStyle/>
          <a:p>
            <a:r>
              <a:rPr lang="en-GB" dirty="0" smtClean="0"/>
              <a:t>The atmosphere is opaque to wavelengths shorter than the near UV</a:t>
            </a:r>
          </a:p>
          <a:p>
            <a:pPr lvl="1"/>
            <a:r>
              <a:rPr lang="en-GB" dirty="0" smtClean="0"/>
              <a:t>therefore most high-energy photon detection is space-based</a:t>
            </a:r>
          </a:p>
          <a:p>
            <a:r>
              <a:rPr lang="en-GB" dirty="0" smtClean="0"/>
              <a:t>For detection purposes, there are essentially four energy or wavelength ranges:</a:t>
            </a:r>
          </a:p>
          <a:p>
            <a:pPr lvl="1"/>
            <a:r>
              <a:rPr lang="en-GB" dirty="0" smtClean="0"/>
              <a:t>X-rays (~0.1 – 15 </a:t>
            </a:r>
            <a:r>
              <a:rPr lang="en-GB" dirty="0" err="1" smtClean="0"/>
              <a:t>keV</a:t>
            </a:r>
            <a:r>
              <a:rPr lang="en-GB" dirty="0" smtClean="0"/>
              <a:t>)</a:t>
            </a:r>
          </a:p>
          <a:p>
            <a:pPr lvl="2"/>
            <a:r>
              <a:rPr lang="en-GB" dirty="0" smtClean="0"/>
              <a:t>can be detected with focusing optics</a:t>
            </a:r>
          </a:p>
          <a:p>
            <a:pPr lvl="1"/>
            <a:r>
              <a:rPr lang="en-GB" dirty="0" smtClean="0"/>
              <a:t>hard X-rays – soft </a:t>
            </a:r>
            <a:r>
              <a:rPr lang="el-GR" dirty="0" smtClean="0"/>
              <a:t>γ</a:t>
            </a:r>
            <a:r>
              <a:rPr lang="en-GB" dirty="0" smtClean="0"/>
              <a:t>-rays (~15 </a:t>
            </a:r>
            <a:r>
              <a:rPr lang="en-GB" dirty="0" err="1" smtClean="0"/>
              <a:t>keV</a:t>
            </a:r>
            <a:r>
              <a:rPr lang="en-GB" dirty="0" smtClean="0"/>
              <a:t> – 20 MeV)</a:t>
            </a:r>
          </a:p>
          <a:p>
            <a:pPr lvl="2"/>
            <a:r>
              <a:rPr lang="en-GB" dirty="0" smtClean="0"/>
              <a:t>require coded mask apertures</a:t>
            </a:r>
          </a:p>
          <a:p>
            <a:pPr lvl="1"/>
            <a:r>
              <a:rPr lang="en-GB" dirty="0" smtClean="0"/>
              <a:t>intermediate-energy </a:t>
            </a:r>
            <a:r>
              <a:rPr lang="el-GR" dirty="0" smtClean="0"/>
              <a:t>γ</a:t>
            </a:r>
            <a:r>
              <a:rPr lang="en-GB" dirty="0" smtClean="0"/>
              <a:t>-rays (~20 MeV – 300 </a:t>
            </a:r>
            <a:r>
              <a:rPr lang="en-GB" dirty="0" err="1" smtClean="0"/>
              <a:t>GeV</a:t>
            </a:r>
            <a:r>
              <a:rPr lang="en-GB" dirty="0" smtClean="0"/>
              <a:t>)</a:t>
            </a:r>
          </a:p>
          <a:p>
            <a:pPr lvl="2"/>
            <a:r>
              <a:rPr lang="en-GB" dirty="0" smtClean="0"/>
              <a:t>space-based pair-production spectrometers</a:t>
            </a:r>
          </a:p>
          <a:p>
            <a:pPr lvl="1"/>
            <a:r>
              <a:rPr lang="en-GB" dirty="0" smtClean="0"/>
              <a:t>high-energy </a:t>
            </a:r>
            <a:r>
              <a:rPr lang="el-GR" dirty="0" smtClean="0"/>
              <a:t>γ</a:t>
            </a:r>
            <a:r>
              <a:rPr lang="en-GB" dirty="0" smtClean="0"/>
              <a:t>-rays (30 </a:t>
            </a:r>
            <a:r>
              <a:rPr lang="en-GB" dirty="0" err="1" smtClean="0"/>
              <a:t>GeV</a:t>
            </a:r>
            <a:r>
              <a:rPr lang="en-GB" dirty="0" smtClean="0"/>
              <a:t> – many </a:t>
            </a:r>
            <a:r>
              <a:rPr lang="en-GB" dirty="0" err="1" smtClean="0"/>
              <a:t>TeV</a:t>
            </a:r>
            <a:r>
              <a:rPr lang="en-GB" dirty="0" smtClean="0"/>
              <a:t>)</a:t>
            </a:r>
          </a:p>
          <a:p>
            <a:pPr lvl="2"/>
            <a:r>
              <a:rPr lang="en-GB" dirty="0" smtClean="0"/>
              <a:t>ground-based detection of air showers, cf. cosmic rays </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2</a:t>
            </a:fld>
            <a:endParaRPr lang="en-GB"/>
          </a:p>
        </p:txBody>
      </p:sp>
    </p:spTree>
    <p:extLst>
      <p:ext uri="{BB962C8B-B14F-4D97-AF65-F5344CB8AC3E}">
        <p14:creationId xmlns:p14="http://schemas.microsoft.com/office/powerpoint/2010/main" val="1974093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 </a:t>
            </a:r>
            <a:r>
              <a:rPr lang="el-GR" dirty="0" smtClean="0"/>
              <a:t>γ</a:t>
            </a:r>
            <a:r>
              <a:rPr lang="en-GB" dirty="0" smtClean="0"/>
              <a:t>-ray sources</a:t>
            </a:r>
            <a:endParaRPr lang="en-GB" dirty="0"/>
          </a:p>
        </p:txBody>
      </p:sp>
      <p:sp>
        <p:nvSpPr>
          <p:cNvPr id="3" name="Content Placeholder 2"/>
          <p:cNvSpPr>
            <a:spLocks noGrp="1"/>
          </p:cNvSpPr>
          <p:nvPr>
            <p:ph idx="1"/>
          </p:nvPr>
        </p:nvSpPr>
        <p:spPr>
          <a:xfrm>
            <a:off x="457200" y="1600200"/>
            <a:ext cx="8229600" cy="5069160"/>
          </a:xfrm>
        </p:spPr>
        <p:txBody>
          <a:bodyPr/>
          <a:lstStyle/>
          <a:p>
            <a:r>
              <a:rPr lang="en-GB" dirty="0" smtClean="0"/>
              <a:t>Coded mask arrays are </a:t>
            </a:r>
            <a:br>
              <a:rPr lang="en-GB" dirty="0" smtClean="0"/>
            </a:br>
            <a:r>
              <a:rPr lang="en-GB" dirty="0" smtClean="0"/>
              <a:t>inferior to imaging X-ray </a:t>
            </a:r>
            <a:br>
              <a:rPr lang="en-GB" dirty="0" smtClean="0"/>
            </a:br>
            <a:r>
              <a:rPr lang="en-GB" dirty="0" smtClean="0"/>
              <a:t>telescopes and pair-creation</a:t>
            </a:r>
            <a:br>
              <a:rPr lang="en-GB" dirty="0" smtClean="0"/>
            </a:br>
            <a:r>
              <a:rPr lang="en-GB" dirty="0" smtClean="0"/>
              <a:t>spectrometers</a:t>
            </a:r>
          </a:p>
          <a:p>
            <a:pPr lvl="1"/>
            <a:r>
              <a:rPr lang="en-GB" dirty="0" smtClean="0"/>
              <a:t>however, this energy range is </a:t>
            </a:r>
            <a:br>
              <a:rPr lang="en-GB" dirty="0" smtClean="0"/>
            </a:br>
            <a:r>
              <a:rPr lang="en-GB" dirty="0" smtClean="0"/>
              <a:t>very important for some source types</a:t>
            </a:r>
          </a:p>
          <a:p>
            <a:r>
              <a:rPr lang="en-GB" dirty="0" smtClean="0"/>
              <a:t>Most important source class: gamma-ray bursts (GRBs)</a:t>
            </a:r>
          </a:p>
          <a:p>
            <a:pPr lvl="1"/>
            <a:r>
              <a:rPr lang="en-GB" dirty="0" smtClean="0"/>
              <a:t>transient bursts of </a:t>
            </a:r>
            <a:r>
              <a:rPr lang="el-GR" dirty="0" smtClean="0"/>
              <a:t>γ</a:t>
            </a:r>
            <a:r>
              <a:rPr lang="en-GB" dirty="0" smtClean="0"/>
              <a:t>-rays from </a:t>
            </a:r>
            <a:br>
              <a:rPr lang="en-GB" dirty="0" smtClean="0"/>
            </a:br>
            <a:r>
              <a:rPr lang="en-GB" dirty="0" smtClean="0"/>
              <a:t>extragalactic sources</a:t>
            </a:r>
          </a:p>
          <a:p>
            <a:pPr lvl="1"/>
            <a:r>
              <a:rPr lang="en-GB" dirty="0" smtClean="0"/>
              <a:t>two classes: long (or long-soft) and</a:t>
            </a:r>
            <a:br>
              <a:rPr lang="en-GB" dirty="0" smtClean="0"/>
            </a:br>
            <a:r>
              <a:rPr lang="en-GB" dirty="0" smtClean="0"/>
              <a:t>short (or short-hard); boundary around</a:t>
            </a:r>
            <a:br>
              <a:rPr lang="en-GB" dirty="0" smtClean="0"/>
            </a:br>
            <a:r>
              <a:rPr lang="en-GB" dirty="0" smtClean="0"/>
              <a:t>2 s (for 90% of emission)</a:t>
            </a:r>
          </a:p>
          <a:p>
            <a:pPr lvl="2"/>
            <a:r>
              <a:rPr lang="en-GB" dirty="0" smtClean="0"/>
              <a:t>the two classes are real but the 2 s </a:t>
            </a:r>
            <a:br>
              <a:rPr lang="en-GB" dirty="0" smtClean="0"/>
            </a:br>
            <a:r>
              <a:rPr lang="en-GB" dirty="0" smtClean="0"/>
              <a:t>boundary may not be optimal</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20</a:t>
            </a:fld>
            <a:endParaRPr lang="en-GB"/>
          </a:p>
        </p:txBody>
      </p:sp>
      <p:pic>
        <p:nvPicPr>
          <p:cNvPr id="11266" name="Picture 2" descr="http://sci.esa.int/science-e-media/img/e5/GC-exclude-3deg-CAR-DIRBE_4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04664"/>
            <a:ext cx="3905250" cy="27146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48064" y="3212976"/>
            <a:ext cx="3905250" cy="338554"/>
          </a:xfrm>
          <a:prstGeom prst="rect">
            <a:avLst/>
          </a:prstGeom>
          <a:noFill/>
        </p:spPr>
        <p:txBody>
          <a:bodyPr wrap="square" rtlCol="0">
            <a:spAutoFit/>
          </a:bodyPr>
          <a:lstStyle/>
          <a:p>
            <a:pPr algn="ctr"/>
            <a:r>
              <a:rPr lang="en-GB" sz="1600" i="1" dirty="0" smtClean="0">
                <a:solidFill>
                  <a:schemeClr val="accent4"/>
                </a:solidFill>
              </a:rPr>
              <a:t>IBIS</a:t>
            </a:r>
            <a:r>
              <a:rPr lang="en-GB" sz="1600" dirty="0" smtClean="0">
                <a:solidFill>
                  <a:schemeClr val="accent4"/>
                </a:solidFill>
              </a:rPr>
              <a:t> map of Galactic bulge region</a:t>
            </a:r>
            <a:endParaRPr lang="en-GB" sz="1600" i="1" dirty="0">
              <a:solidFill>
                <a:schemeClr val="accent4"/>
              </a:solidFill>
            </a:endParaRPr>
          </a:p>
        </p:txBody>
      </p:sp>
      <p:pic>
        <p:nvPicPr>
          <p:cNvPr id="11270" name="Picture 6" descr="http://icecube.wisc.edu/%7Ems25/T90_distrib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703" y="4327027"/>
            <a:ext cx="3387865" cy="248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33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Gamma-ray bursts</a:t>
            </a:r>
            <a:endParaRPr lang="en-GB" dirty="0"/>
          </a:p>
        </p:txBody>
      </p:sp>
      <p:sp>
        <p:nvSpPr>
          <p:cNvPr id="3" name="Slide Number Placeholder 2"/>
          <p:cNvSpPr>
            <a:spLocks noGrp="1"/>
          </p:cNvSpPr>
          <p:nvPr>
            <p:ph type="sldNum" sz="quarter" idx="12"/>
          </p:nvPr>
        </p:nvSpPr>
        <p:spPr/>
        <p:txBody>
          <a:bodyPr/>
          <a:lstStyle/>
          <a:p>
            <a:fld id="{6240AB68-B506-48B0-8D67-8B664EA145BA}" type="slidenum">
              <a:rPr lang="en-GB" smtClean="0"/>
              <a:t>21</a:t>
            </a:fld>
            <a:endParaRPr lang="en-GB"/>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48680"/>
            <a:ext cx="4510683" cy="2899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descr="http://inspirehep.net/record/1264103/files/figur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476375"/>
            <a:ext cx="3331102" cy="267270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inspirehep.net/record/1264103/files/figure7.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6" t="25878" r="9275" b="22910"/>
          <a:stretch/>
        </p:blipFill>
        <p:spPr bwMode="auto">
          <a:xfrm>
            <a:off x="323528" y="4183248"/>
            <a:ext cx="3276000" cy="26301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80112" y="3356992"/>
            <a:ext cx="3384376" cy="584775"/>
          </a:xfrm>
          <a:prstGeom prst="rect">
            <a:avLst/>
          </a:prstGeom>
          <a:noFill/>
        </p:spPr>
        <p:txBody>
          <a:bodyPr wrap="square" rtlCol="0">
            <a:spAutoFit/>
          </a:bodyPr>
          <a:lstStyle/>
          <a:p>
            <a:r>
              <a:rPr lang="en-GB" sz="1600" dirty="0" smtClean="0">
                <a:solidFill>
                  <a:schemeClr val="accent4"/>
                </a:solidFill>
              </a:rPr>
              <a:t>Spectrum of a long GRB, fitted with blackbody + synchrotron</a:t>
            </a:r>
            <a:endParaRPr lang="en-GB" sz="1600" dirty="0">
              <a:solidFill>
                <a:schemeClr val="accent4"/>
              </a:solidFill>
            </a:endParaRPr>
          </a:p>
        </p:txBody>
      </p:sp>
      <p:pic>
        <p:nvPicPr>
          <p:cNvPr id="12296" name="Picture 8" descr="http://inspirehep.net/record/1264103/files/figure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3544" y="3989525"/>
            <a:ext cx="3564760" cy="28238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308304" y="4293096"/>
            <a:ext cx="1774379" cy="2031325"/>
          </a:xfrm>
          <a:prstGeom prst="rect">
            <a:avLst/>
          </a:prstGeom>
          <a:noFill/>
        </p:spPr>
        <p:txBody>
          <a:bodyPr wrap="square" rtlCol="0">
            <a:spAutoFit/>
          </a:bodyPr>
          <a:lstStyle/>
          <a:p>
            <a:r>
              <a:rPr lang="en-GB" dirty="0" smtClean="0"/>
              <a:t>Long GRBs are brighter, more distant and located in galaxies with higher star formation rates</a:t>
            </a:r>
            <a:endParaRPr lang="en-GB" dirty="0"/>
          </a:p>
        </p:txBody>
      </p:sp>
    </p:spTree>
    <p:extLst>
      <p:ext uri="{BB962C8B-B14F-4D97-AF65-F5344CB8AC3E}">
        <p14:creationId xmlns:p14="http://schemas.microsoft.com/office/powerpoint/2010/main" val="2661489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Energy Photon </a:t>
            </a:r>
            <a:r>
              <a:rPr lang="en-GB" dirty="0" smtClean="0"/>
              <a:t>Emission</a:t>
            </a:r>
            <a:endParaRPr lang="en-GB" dirty="0"/>
          </a:p>
        </p:txBody>
      </p:sp>
      <p:sp>
        <p:nvSpPr>
          <p:cNvPr id="3" name="Text Placeholder 2"/>
          <p:cNvSpPr>
            <a:spLocks noGrp="1"/>
          </p:cNvSpPr>
          <p:nvPr>
            <p:ph type="body" idx="1"/>
          </p:nvPr>
        </p:nvSpPr>
        <p:spPr/>
        <p:txBody>
          <a:bodyPr/>
          <a:lstStyle/>
          <a:p>
            <a:r>
              <a:rPr lang="en-GB" dirty="0" smtClean="0"/>
              <a:t>Intermediate-energy </a:t>
            </a:r>
            <a:r>
              <a:rPr lang="el-GR" dirty="0" smtClean="0"/>
              <a:t>γ</a:t>
            </a:r>
            <a:r>
              <a:rPr lang="en-GB" dirty="0" smtClean="0"/>
              <a:t>-rays</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22</a:t>
            </a:fld>
            <a:endParaRPr lang="en-GB"/>
          </a:p>
        </p:txBody>
      </p:sp>
    </p:spTree>
    <p:extLst>
      <p:ext uri="{BB962C8B-B14F-4D97-AF65-F5344CB8AC3E}">
        <p14:creationId xmlns:p14="http://schemas.microsoft.com/office/powerpoint/2010/main" val="4036118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Pair-conversion spectrometers</a:t>
            </a:r>
            <a:endParaRPr lang="en-GB" dirty="0"/>
          </a:p>
        </p:txBody>
      </p:sp>
      <p:sp>
        <p:nvSpPr>
          <p:cNvPr id="3" name="Content Placeholder 2"/>
          <p:cNvSpPr>
            <a:spLocks noGrp="1"/>
          </p:cNvSpPr>
          <p:nvPr>
            <p:ph idx="1"/>
          </p:nvPr>
        </p:nvSpPr>
        <p:spPr>
          <a:xfrm>
            <a:off x="457200" y="1600200"/>
            <a:ext cx="8363272" cy="5069160"/>
          </a:xfrm>
        </p:spPr>
        <p:txBody>
          <a:bodyPr/>
          <a:lstStyle/>
          <a:p>
            <a:r>
              <a:rPr lang="en-GB" dirty="0" smtClean="0"/>
              <a:t>Above a few 10s of MeV, photons</a:t>
            </a:r>
            <a:br>
              <a:rPr lang="en-GB" dirty="0" smtClean="0"/>
            </a:br>
            <a:r>
              <a:rPr lang="en-GB" dirty="0" smtClean="0"/>
              <a:t>will readily convert into </a:t>
            </a:r>
            <a:r>
              <a:rPr lang="en-GB" dirty="0" err="1" smtClean="0"/>
              <a:t>e</a:t>
            </a:r>
            <a:r>
              <a:rPr lang="en-GB" baseline="30000" dirty="0" err="1" smtClean="0"/>
              <a:t>+</a:t>
            </a:r>
            <a:r>
              <a:rPr lang="en-GB" dirty="0" err="1" smtClean="0"/>
              <a:t>e</a:t>
            </a:r>
            <a:r>
              <a:rPr lang="en-GB" baseline="30000" dirty="0" smtClean="0"/>
              <a:t>−</a:t>
            </a:r>
            <a:r>
              <a:rPr lang="en-GB" dirty="0" smtClean="0"/>
              <a:t> pairs</a:t>
            </a:r>
          </a:p>
          <a:p>
            <a:pPr lvl="1"/>
            <a:r>
              <a:rPr lang="en-GB" dirty="0" smtClean="0"/>
              <a:t>these are charged particles and can </a:t>
            </a:r>
            <a:br>
              <a:rPr lang="en-GB" dirty="0" smtClean="0"/>
            </a:br>
            <a:r>
              <a:rPr lang="en-GB" dirty="0" smtClean="0"/>
              <a:t>be tracked using ionisation detectors</a:t>
            </a:r>
          </a:p>
          <a:p>
            <a:pPr lvl="1"/>
            <a:r>
              <a:rPr lang="en-GB" dirty="0" smtClean="0"/>
              <a:t>their energies can subsequently be</a:t>
            </a:r>
            <a:br>
              <a:rPr lang="en-GB" dirty="0" smtClean="0"/>
            </a:br>
            <a:r>
              <a:rPr lang="en-GB" dirty="0" smtClean="0"/>
              <a:t>measured using calorimetry</a:t>
            </a:r>
          </a:p>
          <a:p>
            <a:r>
              <a:rPr lang="en-GB" dirty="0" smtClean="0"/>
              <a:t>All intermediate-energy detectors are conceptually identical </a:t>
            </a:r>
          </a:p>
          <a:p>
            <a:pPr lvl="1"/>
            <a:r>
              <a:rPr lang="en-GB" dirty="0" smtClean="0"/>
              <a:t>anticoincidence shield (scintillator)</a:t>
            </a:r>
          </a:p>
          <a:p>
            <a:pPr lvl="2"/>
            <a:r>
              <a:rPr lang="en-GB" dirty="0" smtClean="0"/>
              <a:t>vetoes charged particles coming in from outside</a:t>
            </a:r>
          </a:p>
          <a:p>
            <a:pPr lvl="1"/>
            <a:r>
              <a:rPr lang="en-GB" dirty="0" smtClean="0"/>
              <a:t>converter-tracker (metal foils plus spark chambers or silicon strips)</a:t>
            </a:r>
          </a:p>
          <a:p>
            <a:pPr lvl="2"/>
            <a:r>
              <a:rPr lang="en-GB" dirty="0" smtClean="0"/>
              <a:t>provide material for pair conversion (requires external field) plus position-sensitive detectors to track converted pair</a:t>
            </a:r>
          </a:p>
          <a:p>
            <a:pPr lvl="1"/>
            <a:r>
              <a:rPr lang="en-GB" dirty="0" smtClean="0"/>
              <a:t>calorimeter (inorganic crystal scintillator—</a:t>
            </a:r>
            <a:r>
              <a:rPr lang="en-GB" dirty="0" err="1" smtClean="0"/>
              <a:t>NaI</a:t>
            </a:r>
            <a:r>
              <a:rPr lang="en-GB" dirty="0" smtClean="0"/>
              <a:t> or </a:t>
            </a:r>
            <a:r>
              <a:rPr lang="en-GB" dirty="0" err="1" smtClean="0"/>
              <a:t>CsI</a:t>
            </a:r>
            <a:r>
              <a:rPr lang="en-GB" dirty="0" smtClean="0"/>
              <a:t>) </a:t>
            </a:r>
          </a:p>
          <a:p>
            <a:pPr lvl="2"/>
            <a:r>
              <a:rPr lang="en-GB" dirty="0" smtClean="0"/>
              <a:t>induce electromagnetic shower and measure energy</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23</a:t>
            </a:fld>
            <a:endParaRPr lang="en-GB"/>
          </a:p>
        </p:txBody>
      </p:sp>
      <p:pic>
        <p:nvPicPr>
          <p:cNvPr id="13314" name="Picture 2" descr="https://www-glast.stanford.edu/images/Gamma_telescope_schemat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496" y="1340768"/>
            <a:ext cx="3429000" cy="21907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7384"/>
            <a:ext cx="2437390" cy="369332"/>
          </a:xfrm>
          <a:prstGeom prst="rect">
            <a:avLst/>
          </a:prstGeom>
          <a:noFill/>
        </p:spPr>
        <p:txBody>
          <a:bodyPr wrap="square" rtlCol="0">
            <a:spAutoFit/>
          </a:bodyPr>
          <a:lstStyle/>
          <a:p>
            <a:r>
              <a:rPr lang="en-GB" b="1" i="1" dirty="0" smtClean="0">
                <a:solidFill>
                  <a:schemeClr val="bg1"/>
                </a:solidFill>
              </a:rPr>
              <a:t>notes section 2.4.5</a:t>
            </a:r>
            <a:endParaRPr lang="en-GB" b="1" i="1" dirty="0">
              <a:solidFill>
                <a:schemeClr val="bg1"/>
              </a:solidFill>
            </a:endParaRPr>
          </a:p>
        </p:txBody>
      </p:sp>
    </p:spTree>
    <p:extLst>
      <p:ext uri="{BB962C8B-B14F-4D97-AF65-F5344CB8AC3E}">
        <p14:creationId xmlns:p14="http://schemas.microsoft.com/office/powerpoint/2010/main" val="1346043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40AB68-B506-48B0-8D67-8B664EA145BA}" type="slidenum">
              <a:rPr lang="en-GB" smtClean="0"/>
              <a:t>24</a:t>
            </a:fld>
            <a:endParaRPr lang="en-GB"/>
          </a:p>
        </p:txBody>
      </p:sp>
      <p:pic>
        <p:nvPicPr>
          <p:cNvPr id="14338" name="Picture 2" descr="http://www.gae.ucm.es/%7Eemma/docs/tesina/img7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689" y="548680"/>
            <a:ext cx="3557799"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inspirehep.net/record/791589/files/agile-PL-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3800600"/>
            <a:ext cx="3240360" cy="288481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images.iop.org/objects/ccr/cern/48/9/17/CCgla3_11_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0298" y="3355873"/>
            <a:ext cx="3460174" cy="338549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4" descr="diagram of the Gamma-Ray Telesco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6" descr="diagram of the Gamma-Ray Telescop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8" descr="https://heasarc.gsfc.nasa.gov/Images/cosb/cosb_gamma.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355"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98282"/>
            <a:ext cx="2926894" cy="321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347864" y="548680"/>
            <a:ext cx="2012434" cy="1754326"/>
          </a:xfrm>
          <a:prstGeom prst="rect">
            <a:avLst/>
          </a:prstGeom>
          <a:noFill/>
        </p:spPr>
        <p:txBody>
          <a:bodyPr wrap="square" rtlCol="0">
            <a:spAutoFit/>
          </a:bodyPr>
          <a:lstStyle/>
          <a:p>
            <a:r>
              <a:rPr lang="en-GB" dirty="0" smtClean="0"/>
              <a:t>COS-B </a:t>
            </a:r>
            <a:br>
              <a:rPr lang="en-GB" dirty="0" smtClean="0"/>
            </a:br>
            <a:r>
              <a:rPr lang="en-GB" dirty="0" smtClean="0"/>
              <a:t>(1975-1982)</a:t>
            </a:r>
          </a:p>
          <a:p>
            <a:endParaRPr lang="en-GB" dirty="0" smtClean="0"/>
          </a:p>
          <a:p>
            <a:endParaRPr lang="en-GB" dirty="0"/>
          </a:p>
          <a:p>
            <a:pPr algn="r"/>
            <a:r>
              <a:rPr lang="en-GB" dirty="0" smtClean="0"/>
              <a:t>EGRET</a:t>
            </a:r>
            <a:br>
              <a:rPr lang="en-GB" dirty="0" smtClean="0"/>
            </a:br>
            <a:r>
              <a:rPr lang="en-GB" dirty="0" smtClean="0"/>
              <a:t>(1991-2000)</a:t>
            </a:r>
            <a:endParaRPr lang="en-GB" dirty="0"/>
          </a:p>
        </p:txBody>
      </p:sp>
      <p:sp>
        <p:nvSpPr>
          <p:cNvPr id="11" name="TextBox 10"/>
          <p:cNvSpPr txBox="1"/>
          <p:nvPr/>
        </p:nvSpPr>
        <p:spPr>
          <a:xfrm>
            <a:off x="3635896" y="3800600"/>
            <a:ext cx="1724402" cy="2308324"/>
          </a:xfrm>
          <a:prstGeom prst="rect">
            <a:avLst/>
          </a:prstGeom>
          <a:noFill/>
        </p:spPr>
        <p:txBody>
          <a:bodyPr wrap="square" rtlCol="0">
            <a:spAutoFit/>
          </a:bodyPr>
          <a:lstStyle/>
          <a:p>
            <a:r>
              <a:rPr lang="en-GB" dirty="0" smtClean="0"/>
              <a:t>AGILE</a:t>
            </a:r>
            <a:br>
              <a:rPr lang="en-GB" dirty="0" smtClean="0"/>
            </a:br>
            <a:r>
              <a:rPr lang="en-GB" dirty="0" smtClean="0"/>
              <a:t>(2007-)</a:t>
            </a:r>
          </a:p>
          <a:p>
            <a:endParaRPr lang="en-GB" dirty="0"/>
          </a:p>
          <a:p>
            <a:endParaRPr lang="en-GB" dirty="0" smtClean="0"/>
          </a:p>
          <a:p>
            <a:endParaRPr lang="en-GB" dirty="0"/>
          </a:p>
          <a:p>
            <a:endParaRPr lang="en-GB" dirty="0" smtClean="0"/>
          </a:p>
          <a:p>
            <a:pPr algn="r"/>
            <a:r>
              <a:rPr lang="en-GB" i="1" dirty="0" smtClean="0"/>
              <a:t>Fermi</a:t>
            </a:r>
            <a:r>
              <a:rPr lang="en-GB" dirty="0" smtClean="0"/>
              <a:t>-LAT</a:t>
            </a:r>
            <a:br>
              <a:rPr lang="en-GB" dirty="0" smtClean="0"/>
            </a:br>
            <a:r>
              <a:rPr lang="en-GB" dirty="0" smtClean="0"/>
              <a:t>(2008-)</a:t>
            </a:r>
            <a:endParaRPr lang="en-GB" i="1" dirty="0"/>
          </a:p>
        </p:txBody>
      </p:sp>
      <p:sp>
        <p:nvSpPr>
          <p:cNvPr id="12" name="Line Callout 1 11"/>
          <p:cNvSpPr/>
          <p:nvPr/>
        </p:nvSpPr>
        <p:spPr>
          <a:xfrm>
            <a:off x="3779912" y="4581128"/>
            <a:ext cx="864096" cy="373634"/>
          </a:xfrm>
          <a:prstGeom prst="borderCallout1">
            <a:avLst>
              <a:gd name="adj1" fmla="val 18750"/>
              <a:gd name="adj2" fmla="val -8333"/>
              <a:gd name="adj3" fmla="val -37398"/>
              <a:gd name="adj4" fmla="val -88598"/>
            </a:avLst>
          </a:prstGeom>
          <a:ln>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HXD</a:t>
            </a:r>
            <a:endParaRPr lang="en-GB" dirty="0"/>
          </a:p>
        </p:txBody>
      </p:sp>
    </p:spTree>
    <p:extLst>
      <p:ext uri="{BB962C8B-B14F-4D97-AF65-F5344CB8AC3E}">
        <p14:creationId xmlns:p14="http://schemas.microsoft.com/office/powerpoint/2010/main" val="4272662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546051"/>
            <a:ext cx="8591550"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Sources of </a:t>
            </a:r>
            <a:r>
              <a:rPr lang="en-GB" dirty="0" err="1" smtClean="0"/>
              <a:t>GeV</a:t>
            </a:r>
            <a:r>
              <a:rPr lang="en-GB" dirty="0" smtClean="0"/>
              <a:t>-energy </a:t>
            </a:r>
            <a:r>
              <a:rPr lang="el-GR" dirty="0" smtClean="0"/>
              <a:t>γ</a:t>
            </a:r>
            <a:r>
              <a:rPr lang="en-GB" dirty="0" smtClean="0"/>
              <a:t>-rays</a:t>
            </a:r>
            <a:endParaRPr lang="en-GB" dirty="0"/>
          </a:p>
        </p:txBody>
      </p:sp>
      <p:sp>
        <p:nvSpPr>
          <p:cNvPr id="3" name="Slide Number Placeholder 2"/>
          <p:cNvSpPr>
            <a:spLocks noGrp="1"/>
          </p:cNvSpPr>
          <p:nvPr>
            <p:ph type="sldNum" sz="quarter" idx="12"/>
          </p:nvPr>
        </p:nvSpPr>
        <p:spPr/>
        <p:txBody>
          <a:bodyPr/>
          <a:lstStyle/>
          <a:p>
            <a:fld id="{6240AB68-B506-48B0-8D67-8B664EA145BA}" type="slidenum">
              <a:rPr lang="en-GB" smtClean="0"/>
              <a:t>25</a:t>
            </a:fld>
            <a:endParaRPr lang="en-GB"/>
          </a:p>
        </p:txBody>
      </p:sp>
      <p:sp>
        <p:nvSpPr>
          <p:cNvPr id="4" name="TextBox 3"/>
          <p:cNvSpPr txBox="1"/>
          <p:nvPr/>
        </p:nvSpPr>
        <p:spPr>
          <a:xfrm>
            <a:off x="5508104" y="1412776"/>
            <a:ext cx="3456384" cy="923330"/>
          </a:xfrm>
          <a:prstGeom prst="rect">
            <a:avLst/>
          </a:prstGeom>
          <a:noFill/>
        </p:spPr>
        <p:txBody>
          <a:bodyPr wrap="square" rtlCol="0">
            <a:spAutoFit/>
          </a:bodyPr>
          <a:lstStyle/>
          <a:p>
            <a:pPr algn="r"/>
            <a:r>
              <a:rPr lang="en-GB" i="1" dirty="0" smtClean="0"/>
              <a:t>Fermi-</a:t>
            </a:r>
            <a:r>
              <a:rPr lang="en-GB" dirty="0" smtClean="0"/>
              <a:t>LAT catalogue of sources above 100 MeV</a:t>
            </a:r>
            <a:br>
              <a:rPr lang="en-GB" dirty="0" smtClean="0"/>
            </a:br>
            <a:r>
              <a:rPr lang="en-GB" dirty="0" smtClean="0"/>
              <a:t>(1873)</a:t>
            </a:r>
            <a:endParaRPr lang="en-GB" i="1" dirty="0"/>
          </a:p>
        </p:txBody>
      </p:sp>
      <p:sp>
        <p:nvSpPr>
          <p:cNvPr id="5" name="TextBox 4"/>
          <p:cNvSpPr txBox="1"/>
          <p:nvPr/>
        </p:nvSpPr>
        <p:spPr>
          <a:xfrm>
            <a:off x="179512" y="4870901"/>
            <a:ext cx="2448272" cy="923330"/>
          </a:xfrm>
          <a:prstGeom prst="rect">
            <a:avLst/>
          </a:prstGeom>
          <a:noFill/>
        </p:spPr>
        <p:txBody>
          <a:bodyPr wrap="square" rtlCol="0">
            <a:spAutoFit/>
          </a:bodyPr>
          <a:lstStyle/>
          <a:p>
            <a:r>
              <a:rPr lang="en-GB" i="1" dirty="0" smtClean="0">
                <a:solidFill>
                  <a:schemeClr val="accent4"/>
                </a:solidFill>
              </a:rPr>
              <a:t>mostly</a:t>
            </a:r>
            <a:br>
              <a:rPr lang="en-GB" i="1" dirty="0" smtClean="0">
                <a:solidFill>
                  <a:schemeClr val="accent4"/>
                </a:solidFill>
              </a:rPr>
            </a:br>
            <a:r>
              <a:rPr lang="en-GB" i="1" dirty="0" smtClean="0">
                <a:solidFill>
                  <a:schemeClr val="accent4"/>
                </a:solidFill>
              </a:rPr>
              <a:t>radio-loud AGN</a:t>
            </a:r>
            <a:br>
              <a:rPr lang="en-GB" i="1" dirty="0" smtClean="0">
                <a:solidFill>
                  <a:schemeClr val="accent4"/>
                </a:solidFill>
              </a:rPr>
            </a:br>
            <a:r>
              <a:rPr lang="en-GB" i="1" dirty="0" smtClean="0">
                <a:solidFill>
                  <a:schemeClr val="accent4"/>
                </a:solidFill>
              </a:rPr>
              <a:t>(63%)</a:t>
            </a:r>
            <a:endParaRPr lang="en-GB" i="1" dirty="0">
              <a:solidFill>
                <a:schemeClr val="accent4"/>
              </a:solidFill>
            </a:endParaRPr>
          </a:p>
        </p:txBody>
      </p:sp>
    </p:spTree>
    <p:extLst>
      <p:ext uri="{BB962C8B-B14F-4D97-AF65-F5344CB8AC3E}">
        <p14:creationId xmlns:p14="http://schemas.microsoft.com/office/powerpoint/2010/main" val="2884911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 of </a:t>
            </a:r>
            <a:r>
              <a:rPr lang="en-GB" dirty="0" err="1" smtClean="0"/>
              <a:t>GeV</a:t>
            </a:r>
            <a:r>
              <a:rPr lang="en-GB" dirty="0" smtClean="0"/>
              <a:t>-energy </a:t>
            </a:r>
            <a:r>
              <a:rPr lang="el-GR" dirty="0" smtClean="0"/>
              <a:t>γ</a:t>
            </a:r>
            <a:r>
              <a:rPr lang="en-GB" dirty="0" smtClean="0"/>
              <a:t>-rays</a:t>
            </a:r>
            <a:endParaRPr lang="en-GB" dirty="0"/>
          </a:p>
        </p:txBody>
      </p:sp>
      <p:sp>
        <p:nvSpPr>
          <p:cNvPr id="3" name="Slide Number Placeholder 2"/>
          <p:cNvSpPr>
            <a:spLocks noGrp="1"/>
          </p:cNvSpPr>
          <p:nvPr>
            <p:ph type="sldNum" sz="quarter" idx="12"/>
          </p:nvPr>
        </p:nvSpPr>
        <p:spPr/>
        <p:txBody>
          <a:bodyPr/>
          <a:lstStyle/>
          <a:p>
            <a:fld id="{6240AB68-B506-48B0-8D67-8B664EA145BA}" type="slidenum">
              <a:rPr lang="en-GB" smtClean="0"/>
              <a:t>26</a:t>
            </a:fld>
            <a:endParaRPr lang="en-GB"/>
          </a:p>
        </p:txBody>
      </p:sp>
      <p:pic>
        <p:nvPicPr>
          <p:cNvPr id="15362" name="Picture 2" descr="http://www.asdc.asi.it/fermi1fhl/fermi1fhl_a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04" y="1484822"/>
            <a:ext cx="9072000" cy="52871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08104" y="1412776"/>
            <a:ext cx="3456384" cy="923330"/>
          </a:xfrm>
          <a:prstGeom prst="rect">
            <a:avLst/>
          </a:prstGeom>
          <a:noFill/>
        </p:spPr>
        <p:txBody>
          <a:bodyPr wrap="square" rtlCol="0">
            <a:spAutoFit/>
          </a:bodyPr>
          <a:lstStyle/>
          <a:p>
            <a:pPr algn="r"/>
            <a:r>
              <a:rPr lang="en-GB" i="1" dirty="0" smtClean="0"/>
              <a:t>Fermi-</a:t>
            </a:r>
            <a:r>
              <a:rPr lang="en-GB" dirty="0" smtClean="0"/>
              <a:t>LAT catalogue of sources above 10 </a:t>
            </a:r>
            <a:r>
              <a:rPr lang="en-GB" dirty="0" err="1" smtClean="0"/>
              <a:t>GeV</a:t>
            </a:r>
            <a:r>
              <a:rPr lang="en-GB" dirty="0" smtClean="0"/>
              <a:t/>
            </a:r>
            <a:br>
              <a:rPr lang="en-GB" dirty="0" smtClean="0"/>
            </a:br>
            <a:r>
              <a:rPr lang="en-GB" dirty="0" smtClean="0"/>
              <a:t>(514)</a:t>
            </a:r>
            <a:endParaRPr lang="en-GB" i="1" dirty="0"/>
          </a:p>
        </p:txBody>
      </p:sp>
      <p:sp>
        <p:nvSpPr>
          <p:cNvPr id="5" name="TextBox 4"/>
          <p:cNvSpPr txBox="1"/>
          <p:nvPr/>
        </p:nvSpPr>
        <p:spPr>
          <a:xfrm>
            <a:off x="179512" y="4870901"/>
            <a:ext cx="2448272" cy="923330"/>
          </a:xfrm>
          <a:prstGeom prst="rect">
            <a:avLst/>
          </a:prstGeom>
          <a:noFill/>
        </p:spPr>
        <p:txBody>
          <a:bodyPr wrap="square" rtlCol="0">
            <a:spAutoFit/>
          </a:bodyPr>
          <a:lstStyle/>
          <a:p>
            <a:r>
              <a:rPr lang="en-GB" i="1" dirty="0" smtClean="0">
                <a:solidFill>
                  <a:schemeClr val="accent4"/>
                </a:solidFill>
              </a:rPr>
              <a:t>mostly</a:t>
            </a:r>
            <a:br>
              <a:rPr lang="en-GB" i="1" dirty="0" smtClean="0">
                <a:solidFill>
                  <a:schemeClr val="accent4"/>
                </a:solidFill>
              </a:rPr>
            </a:br>
            <a:r>
              <a:rPr lang="en-GB" i="1" dirty="0" smtClean="0">
                <a:solidFill>
                  <a:schemeClr val="accent4"/>
                </a:solidFill>
              </a:rPr>
              <a:t>radio-loud AGN</a:t>
            </a:r>
            <a:br>
              <a:rPr lang="en-GB" i="1" dirty="0" smtClean="0">
                <a:solidFill>
                  <a:schemeClr val="accent4"/>
                </a:solidFill>
              </a:rPr>
            </a:br>
            <a:r>
              <a:rPr lang="en-GB" i="1" dirty="0" smtClean="0">
                <a:solidFill>
                  <a:schemeClr val="accent4"/>
                </a:solidFill>
              </a:rPr>
              <a:t>(76%)</a:t>
            </a:r>
            <a:endParaRPr lang="en-GB" i="1" dirty="0">
              <a:solidFill>
                <a:schemeClr val="accent4"/>
              </a:solidFill>
            </a:endParaRPr>
          </a:p>
        </p:txBody>
      </p:sp>
    </p:spTree>
    <p:extLst>
      <p:ext uri="{BB962C8B-B14F-4D97-AF65-F5344CB8AC3E}">
        <p14:creationId xmlns:p14="http://schemas.microsoft.com/office/powerpoint/2010/main" val="1291111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Energy Photon </a:t>
            </a:r>
            <a:r>
              <a:rPr lang="en-GB" dirty="0" smtClean="0"/>
              <a:t>Emission</a:t>
            </a:r>
            <a:endParaRPr lang="en-GB" dirty="0"/>
          </a:p>
        </p:txBody>
      </p:sp>
      <p:sp>
        <p:nvSpPr>
          <p:cNvPr id="3" name="Text Placeholder 2"/>
          <p:cNvSpPr>
            <a:spLocks noGrp="1"/>
          </p:cNvSpPr>
          <p:nvPr>
            <p:ph type="body" idx="1"/>
          </p:nvPr>
        </p:nvSpPr>
        <p:spPr/>
        <p:txBody>
          <a:bodyPr/>
          <a:lstStyle/>
          <a:p>
            <a:r>
              <a:rPr lang="en-GB" dirty="0" smtClean="0"/>
              <a:t>High-energy </a:t>
            </a:r>
            <a:r>
              <a:rPr lang="el-GR" dirty="0" smtClean="0"/>
              <a:t>γ</a:t>
            </a:r>
            <a:r>
              <a:rPr lang="en-GB" dirty="0" smtClean="0"/>
              <a:t>-rays</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27</a:t>
            </a:fld>
            <a:endParaRPr lang="en-GB"/>
          </a:p>
        </p:txBody>
      </p:sp>
    </p:spTree>
    <p:extLst>
      <p:ext uri="{BB962C8B-B14F-4D97-AF65-F5344CB8AC3E}">
        <p14:creationId xmlns:p14="http://schemas.microsoft.com/office/powerpoint/2010/main" val="2399909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Photon-induced air showers</a:t>
            </a:r>
            <a:endParaRPr lang="en-GB" dirty="0"/>
          </a:p>
        </p:txBody>
      </p:sp>
      <p:sp>
        <p:nvSpPr>
          <p:cNvPr id="3" name="Content Placeholder 2"/>
          <p:cNvSpPr>
            <a:spLocks noGrp="1"/>
          </p:cNvSpPr>
          <p:nvPr>
            <p:ph idx="1"/>
          </p:nvPr>
        </p:nvSpPr>
        <p:spPr>
          <a:xfrm>
            <a:off x="457200" y="1600200"/>
            <a:ext cx="8538000" cy="4876800"/>
          </a:xfrm>
        </p:spPr>
        <p:txBody>
          <a:bodyPr/>
          <a:lstStyle/>
          <a:p>
            <a:r>
              <a:rPr lang="en-GB" dirty="0" smtClean="0"/>
              <a:t>Very-high-energy </a:t>
            </a:r>
            <a:r>
              <a:rPr lang="el-GR" dirty="0" smtClean="0"/>
              <a:t>γ</a:t>
            </a:r>
            <a:r>
              <a:rPr lang="en-GB" dirty="0" smtClean="0"/>
              <a:t>-rays are uncommon</a:t>
            </a:r>
          </a:p>
          <a:p>
            <a:pPr lvl="1"/>
            <a:r>
              <a:rPr lang="en-GB" dirty="0" smtClean="0"/>
              <a:t>space-based detectors are too small to get a </a:t>
            </a:r>
            <a:br>
              <a:rPr lang="en-GB" dirty="0" smtClean="0"/>
            </a:br>
            <a:r>
              <a:rPr lang="en-GB" dirty="0" smtClean="0"/>
              <a:t>decent rate</a:t>
            </a:r>
          </a:p>
          <a:p>
            <a:pPr lvl="1"/>
            <a:r>
              <a:rPr lang="en-GB" dirty="0" smtClean="0"/>
              <a:t>also, measurement quality degrades because </a:t>
            </a:r>
            <a:br>
              <a:rPr lang="en-GB" dirty="0" smtClean="0"/>
            </a:br>
            <a:r>
              <a:rPr lang="en-GB" dirty="0" smtClean="0"/>
              <a:t>larger showers leak out of back of calorimeter</a:t>
            </a:r>
          </a:p>
          <a:p>
            <a:r>
              <a:rPr lang="en-GB" dirty="0" smtClean="0"/>
              <a:t>Therefore, as with charged cosmic rays,</a:t>
            </a:r>
            <a:br>
              <a:rPr lang="en-GB" dirty="0" smtClean="0"/>
            </a:br>
            <a:r>
              <a:rPr lang="en-GB" dirty="0" smtClean="0"/>
              <a:t>go for ground-based detectors and detect the shower</a:t>
            </a:r>
            <a:r>
              <a:rPr lang="en-GB" dirty="0"/>
              <a:t> </a:t>
            </a:r>
            <a:r>
              <a:rPr lang="en-GB" dirty="0" smtClean="0"/>
              <a:t>produced in the atmosphere</a:t>
            </a:r>
          </a:p>
          <a:p>
            <a:pPr lvl="1"/>
            <a:r>
              <a:rPr lang="en-GB" dirty="0" smtClean="0"/>
              <a:t>very little of a photon shower reaches ground, so applicable techniques are nitrogen fluorescence and Cherenkov radiation</a:t>
            </a:r>
          </a:p>
          <a:p>
            <a:pPr lvl="2"/>
            <a:r>
              <a:rPr lang="en-GB" dirty="0" smtClean="0"/>
              <a:t>high-energy photon detectors tend to choose Cherenkov emission because of its high directionality (as photons point back to their source, direction reconstruction is important to identify optical counterparts of </a:t>
            </a:r>
            <a:r>
              <a:rPr lang="el-GR" dirty="0" smtClean="0"/>
              <a:t>γ</a:t>
            </a:r>
            <a:r>
              <a:rPr lang="en-GB" dirty="0" smtClean="0"/>
              <a:t>-ray sources)</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28</a:t>
            </a:fld>
            <a:endParaRPr lang="en-GB"/>
          </a:p>
        </p:txBody>
      </p:sp>
      <p:pic>
        <p:nvPicPr>
          <p:cNvPr id="16386" name="Picture 2" descr="Photonschau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000" y="1440000"/>
            <a:ext cx="1219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Protonschau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6000" y="1440000"/>
            <a:ext cx="1219200" cy="2438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7504" y="-27384"/>
            <a:ext cx="2437390" cy="369332"/>
          </a:xfrm>
          <a:prstGeom prst="rect">
            <a:avLst/>
          </a:prstGeom>
          <a:noFill/>
        </p:spPr>
        <p:txBody>
          <a:bodyPr wrap="square" rtlCol="0">
            <a:spAutoFit/>
          </a:bodyPr>
          <a:lstStyle/>
          <a:p>
            <a:r>
              <a:rPr lang="en-GB" b="1" i="1" dirty="0" smtClean="0">
                <a:solidFill>
                  <a:schemeClr val="bg1"/>
                </a:solidFill>
              </a:rPr>
              <a:t>notes section 2.4.6</a:t>
            </a:r>
            <a:endParaRPr lang="en-GB" b="1" i="1" dirty="0">
              <a:solidFill>
                <a:schemeClr val="bg1"/>
              </a:solidFill>
            </a:endParaRPr>
          </a:p>
        </p:txBody>
      </p:sp>
      <p:sp>
        <p:nvSpPr>
          <p:cNvPr id="5" name="TextBox 4"/>
          <p:cNvSpPr txBox="1"/>
          <p:nvPr/>
        </p:nvSpPr>
        <p:spPr>
          <a:xfrm>
            <a:off x="6804248" y="980728"/>
            <a:ext cx="1872208" cy="369332"/>
          </a:xfrm>
          <a:prstGeom prst="rect">
            <a:avLst/>
          </a:prstGeom>
          <a:noFill/>
        </p:spPr>
        <p:txBody>
          <a:bodyPr wrap="square" rtlCol="0">
            <a:spAutoFit/>
          </a:bodyPr>
          <a:lstStyle/>
          <a:p>
            <a:r>
              <a:rPr lang="en-GB" dirty="0" smtClean="0"/>
              <a:t>  </a:t>
            </a:r>
            <a:r>
              <a:rPr lang="el-GR" dirty="0" smtClean="0">
                <a:solidFill>
                  <a:schemeClr val="tx2">
                    <a:lumMod val="75000"/>
                  </a:schemeClr>
                </a:solidFill>
              </a:rPr>
              <a:t>γ</a:t>
            </a:r>
            <a:r>
              <a:rPr lang="en-GB" dirty="0" smtClean="0"/>
              <a:t>                   </a:t>
            </a:r>
            <a:r>
              <a:rPr lang="en-GB" dirty="0" smtClean="0">
                <a:solidFill>
                  <a:schemeClr val="tx2">
                    <a:lumMod val="75000"/>
                  </a:schemeClr>
                </a:solidFill>
              </a:rPr>
              <a:t>p</a:t>
            </a:r>
            <a:endParaRPr lang="en-GB" dirty="0">
              <a:solidFill>
                <a:schemeClr val="tx2">
                  <a:lumMod val="75000"/>
                </a:schemeClr>
              </a:solidFill>
            </a:endParaRPr>
          </a:p>
        </p:txBody>
      </p:sp>
    </p:spTree>
    <p:extLst>
      <p:ext uri="{BB962C8B-B14F-4D97-AF65-F5344CB8AC3E}">
        <p14:creationId xmlns:p14="http://schemas.microsoft.com/office/powerpoint/2010/main" val="35686445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Cherenkov radiation</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Cherenkov emission per unit time is</a:t>
                </a:r>
                <a:br>
                  <a:rPr lang="en-GB" dirty="0" smtClean="0"/>
                </a:br>
                <a14:m>
                  <m:oMath xmlns:m="http://schemas.openxmlformats.org/officeDocument/2006/math">
                    <m:r>
                      <a:rPr lang="en-GB" i="1">
                        <a:latin typeface="Cambria Math"/>
                      </a:rPr>
                      <m:t>𝐼</m:t>
                    </m:r>
                    <m:d>
                      <m:dPr>
                        <m:ctrlPr>
                          <a:rPr lang="en-GB" b="0" i="0" smtClean="0">
                            <a:latin typeface="Cambria Math"/>
                          </a:rPr>
                        </m:ctrlPr>
                      </m:dPr>
                      <m:e>
                        <m:r>
                          <a:rPr lang="en-GB" b="0" i="1" smtClean="0">
                            <a:latin typeface="Cambria Math"/>
                          </a:rPr>
                          <m:t>𝜔</m:t>
                        </m:r>
                      </m:e>
                    </m:d>
                    <m:r>
                      <a:rPr lang="en-GB" b="0" i="1" smtClean="0">
                        <a:latin typeface="Cambria Math"/>
                      </a:rPr>
                      <m:t>=</m:t>
                    </m:r>
                    <m:f>
                      <m:fPr>
                        <m:ctrlPr>
                          <a:rPr lang="en-GB" b="0" i="1" smtClean="0">
                            <a:latin typeface="Cambria Math"/>
                          </a:rPr>
                        </m:ctrlPr>
                      </m:fPr>
                      <m:num>
                        <m:r>
                          <m:rPr>
                            <m:sty m:val="p"/>
                          </m:rPr>
                          <a:rPr lang="en-GB" b="0" i="0" smtClean="0">
                            <a:latin typeface="Cambria Math"/>
                          </a:rPr>
                          <m:t>d</m:t>
                        </m:r>
                        <m:sSub>
                          <m:sSubPr>
                            <m:ctrlPr>
                              <a:rPr lang="en-GB" b="0" i="1" smtClean="0">
                                <a:latin typeface="Cambria Math"/>
                              </a:rPr>
                            </m:ctrlPr>
                          </m:sSubPr>
                          <m:e>
                            <m:r>
                              <a:rPr lang="en-GB" b="0" i="1" smtClean="0">
                                <a:latin typeface="Cambria Math"/>
                              </a:rPr>
                              <m:t>𝐸</m:t>
                            </m:r>
                          </m:e>
                          <m:sub>
                            <m:r>
                              <m:rPr>
                                <m:sty m:val="p"/>
                              </m:rPr>
                              <a:rPr lang="en-GB" b="0" i="0" smtClean="0">
                                <a:latin typeface="Cambria Math"/>
                              </a:rPr>
                              <m:t>rad</m:t>
                            </m:r>
                          </m:sub>
                        </m:sSub>
                      </m:num>
                      <m:den>
                        <m:r>
                          <m:rPr>
                            <m:sty m:val="p"/>
                          </m:rPr>
                          <a:rPr lang="en-GB" b="0" i="0" smtClean="0">
                            <a:latin typeface="Cambria Math"/>
                          </a:rPr>
                          <m:t>d</m:t>
                        </m:r>
                        <m:r>
                          <a:rPr lang="en-GB" b="0" i="1" smtClean="0">
                            <a:latin typeface="Cambria Math"/>
                          </a:rPr>
                          <m:t>𝜔</m:t>
                        </m:r>
                        <m:r>
                          <m:rPr>
                            <m:sty m:val="p"/>
                          </m:rPr>
                          <a:rPr lang="en-GB" b="0" i="0" smtClean="0">
                            <a:latin typeface="Cambria Math"/>
                          </a:rPr>
                          <m:t>d</m:t>
                        </m:r>
                        <m:r>
                          <a:rPr lang="en-GB" b="0" i="1" smtClean="0">
                            <a:latin typeface="Cambria Math"/>
                          </a:rPr>
                          <m:t>𝑡</m:t>
                        </m:r>
                      </m:den>
                    </m:f>
                    <m:r>
                      <a:rPr lang="en-GB" b="0" i="1" smtClean="0">
                        <a:latin typeface="Cambria Math"/>
                      </a:rPr>
                      <m:t>=</m:t>
                    </m:r>
                    <m:f>
                      <m:fPr>
                        <m:ctrlPr>
                          <a:rPr lang="en-GB" b="0" i="1" smtClean="0">
                            <a:latin typeface="Cambria Math"/>
                          </a:rPr>
                        </m:ctrlPr>
                      </m:fPr>
                      <m:num>
                        <m:r>
                          <a:rPr lang="en-GB" b="0" i="1" smtClean="0">
                            <a:latin typeface="Cambria Math"/>
                          </a:rPr>
                          <m:t>𝜔</m:t>
                        </m:r>
                        <m:sSup>
                          <m:sSupPr>
                            <m:ctrlPr>
                              <a:rPr lang="en-GB" b="0" i="1" smtClean="0">
                                <a:latin typeface="Cambria Math"/>
                              </a:rPr>
                            </m:ctrlPr>
                          </m:sSupPr>
                          <m:e>
                            <m:r>
                              <a:rPr lang="en-GB" b="0" i="1" smtClean="0">
                                <a:latin typeface="Cambria Math"/>
                              </a:rPr>
                              <m:t>𝑒</m:t>
                            </m:r>
                          </m:e>
                          <m:sup>
                            <m:r>
                              <a:rPr lang="en-GB" b="0" i="1" smtClean="0">
                                <a:latin typeface="Cambria Math"/>
                              </a:rPr>
                              <m:t>2</m:t>
                            </m:r>
                          </m:sup>
                        </m:sSup>
                        <m:r>
                          <a:rPr lang="en-GB" b="0" i="1" smtClean="0">
                            <a:latin typeface="Cambria Math"/>
                          </a:rPr>
                          <m:t>𝛽</m:t>
                        </m:r>
                      </m:num>
                      <m:den>
                        <m:r>
                          <a:rPr lang="en-GB" b="0" i="1" smtClean="0">
                            <a:latin typeface="Cambria Math"/>
                          </a:rPr>
                          <m:t>4</m:t>
                        </m:r>
                        <m:r>
                          <a:rPr lang="en-GB" b="0" i="1" smtClean="0">
                            <a:latin typeface="Cambria Math"/>
                          </a:rPr>
                          <m:t>𝜋</m:t>
                        </m:r>
                        <m:sSub>
                          <m:sSubPr>
                            <m:ctrlPr>
                              <a:rPr lang="en-GB" b="0" i="1" smtClean="0">
                                <a:latin typeface="Cambria Math"/>
                              </a:rPr>
                            </m:ctrlPr>
                          </m:sSubPr>
                          <m:e>
                            <m:r>
                              <a:rPr lang="en-GB" b="0" i="1" smtClean="0">
                                <a:latin typeface="Cambria Math"/>
                              </a:rPr>
                              <m:t>𝜖</m:t>
                            </m:r>
                          </m:e>
                          <m:sub>
                            <m:r>
                              <a:rPr lang="en-GB" b="0" i="1" smtClean="0">
                                <a:latin typeface="Cambria Math"/>
                              </a:rPr>
                              <m:t>0</m:t>
                            </m:r>
                          </m:sub>
                        </m:sSub>
                        <m:r>
                          <a:rPr lang="en-GB" b="0" i="1" smtClean="0">
                            <a:latin typeface="Cambria Math"/>
                          </a:rPr>
                          <m:t>𝑐</m:t>
                        </m:r>
                      </m:den>
                    </m:f>
                    <m:d>
                      <m:dPr>
                        <m:ctrlPr>
                          <a:rPr lang="en-GB" b="0" i="1" smtClean="0">
                            <a:latin typeface="Cambria Math"/>
                          </a:rPr>
                        </m:ctrlPr>
                      </m:dPr>
                      <m:e>
                        <m:r>
                          <a:rPr lang="en-GB" b="0" i="1" smtClean="0">
                            <a:latin typeface="Cambria Math"/>
                          </a:rPr>
                          <m:t>1−</m:t>
                        </m:r>
                        <m:f>
                          <m:fPr>
                            <m:ctrlPr>
                              <a:rPr lang="en-GB" b="0" i="1" smtClean="0">
                                <a:latin typeface="Cambria Math"/>
                              </a:rPr>
                            </m:ctrlPr>
                          </m:fPr>
                          <m:num>
                            <m:r>
                              <a:rPr lang="en-GB" b="0" i="1" smtClean="0">
                                <a:latin typeface="Cambria Math"/>
                              </a:rPr>
                              <m:t>1</m:t>
                            </m:r>
                          </m:num>
                          <m:den>
                            <m:sSup>
                              <m:sSupPr>
                                <m:ctrlPr>
                                  <a:rPr lang="en-GB" b="0" i="1" smtClean="0">
                                    <a:latin typeface="Cambria Math"/>
                                  </a:rPr>
                                </m:ctrlPr>
                              </m:sSupPr>
                              <m:e>
                                <m:r>
                                  <a:rPr lang="en-GB" b="0" i="1" smtClean="0">
                                    <a:latin typeface="Cambria Math"/>
                                  </a:rPr>
                                  <m:t>𝑛</m:t>
                                </m:r>
                              </m:e>
                              <m:sup>
                                <m:r>
                                  <a:rPr lang="en-GB" b="0" i="1" smtClean="0">
                                    <a:latin typeface="Cambria Math"/>
                                  </a:rPr>
                                  <m:t>2</m:t>
                                </m:r>
                              </m:sup>
                            </m:sSup>
                            <m:sSup>
                              <m:sSupPr>
                                <m:ctrlPr>
                                  <a:rPr lang="en-GB" b="0" i="1" smtClean="0">
                                    <a:latin typeface="Cambria Math"/>
                                  </a:rPr>
                                </m:ctrlPr>
                              </m:sSupPr>
                              <m:e>
                                <m:r>
                                  <a:rPr lang="en-GB" b="0" i="1" smtClean="0">
                                    <a:latin typeface="Cambria Math"/>
                                  </a:rPr>
                                  <m:t>𝛽</m:t>
                                </m:r>
                              </m:e>
                              <m:sup>
                                <m:r>
                                  <a:rPr lang="en-GB" b="0" i="1" smtClean="0">
                                    <a:latin typeface="Cambria Math"/>
                                  </a:rPr>
                                  <m:t>2</m:t>
                                </m:r>
                              </m:sup>
                            </m:sSup>
                          </m:den>
                        </m:f>
                      </m:e>
                    </m:d>
                  </m:oMath>
                </a14:m>
                <a:endParaRPr lang="en-GB" dirty="0" smtClean="0"/>
              </a:p>
              <a:p>
                <a:pPr lvl="1"/>
                <a14:m>
                  <m:oMath xmlns:m="http://schemas.openxmlformats.org/officeDocument/2006/math">
                    <m:r>
                      <a:rPr lang="en-GB" b="0" i="1" smtClean="0">
                        <a:latin typeface="Cambria Math"/>
                      </a:rPr>
                      <m:t>𝐼</m:t>
                    </m:r>
                    <m:d>
                      <m:dPr>
                        <m:ctrlPr>
                          <a:rPr lang="en-GB" b="0" i="1" smtClean="0">
                            <a:latin typeface="Cambria Math"/>
                          </a:rPr>
                        </m:ctrlPr>
                      </m:dPr>
                      <m:e>
                        <m:r>
                          <a:rPr lang="en-GB" b="0" i="1" smtClean="0">
                            <a:latin typeface="Cambria Math"/>
                          </a:rPr>
                          <m:t>𝜔</m:t>
                        </m:r>
                      </m:e>
                    </m:d>
                    <m:r>
                      <a:rPr lang="en-GB" b="0" i="1" smtClean="0">
                        <a:latin typeface="Cambria Math"/>
                      </a:rPr>
                      <m:t>∝</m:t>
                    </m:r>
                    <m:r>
                      <a:rPr lang="en-GB" b="0" i="1" smtClean="0">
                        <a:latin typeface="Cambria Math"/>
                      </a:rPr>
                      <m:t>𝜔</m:t>
                    </m:r>
                  </m:oMath>
                </a14:m>
                <a:r>
                  <a:rPr lang="en-GB" dirty="0" smtClean="0"/>
                  <a:t>, hence Cherenkov light is blue (but note </a:t>
                </a:r>
                <a:r>
                  <a:rPr lang="en-GB" i="1" dirty="0" smtClean="0">
                    <a:latin typeface="Cambria" panose="02040503050406030204" pitchFamily="18" charset="0"/>
                  </a:rPr>
                  <a:t>n</a:t>
                </a:r>
                <a:r>
                  <a:rPr lang="en-GB" dirty="0" smtClean="0"/>
                  <a:t> also depends on </a:t>
                </a:r>
                <a:r>
                  <a:rPr lang="el-GR" i="1" dirty="0" smtClean="0">
                    <a:latin typeface="Cambria" panose="02040503050406030204" pitchFamily="18" charset="0"/>
                  </a:rPr>
                  <a:t>ω</a:t>
                </a:r>
                <a:r>
                  <a:rPr lang="en-GB" dirty="0" smtClean="0"/>
                  <a:t>, proportionality is not exact)</a:t>
                </a:r>
              </a:p>
              <a:p>
                <a:pPr lvl="1"/>
                <a:r>
                  <a:rPr lang="en-GB" dirty="0" smtClean="0"/>
                  <a:t>very little dependence on particle energy once </a:t>
                </a:r>
                <a14:m>
                  <m:oMath xmlns:m="http://schemas.openxmlformats.org/officeDocument/2006/math">
                    <m:r>
                      <a:rPr lang="en-GB" b="0" i="1" smtClean="0">
                        <a:latin typeface="Cambria Math"/>
                      </a:rPr>
                      <m:t>𝛽</m:t>
                    </m:r>
                    <m:r>
                      <a:rPr lang="en-GB" b="0" i="1" smtClean="0">
                        <a:latin typeface="Cambria Math"/>
                      </a:rPr>
                      <m:t>≃1</m:t>
                    </m:r>
                  </m:oMath>
                </a14:m>
                <a:endParaRPr lang="en-GB" dirty="0" smtClean="0"/>
              </a:p>
              <a:p>
                <a:pPr lvl="1"/>
                <a:r>
                  <a:rPr lang="en-GB" dirty="0" smtClean="0"/>
                  <a:t>but </a:t>
                </a:r>
                <a:r>
                  <a:rPr lang="en-GB" b="1" i="1" dirty="0" smtClean="0"/>
                  <a:t>number of particles in shower</a:t>
                </a:r>
                <a:r>
                  <a:rPr lang="en-GB" dirty="0" smtClean="0"/>
                  <a:t> depends on energy of incoming particle, so </a:t>
                </a:r>
                <a:r>
                  <a:rPr lang="en-GB" i="1" dirty="0" smtClean="0"/>
                  <a:t>total light yield</a:t>
                </a:r>
                <a:r>
                  <a:rPr lang="en-GB" dirty="0" smtClean="0"/>
                  <a:t> does provide a measure of the energy of the particle initiating the shower</a:t>
                </a:r>
              </a:p>
              <a:p>
                <a:r>
                  <a:rPr lang="en-GB" dirty="0" err="1" smtClean="0"/>
                  <a:t>TeV</a:t>
                </a:r>
                <a:r>
                  <a:rPr lang="en-GB" dirty="0" smtClean="0"/>
                  <a:t>-energy photon produces only ~100 Cherenkov photons per square metre</a:t>
                </a:r>
              </a:p>
              <a:p>
                <a:pPr lvl="1"/>
                <a:r>
                  <a:rPr lang="en-GB" dirty="0" smtClean="0"/>
                  <a:t>need large collecting areas (~100 m</a:t>
                </a:r>
                <a:r>
                  <a:rPr lang="en-GB" baseline="30000" dirty="0" smtClean="0"/>
                  <a:t>2</a:t>
                </a:r>
                <a:r>
                  <a:rPr lang="en-GB" dirty="0" smtClean="0"/>
                  <a:t> typical)</a:t>
                </a:r>
              </a:p>
              <a:p>
                <a:pPr lvl="1"/>
                <a:r>
                  <a:rPr lang="en-GB" dirty="0" smtClean="0"/>
                  <a:t>but light pool is ~60000 m</a:t>
                </a:r>
                <a:r>
                  <a:rPr lang="en-GB" baseline="30000" dirty="0" smtClean="0"/>
                  <a:t>2</a:t>
                </a:r>
                <a:r>
                  <a:rPr lang="en-GB" dirty="0" smtClean="0"/>
                  <a:t>, so large effective area for low fluxes</a:t>
                </a: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875" r="-370" b="-1375"/>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240AB68-B506-48B0-8D67-8B664EA145BA}" type="slidenum">
              <a:rPr lang="en-GB" smtClean="0"/>
              <a:t>29</a:t>
            </a:fld>
            <a:endParaRPr lang="en-GB"/>
          </a:p>
        </p:txBody>
      </p:sp>
    </p:spTree>
    <p:extLst>
      <p:ext uri="{BB962C8B-B14F-4D97-AF65-F5344CB8AC3E}">
        <p14:creationId xmlns:p14="http://schemas.microsoft.com/office/powerpoint/2010/main" val="26784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Energy Photon </a:t>
            </a:r>
            <a:r>
              <a:rPr lang="en-GB" dirty="0" smtClean="0"/>
              <a:t>Emission</a:t>
            </a:r>
            <a:endParaRPr lang="en-GB" dirty="0"/>
          </a:p>
        </p:txBody>
      </p:sp>
      <p:sp>
        <p:nvSpPr>
          <p:cNvPr id="3" name="Text Placeholder 2"/>
          <p:cNvSpPr>
            <a:spLocks noGrp="1"/>
          </p:cNvSpPr>
          <p:nvPr>
            <p:ph type="body" idx="1"/>
          </p:nvPr>
        </p:nvSpPr>
        <p:spPr/>
        <p:txBody>
          <a:bodyPr/>
          <a:lstStyle/>
          <a:p>
            <a:r>
              <a:rPr lang="en-GB" dirty="0" smtClean="0"/>
              <a:t>Emission Mechanisms</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3</a:t>
            </a:fld>
            <a:endParaRPr lang="en-GB"/>
          </a:p>
        </p:txBody>
      </p:sp>
    </p:spTree>
    <p:extLst>
      <p:ext uri="{BB962C8B-B14F-4D97-AF65-F5344CB8AC3E}">
        <p14:creationId xmlns:p14="http://schemas.microsoft.com/office/powerpoint/2010/main" val="3897700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Cherenkov radiation from air showers</a:t>
            </a:r>
            <a:endParaRPr lang="en-GB" dirty="0"/>
          </a:p>
        </p:txBody>
      </p:sp>
      <p:sp>
        <p:nvSpPr>
          <p:cNvPr id="3" name="Slide Number Placeholder 2"/>
          <p:cNvSpPr>
            <a:spLocks noGrp="1"/>
          </p:cNvSpPr>
          <p:nvPr>
            <p:ph type="sldNum" sz="quarter" idx="12"/>
          </p:nvPr>
        </p:nvSpPr>
        <p:spPr/>
        <p:txBody>
          <a:bodyPr/>
          <a:lstStyle/>
          <a:p>
            <a:fld id="{6240AB68-B506-48B0-8D67-8B664EA145BA}" type="slidenum">
              <a:rPr lang="en-GB" smtClean="0"/>
              <a:t>30</a:t>
            </a:fld>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95611"/>
            <a:ext cx="6019800"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4200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Imaging air Cherenkov telescopes</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31</a:t>
            </a:fld>
            <a:endParaRPr lang="en-GB"/>
          </a:p>
        </p:txBody>
      </p:sp>
      <p:pic>
        <p:nvPicPr>
          <p:cNvPr id="19458" name="Picture 2" descr="http://www.hermanusastronomy.co.za/wp-content/uploads/Cherenkov-flash-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496" y="2993213"/>
            <a:ext cx="6300000" cy="3820163"/>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www.lsw.uni-heidelberg.de/projects/hess/HESS/img/hess2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202" y="1314480"/>
            <a:ext cx="5220072" cy="166789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www.mpi-hd.mpg.de/hfm/HESS/pages/press/2012/HESS_II_first_light/images/Image_7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1340768"/>
            <a:ext cx="3708000" cy="18296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496" y="3284984"/>
            <a:ext cx="2592288" cy="3293209"/>
          </a:xfrm>
          <a:prstGeom prst="rect">
            <a:avLst/>
          </a:prstGeom>
          <a:noFill/>
        </p:spPr>
        <p:txBody>
          <a:bodyPr wrap="square" rtlCol="0">
            <a:spAutoFit/>
          </a:bodyPr>
          <a:lstStyle/>
          <a:p>
            <a:pPr>
              <a:spcAft>
                <a:spcPts val="600"/>
              </a:spcAft>
            </a:pPr>
            <a:r>
              <a:rPr lang="en-GB" dirty="0" smtClean="0"/>
              <a:t>Stereo imaging with multiple telescopes improves shower reconstruction.</a:t>
            </a:r>
          </a:p>
          <a:p>
            <a:pPr>
              <a:spcAft>
                <a:spcPts val="600"/>
              </a:spcAft>
            </a:pPr>
            <a:r>
              <a:rPr lang="en-GB" dirty="0" smtClean="0"/>
              <a:t>Photon showers are identified by shower shape.</a:t>
            </a:r>
          </a:p>
          <a:p>
            <a:pPr>
              <a:spcAft>
                <a:spcPts val="600"/>
              </a:spcAft>
            </a:pPr>
            <a:r>
              <a:rPr lang="en-GB" dirty="0" smtClean="0"/>
              <a:t>Sources can be located to within a few </a:t>
            </a:r>
            <a:r>
              <a:rPr lang="en-GB" dirty="0" err="1" smtClean="0"/>
              <a:t>arcsec</a:t>
            </a:r>
            <a:r>
              <a:rPr lang="en-GB" dirty="0" smtClean="0"/>
              <a:t> (for H.E.S.S.); </a:t>
            </a:r>
            <a:r>
              <a:rPr lang="el-GR" dirty="0" smtClean="0"/>
              <a:t>γ</a:t>
            </a:r>
            <a:r>
              <a:rPr lang="en-GB" dirty="0" smtClean="0"/>
              <a:t> energy measurement ~15%</a:t>
            </a:r>
            <a:endParaRPr lang="en-GB" dirty="0"/>
          </a:p>
        </p:txBody>
      </p:sp>
      <p:sp>
        <p:nvSpPr>
          <p:cNvPr id="6" name="TextBox 5"/>
          <p:cNvSpPr txBox="1"/>
          <p:nvPr/>
        </p:nvSpPr>
        <p:spPr>
          <a:xfrm>
            <a:off x="7020272" y="3170405"/>
            <a:ext cx="1656184" cy="646331"/>
          </a:xfrm>
          <a:prstGeom prst="rect">
            <a:avLst/>
          </a:prstGeom>
          <a:noFill/>
        </p:spPr>
        <p:txBody>
          <a:bodyPr wrap="square" rtlCol="0">
            <a:spAutoFit/>
          </a:bodyPr>
          <a:lstStyle/>
          <a:p>
            <a:r>
              <a:rPr lang="en-GB" i="1" dirty="0" smtClean="0">
                <a:solidFill>
                  <a:schemeClr val="bg1"/>
                </a:solidFill>
              </a:rPr>
              <a:t>H.E.S.S. array in Namibia</a:t>
            </a:r>
            <a:endParaRPr lang="en-GB" i="1" dirty="0">
              <a:solidFill>
                <a:schemeClr val="bg1"/>
              </a:solidFill>
            </a:endParaRPr>
          </a:p>
        </p:txBody>
      </p:sp>
    </p:spTree>
    <p:extLst>
      <p:ext uri="{BB962C8B-B14F-4D97-AF65-F5344CB8AC3E}">
        <p14:creationId xmlns:p14="http://schemas.microsoft.com/office/powerpoint/2010/main" val="258346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TeV</a:t>
            </a:r>
            <a:r>
              <a:rPr lang="en-GB" dirty="0" smtClean="0"/>
              <a:t> photon sources</a:t>
            </a:r>
            <a:endParaRPr lang="en-GB" dirty="0"/>
          </a:p>
        </p:txBody>
      </p:sp>
      <p:sp>
        <p:nvSpPr>
          <p:cNvPr id="3" name="Slide Number Placeholder 2"/>
          <p:cNvSpPr>
            <a:spLocks noGrp="1"/>
          </p:cNvSpPr>
          <p:nvPr>
            <p:ph type="sldNum" sz="quarter" idx="12"/>
          </p:nvPr>
        </p:nvSpPr>
        <p:spPr/>
        <p:txBody>
          <a:bodyPr/>
          <a:lstStyle/>
          <a:p>
            <a:fld id="{6240AB68-B506-48B0-8D67-8B664EA145BA}" type="slidenum">
              <a:rPr lang="en-GB" smtClean="0"/>
              <a:t>32</a:t>
            </a:fld>
            <a:endParaRPr lang="en-GB"/>
          </a:p>
        </p:txBody>
      </p:sp>
      <p:pic>
        <p:nvPicPr>
          <p:cNvPr id="21506" name="Picture 2" descr="http://tevcat.uchicago.edu/tmp/expo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8115300" cy="4171951"/>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tevcat.uchicago.edu/tmp/lege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3760" y="3717032"/>
            <a:ext cx="1504743" cy="31409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5656735"/>
            <a:ext cx="7056784" cy="1000274"/>
          </a:xfrm>
          <a:prstGeom prst="rect">
            <a:avLst/>
          </a:prstGeom>
          <a:noFill/>
        </p:spPr>
        <p:txBody>
          <a:bodyPr wrap="square" rtlCol="0">
            <a:spAutoFit/>
          </a:bodyPr>
          <a:lstStyle/>
          <a:p>
            <a:pPr>
              <a:spcAft>
                <a:spcPts val="600"/>
              </a:spcAft>
            </a:pPr>
            <a:r>
              <a:rPr lang="en-GB" dirty="0" smtClean="0"/>
              <a:t>Mixture of Galactic sources (mainly SNR/PWN) and extragalactic (mainly radio-loud AGN).  </a:t>
            </a:r>
          </a:p>
          <a:p>
            <a:pPr>
              <a:spcAft>
                <a:spcPts val="600"/>
              </a:spcAft>
            </a:pPr>
            <a:r>
              <a:rPr lang="en-GB" i="1" dirty="0" smtClean="0"/>
              <a:t>Note that at these energies high-redshift sources are not visible</a:t>
            </a:r>
            <a:endParaRPr lang="en-GB" i="1" dirty="0"/>
          </a:p>
        </p:txBody>
      </p:sp>
    </p:spTree>
    <p:extLst>
      <p:ext uri="{BB962C8B-B14F-4D97-AF65-F5344CB8AC3E}">
        <p14:creationId xmlns:p14="http://schemas.microsoft.com/office/powerpoint/2010/main" val="14163181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Summary</a:t>
            </a:r>
            <a:endParaRPr lang="en-GB" sz="3200" dirty="0"/>
          </a:p>
        </p:txBody>
      </p:sp>
      <p:sp>
        <p:nvSpPr>
          <p:cNvPr id="3" name="Content Placeholder 2"/>
          <p:cNvSpPr>
            <a:spLocks noGrp="1"/>
          </p:cNvSpPr>
          <p:nvPr>
            <p:ph idx="1"/>
          </p:nvPr>
        </p:nvSpPr>
        <p:spPr>
          <a:xfrm>
            <a:off x="2971800" y="792080"/>
            <a:ext cx="5715000" cy="5877280"/>
          </a:xfrm>
        </p:spPr>
        <p:txBody>
          <a:bodyPr>
            <a:normAutofit fontScale="77500" lnSpcReduction="20000"/>
          </a:bodyPr>
          <a:lstStyle/>
          <a:p>
            <a:pPr>
              <a:lnSpc>
                <a:spcPct val="110000"/>
              </a:lnSpc>
            </a:pPr>
            <a:r>
              <a:rPr lang="en-GB" sz="2800" dirty="0" smtClean="0"/>
              <a:t>The atmosphere is not transparent to high-energy photons</a:t>
            </a:r>
            <a:endParaRPr lang="en-GB" sz="2800" dirty="0" smtClean="0"/>
          </a:p>
          <a:p>
            <a:pPr>
              <a:lnSpc>
                <a:spcPct val="110000"/>
              </a:lnSpc>
            </a:pPr>
            <a:r>
              <a:rPr lang="en-GB" sz="2800" dirty="0" smtClean="0"/>
              <a:t>Detection techniques depend on energy</a:t>
            </a:r>
          </a:p>
          <a:p>
            <a:pPr lvl="1">
              <a:lnSpc>
                <a:spcPct val="110000"/>
              </a:lnSpc>
            </a:pPr>
            <a:r>
              <a:rPr lang="en-GB" sz="2400" dirty="0" smtClean="0"/>
              <a:t>grazing-incidence optics for X-rays</a:t>
            </a:r>
          </a:p>
          <a:p>
            <a:pPr lvl="1">
              <a:lnSpc>
                <a:spcPct val="110000"/>
              </a:lnSpc>
            </a:pPr>
            <a:r>
              <a:rPr lang="en-GB" sz="2400" dirty="0" smtClean="0"/>
              <a:t>coded masks or collimators for hard X-rays/soft </a:t>
            </a:r>
            <a:r>
              <a:rPr lang="el-GR" sz="2400" dirty="0" smtClean="0"/>
              <a:t>γ</a:t>
            </a:r>
            <a:r>
              <a:rPr lang="en-GB" sz="2400" dirty="0" smtClean="0"/>
              <a:t>-rays</a:t>
            </a:r>
          </a:p>
          <a:p>
            <a:pPr lvl="1">
              <a:lnSpc>
                <a:spcPct val="110000"/>
              </a:lnSpc>
            </a:pPr>
            <a:r>
              <a:rPr lang="en-GB" sz="2400" dirty="0" smtClean="0"/>
              <a:t>pair conversion spectrometers for intermediate-energy </a:t>
            </a:r>
            <a:r>
              <a:rPr lang="el-GR" sz="2400" dirty="0" smtClean="0"/>
              <a:t>γ</a:t>
            </a:r>
            <a:r>
              <a:rPr lang="en-GB" sz="2400" dirty="0" smtClean="0"/>
              <a:t>-rays</a:t>
            </a:r>
          </a:p>
          <a:p>
            <a:pPr lvl="1">
              <a:lnSpc>
                <a:spcPct val="110000"/>
              </a:lnSpc>
            </a:pPr>
            <a:r>
              <a:rPr lang="en-GB" sz="2400" dirty="0" smtClean="0"/>
              <a:t>air-shower detection by Cherenkov emission for </a:t>
            </a:r>
            <a:r>
              <a:rPr lang="en-GB" sz="2400" dirty="0" err="1" smtClean="0"/>
              <a:t>TeV</a:t>
            </a:r>
            <a:r>
              <a:rPr lang="en-GB" sz="2400" dirty="0" smtClean="0"/>
              <a:t> photons</a:t>
            </a:r>
          </a:p>
          <a:p>
            <a:pPr>
              <a:lnSpc>
                <a:spcPct val="110000"/>
              </a:lnSpc>
            </a:pPr>
            <a:r>
              <a:rPr lang="en-GB" sz="2800" dirty="0" smtClean="0"/>
              <a:t>Emission mechanisms include </a:t>
            </a:r>
            <a:r>
              <a:rPr lang="en-GB" sz="2800" dirty="0" err="1" smtClean="0"/>
              <a:t>brems-strahlung</a:t>
            </a:r>
            <a:r>
              <a:rPr lang="en-GB" sz="2800" dirty="0" smtClean="0"/>
              <a:t> and synchrotron radiation plus inverse Compton scattering and </a:t>
            </a:r>
            <a:r>
              <a:rPr lang="el-GR" sz="2800" dirty="0" smtClean="0"/>
              <a:t>π</a:t>
            </a:r>
            <a:r>
              <a:rPr lang="en-GB" sz="2800" baseline="30000" dirty="0" smtClean="0"/>
              <a:t>0</a:t>
            </a:r>
            <a:r>
              <a:rPr lang="en-GB" sz="2800" dirty="0" smtClean="0"/>
              <a:t> decay</a:t>
            </a:r>
          </a:p>
          <a:p>
            <a:pPr lvl="1">
              <a:lnSpc>
                <a:spcPct val="110000"/>
              </a:lnSpc>
            </a:pPr>
            <a:r>
              <a:rPr lang="en-GB" sz="2400" dirty="0" smtClean="0"/>
              <a:t>former dominate for lower energies (X-rays), latter two for high energies</a:t>
            </a:r>
          </a:p>
          <a:p>
            <a:pPr>
              <a:lnSpc>
                <a:spcPct val="110000"/>
              </a:lnSpc>
            </a:pPr>
            <a:r>
              <a:rPr lang="en-GB" sz="2800" dirty="0" smtClean="0"/>
              <a:t>Sources include supernova remnants and pulsars (Galactic) and radio-loud AGN</a:t>
            </a:r>
          </a:p>
          <a:p>
            <a:pPr lvl="1">
              <a:lnSpc>
                <a:spcPct val="110000"/>
              </a:lnSpc>
            </a:pPr>
            <a:r>
              <a:rPr lang="en-GB" sz="2400" dirty="0" smtClean="0"/>
              <a:t>most important </a:t>
            </a:r>
            <a:r>
              <a:rPr lang="en-GB" sz="2400" b="1" i="1" dirty="0" smtClean="0"/>
              <a:t>transient</a:t>
            </a:r>
            <a:r>
              <a:rPr lang="en-GB" sz="2400" dirty="0" smtClean="0"/>
              <a:t> sources are GRBs</a:t>
            </a:r>
            <a:endParaRPr lang="en-GB" sz="2400" dirty="0" smtClean="0"/>
          </a:p>
        </p:txBody>
      </p:sp>
      <p:sp>
        <p:nvSpPr>
          <p:cNvPr id="4" name="Text Placeholder 3"/>
          <p:cNvSpPr>
            <a:spLocks noGrp="1"/>
          </p:cNvSpPr>
          <p:nvPr>
            <p:ph type="body" sz="half" idx="2"/>
          </p:nvPr>
        </p:nvSpPr>
        <p:spPr>
          <a:xfrm>
            <a:off x="457201" y="2130552"/>
            <a:ext cx="2139696" cy="4466800"/>
          </a:xfrm>
        </p:spPr>
        <p:txBody>
          <a:bodyPr>
            <a:normAutofit lnSpcReduction="10000"/>
          </a:bodyPr>
          <a:lstStyle/>
          <a:p>
            <a:r>
              <a:rPr lang="en-GB" sz="1800" i="1" dirty="0" smtClean="0">
                <a:solidFill>
                  <a:schemeClr val="accent4"/>
                </a:solidFill>
              </a:rPr>
              <a:t>You should read section </a:t>
            </a:r>
            <a:r>
              <a:rPr lang="en-GB" sz="1800" i="1" dirty="0" smtClean="0">
                <a:solidFill>
                  <a:schemeClr val="accent4"/>
                </a:solidFill>
              </a:rPr>
              <a:t>2.4 </a:t>
            </a:r>
            <a:r>
              <a:rPr lang="en-GB" sz="1800" i="1" dirty="0" smtClean="0">
                <a:solidFill>
                  <a:schemeClr val="accent4"/>
                </a:solidFill>
              </a:rPr>
              <a:t>of the notes.</a:t>
            </a:r>
          </a:p>
          <a:p>
            <a:r>
              <a:rPr lang="en-GB" sz="1800" dirty="0" smtClean="0">
                <a:solidFill>
                  <a:schemeClr val="tx2"/>
                </a:solidFill>
              </a:rPr>
              <a:t>You should know about</a:t>
            </a:r>
          </a:p>
          <a:p>
            <a:pPr marL="536575" lvl="1" indent="-285750">
              <a:buFont typeface="Arial" panose="020B0604020202020204" pitchFamily="34" charset="0"/>
              <a:buChar char="•"/>
            </a:pPr>
            <a:r>
              <a:rPr lang="en-GB" sz="1600" i="1" dirty="0" smtClean="0">
                <a:solidFill>
                  <a:schemeClr val="accent6"/>
                </a:solidFill>
              </a:rPr>
              <a:t>inverse Compton effect</a:t>
            </a:r>
            <a:endParaRPr lang="en-GB" sz="1600" i="1" dirty="0" smtClean="0">
              <a:solidFill>
                <a:schemeClr val="accent6"/>
              </a:solidFill>
            </a:endParaRPr>
          </a:p>
          <a:p>
            <a:pPr marL="536575" lvl="1" indent="-285750">
              <a:buFont typeface="Arial" panose="020B0604020202020204" pitchFamily="34" charset="0"/>
              <a:buChar char="•"/>
            </a:pPr>
            <a:r>
              <a:rPr lang="el-GR" sz="1600" i="1" dirty="0" smtClean="0">
                <a:solidFill>
                  <a:schemeClr val="accent6"/>
                </a:solidFill>
              </a:rPr>
              <a:t>π</a:t>
            </a:r>
            <a:r>
              <a:rPr lang="en-GB" sz="1600" i="1" baseline="30000" dirty="0" smtClean="0">
                <a:solidFill>
                  <a:schemeClr val="accent6"/>
                </a:solidFill>
              </a:rPr>
              <a:t>0</a:t>
            </a:r>
            <a:r>
              <a:rPr lang="en-GB" sz="1600" i="1" dirty="0" smtClean="0">
                <a:solidFill>
                  <a:schemeClr val="accent6"/>
                </a:solidFill>
              </a:rPr>
              <a:t> decay</a:t>
            </a:r>
          </a:p>
          <a:p>
            <a:pPr marL="536575" lvl="1" indent="-285750">
              <a:buFont typeface="Arial" panose="020B0604020202020204" pitchFamily="34" charset="0"/>
              <a:buChar char="•"/>
            </a:pPr>
            <a:r>
              <a:rPr lang="en-GB" sz="1600" i="1" dirty="0" smtClean="0">
                <a:solidFill>
                  <a:schemeClr val="accent6"/>
                </a:solidFill>
              </a:rPr>
              <a:t>grazing incidence optics</a:t>
            </a:r>
          </a:p>
          <a:p>
            <a:pPr marL="536575" lvl="1" indent="-285750">
              <a:buFont typeface="Arial" panose="020B0604020202020204" pitchFamily="34" charset="0"/>
              <a:buChar char="•"/>
            </a:pPr>
            <a:r>
              <a:rPr lang="en-GB" sz="1600" i="1" dirty="0" smtClean="0">
                <a:solidFill>
                  <a:schemeClr val="accent6"/>
                </a:solidFill>
              </a:rPr>
              <a:t>coded masks</a:t>
            </a:r>
          </a:p>
          <a:p>
            <a:pPr marL="536575" lvl="1" indent="-285750">
              <a:buFont typeface="Arial" panose="020B0604020202020204" pitchFamily="34" charset="0"/>
              <a:buChar char="•"/>
            </a:pPr>
            <a:r>
              <a:rPr lang="en-GB" sz="1600" i="1" dirty="0" smtClean="0">
                <a:solidFill>
                  <a:schemeClr val="accent6"/>
                </a:solidFill>
              </a:rPr>
              <a:t>pair-conversion spectrometers</a:t>
            </a:r>
          </a:p>
          <a:p>
            <a:pPr marL="536575" lvl="1" indent="-285750">
              <a:buFont typeface="Arial" panose="020B0604020202020204" pitchFamily="34" charset="0"/>
              <a:buChar char="•"/>
            </a:pPr>
            <a:r>
              <a:rPr lang="en-GB" sz="1600" i="1" dirty="0" smtClean="0">
                <a:solidFill>
                  <a:schemeClr val="accent6"/>
                </a:solidFill>
              </a:rPr>
              <a:t>air Cherenkov telescopes</a:t>
            </a:r>
          </a:p>
          <a:p>
            <a:pPr marL="536575" lvl="1" indent="-285750">
              <a:buFont typeface="Arial" panose="020B0604020202020204" pitchFamily="34" charset="0"/>
              <a:buChar char="•"/>
            </a:pPr>
            <a:r>
              <a:rPr lang="en-GB" sz="1600" i="1" dirty="0" smtClean="0">
                <a:solidFill>
                  <a:schemeClr val="accent6"/>
                </a:solidFill>
              </a:rPr>
              <a:t>source types</a:t>
            </a:r>
            <a:endParaRPr lang="en-GB" sz="1600" i="1" dirty="0">
              <a:solidFill>
                <a:schemeClr val="accent6"/>
              </a:solidFill>
            </a:endParaRPr>
          </a:p>
        </p:txBody>
      </p:sp>
      <p:sp>
        <p:nvSpPr>
          <p:cNvPr id="5" name="Slide Number Placeholder 4"/>
          <p:cNvSpPr>
            <a:spLocks noGrp="1"/>
          </p:cNvSpPr>
          <p:nvPr>
            <p:ph type="sldNum" sz="quarter" idx="12"/>
          </p:nvPr>
        </p:nvSpPr>
        <p:spPr/>
        <p:txBody>
          <a:bodyPr/>
          <a:lstStyle/>
          <a:p>
            <a:fld id="{6240AB68-B506-48B0-8D67-8B664EA145BA}" type="slidenum">
              <a:rPr lang="en-GB" smtClean="0"/>
              <a:t>33</a:t>
            </a:fld>
            <a:endParaRPr lang="en-GB"/>
          </a:p>
        </p:txBody>
      </p:sp>
    </p:spTree>
    <p:extLst>
      <p:ext uri="{BB962C8B-B14F-4D97-AF65-F5344CB8AC3E}">
        <p14:creationId xmlns:p14="http://schemas.microsoft.com/office/powerpoint/2010/main" val="7227978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3034680" cy="1264920"/>
          </a:xfrm>
        </p:spPr>
        <p:txBody>
          <a:bodyPr/>
          <a:lstStyle/>
          <a:p>
            <a:r>
              <a:rPr lang="en-GB" dirty="0" smtClean="0"/>
              <a:t>Next: </a:t>
            </a:r>
            <a:r>
              <a:rPr lang="en-GB" dirty="0" smtClean="0"/>
              <a:t>high-energy neutrinos</a:t>
            </a:r>
            <a:endParaRPr lang="en-GB"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723505"/>
            <a:ext cx="6012000" cy="5729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a:xfrm>
            <a:off x="457200" y="2133600"/>
            <a:ext cx="3034680" cy="4242816"/>
          </a:xfrm>
        </p:spPr>
        <p:txBody>
          <a:bodyPr>
            <a:normAutofit/>
          </a:bodyPr>
          <a:lstStyle/>
          <a:p>
            <a:pPr marL="285750" indent="-285750">
              <a:buFont typeface="Arial" panose="020B0604020202020204" pitchFamily="34" charset="0"/>
              <a:buChar char="•"/>
            </a:pPr>
            <a:r>
              <a:rPr lang="en-GB" sz="1800" dirty="0" smtClean="0"/>
              <a:t>production </a:t>
            </a:r>
            <a:endParaRPr lang="en-GB" sz="1800" dirty="0" smtClean="0"/>
          </a:p>
          <a:p>
            <a:pPr marL="285750" indent="-285750">
              <a:buFont typeface="Arial" panose="020B0604020202020204" pitchFamily="34" charset="0"/>
              <a:buChar char="•"/>
            </a:pPr>
            <a:r>
              <a:rPr lang="en-GB" sz="1800" dirty="0" smtClean="0"/>
              <a:t>Waxman-</a:t>
            </a:r>
            <a:r>
              <a:rPr lang="en-GB" sz="1800" dirty="0" err="1" smtClean="0"/>
              <a:t>Bahcall</a:t>
            </a:r>
            <a:r>
              <a:rPr lang="en-GB" sz="1800" dirty="0" smtClean="0"/>
              <a:t> bound</a:t>
            </a:r>
          </a:p>
          <a:p>
            <a:pPr marL="285750" indent="-285750">
              <a:buFont typeface="Arial" panose="020B0604020202020204" pitchFamily="34" charset="0"/>
              <a:buChar char="•"/>
            </a:pPr>
            <a:r>
              <a:rPr lang="en-GB" sz="1800" dirty="0" smtClean="0"/>
              <a:t>interactions with matter</a:t>
            </a:r>
          </a:p>
          <a:p>
            <a:pPr marL="285750" indent="-285750">
              <a:buFont typeface="Arial" panose="020B0604020202020204" pitchFamily="34" charset="0"/>
              <a:buChar char="•"/>
            </a:pPr>
            <a:r>
              <a:rPr lang="en-GB" sz="1800" dirty="0" smtClean="0"/>
              <a:t>detection</a:t>
            </a:r>
            <a:endParaRPr lang="en-GB" sz="1800" dirty="0" smtClean="0"/>
          </a:p>
          <a:p>
            <a:pPr marL="285750" indent="-285750">
              <a:buFont typeface="Arial" panose="020B0604020202020204" pitchFamily="34" charset="0"/>
              <a:buChar char="•"/>
            </a:pPr>
            <a:endParaRPr lang="en-GB" sz="1800" dirty="0"/>
          </a:p>
          <a:p>
            <a:r>
              <a:rPr lang="en-GB" sz="1800" i="1" dirty="0" smtClean="0">
                <a:solidFill>
                  <a:schemeClr val="accent4"/>
                </a:solidFill>
              </a:rPr>
              <a:t>Notes section </a:t>
            </a:r>
            <a:r>
              <a:rPr lang="en-GB" sz="1800" i="1" dirty="0" smtClean="0">
                <a:solidFill>
                  <a:schemeClr val="accent4"/>
                </a:solidFill>
              </a:rPr>
              <a:t>2.5</a:t>
            </a:r>
            <a:endParaRPr lang="en-GB" sz="1800" i="1" dirty="0">
              <a:solidFill>
                <a:schemeClr val="accent4"/>
              </a:solidFill>
            </a:endParaRPr>
          </a:p>
        </p:txBody>
      </p:sp>
      <p:sp>
        <p:nvSpPr>
          <p:cNvPr id="5" name="Slide Number Placeholder 4"/>
          <p:cNvSpPr>
            <a:spLocks noGrp="1"/>
          </p:cNvSpPr>
          <p:nvPr>
            <p:ph type="sldNum" sz="quarter" idx="12"/>
          </p:nvPr>
        </p:nvSpPr>
        <p:spPr/>
        <p:txBody>
          <a:bodyPr/>
          <a:lstStyle/>
          <a:p>
            <a:fld id="{6240AB68-B506-48B0-8D67-8B664EA145BA}" type="slidenum">
              <a:rPr lang="en-GB" smtClean="0"/>
              <a:t>34</a:t>
            </a:fld>
            <a:endParaRPr lang="en-GB"/>
          </a:p>
        </p:txBody>
      </p:sp>
    </p:spTree>
    <p:extLst>
      <p:ext uri="{BB962C8B-B14F-4D97-AF65-F5344CB8AC3E}">
        <p14:creationId xmlns:p14="http://schemas.microsoft.com/office/powerpoint/2010/main" val="2431999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Emission Mechanisms</a:t>
            </a:r>
            <a:endParaRPr lang="en-GB" dirty="0"/>
          </a:p>
        </p:txBody>
      </p:sp>
      <p:sp>
        <p:nvSpPr>
          <p:cNvPr id="3" name="Content Placeholder 2"/>
          <p:cNvSpPr>
            <a:spLocks noGrp="1"/>
          </p:cNvSpPr>
          <p:nvPr>
            <p:ph idx="1"/>
          </p:nvPr>
        </p:nvSpPr>
        <p:spPr/>
        <p:txBody>
          <a:bodyPr/>
          <a:lstStyle/>
          <a:p>
            <a:r>
              <a:rPr lang="en-GB" dirty="0" smtClean="0"/>
              <a:t>Bremsstrahlung and synchrotron radiation extend from the radio up into the X-ray and even soft </a:t>
            </a:r>
            <a:r>
              <a:rPr lang="el-GR" dirty="0" smtClean="0"/>
              <a:t>γ</a:t>
            </a:r>
            <a:r>
              <a:rPr lang="en-GB" dirty="0" smtClean="0"/>
              <a:t>-ray regions</a:t>
            </a:r>
            <a:endParaRPr lang="en-GB" dirty="0"/>
          </a:p>
        </p:txBody>
      </p:sp>
      <p:sp>
        <p:nvSpPr>
          <p:cNvPr id="4" name="Slide Number Placeholder 3"/>
          <p:cNvSpPr>
            <a:spLocks noGrp="1"/>
          </p:cNvSpPr>
          <p:nvPr>
            <p:ph type="sldNum" sz="quarter" idx="12"/>
          </p:nvPr>
        </p:nvSpPr>
        <p:spPr/>
        <p:txBody>
          <a:bodyPr/>
          <a:lstStyle/>
          <a:p>
            <a:fld id="{6240AB68-B506-48B0-8D67-8B664EA145BA}" type="slidenum">
              <a:rPr lang="en-GB" smtClean="0"/>
              <a:t>4</a:t>
            </a:fld>
            <a:endParaRPr lang="en-GB"/>
          </a:p>
        </p:txBody>
      </p:sp>
      <p:pic>
        <p:nvPicPr>
          <p:cNvPr id="1026" name="Picture 2" descr="http://pasj.asj.or.jp/v63/sp3/63s345/63s3_4054_fig5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492896"/>
            <a:ext cx="4730765" cy="36486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8" y="6141551"/>
            <a:ext cx="4680520" cy="646331"/>
          </a:xfrm>
          <a:prstGeom prst="rect">
            <a:avLst/>
          </a:prstGeom>
          <a:noFill/>
        </p:spPr>
        <p:txBody>
          <a:bodyPr wrap="square" rtlCol="0">
            <a:spAutoFit/>
          </a:bodyPr>
          <a:lstStyle/>
          <a:p>
            <a:pPr algn="ctr"/>
            <a:r>
              <a:rPr lang="en-GB" dirty="0" smtClean="0"/>
              <a:t>X-ray spectrum of Coma IGM showing bremsstrahlung plus iron K-lines (</a:t>
            </a:r>
            <a:r>
              <a:rPr lang="en-GB" i="1" dirty="0" err="1" smtClean="0"/>
              <a:t>Suzaku</a:t>
            </a:r>
            <a:r>
              <a:rPr lang="en-GB" dirty="0" smtClean="0"/>
              <a:t>)</a:t>
            </a: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138" y="2444669"/>
            <a:ext cx="4020358" cy="3696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148064" y="6132755"/>
            <a:ext cx="3960440" cy="646331"/>
          </a:xfrm>
          <a:prstGeom prst="rect">
            <a:avLst/>
          </a:prstGeom>
          <a:noFill/>
        </p:spPr>
        <p:txBody>
          <a:bodyPr wrap="square" rtlCol="0">
            <a:spAutoFit/>
          </a:bodyPr>
          <a:lstStyle/>
          <a:p>
            <a:pPr algn="ctr"/>
            <a:r>
              <a:rPr lang="en-GB" dirty="0" smtClean="0"/>
              <a:t>Some GRB spectra fitted with a synchrotron radiation model</a:t>
            </a:r>
            <a:endParaRPr lang="en-GB" dirty="0"/>
          </a:p>
        </p:txBody>
      </p:sp>
      <p:sp>
        <p:nvSpPr>
          <p:cNvPr id="7" name="Rectangle 6"/>
          <p:cNvSpPr/>
          <p:nvPr/>
        </p:nvSpPr>
        <p:spPr>
          <a:xfrm>
            <a:off x="8244408" y="2780928"/>
            <a:ext cx="36004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884368" y="2564904"/>
            <a:ext cx="870141" cy="584775"/>
          </a:xfrm>
          <a:prstGeom prst="rect">
            <a:avLst/>
          </a:prstGeom>
          <a:noFill/>
        </p:spPr>
        <p:txBody>
          <a:bodyPr wrap="square" rtlCol="0">
            <a:spAutoFit/>
          </a:bodyPr>
          <a:lstStyle/>
          <a:p>
            <a:pPr algn="r"/>
            <a:r>
              <a:rPr lang="en-GB" sz="1600" dirty="0" err="1" smtClean="0">
                <a:solidFill>
                  <a:schemeClr val="accent4"/>
                </a:solidFill>
              </a:rPr>
              <a:t>Tavani</a:t>
            </a:r>
            <a:r>
              <a:rPr lang="en-GB" sz="1600" dirty="0" smtClean="0">
                <a:solidFill>
                  <a:schemeClr val="accent4"/>
                </a:solidFill>
              </a:rPr>
              <a:t>, 1996</a:t>
            </a:r>
            <a:endParaRPr lang="en-GB" sz="1600" dirty="0">
              <a:solidFill>
                <a:schemeClr val="accent4"/>
              </a:solidFill>
            </a:endParaRPr>
          </a:p>
        </p:txBody>
      </p:sp>
      <p:sp>
        <p:nvSpPr>
          <p:cNvPr id="9" name="TextBox 8"/>
          <p:cNvSpPr txBox="1"/>
          <p:nvPr/>
        </p:nvSpPr>
        <p:spPr>
          <a:xfrm>
            <a:off x="107504" y="-27384"/>
            <a:ext cx="2437390" cy="369332"/>
          </a:xfrm>
          <a:prstGeom prst="rect">
            <a:avLst/>
          </a:prstGeom>
          <a:noFill/>
        </p:spPr>
        <p:txBody>
          <a:bodyPr wrap="square" rtlCol="0">
            <a:spAutoFit/>
          </a:bodyPr>
          <a:lstStyle/>
          <a:p>
            <a:r>
              <a:rPr lang="en-GB" b="1" i="1" dirty="0" smtClean="0">
                <a:solidFill>
                  <a:schemeClr val="bg1"/>
                </a:solidFill>
              </a:rPr>
              <a:t>notes section 2.4.2</a:t>
            </a:r>
            <a:endParaRPr lang="en-GB" b="1" i="1" dirty="0">
              <a:solidFill>
                <a:schemeClr val="bg1"/>
              </a:solidFill>
            </a:endParaRPr>
          </a:p>
        </p:txBody>
      </p:sp>
    </p:spTree>
    <p:extLst>
      <p:ext uri="{BB962C8B-B14F-4D97-AF65-F5344CB8AC3E}">
        <p14:creationId xmlns:p14="http://schemas.microsoft.com/office/powerpoint/2010/main" val="254064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Inverse Compton scattering</a:t>
            </a:r>
            <a:endParaRPr lang="en-GB"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p:txBody>
              <a:bodyPr/>
              <a:lstStyle/>
              <a:p>
                <a:r>
                  <a:rPr lang="en-GB" dirty="0" smtClean="0"/>
                  <a:t>Compton scattering:</a:t>
                </a:r>
              </a:p>
              <a:p>
                <a:pPr lvl="1"/>
                <a:r>
                  <a:rPr lang="en-GB" dirty="0" smtClean="0"/>
                  <a:t>X-ray photon transfers energy to</a:t>
                </a:r>
                <a:br>
                  <a:rPr lang="en-GB" dirty="0" smtClean="0"/>
                </a:br>
                <a:r>
                  <a:rPr lang="en-GB" dirty="0" smtClean="0"/>
                  <a:t>stationary electron</a:t>
                </a:r>
              </a:p>
              <a:p>
                <a:r>
                  <a:rPr lang="en-GB" dirty="0" smtClean="0"/>
                  <a:t>Inverse Compton scattering</a:t>
                </a:r>
              </a:p>
              <a:p>
                <a:pPr lvl="1"/>
                <a:r>
                  <a:rPr lang="en-GB" dirty="0" smtClean="0"/>
                  <a:t>High-energy electron transfers energy to low-energy photon</a:t>
                </a:r>
              </a:p>
              <a:p>
                <a:pPr lvl="2"/>
                <a:r>
                  <a:rPr lang="en-GB" dirty="0" smtClean="0"/>
                  <a:t>photon can be from ambient background, e.g. CMB, or can be synchrotron radiation from same population of fast electrons (</a:t>
                </a:r>
                <a:r>
                  <a:rPr lang="en-GB" b="1" i="1" dirty="0" smtClean="0">
                    <a:solidFill>
                      <a:schemeClr val="tx2"/>
                    </a:solidFill>
                  </a:rPr>
                  <a:t>synchrotron-self-Compton</a:t>
                </a:r>
                <a:r>
                  <a:rPr lang="en-GB" dirty="0" smtClean="0"/>
                  <a:t> or </a:t>
                </a:r>
                <a:r>
                  <a:rPr lang="en-GB" b="1" i="1" dirty="0" err="1" smtClean="0">
                    <a:solidFill>
                      <a:schemeClr val="tx2"/>
                    </a:solidFill>
                  </a:rPr>
                  <a:t>synchro</a:t>
                </a:r>
                <a:r>
                  <a:rPr lang="en-GB" b="1" i="1" dirty="0" smtClean="0">
                    <a:solidFill>
                      <a:schemeClr val="tx2"/>
                    </a:solidFill>
                  </a:rPr>
                  <a:t>-Compton</a:t>
                </a:r>
                <a:r>
                  <a:rPr lang="en-GB" dirty="0" smtClean="0"/>
                  <a:t>) </a:t>
                </a:r>
              </a:p>
              <a:p>
                <a:r>
                  <a:rPr lang="en-GB" dirty="0" smtClean="0"/>
                  <a:t>In rest frame of electron we have</a:t>
                </a:r>
                <a:br>
                  <a:rPr lang="en-GB" dirty="0" smtClean="0"/>
                </a:br>
                <a14:m>
                  <m:oMath xmlns:m="http://schemas.openxmlformats.org/officeDocument/2006/math">
                    <m:r>
                      <a:rPr lang="en-GB" b="0" i="1" smtClean="0">
                        <a:latin typeface="Cambria Math"/>
                      </a:rPr>
                      <m:t>−</m:t>
                    </m:r>
                    <m:f>
                      <m:fPr>
                        <m:ctrlPr>
                          <a:rPr lang="en-GB" b="0" i="1" smtClean="0">
                            <a:latin typeface="Cambria Math"/>
                          </a:rPr>
                        </m:ctrlPr>
                      </m:fPr>
                      <m:num>
                        <m:r>
                          <a:rPr lang="en-GB" b="0" i="1" smtClean="0">
                            <a:latin typeface="Cambria Math"/>
                          </a:rPr>
                          <m:t>𝑑𝐸</m:t>
                        </m:r>
                      </m:num>
                      <m:den>
                        <m:r>
                          <a:rPr lang="en-GB" b="0" i="1" smtClean="0">
                            <a:latin typeface="Cambria Math"/>
                          </a:rPr>
                          <m:t>𝑑𝑡</m:t>
                        </m:r>
                      </m:den>
                    </m:f>
                    <m:r>
                      <a:rPr lang="en-GB" b="0" i="1" smtClean="0">
                        <a:latin typeface="Cambria Math"/>
                      </a:rPr>
                      <m:t>=</m:t>
                    </m:r>
                    <m:r>
                      <a:rPr lang="en-GB" b="0" i="1" smtClean="0">
                        <a:latin typeface="Cambria Math"/>
                      </a:rPr>
                      <m:t>𝑐</m:t>
                    </m:r>
                    <m:sSub>
                      <m:sSubPr>
                        <m:ctrlPr>
                          <a:rPr lang="en-GB" b="0" i="1" smtClean="0">
                            <a:latin typeface="Cambria Math"/>
                          </a:rPr>
                        </m:ctrlPr>
                      </m:sSubPr>
                      <m:e>
                        <m:r>
                          <a:rPr lang="en-GB" b="0" i="1" smtClean="0">
                            <a:latin typeface="Cambria Math"/>
                          </a:rPr>
                          <m:t>𝜎</m:t>
                        </m:r>
                      </m:e>
                      <m:sub>
                        <m:r>
                          <m:rPr>
                            <m:sty m:val="p"/>
                          </m:rPr>
                          <a:rPr lang="en-GB" b="0" i="0" smtClean="0">
                            <a:latin typeface="Cambria Math"/>
                          </a:rPr>
                          <m:t>T</m:t>
                        </m:r>
                      </m:sub>
                    </m:sSub>
                    <m:sSub>
                      <m:sSubPr>
                        <m:ctrlPr>
                          <a:rPr lang="en-GB" b="0" i="1" smtClean="0">
                            <a:latin typeface="Cambria Math"/>
                          </a:rPr>
                        </m:ctrlPr>
                      </m:sSubPr>
                      <m:e>
                        <m:r>
                          <a:rPr lang="en-GB" b="0" i="1" smtClean="0">
                            <a:latin typeface="Cambria Math"/>
                          </a:rPr>
                          <m:t>𝑈</m:t>
                        </m:r>
                      </m:e>
                      <m:sub>
                        <m:r>
                          <m:rPr>
                            <m:sty m:val="p"/>
                          </m:rPr>
                          <a:rPr lang="en-GB" b="0" i="0" smtClean="0">
                            <a:latin typeface="Cambria Math"/>
                          </a:rPr>
                          <m:t>rad</m:t>
                        </m:r>
                      </m:sub>
                    </m:sSub>
                  </m:oMath>
                </a14:m>
                <a:r>
                  <a:rPr lang="en-GB" dirty="0" smtClean="0"/>
                  <a:t/>
                </a:r>
                <a:br>
                  <a:rPr lang="en-GB" dirty="0" smtClean="0"/>
                </a:br>
                <a:r>
                  <a:rPr lang="en-GB" dirty="0" smtClean="0"/>
                  <a:t>where </a:t>
                </a:r>
                <a:r>
                  <a:rPr lang="en-GB" i="1" dirty="0" err="1" smtClean="0">
                    <a:latin typeface="Cambria" panose="02040503050406030204" pitchFamily="18" charset="0"/>
                  </a:rPr>
                  <a:t>U</a:t>
                </a:r>
                <a:r>
                  <a:rPr lang="en-GB" baseline="-25000" dirty="0" err="1" smtClean="0">
                    <a:latin typeface="Cambria" panose="02040503050406030204" pitchFamily="18" charset="0"/>
                  </a:rPr>
                  <a:t>rad</a:t>
                </a:r>
                <a:r>
                  <a:rPr lang="en-GB" dirty="0" smtClean="0">
                    <a:latin typeface="Cambria" panose="02040503050406030204" pitchFamily="18" charset="0"/>
                  </a:rPr>
                  <a:t> = </a:t>
                </a:r>
                <a:r>
                  <a:rPr lang="en-GB" i="1" dirty="0" smtClean="0">
                    <a:latin typeface="Cambria" panose="02040503050406030204" pitchFamily="18" charset="0"/>
                  </a:rPr>
                  <a:t>S</a:t>
                </a:r>
                <a:r>
                  <a:rPr lang="en-GB" dirty="0" smtClean="0">
                    <a:latin typeface="Cambria" panose="02040503050406030204" pitchFamily="18" charset="0"/>
                  </a:rPr>
                  <a:t>/</a:t>
                </a:r>
                <a:r>
                  <a:rPr lang="en-GB" i="1" dirty="0" smtClean="0">
                    <a:latin typeface="Cambria" panose="02040503050406030204" pitchFamily="18" charset="0"/>
                  </a:rPr>
                  <a:t>c</a:t>
                </a:r>
                <a:r>
                  <a:rPr lang="en-GB" dirty="0" smtClean="0">
                    <a:latin typeface="Cambria" panose="02040503050406030204" pitchFamily="18" charset="0"/>
                  </a:rPr>
                  <a:t> </a:t>
                </a:r>
                <a:r>
                  <a:rPr lang="en-GB" sz="2000" dirty="0" smtClean="0">
                    <a:solidFill>
                      <a:schemeClr val="accent4"/>
                    </a:solidFill>
                  </a:rPr>
                  <a:t>(</a:t>
                </a:r>
                <a:r>
                  <a:rPr lang="en-GB" sz="2000" i="1" dirty="0" smtClean="0">
                    <a:solidFill>
                      <a:schemeClr val="accent4"/>
                    </a:solidFill>
                  </a:rPr>
                  <a:t>S</a:t>
                </a:r>
                <a:r>
                  <a:rPr lang="en-GB" sz="2000" dirty="0" smtClean="0">
                    <a:solidFill>
                      <a:schemeClr val="accent4"/>
                    </a:solidFill>
                  </a:rPr>
                  <a:t> is magnitude of </a:t>
                </a:r>
                <a:r>
                  <a:rPr lang="en-GB" sz="2000" dirty="0" err="1" smtClean="0">
                    <a:solidFill>
                      <a:schemeClr val="accent4"/>
                    </a:solidFill>
                  </a:rPr>
                  <a:t>Poynting</a:t>
                </a:r>
                <a:r>
                  <a:rPr lang="en-GB" sz="2000" dirty="0" smtClean="0">
                    <a:solidFill>
                      <a:schemeClr val="accent4"/>
                    </a:solidFill>
                  </a:rPr>
                  <a:t> vector)</a:t>
                </a:r>
              </a:p>
              <a:p>
                <a:pPr lvl="1"/>
                <a:r>
                  <a:rPr lang="en-GB" dirty="0" smtClean="0"/>
                  <a:t>energy density of photons of frequency </a:t>
                </a:r>
                <a:r>
                  <a:rPr lang="el-GR" i="1" dirty="0" smtClean="0"/>
                  <a:t>ν</a:t>
                </a:r>
                <a:r>
                  <a:rPr lang="en-GB" dirty="0" smtClean="0"/>
                  <a:t> is </a:t>
                </a:r>
                <a:r>
                  <a:rPr lang="en-GB" i="1" dirty="0" smtClean="0"/>
                  <a:t>n</a:t>
                </a:r>
                <a:r>
                  <a:rPr lang="el-GR" i="1" baseline="-25000" dirty="0" smtClean="0"/>
                  <a:t>ν</a:t>
                </a:r>
                <a:r>
                  <a:rPr lang="en-GB" i="1" dirty="0" smtClean="0"/>
                  <a:t>h</a:t>
                </a:r>
                <a:r>
                  <a:rPr lang="el-GR" i="1" dirty="0" smtClean="0"/>
                  <a:t>ν</a:t>
                </a:r>
                <a:endParaRPr lang="en-GB"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2"/>
                <a:stretch>
                  <a:fillRect l="-593" t="-875"/>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240AB68-B506-48B0-8D67-8B664EA145BA}" type="slidenum">
              <a:rPr lang="en-GB" smtClean="0"/>
              <a:t>5</a:t>
            </a:fld>
            <a:endParaRPr lang="en-GB"/>
          </a:p>
        </p:txBody>
      </p:sp>
      <p:grpSp>
        <p:nvGrpSpPr>
          <p:cNvPr id="12" name="Group 11"/>
          <p:cNvGrpSpPr/>
          <p:nvPr/>
        </p:nvGrpSpPr>
        <p:grpSpPr>
          <a:xfrm>
            <a:off x="3923928" y="1412777"/>
            <a:ext cx="4982864" cy="1872208"/>
            <a:chOff x="3059832" y="1844824"/>
            <a:chExt cx="5645249" cy="2403415"/>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204864"/>
              <a:ext cx="36290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095500"/>
              <a:ext cx="2952328" cy="215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3059832" y="2492896"/>
              <a:ext cx="2088232" cy="0"/>
            </a:xfrm>
            <a:prstGeom prst="straightConnector1">
              <a:avLst/>
            </a:prstGeom>
            <a:ln w="571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148064" y="1844824"/>
              <a:ext cx="936104" cy="630178"/>
            </a:xfrm>
            <a:prstGeom prst="straightConnector1">
              <a:avLst/>
            </a:prstGeom>
            <a:ln w="571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0141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Inverse Compton scattering</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In lab frame (primed):</a:t>
                </a:r>
              </a:p>
              <a:p>
                <a:pPr lvl="1"/>
                <a14:m>
                  <m:oMath xmlns:m="http://schemas.openxmlformats.org/officeDocument/2006/math">
                    <m:r>
                      <a:rPr lang="en-GB" b="0" i="1" smtClean="0">
                        <a:latin typeface="Cambria Math"/>
                      </a:rPr>
                      <m:t>h</m:t>
                    </m:r>
                    <m:sSup>
                      <m:sSupPr>
                        <m:ctrlPr>
                          <a:rPr lang="en-GB" b="0" i="1" smtClean="0">
                            <a:latin typeface="Cambria Math"/>
                          </a:rPr>
                        </m:ctrlPr>
                      </m:sSupPr>
                      <m:e>
                        <m:r>
                          <a:rPr lang="en-GB" b="0" i="1" smtClean="0">
                            <a:latin typeface="Cambria Math"/>
                          </a:rPr>
                          <m:t>𝜈</m:t>
                        </m:r>
                      </m:e>
                      <m:sup>
                        <m:r>
                          <a:rPr lang="en-GB" b="0" i="1" smtClean="0">
                            <a:latin typeface="Cambria Math"/>
                          </a:rPr>
                          <m:t>′</m:t>
                        </m:r>
                      </m:sup>
                    </m:sSup>
                    <m:r>
                      <a:rPr lang="en-GB" b="0" i="1" smtClean="0">
                        <a:latin typeface="Cambria Math"/>
                      </a:rPr>
                      <m:t>=</m:t>
                    </m:r>
                    <m:r>
                      <a:rPr lang="en-GB" b="0" i="1" smtClean="0">
                        <a:latin typeface="Cambria Math"/>
                      </a:rPr>
                      <m:t>𝛾</m:t>
                    </m:r>
                    <m:r>
                      <a:rPr lang="en-GB" b="0" i="1" smtClean="0">
                        <a:latin typeface="Cambria Math"/>
                      </a:rPr>
                      <m:t>h</m:t>
                    </m:r>
                    <m:r>
                      <a:rPr lang="en-GB" b="0" i="1" smtClean="0">
                        <a:latin typeface="Cambria Math"/>
                      </a:rPr>
                      <m:t>𝜈</m:t>
                    </m:r>
                    <m:d>
                      <m:dPr>
                        <m:ctrlPr>
                          <a:rPr lang="en-GB" b="0" i="1" smtClean="0">
                            <a:latin typeface="Cambria Math"/>
                          </a:rPr>
                        </m:ctrlPr>
                      </m:dPr>
                      <m:e>
                        <m:r>
                          <a:rPr lang="en-GB" b="0" i="1" smtClean="0">
                            <a:latin typeface="Cambria Math"/>
                          </a:rPr>
                          <m:t>1+</m:t>
                        </m:r>
                        <m:r>
                          <a:rPr lang="en-GB" b="0" i="1" smtClean="0">
                            <a:latin typeface="Cambria Math"/>
                          </a:rPr>
                          <m:t>𝛽</m:t>
                        </m:r>
                        <m:func>
                          <m:funcPr>
                            <m:ctrlPr>
                              <a:rPr lang="en-GB" b="0" i="1" smtClean="0">
                                <a:latin typeface="Cambria Math"/>
                              </a:rPr>
                            </m:ctrlPr>
                          </m:funcPr>
                          <m:fName>
                            <m:r>
                              <m:rPr>
                                <m:sty m:val="p"/>
                              </m:rPr>
                              <a:rPr lang="en-GB" b="0" i="0" smtClean="0">
                                <a:latin typeface="Cambria Math"/>
                              </a:rPr>
                              <m:t>cos</m:t>
                            </m:r>
                          </m:fName>
                          <m:e>
                            <m:r>
                              <a:rPr lang="en-GB" b="0" i="1" smtClean="0">
                                <a:latin typeface="Cambria Math"/>
                              </a:rPr>
                              <m:t>𝜃</m:t>
                            </m:r>
                          </m:e>
                        </m:func>
                      </m:e>
                    </m:d>
                    <m:r>
                      <a:rPr lang="en-GB" b="0" i="1" smtClean="0">
                        <a:latin typeface="Cambria Math"/>
                      </a:rPr>
                      <m:t>;     </m:t>
                    </m:r>
                    <m:r>
                      <m:rPr>
                        <m:sty m:val="p"/>
                      </m:rPr>
                      <a:rPr lang="en-GB" b="0" i="0" smtClean="0">
                        <a:latin typeface="Cambria Math"/>
                      </a:rPr>
                      <m:t>Δ</m:t>
                    </m:r>
                    <m:r>
                      <a:rPr lang="en-GB" b="0" i="1" smtClean="0">
                        <a:latin typeface="Cambria Math"/>
                      </a:rPr>
                      <m:t>𝑡</m:t>
                    </m:r>
                    <m:r>
                      <a:rPr lang="en-GB" b="0" i="1" smtClean="0">
                        <a:latin typeface="Cambria Math"/>
                      </a:rPr>
                      <m:t>=</m:t>
                    </m:r>
                    <m:r>
                      <a:rPr lang="en-GB" b="0" i="1" smtClean="0">
                        <a:latin typeface="Cambria Math"/>
                      </a:rPr>
                      <m:t>𝛾</m:t>
                    </m:r>
                    <m:r>
                      <m:rPr>
                        <m:sty m:val="p"/>
                      </m:rPr>
                      <a:rPr lang="en-GB" b="0" i="0" smtClean="0">
                        <a:latin typeface="Cambria Math"/>
                      </a:rPr>
                      <m:t>Δ</m:t>
                    </m:r>
                    <m:sSup>
                      <m:sSupPr>
                        <m:ctrlPr>
                          <a:rPr lang="en-GB" b="0" i="1" smtClean="0">
                            <a:latin typeface="Cambria Math"/>
                          </a:rPr>
                        </m:ctrlPr>
                      </m:sSupPr>
                      <m:e>
                        <m:r>
                          <a:rPr lang="en-GB" b="0" i="1" smtClean="0">
                            <a:latin typeface="Cambria Math"/>
                          </a:rPr>
                          <m:t>𝑡</m:t>
                        </m:r>
                      </m:e>
                      <m:sup>
                        <m:r>
                          <a:rPr lang="en-GB" b="0" i="1" smtClean="0">
                            <a:latin typeface="Cambria Math"/>
                          </a:rPr>
                          <m:t>′</m:t>
                        </m:r>
                      </m:sup>
                    </m:sSup>
                    <m:d>
                      <m:dPr>
                        <m:ctrlPr>
                          <a:rPr lang="en-GB" b="0" i="1" smtClean="0">
                            <a:latin typeface="Cambria Math"/>
                          </a:rPr>
                        </m:ctrlPr>
                      </m:dPr>
                      <m:e>
                        <m:r>
                          <a:rPr lang="en-GB" b="0" i="1" smtClean="0">
                            <a:latin typeface="Cambria Math"/>
                          </a:rPr>
                          <m:t>1+</m:t>
                        </m:r>
                        <m:r>
                          <a:rPr lang="en-GB" b="0" i="1" smtClean="0">
                            <a:latin typeface="Cambria Math"/>
                          </a:rPr>
                          <m:t>𝛽</m:t>
                        </m:r>
                        <m:func>
                          <m:funcPr>
                            <m:ctrlPr>
                              <a:rPr lang="en-GB" b="0" i="1" smtClean="0">
                                <a:latin typeface="Cambria Math"/>
                              </a:rPr>
                            </m:ctrlPr>
                          </m:funcPr>
                          <m:fName>
                            <m:r>
                              <m:rPr>
                                <m:sty m:val="p"/>
                              </m:rPr>
                              <a:rPr lang="en-GB" b="0" i="0" smtClean="0">
                                <a:latin typeface="Cambria Math"/>
                              </a:rPr>
                              <m:t>cos</m:t>
                            </m:r>
                          </m:fName>
                          <m:e>
                            <m:r>
                              <a:rPr lang="en-GB" b="0" i="1" smtClean="0">
                                <a:latin typeface="Cambria Math"/>
                              </a:rPr>
                              <m:t>𝜃</m:t>
                            </m:r>
                          </m:e>
                        </m:func>
                      </m:e>
                    </m:d>
                  </m:oMath>
                </a14:m>
                <a:endParaRPr lang="en-GB" b="0" i="1" dirty="0" smtClean="0"/>
              </a:p>
              <a:p>
                <a:pPr lvl="1"/>
                <a14:m>
                  <m:oMath xmlns:m="http://schemas.openxmlformats.org/officeDocument/2006/math">
                    <m:sSubSup>
                      <m:sSubSupPr>
                        <m:ctrlPr>
                          <a:rPr lang="en-GB" b="0" i="1" smtClean="0">
                            <a:latin typeface="Cambria Math"/>
                          </a:rPr>
                        </m:ctrlPr>
                      </m:sSubSupPr>
                      <m:e>
                        <m:r>
                          <a:rPr lang="en-GB" b="0" i="1" smtClean="0">
                            <a:latin typeface="Cambria Math"/>
                          </a:rPr>
                          <m:t>𝑈</m:t>
                        </m:r>
                      </m:e>
                      <m:sub>
                        <m:r>
                          <m:rPr>
                            <m:sty m:val="p"/>
                          </m:rPr>
                          <a:rPr lang="en-GB" b="0" i="0" smtClean="0">
                            <a:latin typeface="Cambria Math"/>
                          </a:rPr>
                          <m:t>rad</m:t>
                        </m:r>
                      </m:sub>
                      <m:sup>
                        <m:r>
                          <a:rPr lang="en-GB" b="0" i="1" smtClean="0">
                            <a:latin typeface="Cambria Math"/>
                          </a:rPr>
                          <m:t>′</m:t>
                        </m:r>
                      </m:sup>
                    </m:sSubSup>
                    <m:r>
                      <a:rPr lang="en-GB" b="0" i="1" smtClean="0">
                        <a:latin typeface="Cambria Math"/>
                      </a:rPr>
                      <m:t>=</m:t>
                    </m:r>
                    <m:sSub>
                      <m:sSubPr>
                        <m:ctrlPr>
                          <a:rPr lang="en-GB" b="0" i="1" smtClean="0">
                            <a:latin typeface="Cambria Math"/>
                          </a:rPr>
                        </m:ctrlPr>
                      </m:sSubPr>
                      <m:e>
                        <m:r>
                          <a:rPr lang="en-GB" b="0" i="1" smtClean="0">
                            <a:latin typeface="Cambria Math"/>
                          </a:rPr>
                          <m:t>𝑈</m:t>
                        </m:r>
                      </m:e>
                      <m:sub>
                        <m:r>
                          <m:rPr>
                            <m:sty m:val="p"/>
                          </m:rPr>
                          <a:rPr lang="en-GB" b="0" i="0" smtClean="0">
                            <a:latin typeface="Cambria Math"/>
                          </a:rPr>
                          <m:t>rad</m:t>
                        </m:r>
                      </m:sub>
                    </m:sSub>
                    <m:sSup>
                      <m:sSupPr>
                        <m:ctrlPr>
                          <a:rPr lang="en-GB" b="0" i="1" smtClean="0">
                            <a:latin typeface="Cambria Math"/>
                          </a:rPr>
                        </m:ctrlPr>
                      </m:sSupPr>
                      <m:e>
                        <m:r>
                          <a:rPr lang="en-GB" b="0" i="1" smtClean="0">
                            <a:latin typeface="Cambria Math"/>
                          </a:rPr>
                          <m:t>𝛾</m:t>
                        </m:r>
                      </m:e>
                      <m:sup>
                        <m:r>
                          <a:rPr lang="en-GB" b="0" i="1" smtClean="0">
                            <a:latin typeface="Cambria Math"/>
                          </a:rPr>
                          <m:t>2</m:t>
                        </m:r>
                      </m:sup>
                    </m:sSup>
                    <m:sSup>
                      <m:sSupPr>
                        <m:ctrlPr>
                          <a:rPr lang="en-GB" b="0" i="1" smtClean="0">
                            <a:latin typeface="Cambria Math"/>
                          </a:rPr>
                        </m:ctrlPr>
                      </m:sSupPr>
                      <m:e>
                        <m:d>
                          <m:dPr>
                            <m:ctrlPr>
                              <a:rPr lang="en-GB" b="0" i="1" smtClean="0">
                                <a:latin typeface="Cambria Math"/>
                              </a:rPr>
                            </m:ctrlPr>
                          </m:dPr>
                          <m:e>
                            <m:r>
                              <a:rPr lang="en-GB" b="0" i="1" smtClean="0">
                                <a:latin typeface="Cambria Math"/>
                              </a:rPr>
                              <m:t>1+</m:t>
                            </m:r>
                            <m:r>
                              <a:rPr lang="en-GB" b="0" i="1" smtClean="0">
                                <a:latin typeface="Cambria Math"/>
                              </a:rPr>
                              <m:t>𝛽</m:t>
                            </m:r>
                            <m:func>
                              <m:funcPr>
                                <m:ctrlPr>
                                  <a:rPr lang="en-GB" b="0" i="1" smtClean="0">
                                    <a:latin typeface="Cambria Math"/>
                                  </a:rPr>
                                </m:ctrlPr>
                              </m:funcPr>
                              <m:fName>
                                <m:r>
                                  <m:rPr>
                                    <m:sty m:val="p"/>
                                  </m:rPr>
                                  <a:rPr lang="en-GB" b="0" i="0" smtClean="0">
                                    <a:latin typeface="Cambria Math"/>
                                  </a:rPr>
                                  <m:t>cos</m:t>
                                </m:r>
                              </m:fName>
                              <m:e>
                                <m:r>
                                  <a:rPr lang="en-GB" b="0" i="1" smtClean="0">
                                    <a:latin typeface="Cambria Math"/>
                                  </a:rPr>
                                  <m:t>𝜃</m:t>
                                </m:r>
                              </m:e>
                            </m:func>
                          </m:e>
                        </m:d>
                      </m:e>
                      <m:sup>
                        <m:r>
                          <a:rPr lang="en-GB" b="0" i="1" smtClean="0">
                            <a:latin typeface="Cambria Math"/>
                          </a:rPr>
                          <m:t>2</m:t>
                        </m:r>
                      </m:sup>
                    </m:sSup>
                  </m:oMath>
                </a14:m>
                <a:endParaRPr lang="en-GB" i="1" dirty="0" smtClean="0"/>
              </a:p>
              <a:p>
                <a:pPr lvl="1"/>
                <a:r>
                  <a:rPr lang="en-GB" dirty="0" smtClean="0"/>
                  <a:t>average over solid angle: </a:t>
                </a:r>
                <a14:m>
                  <m:oMath xmlns:m="http://schemas.openxmlformats.org/officeDocument/2006/math">
                    <m:sSubSup>
                      <m:sSubSupPr>
                        <m:ctrlPr>
                          <a:rPr lang="en-GB" b="0" i="1" smtClean="0">
                            <a:latin typeface="Cambria Math"/>
                          </a:rPr>
                        </m:ctrlPr>
                      </m:sSubSupPr>
                      <m:e>
                        <m:r>
                          <a:rPr lang="en-GB" b="0" i="1" smtClean="0">
                            <a:latin typeface="Cambria Math"/>
                          </a:rPr>
                          <m:t>𝑈</m:t>
                        </m:r>
                      </m:e>
                      <m:sub>
                        <m:r>
                          <m:rPr>
                            <m:sty m:val="p"/>
                          </m:rPr>
                          <a:rPr lang="en-GB" b="0" i="0" smtClean="0">
                            <a:latin typeface="Cambria Math"/>
                          </a:rPr>
                          <m:t>rad</m:t>
                        </m:r>
                      </m:sub>
                      <m:sup>
                        <m:r>
                          <a:rPr lang="en-GB" b="0" i="1" smtClean="0">
                            <a:latin typeface="Cambria Math"/>
                          </a:rPr>
                          <m:t>′</m:t>
                        </m:r>
                      </m:sup>
                    </m:sSubSup>
                    <m:r>
                      <a:rPr lang="en-GB" b="0" i="1" smtClean="0">
                        <a:latin typeface="Cambria Math"/>
                      </a:rPr>
                      <m:t>=</m:t>
                    </m:r>
                    <m:sSub>
                      <m:sSubPr>
                        <m:ctrlPr>
                          <a:rPr lang="en-GB" b="0" i="1" smtClean="0">
                            <a:latin typeface="Cambria Math"/>
                          </a:rPr>
                        </m:ctrlPr>
                      </m:sSubPr>
                      <m:e>
                        <m:r>
                          <a:rPr lang="en-GB" b="0" i="1" smtClean="0">
                            <a:latin typeface="Cambria Math"/>
                          </a:rPr>
                          <m:t>𝑈</m:t>
                        </m:r>
                      </m:e>
                      <m:sub>
                        <m:r>
                          <m:rPr>
                            <m:sty m:val="p"/>
                          </m:rPr>
                          <a:rPr lang="en-GB" b="0" i="0" smtClean="0">
                            <a:latin typeface="Cambria Math"/>
                          </a:rPr>
                          <m:t>rad</m:t>
                        </m:r>
                      </m:sub>
                    </m:sSub>
                    <m:sSup>
                      <m:sSupPr>
                        <m:ctrlPr>
                          <a:rPr lang="en-GB" b="0" i="1" smtClean="0">
                            <a:latin typeface="Cambria Math"/>
                          </a:rPr>
                        </m:ctrlPr>
                      </m:sSupPr>
                      <m:e>
                        <m:r>
                          <a:rPr lang="en-GB" b="0" i="1" smtClean="0">
                            <a:latin typeface="Cambria Math"/>
                          </a:rPr>
                          <m:t>𝛾</m:t>
                        </m:r>
                      </m:e>
                      <m:sup>
                        <m:r>
                          <a:rPr lang="en-GB" b="0" i="1" smtClean="0">
                            <a:latin typeface="Cambria Math"/>
                          </a:rPr>
                          <m:t>2</m:t>
                        </m:r>
                      </m:sup>
                    </m:sSup>
                    <m:d>
                      <m:dPr>
                        <m:ctrlPr>
                          <a:rPr lang="en-GB" b="0" i="1" smtClean="0">
                            <a:latin typeface="Cambria Math"/>
                          </a:rPr>
                        </m:ctrlPr>
                      </m:dPr>
                      <m:e>
                        <m:r>
                          <a:rPr lang="en-GB" b="0" i="1" smtClean="0">
                            <a:latin typeface="Cambria Math"/>
                          </a:rPr>
                          <m:t>1+</m:t>
                        </m:r>
                        <m:f>
                          <m:fPr>
                            <m:ctrlPr>
                              <a:rPr lang="en-GB" b="0" i="1" smtClean="0">
                                <a:latin typeface="Cambria Math"/>
                              </a:rPr>
                            </m:ctrlPr>
                          </m:fPr>
                          <m:num>
                            <m:r>
                              <a:rPr lang="en-GB" b="0" i="1" smtClean="0">
                                <a:latin typeface="Cambria Math"/>
                              </a:rPr>
                              <m:t>1</m:t>
                            </m:r>
                          </m:num>
                          <m:den>
                            <m:r>
                              <a:rPr lang="en-GB" b="0" i="1" smtClean="0">
                                <a:latin typeface="Cambria Math"/>
                              </a:rPr>
                              <m:t>3</m:t>
                            </m:r>
                          </m:den>
                        </m:f>
                        <m:sSup>
                          <m:sSupPr>
                            <m:ctrlPr>
                              <a:rPr lang="en-GB" b="0" i="1" smtClean="0">
                                <a:latin typeface="Cambria Math"/>
                              </a:rPr>
                            </m:ctrlPr>
                          </m:sSupPr>
                          <m:e>
                            <m:r>
                              <a:rPr lang="en-GB" b="0" i="1" smtClean="0">
                                <a:latin typeface="Cambria Math"/>
                              </a:rPr>
                              <m:t>𝛽</m:t>
                            </m:r>
                          </m:e>
                          <m:sup>
                            <m:r>
                              <a:rPr lang="en-GB" b="0" i="1" smtClean="0">
                                <a:latin typeface="Cambria Math"/>
                              </a:rPr>
                              <m:t>2</m:t>
                            </m:r>
                          </m:sup>
                        </m:sSup>
                      </m:e>
                    </m:d>
                    <m:r>
                      <a:rPr lang="en-GB" b="0" i="1" smtClean="0">
                        <a:latin typeface="Cambria Math"/>
                      </a:rPr>
                      <m:t>=</m:t>
                    </m:r>
                    <m:f>
                      <m:fPr>
                        <m:ctrlPr>
                          <a:rPr lang="en-GB" b="0" i="1" smtClean="0">
                            <a:latin typeface="Cambria Math"/>
                          </a:rPr>
                        </m:ctrlPr>
                      </m:fPr>
                      <m:num>
                        <m:r>
                          <a:rPr lang="en-GB" b="0" i="1" smtClean="0">
                            <a:latin typeface="Cambria Math"/>
                          </a:rPr>
                          <m:t>4</m:t>
                        </m:r>
                      </m:num>
                      <m:den>
                        <m:r>
                          <a:rPr lang="en-GB" b="0" i="1" smtClean="0">
                            <a:latin typeface="Cambria Math"/>
                          </a:rPr>
                          <m:t>3</m:t>
                        </m:r>
                      </m:den>
                    </m:f>
                    <m:sSub>
                      <m:sSubPr>
                        <m:ctrlPr>
                          <a:rPr lang="en-GB" b="0" i="1" smtClean="0">
                            <a:latin typeface="Cambria Math"/>
                          </a:rPr>
                        </m:ctrlPr>
                      </m:sSubPr>
                      <m:e>
                        <m:r>
                          <a:rPr lang="en-GB" b="0" i="1" smtClean="0">
                            <a:latin typeface="Cambria Math"/>
                          </a:rPr>
                          <m:t>𝑈</m:t>
                        </m:r>
                      </m:e>
                      <m:sub>
                        <m:r>
                          <m:rPr>
                            <m:sty m:val="p"/>
                          </m:rPr>
                          <a:rPr lang="en-GB" b="0" i="0" smtClean="0">
                            <a:latin typeface="Cambria Math"/>
                          </a:rPr>
                          <m:t>rad</m:t>
                        </m:r>
                      </m:sub>
                    </m:sSub>
                    <m:d>
                      <m:dPr>
                        <m:ctrlPr>
                          <a:rPr lang="en-GB" b="0" i="1" smtClean="0">
                            <a:latin typeface="Cambria Math"/>
                          </a:rPr>
                        </m:ctrlPr>
                      </m:dPr>
                      <m:e>
                        <m:sSup>
                          <m:sSupPr>
                            <m:ctrlPr>
                              <a:rPr lang="en-GB" b="0" i="1" smtClean="0">
                                <a:latin typeface="Cambria Math"/>
                              </a:rPr>
                            </m:ctrlPr>
                          </m:sSupPr>
                          <m:e>
                            <m:r>
                              <a:rPr lang="en-GB" b="0" i="1" smtClean="0">
                                <a:latin typeface="Cambria Math"/>
                              </a:rPr>
                              <m:t>𝛾</m:t>
                            </m:r>
                          </m:e>
                          <m:sup>
                            <m:r>
                              <a:rPr lang="en-GB" b="0" i="1" smtClean="0">
                                <a:latin typeface="Cambria Math"/>
                              </a:rPr>
                              <m:t>2</m:t>
                            </m:r>
                          </m:sup>
                        </m:sSup>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4</m:t>
                            </m:r>
                          </m:den>
                        </m:f>
                      </m:e>
                    </m:d>
                  </m:oMath>
                </a14:m>
                <a:endParaRPr lang="en-GB" dirty="0" smtClean="0"/>
              </a:p>
              <a:p>
                <a:r>
                  <a:rPr lang="en-GB" dirty="0" smtClean="0"/>
                  <a:t>Energy gain is difference between this and </a:t>
                </a:r>
                <a14:m>
                  <m:oMath xmlns:m="http://schemas.openxmlformats.org/officeDocument/2006/math">
                    <m:r>
                      <a:rPr lang="en-GB" b="0" i="1" smtClean="0">
                        <a:latin typeface="Cambria Math"/>
                      </a:rPr>
                      <m:t>𝑐</m:t>
                    </m:r>
                    <m:sSub>
                      <m:sSubPr>
                        <m:ctrlPr>
                          <a:rPr lang="en-GB" b="0" i="1" smtClean="0">
                            <a:latin typeface="Cambria Math"/>
                          </a:rPr>
                        </m:ctrlPr>
                      </m:sSubPr>
                      <m:e>
                        <m:r>
                          <a:rPr lang="en-GB" b="0" i="1" smtClean="0">
                            <a:latin typeface="Cambria Math"/>
                          </a:rPr>
                          <m:t>𝜎</m:t>
                        </m:r>
                      </m:e>
                      <m:sub>
                        <m:r>
                          <a:rPr lang="en-GB" b="0" i="1" smtClean="0">
                            <a:latin typeface="Cambria Math"/>
                          </a:rPr>
                          <m:t>𝑇</m:t>
                        </m:r>
                      </m:sub>
                    </m:sSub>
                    <m:sSub>
                      <m:sSubPr>
                        <m:ctrlPr>
                          <a:rPr lang="en-GB" b="0" i="1" smtClean="0">
                            <a:latin typeface="Cambria Math"/>
                          </a:rPr>
                        </m:ctrlPr>
                      </m:sSubPr>
                      <m:e>
                        <m:r>
                          <a:rPr lang="en-GB" b="0" i="1" smtClean="0">
                            <a:latin typeface="Cambria Math"/>
                          </a:rPr>
                          <m:t>𝑈</m:t>
                        </m:r>
                      </m:e>
                      <m:sub>
                        <m:r>
                          <m:rPr>
                            <m:sty m:val="p"/>
                          </m:rPr>
                          <a:rPr lang="en-GB" b="0" i="0" smtClean="0">
                            <a:latin typeface="Cambria Math"/>
                          </a:rPr>
                          <m:t>rad</m:t>
                        </m:r>
                      </m:sub>
                    </m:sSub>
                  </m:oMath>
                </a14:m>
                <a:r>
                  <a:rPr lang="en-GB" dirty="0" smtClean="0"/>
                  <a:t>:</a:t>
                </a:r>
                <a:br>
                  <a:rPr lang="en-GB" dirty="0" smtClean="0"/>
                </a:br>
                <a14:m>
                  <m:oMath xmlns:m="http://schemas.openxmlformats.org/officeDocument/2006/math">
                    <m:f>
                      <m:fPr>
                        <m:ctrlPr>
                          <a:rPr lang="en-GB" b="0" i="1" smtClean="0">
                            <a:latin typeface="Cambria Math"/>
                          </a:rPr>
                        </m:ctrlPr>
                      </m:fPr>
                      <m:num>
                        <m:r>
                          <a:rPr lang="en-GB" b="0" i="1" smtClean="0">
                            <a:latin typeface="Cambria Math"/>
                          </a:rPr>
                          <m:t>𝑑𝐸</m:t>
                        </m:r>
                      </m:num>
                      <m:den>
                        <m:r>
                          <a:rPr lang="en-GB" b="0" i="1" smtClean="0">
                            <a:latin typeface="Cambria Math"/>
                          </a:rPr>
                          <m:t>𝑑𝑡</m:t>
                        </m:r>
                      </m:den>
                    </m:f>
                    <m:r>
                      <a:rPr lang="en-GB" b="0" i="1" smtClean="0">
                        <a:latin typeface="Cambria Math"/>
                      </a:rPr>
                      <m:t>=</m:t>
                    </m:r>
                    <m:f>
                      <m:fPr>
                        <m:ctrlPr>
                          <a:rPr lang="en-GB" b="0" i="1" smtClean="0">
                            <a:latin typeface="Cambria Math"/>
                          </a:rPr>
                        </m:ctrlPr>
                      </m:fPr>
                      <m:num>
                        <m:r>
                          <a:rPr lang="en-GB" b="0" i="1" smtClean="0">
                            <a:latin typeface="Cambria Math"/>
                          </a:rPr>
                          <m:t>4</m:t>
                        </m:r>
                      </m:num>
                      <m:den>
                        <m:r>
                          <a:rPr lang="en-GB" b="0" i="1" smtClean="0">
                            <a:latin typeface="Cambria Math"/>
                          </a:rPr>
                          <m:t>3</m:t>
                        </m:r>
                      </m:den>
                    </m:f>
                    <m:r>
                      <a:rPr lang="en-GB" b="0" i="1" smtClean="0">
                        <a:latin typeface="Cambria Math"/>
                      </a:rPr>
                      <m:t>𝑐</m:t>
                    </m:r>
                    <m:sSub>
                      <m:sSubPr>
                        <m:ctrlPr>
                          <a:rPr lang="en-GB" b="0" i="1" smtClean="0">
                            <a:latin typeface="Cambria Math"/>
                          </a:rPr>
                        </m:ctrlPr>
                      </m:sSubPr>
                      <m:e>
                        <m:r>
                          <a:rPr lang="en-GB" b="0" i="1" smtClean="0">
                            <a:latin typeface="Cambria Math"/>
                          </a:rPr>
                          <m:t>𝜎</m:t>
                        </m:r>
                      </m:e>
                      <m:sub>
                        <m:r>
                          <m:rPr>
                            <m:sty m:val="p"/>
                          </m:rPr>
                          <a:rPr lang="en-GB" b="0" i="0" smtClean="0">
                            <a:latin typeface="Cambria Math"/>
                          </a:rPr>
                          <m:t>T</m:t>
                        </m:r>
                      </m:sub>
                    </m:sSub>
                    <m:sSub>
                      <m:sSubPr>
                        <m:ctrlPr>
                          <a:rPr lang="en-GB" b="0" i="1" smtClean="0">
                            <a:latin typeface="Cambria Math"/>
                          </a:rPr>
                        </m:ctrlPr>
                      </m:sSubPr>
                      <m:e>
                        <m:r>
                          <a:rPr lang="en-GB" b="0" i="1" smtClean="0">
                            <a:latin typeface="Cambria Math"/>
                          </a:rPr>
                          <m:t>𝑈</m:t>
                        </m:r>
                      </m:e>
                      <m:sub>
                        <m:r>
                          <m:rPr>
                            <m:sty m:val="p"/>
                          </m:rPr>
                          <a:rPr lang="en-GB" b="0" i="0" smtClean="0">
                            <a:latin typeface="Cambria Math"/>
                          </a:rPr>
                          <m:t>rad</m:t>
                        </m:r>
                      </m:sub>
                    </m:sSub>
                    <m:sSup>
                      <m:sSupPr>
                        <m:ctrlPr>
                          <a:rPr lang="en-GB" b="0" i="1" smtClean="0">
                            <a:latin typeface="Cambria Math"/>
                          </a:rPr>
                        </m:ctrlPr>
                      </m:sSupPr>
                      <m:e>
                        <m:r>
                          <a:rPr lang="en-GB" b="0" i="1" smtClean="0">
                            <a:latin typeface="Cambria Math"/>
                          </a:rPr>
                          <m:t>𝛽</m:t>
                        </m:r>
                      </m:e>
                      <m:sup>
                        <m:r>
                          <a:rPr lang="en-GB" b="0" i="1" smtClean="0">
                            <a:latin typeface="Cambria Math"/>
                          </a:rPr>
                          <m:t>2</m:t>
                        </m:r>
                      </m:sup>
                    </m:sSup>
                    <m:sSup>
                      <m:sSupPr>
                        <m:ctrlPr>
                          <a:rPr lang="en-GB" b="0" i="1" smtClean="0">
                            <a:latin typeface="Cambria Math"/>
                          </a:rPr>
                        </m:ctrlPr>
                      </m:sSupPr>
                      <m:e>
                        <m:r>
                          <a:rPr lang="en-GB" b="0" i="1" smtClean="0">
                            <a:latin typeface="Cambria Math"/>
                          </a:rPr>
                          <m:t>𝛾</m:t>
                        </m:r>
                      </m:e>
                      <m:sup>
                        <m:r>
                          <a:rPr lang="en-GB" b="0" i="1" smtClean="0">
                            <a:latin typeface="Cambria Math"/>
                          </a:rPr>
                          <m:t>2</m:t>
                        </m:r>
                      </m:sup>
                    </m:sSup>
                  </m:oMath>
                </a14:m>
                <a:endParaRPr lang="en-GB" dirty="0" smtClean="0"/>
              </a:p>
              <a:p>
                <a:pPr lvl="1"/>
                <a:r>
                  <a:rPr lang="en-GB" dirty="0" smtClean="0"/>
                  <a:t>same form as synchrotron radiation, different energy density</a:t>
                </a:r>
              </a:p>
              <a:p>
                <a:r>
                  <a:rPr lang="en-GB" dirty="0" smtClean="0"/>
                  <a:t>Maximum energy gain (head-on collision) is </a:t>
                </a:r>
                <a14:m>
                  <m:oMath xmlns:m="http://schemas.openxmlformats.org/officeDocument/2006/math">
                    <m:r>
                      <a:rPr lang="en-GB" b="0" i="1" smtClean="0">
                        <a:latin typeface="Cambria Math"/>
                      </a:rPr>
                      <m:t>4</m:t>
                    </m:r>
                    <m:sSup>
                      <m:sSupPr>
                        <m:ctrlPr>
                          <a:rPr lang="en-GB" b="0" i="1" smtClean="0">
                            <a:latin typeface="Cambria Math"/>
                          </a:rPr>
                        </m:ctrlPr>
                      </m:sSupPr>
                      <m:e>
                        <m:r>
                          <a:rPr lang="en-GB" b="0" i="1" smtClean="0">
                            <a:latin typeface="Cambria Math"/>
                          </a:rPr>
                          <m:t>𝛾</m:t>
                        </m:r>
                      </m:e>
                      <m:sup>
                        <m:r>
                          <a:rPr lang="en-GB" b="0" i="1" smtClean="0">
                            <a:latin typeface="Cambria Math"/>
                          </a:rPr>
                          <m:t>2</m:t>
                        </m:r>
                      </m:sup>
                    </m:sSup>
                    <m:r>
                      <a:rPr lang="en-GB" b="0" i="1" smtClean="0">
                        <a:latin typeface="Cambria Math"/>
                      </a:rPr>
                      <m:t>h</m:t>
                    </m:r>
                    <m:sSub>
                      <m:sSubPr>
                        <m:ctrlPr>
                          <a:rPr lang="en-GB" b="0" i="1" smtClean="0">
                            <a:latin typeface="Cambria Math"/>
                          </a:rPr>
                        </m:ctrlPr>
                      </m:sSubPr>
                      <m:e>
                        <m:r>
                          <a:rPr lang="en-GB" b="0" i="1" smtClean="0">
                            <a:latin typeface="Cambria Math"/>
                          </a:rPr>
                          <m:t>𝜈</m:t>
                        </m:r>
                      </m:e>
                      <m:sub>
                        <m:r>
                          <a:rPr lang="en-GB" b="0" i="1" smtClean="0">
                            <a:latin typeface="Cambria Math"/>
                          </a:rPr>
                          <m:t>0</m:t>
                        </m:r>
                      </m:sub>
                    </m:sSub>
                  </m:oMath>
                </a14:m>
                <a:endParaRPr lang="en-GB" dirty="0" smtClean="0"/>
              </a:p>
              <a:p>
                <a:r>
                  <a:rPr lang="en-GB" dirty="0" smtClean="0"/>
                  <a:t>Mean energy gain is </a:t>
                </a:r>
                <a14:m>
                  <m:oMath xmlns:m="http://schemas.openxmlformats.org/officeDocument/2006/math">
                    <m:f>
                      <m:fPr>
                        <m:ctrlPr>
                          <a:rPr lang="en-GB" b="0" i="1" smtClean="0">
                            <a:latin typeface="Cambria Math"/>
                          </a:rPr>
                        </m:ctrlPr>
                      </m:fPr>
                      <m:num>
                        <m:r>
                          <a:rPr lang="en-GB" b="0" i="1" smtClean="0">
                            <a:latin typeface="Cambria Math"/>
                          </a:rPr>
                          <m:t>4</m:t>
                        </m:r>
                      </m:num>
                      <m:den>
                        <m:r>
                          <a:rPr lang="en-GB" b="0" i="1" smtClean="0">
                            <a:latin typeface="Cambria Math"/>
                          </a:rPr>
                          <m:t>3</m:t>
                        </m:r>
                      </m:den>
                    </m:f>
                    <m:sSup>
                      <m:sSupPr>
                        <m:ctrlPr>
                          <a:rPr lang="en-GB" b="0" i="1" smtClean="0">
                            <a:latin typeface="Cambria Math"/>
                          </a:rPr>
                        </m:ctrlPr>
                      </m:sSupPr>
                      <m:e>
                        <m:r>
                          <a:rPr lang="en-GB" b="0" i="1" smtClean="0">
                            <a:latin typeface="Cambria Math"/>
                          </a:rPr>
                          <m:t>𝛾</m:t>
                        </m:r>
                      </m:e>
                      <m:sup>
                        <m:r>
                          <a:rPr lang="en-GB" b="0" i="1" smtClean="0">
                            <a:latin typeface="Cambria Math"/>
                          </a:rPr>
                          <m:t>2</m:t>
                        </m:r>
                      </m:sup>
                    </m:sSup>
                    <m:r>
                      <a:rPr lang="en-GB" b="0" i="1" smtClean="0">
                        <a:latin typeface="Cambria Math"/>
                      </a:rPr>
                      <m:t>h</m:t>
                    </m:r>
                    <m:sSub>
                      <m:sSubPr>
                        <m:ctrlPr>
                          <a:rPr lang="en-GB" b="0" i="1" smtClean="0">
                            <a:latin typeface="Cambria Math"/>
                          </a:rPr>
                        </m:ctrlPr>
                      </m:sSubPr>
                      <m:e>
                        <m:r>
                          <a:rPr lang="en-GB" b="0" i="1" smtClean="0">
                            <a:latin typeface="Cambria Math"/>
                          </a:rPr>
                          <m:t>𝜈</m:t>
                        </m:r>
                      </m:e>
                      <m:sub>
                        <m:r>
                          <a:rPr lang="en-GB" b="0" i="1" smtClean="0">
                            <a:latin typeface="Cambria Math"/>
                          </a:rPr>
                          <m:t>0</m:t>
                        </m:r>
                      </m:sub>
                    </m:sSub>
                  </m:oMath>
                </a14:m>
                <a:endParaRPr lang="en-GB" b="0" dirty="0" smtClean="0"/>
              </a:p>
              <a:p>
                <a:pPr lvl="1"/>
                <a:r>
                  <a:rPr lang="en-GB" dirty="0" smtClean="0"/>
                  <a:t>similarity of these implies sharply peaked spectrum</a:t>
                </a: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875"/>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240AB68-B506-48B0-8D67-8B664EA145BA}" type="slidenum">
              <a:rPr lang="en-GB" smtClean="0"/>
              <a:t>6</a:t>
            </a:fld>
            <a:endParaRPr lang="en-GB"/>
          </a:p>
        </p:txBody>
      </p:sp>
    </p:spTree>
    <p:extLst>
      <p:ext uri="{BB962C8B-B14F-4D97-AF65-F5344CB8AC3E}">
        <p14:creationId xmlns:p14="http://schemas.microsoft.com/office/powerpoint/2010/main" val="358384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Synchrotron and inverse Compton</a:t>
            </a:r>
            <a:endParaRPr lang="en-GB" dirty="0"/>
          </a:p>
        </p:txBody>
      </p:sp>
      <p:sp>
        <p:nvSpPr>
          <p:cNvPr id="3" name="Slide Number Placeholder 2"/>
          <p:cNvSpPr>
            <a:spLocks noGrp="1"/>
          </p:cNvSpPr>
          <p:nvPr>
            <p:ph type="sldNum" sz="quarter" idx="12"/>
          </p:nvPr>
        </p:nvSpPr>
        <p:spPr/>
        <p:txBody>
          <a:bodyPr/>
          <a:lstStyle/>
          <a:p>
            <a:fld id="{6240AB68-B506-48B0-8D67-8B664EA145BA}" type="slidenum">
              <a:rPr lang="en-GB" smtClean="0"/>
              <a:t>7</a:t>
            </a:fld>
            <a:endParaRPr lang="en-GB"/>
          </a:p>
        </p:txBody>
      </p:sp>
      <p:pic>
        <p:nvPicPr>
          <p:cNvPr id="3074" name="Picture 2" descr="http://ej.iop.org/images/2041-8205/742/1/L10/Full/apjl409889f2_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8840"/>
            <a:ext cx="571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1484784"/>
            <a:ext cx="7704856" cy="369332"/>
          </a:xfrm>
          <a:prstGeom prst="rect">
            <a:avLst/>
          </a:prstGeom>
          <a:noFill/>
        </p:spPr>
        <p:txBody>
          <a:bodyPr wrap="square" rtlCol="0">
            <a:spAutoFit/>
          </a:bodyPr>
          <a:lstStyle/>
          <a:p>
            <a:r>
              <a:rPr lang="en-GB" dirty="0" smtClean="0"/>
              <a:t>Spectral energy distribution of young SNR </a:t>
            </a:r>
            <a:r>
              <a:rPr lang="en-GB" b="1" dirty="0"/>
              <a:t>RX </a:t>
            </a:r>
            <a:r>
              <a:rPr lang="en-GB" b="1" dirty="0" smtClean="0"/>
              <a:t>J1713.7−3946</a:t>
            </a:r>
            <a:endParaRPr lang="en-GB" b="1" dirty="0"/>
          </a:p>
        </p:txBody>
      </p:sp>
      <p:sp>
        <p:nvSpPr>
          <p:cNvPr id="5" name="TextBox 4"/>
          <p:cNvSpPr txBox="1"/>
          <p:nvPr/>
        </p:nvSpPr>
        <p:spPr>
          <a:xfrm>
            <a:off x="6084168" y="2132856"/>
            <a:ext cx="2880320" cy="1477328"/>
          </a:xfrm>
          <a:prstGeom prst="rect">
            <a:avLst/>
          </a:prstGeom>
          <a:noFill/>
        </p:spPr>
        <p:txBody>
          <a:bodyPr wrap="square" rtlCol="0">
            <a:spAutoFit/>
          </a:bodyPr>
          <a:lstStyle/>
          <a:p>
            <a:r>
              <a:rPr lang="en-GB" dirty="0" smtClean="0">
                <a:solidFill>
                  <a:schemeClr val="tx2">
                    <a:lumMod val="75000"/>
                  </a:schemeClr>
                </a:solidFill>
              </a:rPr>
              <a:t>Note the similar shapes of the synchrotron radiation spectrum (radio to X-rays) and the inverse Compton emission (</a:t>
            </a:r>
            <a:r>
              <a:rPr lang="el-GR" dirty="0" smtClean="0">
                <a:solidFill>
                  <a:schemeClr val="tx2">
                    <a:lumMod val="75000"/>
                  </a:schemeClr>
                </a:solidFill>
              </a:rPr>
              <a:t>γ</a:t>
            </a:r>
            <a:r>
              <a:rPr lang="en-GB" dirty="0" smtClean="0">
                <a:solidFill>
                  <a:schemeClr val="tx2">
                    <a:lumMod val="75000"/>
                  </a:schemeClr>
                </a:solidFill>
              </a:rPr>
              <a:t>-rays)</a:t>
            </a:r>
            <a:endParaRPr lang="en-GB" dirty="0">
              <a:solidFill>
                <a:schemeClr val="tx2">
                  <a:lumMod val="75000"/>
                </a:schemeClr>
              </a:solidFill>
            </a:endParaRPr>
          </a:p>
        </p:txBody>
      </p:sp>
      <p:pic>
        <p:nvPicPr>
          <p:cNvPr id="3076" name="Picture 4" descr="http://www.mpi-hd.mpg.de/hfm/HESS/pages/home/som/2005/01/images/Som_1_05_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365104"/>
            <a:ext cx="2952328" cy="237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894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Neutral pion decay</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5141168"/>
              </a:xfrm>
            </p:spPr>
            <p:txBody>
              <a:bodyPr>
                <a:normAutofit/>
              </a:bodyPr>
              <a:lstStyle/>
              <a:p>
                <a:r>
                  <a:rPr lang="en-GB" dirty="0" smtClean="0"/>
                  <a:t>If an object accelerates protons to high energies, we should get neutral pion production via</a:t>
                </a:r>
                <a:r>
                  <a:rPr lang="en-GB" dirty="0"/>
                  <a:t> </a:t>
                </a:r>
                <a:r>
                  <a:rPr lang="en-GB" dirty="0" smtClean="0"/>
                  <a:t>p + p </a:t>
                </a:r>
                <a:r>
                  <a:rPr lang="en-GB" dirty="0"/>
                  <a:t>→ </a:t>
                </a:r>
                <a:r>
                  <a:rPr lang="en-GB" dirty="0" smtClean="0"/>
                  <a:t>p + p </a:t>
                </a:r>
                <a:r>
                  <a:rPr lang="en-GB" dirty="0"/>
                  <a:t>+ </a:t>
                </a:r>
                <a:r>
                  <a:rPr lang="el-GR" dirty="0"/>
                  <a:t>π</a:t>
                </a:r>
                <a:r>
                  <a:rPr lang="en-GB" baseline="30000" dirty="0"/>
                  <a:t>0</a:t>
                </a:r>
                <a:r>
                  <a:rPr lang="en-GB" dirty="0"/>
                  <a:t> </a:t>
                </a:r>
                <a:endParaRPr lang="en-GB" dirty="0" smtClean="0"/>
              </a:p>
              <a:p>
                <a:pPr lvl="2"/>
                <a:r>
                  <a:rPr lang="en-GB" dirty="0" smtClean="0"/>
                  <a:t>(i.e. energetic proton hits ambient gas)</a:t>
                </a:r>
              </a:p>
              <a:p>
                <a:pPr lvl="1"/>
                <a:r>
                  <a:rPr lang="en-GB" dirty="0" smtClean="0"/>
                  <a:t>π</a:t>
                </a:r>
                <a:r>
                  <a:rPr lang="en-GB" baseline="30000" dirty="0" smtClean="0"/>
                  <a:t>0</a:t>
                </a:r>
                <a:r>
                  <a:rPr lang="en-GB" dirty="0" smtClean="0"/>
                  <a:t> then decays to two photons</a:t>
                </a:r>
              </a:p>
              <a:p>
                <a:pPr lvl="1"/>
                <a:r>
                  <a:rPr lang="en-GB" dirty="0" smtClean="0"/>
                  <a:t>in pion rest frame, photons are back to back with </a:t>
                </a:r>
                <a:r>
                  <a:rPr lang="en-GB" i="1" dirty="0" smtClean="0"/>
                  <a:t>E</a:t>
                </a:r>
                <a:r>
                  <a:rPr lang="en-GB" dirty="0" smtClean="0"/>
                  <a:t> = ½ </a:t>
                </a:r>
                <a:r>
                  <a:rPr lang="en-GB" i="1" dirty="0" smtClean="0"/>
                  <a:t>m</a:t>
                </a:r>
                <a:r>
                  <a:rPr lang="el-GR" baseline="-25000" dirty="0" smtClean="0"/>
                  <a:t>π</a:t>
                </a:r>
                <a:r>
                  <a:rPr lang="en-GB" i="1" dirty="0" smtClean="0"/>
                  <a:t>c</a:t>
                </a:r>
                <a:r>
                  <a:rPr lang="en-GB" baseline="30000" dirty="0" smtClean="0"/>
                  <a:t>2</a:t>
                </a:r>
                <a:endParaRPr lang="en-GB" dirty="0" smtClean="0"/>
              </a:p>
              <a:p>
                <a:pPr lvl="2"/>
                <a:r>
                  <a:rPr lang="en-GB" dirty="0" smtClean="0"/>
                  <a:t>as pion has zero spin, photon directions are isotropic in this frame</a:t>
                </a:r>
              </a:p>
              <a:p>
                <a:pPr lvl="1"/>
                <a:r>
                  <a:rPr lang="en-GB" dirty="0" smtClean="0"/>
                  <a:t>boosted to lab frame, photon energy spectrum is flat between </a:t>
                </a:r>
                <a14:m>
                  <m:oMath xmlns:m="http://schemas.openxmlformats.org/officeDocument/2006/math">
                    <m:f>
                      <m:fPr>
                        <m:ctrlPr>
                          <a:rPr lang="en-GB" b="0" i="1" smtClean="0">
                            <a:latin typeface="Cambria Math"/>
                          </a:rPr>
                        </m:ctrlPr>
                      </m:fPr>
                      <m:num>
                        <m:r>
                          <a:rPr lang="en-GB" b="0" i="1" smtClean="0">
                            <a:latin typeface="Cambria Math"/>
                          </a:rPr>
                          <m:t>1</m:t>
                        </m:r>
                      </m:num>
                      <m:den>
                        <m:r>
                          <a:rPr lang="en-GB" b="0" i="1" smtClean="0">
                            <a:latin typeface="Cambria Math"/>
                          </a:rPr>
                          <m:t>2</m:t>
                        </m:r>
                      </m:den>
                    </m:f>
                    <m:sSub>
                      <m:sSubPr>
                        <m:ctrlPr>
                          <a:rPr lang="en-GB" b="0" i="1" smtClean="0">
                            <a:latin typeface="Cambria Math"/>
                          </a:rPr>
                        </m:ctrlPr>
                      </m:sSubPr>
                      <m:e>
                        <m:r>
                          <a:rPr lang="en-GB" b="0" i="1" smtClean="0">
                            <a:latin typeface="Cambria Math"/>
                          </a:rPr>
                          <m:t>𝑚</m:t>
                        </m:r>
                      </m:e>
                      <m:sub>
                        <m:r>
                          <a:rPr lang="en-GB" b="0" i="1" smtClean="0">
                            <a:latin typeface="Cambria Math"/>
                          </a:rPr>
                          <m:t>𝜋</m:t>
                        </m:r>
                      </m:sub>
                    </m:sSub>
                    <m:sSup>
                      <m:sSupPr>
                        <m:ctrlPr>
                          <a:rPr lang="en-GB" b="0" i="1" smtClean="0">
                            <a:latin typeface="Cambria Math"/>
                          </a:rPr>
                        </m:ctrlPr>
                      </m:sSupPr>
                      <m:e>
                        <m:r>
                          <a:rPr lang="en-GB" b="0" i="1" smtClean="0">
                            <a:latin typeface="Cambria Math"/>
                          </a:rPr>
                          <m:t>𝑐</m:t>
                        </m:r>
                      </m:e>
                      <m:sup>
                        <m:r>
                          <a:rPr lang="en-GB" b="0" i="1" smtClean="0">
                            <a:latin typeface="Cambria Math"/>
                          </a:rPr>
                          <m:t>2</m:t>
                        </m:r>
                      </m:sup>
                    </m:sSup>
                    <m:r>
                      <a:rPr lang="en-GB" b="0" i="1" smtClean="0">
                        <a:latin typeface="Cambria Math"/>
                      </a:rPr>
                      <m:t>𝛾</m:t>
                    </m:r>
                    <m:d>
                      <m:dPr>
                        <m:ctrlPr>
                          <a:rPr lang="en-GB" b="0" i="1" smtClean="0">
                            <a:latin typeface="Cambria Math"/>
                          </a:rPr>
                        </m:ctrlPr>
                      </m:dPr>
                      <m:e>
                        <m:r>
                          <a:rPr lang="en-GB" b="0" i="1" smtClean="0">
                            <a:latin typeface="Cambria Math"/>
                          </a:rPr>
                          <m:t>1</m:t>
                        </m:r>
                        <m:r>
                          <a:rPr lang="en-GB" b="0" i="1" smtClean="0">
                            <a:latin typeface="Cambria Math"/>
                          </a:rPr>
                          <m:t>−</m:t>
                        </m:r>
                        <m:r>
                          <a:rPr lang="en-GB" b="0" i="1" smtClean="0">
                            <a:latin typeface="Cambria Math"/>
                          </a:rPr>
                          <m:t>𝛽</m:t>
                        </m:r>
                      </m:e>
                    </m:d>
                  </m:oMath>
                </a14:m>
                <a:r>
                  <a:rPr lang="en-GB" dirty="0" smtClean="0"/>
                  <a:t> and </a:t>
                </a:r>
                <a14:m>
                  <m:oMath xmlns:m="http://schemas.openxmlformats.org/officeDocument/2006/math">
                    <m:f>
                      <m:fPr>
                        <m:ctrlPr>
                          <a:rPr lang="en-GB" i="1">
                            <a:latin typeface="Cambria Math"/>
                          </a:rPr>
                        </m:ctrlPr>
                      </m:fPr>
                      <m:num>
                        <m:r>
                          <a:rPr lang="en-GB" i="1">
                            <a:latin typeface="Cambria Math"/>
                          </a:rPr>
                          <m:t>1</m:t>
                        </m:r>
                      </m:num>
                      <m:den>
                        <m:r>
                          <a:rPr lang="en-GB" i="1">
                            <a:latin typeface="Cambria Math"/>
                          </a:rPr>
                          <m:t>2</m:t>
                        </m:r>
                      </m:den>
                    </m:f>
                    <m:sSub>
                      <m:sSubPr>
                        <m:ctrlPr>
                          <a:rPr lang="en-GB" i="1">
                            <a:latin typeface="Cambria Math"/>
                          </a:rPr>
                        </m:ctrlPr>
                      </m:sSubPr>
                      <m:e>
                        <m:r>
                          <a:rPr lang="en-GB" i="1">
                            <a:latin typeface="Cambria Math"/>
                          </a:rPr>
                          <m:t>𝑚</m:t>
                        </m:r>
                      </m:e>
                      <m:sub>
                        <m:r>
                          <a:rPr lang="en-GB" i="1">
                            <a:latin typeface="Cambria Math"/>
                          </a:rPr>
                          <m:t>𝜋</m:t>
                        </m:r>
                      </m:sub>
                    </m:sSub>
                    <m:sSup>
                      <m:sSupPr>
                        <m:ctrlPr>
                          <a:rPr lang="en-GB" i="1">
                            <a:latin typeface="Cambria Math"/>
                          </a:rPr>
                        </m:ctrlPr>
                      </m:sSupPr>
                      <m:e>
                        <m:r>
                          <a:rPr lang="en-GB" i="1">
                            <a:latin typeface="Cambria Math"/>
                          </a:rPr>
                          <m:t>𝑐</m:t>
                        </m:r>
                      </m:e>
                      <m:sup>
                        <m:r>
                          <a:rPr lang="en-GB" i="1">
                            <a:latin typeface="Cambria Math"/>
                          </a:rPr>
                          <m:t>2</m:t>
                        </m:r>
                      </m:sup>
                    </m:sSup>
                    <m:r>
                      <a:rPr lang="en-GB" b="0" i="1" smtClean="0">
                        <a:latin typeface="Cambria Math"/>
                      </a:rPr>
                      <m:t>𝛾</m:t>
                    </m:r>
                    <m:d>
                      <m:dPr>
                        <m:ctrlPr>
                          <a:rPr lang="en-GB" i="1">
                            <a:latin typeface="Cambria Math"/>
                          </a:rPr>
                        </m:ctrlPr>
                      </m:dPr>
                      <m:e>
                        <m:r>
                          <a:rPr lang="en-GB" i="1">
                            <a:latin typeface="Cambria Math"/>
                          </a:rPr>
                          <m:t>1</m:t>
                        </m:r>
                        <m:r>
                          <a:rPr lang="en-GB" b="0" i="1" smtClean="0">
                            <a:latin typeface="Cambria Math"/>
                          </a:rPr>
                          <m:t>+</m:t>
                        </m:r>
                        <m:r>
                          <a:rPr lang="en-GB" i="1">
                            <a:latin typeface="Cambria Math"/>
                          </a:rPr>
                          <m:t>𝛽</m:t>
                        </m:r>
                      </m:e>
                    </m:d>
                  </m:oMath>
                </a14:m>
                <a:endParaRPr lang="en-GB" dirty="0" smtClean="0"/>
              </a:p>
              <a:p>
                <a:pPr lvl="2"/>
                <a:r>
                  <a:rPr lang="en-GB" dirty="0" smtClean="0"/>
                  <a:t>of course in real world, </a:t>
                </a:r>
                <a:r>
                  <a:rPr lang="en-GB" dirty="0" err="1" smtClean="0"/>
                  <a:t>pions</a:t>
                </a:r>
                <a:r>
                  <a:rPr lang="en-GB" dirty="0" smtClean="0"/>
                  <a:t> do not all have same energy, so spectrum will be convolution of this with pion spectrum</a:t>
                </a:r>
              </a:p>
              <a:p>
                <a:pPr lvl="2"/>
                <a:r>
                  <a:rPr lang="en-GB" dirty="0" smtClean="0"/>
                  <a:t>pion production in pp or p</a:t>
                </a:r>
                <a:r>
                  <a:rPr lang="el-GR" dirty="0" smtClean="0"/>
                  <a:t>γ</a:t>
                </a:r>
                <a:r>
                  <a:rPr lang="en-GB" dirty="0" smtClean="0"/>
                  <a:t> interactions measured in lab, so this spectrum is known</a:t>
                </a:r>
              </a:p>
              <a:p>
                <a:r>
                  <a:rPr lang="en-GB" dirty="0" smtClean="0"/>
                  <a:t>Also p + </a:t>
                </a:r>
                <a:r>
                  <a:rPr lang="el-GR" dirty="0" smtClean="0"/>
                  <a:t>γ</a:t>
                </a:r>
                <a:r>
                  <a:rPr lang="en-GB" dirty="0" smtClean="0"/>
                  <a:t> → p + </a:t>
                </a:r>
                <a:r>
                  <a:rPr lang="el-GR" dirty="0" smtClean="0"/>
                  <a:t>π</a:t>
                </a:r>
                <a:r>
                  <a:rPr lang="en-GB" baseline="30000" dirty="0" smtClean="0"/>
                  <a:t>0</a:t>
                </a:r>
                <a:r>
                  <a:rPr lang="en-GB" dirty="0" smtClean="0"/>
                  <a:t> as in GZK, but this has </a:t>
                </a:r>
                <a:r>
                  <a:rPr lang="en-GB" i="1" dirty="0" smtClean="0"/>
                  <a:t>much</a:t>
                </a:r>
                <a:r>
                  <a:rPr lang="en-GB" dirty="0" smtClean="0"/>
                  <a:t> higher threshold for typical photon energies</a:t>
                </a: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41168"/>
              </a:xfrm>
              <a:blipFill rotWithShape="1">
                <a:blip r:embed="rId2"/>
                <a:stretch>
                  <a:fillRect l="-593" t="-830" b="-356"/>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240AB68-B506-48B0-8D67-8B664EA145BA}" type="slidenum">
              <a:rPr lang="en-GB" smtClean="0"/>
              <a:t>8</a:t>
            </a:fld>
            <a:endParaRPr lang="en-GB"/>
          </a:p>
        </p:txBody>
      </p:sp>
    </p:spTree>
    <p:extLst>
      <p:ext uri="{BB962C8B-B14F-4D97-AF65-F5344CB8AC3E}">
        <p14:creationId xmlns:p14="http://schemas.microsoft.com/office/powerpoint/2010/main" val="3362458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Decay energetics</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Energy threshold for </a:t>
                </a:r>
                <a:r>
                  <a:rPr lang="el-GR" dirty="0" smtClean="0"/>
                  <a:t>π</a:t>
                </a:r>
                <a:r>
                  <a:rPr lang="en-GB" baseline="30000" dirty="0" smtClean="0"/>
                  <a:t>0</a:t>
                </a:r>
                <a:r>
                  <a:rPr lang="en-GB" dirty="0" smtClean="0"/>
                  <a:t> production:</a:t>
                </a:r>
              </a:p>
              <a:p>
                <a:pPr lvl="1"/>
                <a:r>
                  <a:rPr lang="en-GB" dirty="0" smtClean="0"/>
                  <a:t>in p + p → p + p + </a:t>
                </a:r>
                <a:r>
                  <a:rPr lang="el-GR" dirty="0" smtClean="0"/>
                  <a:t>π</a:t>
                </a:r>
                <a:r>
                  <a:rPr lang="en-GB" baseline="30000" dirty="0" smtClean="0"/>
                  <a:t>0</a:t>
                </a:r>
                <a:r>
                  <a:rPr lang="en-GB" dirty="0" smtClean="0"/>
                  <a:t>:</a:t>
                </a:r>
              </a:p>
              <a:p>
                <a:pPr lvl="2"/>
                <a:r>
                  <a:rPr lang="en-GB" dirty="0" smtClean="0"/>
                  <a:t>minimum centre-of-mass energy is 2</a:t>
                </a:r>
                <a:r>
                  <a:rPr lang="en-GB" i="1" dirty="0" smtClean="0"/>
                  <a:t>m</a:t>
                </a:r>
                <a:r>
                  <a:rPr lang="en-GB" baseline="-25000" dirty="0" smtClean="0"/>
                  <a:t>p</a:t>
                </a:r>
                <a:r>
                  <a:rPr lang="en-GB" dirty="0" smtClean="0"/>
                  <a:t>+</a:t>
                </a:r>
                <a:r>
                  <a:rPr lang="en-GB" i="1" dirty="0" smtClean="0"/>
                  <a:t>m</a:t>
                </a:r>
                <a:r>
                  <a:rPr lang="el-GR" baseline="-25000" dirty="0" smtClean="0"/>
                  <a:t>π</a:t>
                </a:r>
                <a:endParaRPr lang="en-GB" baseline="-25000" dirty="0" smtClean="0"/>
              </a:p>
              <a:p>
                <a:pPr lvl="2"/>
                <a:r>
                  <a:rPr lang="en-GB" dirty="0" smtClean="0"/>
                  <a:t>therefore </a:t>
                </a:r>
                <a14:m>
                  <m:oMath xmlns:m="http://schemas.openxmlformats.org/officeDocument/2006/math">
                    <m:sSubSup>
                      <m:sSubSupPr>
                        <m:ctrlPr>
                          <a:rPr lang="en-GB" b="0" i="1" smtClean="0">
                            <a:latin typeface="Cambria Math"/>
                          </a:rPr>
                        </m:ctrlPr>
                      </m:sSubSupPr>
                      <m:e>
                        <m:r>
                          <a:rPr lang="en-GB" b="0" i="1" smtClean="0">
                            <a:latin typeface="Cambria Math"/>
                          </a:rPr>
                          <m:t>𝐸</m:t>
                        </m:r>
                      </m:e>
                      <m:sub>
                        <m:r>
                          <m:rPr>
                            <m:sty m:val="p"/>
                          </m:rPr>
                          <a:rPr lang="en-GB" b="0" i="0" smtClean="0">
                            <a:latin typeface="Cambria Math"/>
                          </a:rPr>
                          <m:t>tot</m:t>
                        </m:r>
                      </m:sub>
                      <m:sup>
                        <m:r>
                          <a:rPr lang="en-GB" b="0" i="1" smtClean="0">
                            <a:latin typeface="Cambria Math"/>
                          </a:rPr>
                          <m:t>2</m:t>
                        </m:r>
                      </m:sup>
                    </m:sSubSup>
                    <m:r>
                      <a:rPr lang="en-GB" b="0" i="1" smtClean="0">
                        <a:latin typeface="Cambria Math"/>
                      </a:rPr>
                      <m:t>−</m:t>
                    </m:r>
                    <m:sSubSup>
                      <m:sSubSupPr>
                        <m:ctrlPr>
                          <a:rPr lang="en-GB" b="0" i="1" smtClean="0">
                            <a:latin typeface="Cambria Math"/>
                          </a:rPr>
                        </m:ctrlPr>
                      </m:sSubSupPr>
                      <m:e>
                        <m:r>
                          <a:rPr lang="en-GB" b="0" i="1" smtClean="0">
                            <a:latin typeface="Cambria Math"/>
                          </a:rPr>
                          <m:t>𝑝</m:t>
                        </m:r>
                      </m:e>
                      <m:sub>
                        <m:r>
                          <m:rPr>
                            <m:sty m:val="p"/>
                          </m:rPr>
                          <a:rPr lang="en-GB" b="0" i="0" smtClean="0">
                            <a:latin typeface="Cambria Math"/>
                          </a:rPr>
                          <m:t>tot</m:t>
                        </m:r>
                      </m:sub>
                      <m:sup>
                        <m:r>
                          <a:rPr lang="en-GB" b="0" i="1" smtClean="0">
                            <a:latin typeface="Cambria Math"/>
                          </a:rPr>
                          <m:t>2</m:t>
                        </m:r>
                      </m:sup>
                    </m:sSubSup>
                    <m:r>
                      <a:rPr lang="en-GB" b="0" i="1" smtClean="0">
                        <a:latin typeface="Cambria Math"/>
                      </a:rPr>
                      <m:t>=2</m:t>
                    </m:r>
                    <m:sSubSup>
                      <m:sSubSupPr>
                        <m:ctrlPr>
                          <a:rPr lang="en-GB" b="0" i="1" smtClean="0">
                            <a:latin typeface="Cambria Math"/>
                          </a:rPr>
                        </m:ctrlPr>
                      </m:sSubSupPr>
                      <m:e>
                        <m:r>
                          <a:rPr lang="en-GB" b="0" i="1" smtClean="0">
                            <a:latin typeface="Cambria Math"/>
                          </a:rPr>
                          <m:t>𝑚</m:t>
                        </m:r>
                      </m:e>
                      <m:sub>
                        <m:r>
                          <a:rPr lang="en-GB" b="0" i="1" smtClean="0">
                            <a:latin typeface="Cambria Math"/>
                          </a:rPr>
                          <m:t>𝑝</m:t>
                        </m:r>
                      </m:sub>
                      <m:sup>
                        <m:r>
                          <a:rPr lang="en-GB" b="0" i="1" smtClean="0">
                            <a:latin typeface="Cambria Math"/>
                          </a:rPr>
                          <m:t>2</m:t>
                        </m:r>
                      </m:sup>
                    </m:sSubSup>
                    <m:d>
                      <m:dPr>
                        <m:ctrlPr>
                          <a:rPr lang="en-GB" b="0" i="1" smtClean="0">
                            <a:latin typeface="Cambria Math"/>
                          </a:rPr>
                        </m:ctrlPr>
                      </m:dPr>
                      <m:e>
                        <m:r>
                          <a:rPr lang="en-GB" b="0" i="1" smtClean="0">
                            <a:latin typeface="Cambria Math"/>
                          </a:rPr>
                          <m:t>𝛾</m:t>
                        </m:r>
                        <m:r>
                          <a:rPr lang="en-GB" b="0" i="1" smtClean="0">
                            <a:latin typeface="Cambria Math"/>
                          </a:rPr>
                          <m:t>+1</m:t>
                        </m:r>
                      </m:e>
                    </m:d>
                    <m:r>
                      <a:rPr lang="en-GB" b="0" i="1" smtClean="0">
                        <a:latin typeface="Cambria Math"/>
                      </a:rPr>
                      <m:t>=</m:t>
                    </m:r>
                    <m:sSup>
                      <m:sSupPr>
                        <m:ctrlPr>
                          <a:rPr lang="en-GB" b="0" i="1" smtClean="0">
                            <a:latin typeface="Cambria Math"/>
                          </a:rPr>
                        </m:ctrlPr>
                      </m:sSupPr>
                      <m:e>
                        <m:d>
                          <m:dPr>
                            <m:ctrlPr>
                              <a:rPr lang="en-GB" b="0" i="1" smtClean="0">
                                <a:latin typeface="Cambria Math"/>
                              </a:rPr>
                            </m:ctrlPr>
                          </m:dPr>
                          <m:e>
                            <m:r>
                              <a:rPr lang="en-GB" b="0" i="1" smtClean="0">
                                <a:latin typeface="Cambria Math"/>
                              </a:rPr>
                              <m:t>2</m:t>
                            </m:r>
                            <m:sSub>
                              <m:sSubPr>
                                <m:ctrlPr>
                                  <a:rPr lang="en-GB" b="0" i="1" smtClean="0">
                                    <a:latin typeface="Cambria Math"/>
                                  </a:rPr>
                                </m:ctrlPr>
                              </m:sSubPr>
                              <m:e>
                                <m:r>
                                  <a:rPr lang="en-GB" b="0" i="1" smtClean="0">
                                    <a:latin typeface="Cambria Math"/>
                                  </a:rPr>
                                  <m:t>𝑚</m:t>
                                </m:r>
                              </m:e>
                              <m:sub>
                                <m:r>
                                  <a:rPr lang="en-GB" b="0" i="1" smtClean="0">
                                    <a:latin typeface="Cambria Math"/>
                                  </a:rPr>
                                  <m:t>𝑝</m:t>
                                </m:r>
                              </m:sub>
                            </m:sSub>
                            <m:r>
                              <a:rPr lang="en-GB" b="0" i="1" smtClean="0">
                                <a:latin typeface="Cambria Math"/>
                              </a:rPr>
                              <m:t>+</m:t>
                            </m:r>
                            <m:sSub>
                              <m:sSubPr>
                                <m:ctrlPr>
                                  <a:rPr lang="en-GB" b="0" i="1" smtClean="0">
                                    <a:latin typeface="Cambria Math"/>
                                  </a:rPr>
                                </m:ctrlPr>
                              </m:sSubPr>
                              <m:e>
                                <m:r>
                                  <a:rPr lang="en-GB" b="0" i="1" smtClean="0">
                                    <a:latin typeface="Cambria Math"/>
                                  </a:rPr>
                                  <m:t>𝑚</m:t>
                                </m:r>
                              </m:e>
                              <m:sub>
                                <m:r>
                                  <a:rPr lang="en-GB" b="0" i="1" smtClean="0">
                                    <a:latin typeface="Cambria Math"/>
                                  </a:rPr>
                                  <m:t>𝜋</m:t>
                                </m:r>
                              </m:sub>
                            </m:sSub>
                          </m:e>
                        </m:d>
                      </m:e>
                      <m:sup>
                        <m:r>
                          <a:rPr lang="en-GB" b="0" i="1" smtClean="0">
                            <a:latin typeface="Cambria Math"/>
                          </a:rPr>
                          <m:t>2</m:t>
                        </m:r>
                      </m:sup>
                    </m:sSup>
                    <m:r>
                      <a:rPr lang="en-GB" b="0" i="1" smtClean="0">
                        <a:latin typeface="Cambria Math"/>
                      </a:rPr>
                      <m:t>=4</m:t>
                    </m:r>
                    <m:sSubSup>
                      <m:sSubSupPr>
                        <m:ctrlPr>
                          <a:rPr lang="en-GB" b="0" i="1" smtClean="0">
                            <a:latin typeface="Cambria Math"/>
                          </a:rPr>
                        </m:ctrlPr>
                      </m:sSubSupPr>
                      <m:e>
                        <m:r>
                          <a:rPr lang="en-GB" b="0" i="1" smtClean="0">
                            <a:latin typeface="Cambria Math"/>
                          </a:rPr>
                          <m:t>𝑚</m:t>
                        </m:r>
                      </m:e>
                      <m:sub>
                        <m:r>
                          <a:rPr lang="en-GB" b="0" i="1" smtClean="0">
                            <a:latin typeface="Cambria Math"/>
                          </a:rPr>
                          <m:t>𝑝</m:t>
                        </m:r>
                      </m:sub>
                      <m:sup>
                        <m:r>
                          <a:rPr lang="en-GB" b="0" i="1" smtClean="0">
                            <a:latin typeface="Cambria Math"/>
                          </a:rPr>
                          <m:t>2</m:t>
                        </m:r>
                      </m:sup>
                    </m:sSubSup>
                    <m:sSup>
                      <m:sSupPr>
                        <m:ctrlPr>
                          <a:rPr lang="en-GB" b="0" i="1" smtClean="0">
                            <a:latin typeface="Cambria Math"/>
                          </a:rPr>
                        </m:ctrlPr>
                      </m:sSupPr>
                      <m:e>
                        <m:d>
                          <m:dPr>
                            <m:ctrlPr>
                              <a:rPr lang="en-GB" b="0" i="1" smtClean="0">
                                <a:latin typeface="Cambria Math"/>
                              </a:rPr>
                            </m:ctrlPr>
                          </m:dPr>
                          <m:e>
                            <m:r>
                              <a:rPr lang="en-GB" b="0" i="1" smtClean="0">
                                <a:latin typeface="Cambria Math"/>
                              </a:rPr>
                              <m:t>1+</m:t>
                            </m:r>
                            <m:f>
                              <m:fPr>
                                <m:ctrlPr>
                                  <a:rPr lang="en-GB" b="0" i="1" smtClean="0">
                                    <a:latin typeface="Cambria Math"/>
                                  </a:rPr>
                                </m:ctrlPr>
                              </m:fPr>
                              <m:num>
                                <m:sSub>
                                  <m:sSubPr>
                                    <m:ctrlPr>
                                      <a:rPr lang="en-GB" b="0" i="1" smtClean="0">
                                        <a:latin typeface="Cambria Math"/>
                                      </a:rPr>
                                    </m:ctrlPr>
                                  </m:sSubPr>
                                  <m:e>
                                    <m:r>
                                      <a:rPr lang="en-GB" b="0" i="1" smtClean="0">
                                        <a:latin typeface="Cambria Math"/>
                                      </a:rPr>
                                      <m:t>𝑚</m:t>
                                    </m:r>
                                  </m:e>
                                  <m:sub>
                                    <m:r>
                                      <a:rPr lang="en-GB" b="0" i="1" smtClean="0">
                                        <a:latin typeface="Cambria Math"/>
                                      </a:rPr>
                                      <m:t>𝜋</m:t>
                                    </m:r>
                                  </m:sub>
                                </m:sSub>
                              </m:num>
                              <m:den>
                                <m:r>
                                  <a:rPr lang="en-GB" b="0" i="1" smtClean="0">
                                    <a:latin typeface="Cambria Math"/>
                                  </a:rPr>
                                  <m:t>2</m:t>
                                </m:r>
                                <m:sSub>
                                  <m:sSubPr>
                                    <m:ctrlPr>
                                      <a:rPr lang="en-GB" b="0" i="1" smtClean="0">
                                        <a:latin typeface="Cambria Math"/>
                                      </a:rPr>
                                    </m:ctrlPr>
                                  </m:sSubPr>
                                  <m:e>
                                    <m:r>
                                      <a:rPr lang="en-GB" b="0" i="1" smtClean="0">
                                        <a:latin typeface="Cambria Math"/>
                                      </a:rPr>
                                      <m:t>𝑚</m:t>
                                    </m:r>
                                  </m:e>
                                  <m:sub>
                                    <m:r>
                                      <a:rPr lang="en-GB" b="0" i="1" smtClean="0">
                                        <a:latin typeface="Cambria Math"/>
                                      </a:rPr>
                                      <m:t>𝑝</m:t>
                                    </m:r>
                                  </m:sub>
                                </m:sSub>
                              </m:den>
                            </m:f>
                          </m:e>
                        </m:d>
                      </m:e>
                      <m:sup>
                        <m:r>
                          <a:rPr lang="en-GB" b="0" i="1" smtClean="0">
                            <a:latin typeface="Cambria Math"/>
                          </a:rPr>
                          <m:t>2</m:t>
                        </m:r>
                      </m:sup>
                    </m:sSup>
                  </m:oMath>
                </a14:m>
                <a:r>
                  <a:rPr lang="en-GB" dirty="0" smtClean="0"/>
                  <a:t> </a:t>
                </a:r>
                <a:br>
                  <a:rPr lang="en-GB" dirty="0" smtClean="0"/>
                </a:br>
                <a:r>
                  <a:rPr lang="en-GB" dirty="0" smtClean="0"/>
                  <a:t>(in units in which </a:t>
                </a:r>
                <a:r>
                  <a:rPr lang="en-GB" i="1" dirty="0" smtClean="0"/>
                  <a:t>c</a:t>
                </a:r>
                <a:r>
                  <a:rPr lang="en-GB" dirty="0" smtClean="0"/>
                  <a:t> = 1)</a:t>
                </a:r>
              </a:p>
              <a:p>
                <a:pPr lvl="2"/>
                <a:r>
                  <a:rPr lang="en-GB" dirty="0" smtClean="0"/>
                  <a:t>so </a:t>
                </a:r>
                <a14:m>
                  <m:oMath xmlns:m="http://schemas.openxmlformats.org/officeDocument/2006/math">
                    <m:r>
                      <a:rPr lang="en-GB" b="0" i="1" smtClean="0">
                        <a:latin typeface="Cambria Math"/>
                      </a:rPr>
                      <m:t>𝛾</m:t>
                    </m:r>
                    <m:r>
                      <a:rPr lang="en-GB" b="0" i="1" smtClean="0">
                        <a:latin typeface="Cambria Math"/>
                      </a:rPr>
                      <m:t>=1+</m:t>
                    </m:r>
                    <m:f>
                      <m:fPr>
                        <m:ctrlPr>
                          <a:rPr lang="en-GB" b="0" i="1" smtClean="0">
                            <a:latin typeface="Cambria Math"/>
                          </a:rPr>
                        </m:ctrlPr>
                      </m:fPr>
                      <m:num>
                        <m:sSub>
                          <m:sSubPr>
                            <m:ctrlPr>
                              <a:rPr lang="en-GB" b="0" i="1" smtClean="0">
                                <a:latin typeface="Cambria Math"/>
                              </a:rPr>
                            </m:ctrlPr>
                          </m:sSubPr>
                          <m:e>
                            <m:r>
                              <a:rPr lang="en-GB" b="0" i="1" smtClean="0">
                                <a:latin typeface="Cambria Math"/>
                              </a:rPr>
                              <m:t>2</m:t>
                            </m:r>
                            <m:r>
                              <a:rPr lang="en-GB" b="0" i="1" smtClean="0">
                                <a:latin typeface="Cambria Math"/>
                              </a:rPr>
                              <m:t>𝑚</m:t>
                            </m:r>
                          </m:e>
                          <m:sub>
                            <m:r>
                              <a:rPr lang="en-GB" b="0" i="1" smtClean="0">
                                <a:latin typeface="Cambria Math"/>
                              </a:rPr>
                              <m:t>𝜋</m:t>
                            </m:r>
                          </m:sub>
                        </m:sSub>
                      </m:num>
                      <m:den>
                        <m:sSub>
                          <m:sSubPr>
                            <m:ctrlPr>
                              <a:rPr lang="en-GB" b="0" i="1" smtClean="0">
                                <a:latin typeface="Cambria Math"/>
                              </a:rPr>
                            </m:ctrlPr>
                          </m:sSubPr>
                          <m:e>
                            <m:r>
                              <a:rPr lang="en-GB" b="0" i="1" smtClean="0">
                                <a:latin typeface="Cambria Math"/>
                              </a:rPr>
                              <m:t>𝑚</m:t>
                            </m:r>
                          </m:e>
                          <m:sub>
                            <m:r>
                              <a:rPr lang="en-GB" b="0" i="1" smtClean="0">
                                <a:latin typeface="Cambria Math"/>
                              </a:rPr>
                              <m:t>𝑝</m:t>
                            </m:r>
                          </m:sub>
                        </m:sSub>
                      </m:den>
                    </m:f>
                    <m:r>
                      <a:rPr lang="en-GB" b="0" i="1" smtClean="0">
                        <a:latin typeface="Cambria Math"/>
                      </a:rPr>
                      <m:t>+</m:t>
                    </m:r>
                    <m:f>
                      <m:fPr>
                        <m:ctrlPr>
                          <a:rPr lang="en-GB" b="0" i="1" smtClean="0">
                            <a:latin typeface="Cambria Math"/>
                          </a:rPr>
                        </m:ctrlPr>
                      </m:fPr>
                      <m:num>
                        <m:sSubSup>
                          <m:sSubSupPr>
                            <m:ctrlPr>
                              <a:rPr lang="en-GB" b="0" i="1" smtClean="0">
                                <a:latin typeface="Cambria Math"/>
                              </a:rPr>
                            </m:ctrlPr>
                          </m:sSubSupPr>
                          <m:e>
                            <m:r>
                              <a:rPr lang="en-GB" b="0" i="1" smtClean="0">
                                <a:latin typeface="Cambria Math"/>
                              </a:rPr>
                              <m:t>𝑚</m:t>
                            </m:r>
                          </m:e>
                          <m:sub>
                            <m:r>
                              <a:rPr lang="en-GB" b="0" i="1" smtClean="0">
                                <a:latin typeface="Cambria Math"/>
                              </a:rPr>
                              <m:t>𝜋</m:t>
                            </m:r>
                          </m:sub>
                          <m:sup>
                            <m:r>
                              <a:rPr lang="en-GB" b="0" i="1" smtClean="0">
                                <a:latin typeface="Cambria Math"/>
                              </a:rPr>
                              <m:t>2</m:t>
                            </m:r>
                          </m:sup>
                        </m:sSubSup>
                      </m:num>
                      <m:den>
                        <m:r>
                          <a:rPr lang="en-GB" b="0" i="1" smtClean="0">
                            <a:latin typeface="Cambria Math"/>
                          </a:rPr>
                          <m:t>2</m:t>
                        </m:r>
                        <m:sSubSup>
                          <m:sSubSupPr>
                            <m:ctrlPr>
                              <a:rPr lang="en-GB" b="0" i="1" smtClean="0">
                                <a:latin typeface="Cambria Math"/>
                              </a:rPr>
                            </m:ctrlPr>
                          </m:sSubSupPr>
                          <m:e>
                            <m:r>
                              <a:rPr lang="en-GB" b="0" i="1" smtClean="0">
                                <a:latin typeface="Cambria Math"/>
                              </a:rPr>
                              <m:t>𝑚</m:t>
                            </m:r>
                          </m:e>
                          <m:sub>
                            <m:r>
                              <a:rPr lang="en-GB" b="0" i="1" smtClean="0">
                                <a:latin typeface="Cambria Math"/>
                              </a:rPr>
                              <m:t>𝑝</m:t>
                            </m:r>
                          </m:sub>
                          <m:sup>
                            <m:r>
                              <a:rPr lang="en-GB" b="0" i="1" smtClean="0">
                                <a:latin typeface="Cambria Math"/>
                              </a:rPr>
                              <m:t>2</m:t>
                            </m:r>
                          </m:sup>
                        </m:sSubSup>
                      </m:den>
                    </m:f>
                    <m:r>
                      <a:rPr lang="en-GB" b="0" i="1" smtClean="0">
                        <a:latin typeface="Cambria Math"/>
                      </a:rPr>
                      <m:t>=</m:t>
                    </m:r>
                    <m:f>
                      <m:fPr>
                        <m:ctrlPr>
                          <a:rPr lang="en-GB" b="0" i="1" smtClean="0">
                            <a:latin typeface="Cambria Math"/>
                          </a:rPr>
                        </m:ctrlPr>
                      </m:fPr>
                      <m:num>
                        <m:sSub>
                          <m:sSubPr>
                            <m:ctrlPr>
                              <a:rPr lang="en-GB" b="0" i="1" smtClean="0">
                                <a:latin typeface="Cambria Math"/>
                              </a:rPr>
                            </m:ctrlPr>
                          </m:sSubPr>
                          <m:e>
                            <m:r>
                              <a:rPr lang="en-GB" b="0" i="1" smtClean="0">
                                <a:latin typeface="Cambria Math"/>
                              </a:rPr>
                              <m:t>𝐸</m:t>
                            </m:r>
                          </m:e>
                          <m:sub>
                            <m:r>
                              <m:rPr>
                                <m:sty m:val="p"/>
                              </m:rPr>
                              <a:rPr lang="en-GB" b="0" i="0" smtClean="0">
                                <a:latin typeface="Cambria Math"/>
                              </a:rPr>
                              <m:t>min</m:t>
                            </m:r>
                          </m:sub>
                        </m:sSub>
                      </m:num>
                      <m:den>
                        <m:sSub>
                          <m:sSubPr>
                            <m:ctrlPr>
                              <a:rPr lang="en-GB" b="0" i="1" smtClean="0">
                                <a:latin typeface="Cambria Math"/>
                              </a:rPr>
                            </m:ctrlPr>
                          </m:sSubPr>
                          <m:e>
                            <m:r>
                              <a:rPr lang="en-GB" b="0" i="1" smtClean="0">
                                <a:latin typeface="Cambria Math"/>
                              </a:rPr>
                              <m:t>𝑚</m:t>
                            </m:r>
                          </m:e>
                          <m:sub>
                            <m:r>
                              <a:rPr lang="en-GB" b="0" i="1" smtClean="0">
                                <a:latin typeface="Cambria Math"/>
                              </a:rPr>
                              <m:t>𝑝</m:t>
                            </m:r>
                          </m:sub>
                        </m:sSub>
                      </m:den>
                    </m:f>
                  </m:oMath>
                </a14:m>
                <a:endParaRPr lang="en-GB" dirty="0" smtClean="0"/>
              </a:p>
              <a:p>
                <a:pPr lvl="2"/>
                <a:r>
                  <a:rPr lang="en-GB" dirty="0" smtClean="0"/>
                  <a:t>hence the minimum proton kinetic energy </a:t>
                </a:r>
                <a:r>
                  <a:rPr lang="en-GB" i="1" dirty="0" smtClean="0"/>
                  <a:t>E</a:t>
                </a:r>
                <a:r>
                  <a:rPr lang="en-GB" baseline="-25000" dirty="0" smtClean="0"/>
                  <a:t>K</a:t>
                </a:r>
                <a:r>
                  <a:rPr lang="en-GB" dirty="0" smtClean="0"/>
                  <a:t> =  280 MeV</a:t>
                </a:r>
              </a:p>
              <a:p>
                <a:pPr lvl="1"/>
                <a:r>
                  <a:rPr lang="en-GB" dirty="0" smtClean="0"/>
                  <a:t>threshold for production of </a:t>
                </a:r>
                <a:r>
                  <a:rPr lang="el-GR" dirty="0" smtClean="0"/>
                  <a:t>Δ</a:t>
                </a:r>
                <a:r>
                  <a:rPr lang="en-GB" dirty="0" smtClean="0"/>
                  <a:t> resonance is not that much higher</a:t>
                </a:r>
              </a:p>
              <a:p>
                <a:pPr lvl="2"/>
                <a:r>
                  <a:rPr lang="en-GB" dirty="0" smtClean="0"/>
                  <a:t>2</a:t>
                </a:r>
                <a:r>
                  <a:rPr lang="en-GB" i="1" dirty="0" smtClean="0"/>
                  <a:t>m</a:t>
                </a:r>
                <a:r>
                  <a:rPr lang="en-GB" baseline="-25000" dirty="0" smtClean="0"/>
                  <a:t>p</a:t>
                </a:r>
                <a:r>
                  <a:rPr lang="en-GB" dirty="0" smtClean="0"/>
                  <a:t> + </a:t>
                </a:r>
                <a:r>
                  <a:rPr lang="en-GB" i="1" dirty="0" smtClean="0"/>
                  <a:t>m</a:t>
                </a:r>
                <a:r>
                  <a:rPr lang="el-GR" baseline="-25000" dirty="0" smtClean="0"/>
                  <a:t>π</a:t>
                </a:r>
                <a:r>
                  <a:rPr lang="en-GB" dirty="0" smtClean="0"/>
                  <a:t> = 2×938 + 135 = 2011 MeV/</a:t>
                </a:r>
                <a:r>
                  <a:rPr lang="en-GB" i="1" dirty="0" smtClean="0"/>
                  <a:t>c</a:t>
                </a:r>
                <a:r>
                  <a:rPr lang="en-GB" baseline="30000" dirty="0" smtClean="0"/>
                  <a:t>2</a:t>
                </a:r>
                <a:r>
                  <a:rPr lang="en-GB" dirty="0" smtClean="0"/>
                  <a:t>; </a:t>
                </a:r>
                <a:r>
                  <a:rPr lang="en-GB" i="1" dirty="0" smtClean="0"/>
                  <a:t>E</a:t>
                </a:r>
                <a:r>
                  <a:rPr lang="en-GB" baseline="-25000" dirty="0" smtClean="0"/>
                  <a:t>K</a:t>
                </a:r>
                <a:r>
                  <a:rPr lang="en-GB" dirty="0" smtClean="0"/>
                  <a:t> ≥ 280 MeV</a:t>
                </a:r>
                <a:br>
                  <a:rPr lang="en-GB" dirty="0" smtClean="0"/>
                </a:br>
                <a:r>
                  <a:rPr lang="en-GB" i="1" dirty="0" smtClean="0"/>
                  <a:t>m</a:t>
                </a:r>
                <a:r>
                  <a:rPr lang="el-GR" baseline="-25000" dirty="0" smtClean="0"/>
                  <a:t>Δ</a:t>
                </a:r>
                <a:r>
                  <a:rPr lang="en-GB" dirty="0" smtClean="0"/>
                  <a:t> + </a:t>
                </a:r>
                <a:r>
                  <a:rPr lang="en-GB" i="1" dirty="0" err="1" smtClean="0"/>
                  <a:t>m</a:t>
                </a:r>
                <a:r>
                  <a:rPr lang="en-GB" baseline="-25000" dirty="0" err="1" smtClean="0"/>
                  <a:t>p</a:t>
                </a:r>
                <a:r>
                  <a:rPr lang="en-GB" dirty="0" smtClean="0"/>
                  <a:t>   =   1232 + 938 = 2170 MeV/</a:t>
                </a:r>
                <a:r>
                  <a:rPr lang="en-GB" i="1" dirty="0" smtClean="0"/>
                  <a:t>c</a:t>
                </a:r>
                <a:r>
                  <a:rPr lang="en-GB" baseline="30000" dirty="0" smtClean="0"/>
                  <a:t>2</a:t>
                </a:r>
                <a:r>
                  <a:rPr lang="en-GB" dirty="0" smtClean="0"/>
                  <a:t>; </a:t>
                </a:r>
                <a:r>
                  <a:rPr lang="en-GB" i="1" dirty="0" smtClean="0"/>
                  <a:t>E</a:t>
                </a:r>
                <a:r>
                  <a:rPr lang="en-GB" baseline="-25000" dirty="0" smtClean="0"/>
                  <a:t>K</a:t>
                </a:r>
                <a:r>
                  <a:rPr lang="en-GB" dirty="0" smtClean="0"/>
                  <a:t> ≥ 634 MeV</a:t>
                </a:r>
              </a:p>
              <a:p>
                <a:pPr lvl="1"/>
                <a:r>
                  <a:rPr lang="en-GB" dirty="0" smtClean="0"/>
                  <a:t>much low-energy pion production should go via </a:t>
                </a:r>
                <a:r>
                  <a:rPr lang="el-GR" dirty="0" smtClean="0"/>
                  <a:t>Δ</a:t>
                </a:r>
                <a:r>
                  <a:rPr lang="en-GB" dirty="0" smtClean="0"/>
                  <a:t> resonance</a:t>
                </a: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875"/>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240AB68-B506-48B0-8D67-8B664EA145BA}" type="slidenum">
              <a:rPr lang="en-GB" smtClean="0"/>
              <a:t>9</a:t>
            </a:fld>
            <a:endParaRPr lang="en-GB"/>
          </a:p>
        </p:txBody>
      </p:sp>
    </p:spTree>
    <p:extLst>
      <p:ext uri="{BB962C8B-B14F-4D97-AF65-F5344CB8AC3E}">
        <p14:creationId xmlns:p14="http://schemas.microsoft.com/office/powerpoint/2010/main" val="35297924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6425</TotalTime>
  <Words>1273</Words>
  <Application>Microsoft Office PowerPoint</Application>
  <PresentationFormat>On-screen Show (4:3)</PresentationFormat>
  <Paragraphs>263</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Clarity</vt:lpstr>
      <vt:lpstr>PHY418 Particle Astrophysics</vt:lpstr>
      <vt:lpstr>X-ray and γ-ray astrophysics</vt:lpstr>
      <vt:lpstr>High Energy Photon Emission</vt:lpstr>
      <vt:lpstr>Emission Mechanisms</vt:lpstr>
      <vt:lpstr>Inverse Compton scattering</vt:lpstr>
      <vt:lpstr>Inverse Compton scattering</vt:lpstr>
      <vt:lpstr>Synchrotron and inverse Compton</vt:lpstr>
      <vt:lpstr>Neutral pion decay</vt:lpstr>
      <vt:lpstr>Decay energetics</vt:lpstr>
      <vt:lpstr>Diffuse γ-ray emission in Galaxy</vt:lpstr>
      <vt:lpstr>High Energy Photon Emission</vt:lpstr>
      <vt:lpstr>X-rays: detection and sources</vt:lpstr>
      <vt:lpstr>Modern X-ray telescopes</vt:lpstr>
      <vt:lpstr>X-ray sources</vt:lpstr>
      <vt:lpstr>Radio and X-ray luminosity</vt:lpstr>
      <vt:lpstr>High Energy Photon Emission</vt:lpstr>
      <vt:lpstr>Coded mask apertures</vt:lpstr>
      <vt:lpstr>Coded mask apertures</vt:lpstr>
      <vt:lpstr>Decoding coded mask images</vt:lpstr>
      <vt:lpstr>Soft γ-ray sources</vt:lpstr>
      <vt:lpstr>Gamma-ray bursts</vt:lpstr>
      <vt:lpstr>High Energy Photon Emission</vt:lpstr>
      <vt:lpstr>Pair-conversion spectrometers</vt:lpstr>
      <vt:lpstr>PowerPoint Presentation</vt:lpstr>
      <vt:lpstr>Sources of GeV-energy γ-rays</vt:lpstr>
      <vt:lpstr>Sources of GeV-energy γ-rays</vt:lpstr>
      <vt:lpstr>High Energy Photon Emission</vt:lpstr>
      <vt:lpstr>Photon-induced air showers</vt:lpstr>
      <vt:lpstr>Cherenkov radiation</vt:lpstr>
      <vt:lpstr>Cherenkov radiation from air showers</vt:lpstr>
      <vt:lpstr>Imaging air Cherenkov telescopes</vt:lpstr>
      <vt:lpstr>TeV photon sources</vt:lpstr>
      <vt:lpstr>Summary</vt:lpstr>
      <vt:lpstr>Next: high-energy neutrinos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PHY418 Particle Astrophysics</dc:title>
  <dc:creator>Susan</dc:creator>
  <cp:lastModifiedBy>Susan</cp:lastModifiedBy>
  <cp:revision>139</cp:revision>
  <cp:lastPrinted>2014-09-29T15:34:39Z</cp:lastPrinted>
  <dcterms:created xsi:type="dcterms:W3CDTF">2014-09-28T17:09:04Z</dcterms:created>
  <dcterms:modified xsi:type="dcterms:W3CDTF">2014-10-23T15:22:38Z</dcterms:modified>
</cp:coreProperties>
</file>