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61" r:id="rId4"/>
    <p:sldId id="287" r:id="rId5"/>
    <p:sldId id="288" r:id="rId6"/>
    <p:sldId id="270" r:id="rId7"/>
    <p:sldId id="289" r:id="rId8"/>
    <p:sldId id="291" r:id="rId9"/>
    <p:sldId id="280" r:id="rId10"/>
    <p:sldId id="292" r:id="rId11"/>
    <p:sldId id="293" r:id="rId12"/>
    <p:sldId id="294" r:id="rId13"/>
    <p:sldId id="290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285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4091-9CC0-4703-A2FE-F41871278C0B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A291-20C2-4944-A3FC-E53E1E63E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90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3FA-A9CA-4AFB-8EAC-176E9FF90B8A}" type="datetimeFigureOut">
              <a:rPr lang="en-GB" smtClean="0"/>
              <a:t>12/10/2014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B4BB-C4A1-4205-B7B1-22031830A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91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072-EB5F-440B-9870-62D37545D3A4}" type="datetime1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2EF5-A8A7-4D74-8BCC-FA15D9E706BE}" type="datetime1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DF70-FFE5-46AD-BDB4-60DD99EAF038}" type="datetime1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C6B-B19B-4AF9-940E-8419581EA10D}" type="datetime1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EB28-5697-47CF-B9F4-0A38CFC1F111}" type="datetime1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B924-A55D-4105-9F74-D691B8AB36EB}" type="datetime1">
              <a:rPr lang="en-GB" smtClean="0"/>
              <a:t>12/10/2014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7DCA-DC3F-453A-8253-F92BE85EB2CB}" type="datetime1">
              <a:rPr lang="en-GB" smtClean="0"/>
              <a:t>12/10/2014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4463-EB73-4EF2-8550-19CC27019E36}" type="datetime1">
              <a:rPr lang="en-GB" smtClean="0"/>
              <a:t>12/10/2014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EAB2F-91A8-4ED7-B802-A52847DA886C}" type="datetime1">
              <a:rPr lang="en-GB" smtClean="0"/>
              <a:t>12/10/2014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EAA6-7C99-4A5B-ADC4-387CFEA3B8C4}" type="datetime1">
              <a:rPr lang="en-GB" smtClean="0"/>
              <a:t>12/10/2014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C8BE-0DB5-46A5-95D4-7460AE6ECCB9}" type="datetime1">
              <a:rPr lang="en-GB" smtClean="0"/>
              <a:t>12/10/2014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9FEA79-97B1-4DF5-9499-7941E1DA6A50}" type="datetime1">
              <a:rPr lang="en-GB" smtClean="0"/>
              <a:t>12/10/2014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40AB68-B506-48B0-8D67-8B664EA145B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PHY418 Particle Astrophysics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Radio Emission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46" y="476672"/>
            <a:ext cx="41719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Bremsstrahlung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Radiation emitted when an electron is </a:t>
            </a:r>
            <a:br>
              <a:rPr lang="en-GB" dirty="0" smtClean="0"/>
            </a:br>
            <a:r>
              <a:rPr lang="en-GB" dirty="0" smtClean="0"/>
              <a:t>deflected by the electric field of an ion</a:t>
            </a:r>
          </a:p>
          <a:p>
            <a:pPr lvl="1"/>
            <a:r>
              <a:rPr lang="en-GB" dirty="0" smtClean="0"/>
              <a:t>also known as </a:t>
            </a:r>
            <a:r>
              <a:rPr lang="en-GB" b="1" i="1" dirty="0" smtClean="0">
                <a:solidFill>
                  <a:schemeClr val="accent4"/>
                </a:solidFill>
              </a:rPr>
              <a:t>free-free emission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since the electron is not bound</a:t>
            </a:r>
            <a:br>
              <a:rPr lang="en-GB" dirty="0" smtClean="0"/>
            </a:br>
            <a:r>
              <a:rPr lang="en-GB" dirty="0" smtClean="0"/>
              <a:t>to the ion either before or after</a:t>
            </a:r>
            <a:br>
              <a:rPr lang="en-GB" dirty="0" smtClean="0"/>
            </a:br>
            <a:r>
              <a:rPr lang="en-GB" dirty="0" smtClean="0"/>
              <a:t>the scattering</a:t>
            </a:r>
          </a:p>
          <a:p>
            <a:r>
              <a:rPr lang="en-GB" dirty="0" smtClean="0"/>
              <a:t>For </a:t>
            </a:r>
            <a:r>
              <a:rPr lang="en-GB" b="1" i="1" dirty="0" smtClean="0"/>
              <a:t>radio frequencies</a:t>
            </a:r>
            <a:r>
              <a:rPr lang="en-GB" dirty="0" smtClean="0"/>
              <a:t> </a:t>
            </a:r>
            <a:r>
              <a:rPr lang="el-GR" i="1" dirty="0" smtClean="0">
                <a:latin typeface="Cambria" panose="02040503050406030204" pitchFamily="18" charset="0"/>
              </a:rPr>
              <a:t>ωτ</a:t>
            </a:r>
            <a:r>
              <a:rPr lang="en-GB" dirty="0" smtClean="0"/>
              <a:t> &lt;&lt; 1 where</a:t>
            </a:r>
            <a:br>
              <a:rPr lang="en-GB" dirty="0" smtClean="0"/>
            </a:br>
            <a:r>
              <a:rPr lang="el-GR" i="1" dirty="0" smtClean="0">
                <a:latin typeface="Cambria" panose="02040503050406030204" pitchFamily="18" charset="0"/>
              </a:rPr>
              <a:t>τ</a:t>
            </a:r>
            <a:r>
              <a:rPr lang="en-GB" dirty="0" smtClean="0"/>
              <a:t> </a:t>
            </a:r>
            <a:r>
              <a:rPr lang="en-GB" dirty="0" smtClean="0">
                <a:latin typeface="Cambria" panose="02040503050406030204" pitchFamily="18" charset="0"/>
              </a:rPr>
              <a:t>=</a:t>
            </a:r>
            <a:r>
              <a:rPr lang="en-GB" dirty="0" smtClean="0"/>
              <a:t> </a:t>
            </a:r>
            <a:r>
              <a:rPr lang="en-GB" dirty="0" smtClean="0">
                <a:latin typeface="Cambria" panose="02040503050406030204" pitchFamily="18" charset="0"/>
              </a:rPr>
              <a:t>2</a:t>
            </a:r>
            <a:r>
              <a:rPr lang="en-GB" i="1" dirty="0" smtClean="0">
                <a:latin typeface="Cambria" panose="02040503050406030204" pitchFamily="18" charset="0"/>
              </a:rPr>
              <a:t>b</a:t>
            </a:r>
            <a:r>
              <a:rPr lang="en-GB" dirty="0" smtClean="0">
                <a:latin typeface="Cambria" panose="02040503050406030204" pitchFamily="18" charset="0"/>
              </a:rPr>
              <a:t>/</a:t>
            </a:r>
            <a:r>
              <a:rPr lang="el-GR" i="1" dirty="0" smtClean="0">
                <a:latin typeface="Cambria" panose="02040503050406030204" pitchFamily="18" charset="0"/>
              </a:rPr>
              <a:t>γ</a:t>
            </a:r>
            <a:r>
              <a:rPr lang="en-GB" i="1" dirty="0" smtClean="0">
                <a:latin typeface="Cambria" panose="02040503050406030204" pitchFamily="18" charset="0"/>
              </a:rPr>
              <a:t>v</a:t>
            </a:r>
            <a:endParaRPr lang="en-GB" i="1" dirty="0" smtClean="0"/>
          </a:p>
          <a:p>
            <a:pPr lvl="1"/>
            <a:r>
              <a:rPr lang="en-GB" dirty="0" smtClean="0"/>
              <a:t>can neglect parallel acceleration since positive and negative cancel</a:t>
            </a:r>
          </a:p>
          <a:p>
            <a:pPr lvl="1"/>
            <a:r>
              <a:rPr lang="en-GB" dirty="0" smtClean="0"/>
              <a:t>can treat perpendicular acceleration as delta function with area </a:t>
            </a:r>
            <a:r>
              <a:rPr lang="el-GR" dirty="0" smtClean="0"/>
              <a:t>Δ</a:t>
            </a:r>
            <a:r>
              <a:rPr lang="en-GB" i="1" dirty="0" smtClean="0"/>
              <a:t>v</a:t>
            </a:r>
            <a:r>
              <a:rPr lang="en-GB" baseline="-25000" dirty="0" smtClean="0"/>
              <a:t>┴</a:t>
            </a:r>
            <a:endParaRPr lang="en-GB" dirty="0" smtClean="0"/>
          </a:p>
          <a:p>
            <a:r>
              <a:rPr lang="en-GB" dirty="0" smtClean="0"/>
              <a:t>Fourier transform of a delta function is a constant</a:t>
            </a:r>
          </a:p>
          <a:p>
            <a:pPr lvl="1"/>
            <a:r>
              <a:rPr lang="en-GB" dirty="0" smtClean="0"/>
              <a:t>therefore Fourier transform of </a:t>
            </a:r>
            <a:r>
              <a:rPr lang="en-GB" i="1" dirty="0" smtClean="0"/>
              <a:t>a</a:t>
            </a:r>
            <a:r>
              <a:rPr lang="en-GB" baseline="-25000" dirty="0" smtClean="0"/>
              <a:t>┴</a:t>
            </a:r>
            <a:r>
              <a:rPr lang="en-GB" dirty="0" smtClean="0"/>
              <a:t> is </a:t>
            </a:r>
            <a:r>
              <a:rPr lang="en-GB" i="1" dirty="0" smtClean="0"/>
              <a:t>A</a:t>
            </a:r>
            <a:r>
              <a:rPr lang="en-GB" baseline="-25000" dirty="0" smtClean="0"/>
              <a:t>┴</a:t>
            </a:r>
            <a:r>
              <a:rPr lang="en-GB" dirty="0" smtClean="0"/>
              <a:t>(</a:t>
            </a:r>
            <a:r>
              <a:rPr lang="el-GR" dirty="0" smtClean="0"/>
              <a:t>ω</a:t>
            </a:r>
            <a:r>
              <a:rPr lang="en-GB" dirty="0" smtClean="0"/>
              <a:t>) ≈ </a:t>
            </a:r>
            <a:r>
              <a:rPr lang="el-GR" dirty="0" smtClean="0"/>
              <a:t>Δ</a:t>
            </a:r>
            <a:r>
              <a:rPr lang="en-GB" i="1" dirty="0" smtClean="0"/>
              <a:t>v</a:t>
            </a:r>
            <a:r>
              <a:rPr lang="en-GB" baseline="-25000" dirty="0" smtClean="0"/>
              <a:t>┴</a:t>
            </a:r>
            <a:r>
              <a:rPr lang="en-GB" dirty="0" smtClean="0"/>
              <a:t>/(2</a:t>
            </a:r>
            <a:r>
              <a:rPr lang="el-GR" dirty="0" smtClean="0"/>
              <a:t>π</a:t>
            </a:r>
            <a:r>
              <a:rPr lang="en-GB" dirty="0" smtClean="0"/>
              <a:t>)</a:t>
            </a:r>
            <a:r>
              <a:rPr lang="en-GB" baseline="30000" dirty="0" smtClean="0"/>
              <a:t>1/2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notes section 2.3.4, 2.3.6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20608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geometry</a:t>
            </a:r>
          </a:p>
          <a:p>
            <a:r>
              <a:rPr lang="en-GB" dirty="0">
                <a:solidFill>
                  <a:srgbClr val="0033CC"/>
                </a:solidFill>
              </a:rPr>
              <a:t>a</a:t>
            </a:r>
            <a:r>
              <a:rPr lang="en-GB" dirty="0" smtClean="0">
                <a:solidFill>
                  <a:srgbClr val="0033CC"/>
                </a:solidFill>
              </a:rPr>
              <a:t>cceleration</a:t>
            </a:r>
            <a:endParaRPr lang="en-GB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Bremsstrahlung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For a single electron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⊥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𝑏𝑑𝑡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/>
                                                </a:rPr>
                                                <m:t>𝛾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/>
                                                </a:rPr>
                                                <m:t>𝑣𝑡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lit/>
                                    </m:rPr>
                                    <a:rPr lang="en-GB" b="0" i="1" smtClean="0"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𝑍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𝑣𝑏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274320" lvl="1" indent="0">
                  <a:buNone/>
                </a:pPr>
                <a:r>
                  <a:rPr lang="en-GB" dirty="0" smtClean="0"/>
                  <a:t>so 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457200" lvl="2"/>
                <a:r>
                  <a:rPr lang="en-GB" sz="2000" dirty="0"/>
                  <a:t>therefore spectrum of bremsstrahlung is flat at low frequencies, </a:t>
                </a:r>
                <a:br>
                  <a:rPr lang="en-GB" sz="2000" dirty="0"/>
                </a:br>
                <a:r>
                  <a:rPr lang="el-GR" sz="2000" i="1" dirty="0">
                    <a:latin typeface="Cambria" panose="02040503050406030204" pitchFamily="18" charset="0"/>
                  </a:rPr>
                  <a:t>ω</a:t>
                </a:r>
                <a:r>
                  <a:rPr lang="en-GB" sz="2000" dirty="0">
                    <a:latin typeface="Cambria" panose="02040503050406030204" pitchFamily="18" charset="0"/>
                  </a:rPr>
                  <a:t> &lt; </a:t>
                </a:r>
                <a:r>
                  <a:rPr lang="el-GR" sz="2000" i="1" dirty="0">
                    <a:latin typeface="Cambria" panose="02040503050406030204" pitchFamily="18" charset="0"/>
                  </a:rPr>
                  <a:t>γ</a:t>
                </a:r>
                <a:r>
                  <a:rPr lang="en-GB" sz="2000" i="1" dirty="0">
                    <a:latin typeface="Cambria" panose="02040503050406030204" pitchFamily="18" charset="0"/>
                  </a:rPr>
                  <a:t>v</a:t>
                </a:r>
                <a:r>
                  <a:rPr lang="en-GB" sz="2000" dirty="0">
                    <a:latin typeface="Cambria" panose="02040503050406030204" pitchFamily="18" charset="0"/>
                  </a:rPr>
                  <a:t>/</a:t>
                </a:r>
                <a:r>
                  <a:rPr lang="en-GB" sz="2000" i="1" dirty="0">
                    <a:latin typeface="Cambria" panose="02040503050406030204" pitchFamily="18" charset="0"/>
                  </a:rPr>
                  <a:t>b</a:t>
                </a:r>
                <a:r>
                  <a:rPr lang="en-GB" sz="2000" i="1" dirty="0"/>
                  <a:t> </a:t>
                </a:r>
                <a:r>
                  <a:rPr lang="en-GB" sz="2000" dirty="0"/>
                  <a:t>(at higher frequencies it falls off exponentially</a:t>
                </a:r>
                <a:r>
                  <a:rPr lang="en-GB" sz="2000" dirty="0" smtClean="0"/>
                  <a:t>)</a:t>
                </a:r>
              </a:p>
              <a:p>
                <a:pPr marL="182880" lvl="1"/>
                <a:r>
                  <a:rPr lang="en-GB" sz="2200" dirty="0" smtClean="0"/>
                  <a:t>Integrating this over a range of impact parameters </a:t>
                </a:r>
                <a:r>
                  <a:rPr lang="en-GB" sz="2200" i="1" dirty="0" smtClean="0"/>
                  <a:t>b</a:t>
                </a:r>
                <a:r>
                  <a:rPr lang="en-GB" sz="2200" dirty="0" smtClean="0"/>
                  <a:t> still gives a flat spectrum </a:t>
                </a:r>
                <a:r>
                  <a:rPr lang="en-GB" sz="2200" dirty="0" smtClean="0">
                    <a:latin typeface="Cambria Math"/>
                    <a:ea typeface="Cambria Math"/>
                  </a:rPr>
                  <a:t>∝</a:t>
                </a:r>
                <a:r>
                  <a:rPr lang="en-GB" sz="2200" dirty="0" smtClean="0"/>
                  <a:t> ln(</a:t>
                </a:r>
                <a:r>
                  <a:rPr lang="en-GB" sz="2200" i="1" dirty="0" err="1" smtClean="0"/>
                  <a:t>b</a:t>
                </a:r>
                <a:r>
                  <a:rPr lang="en-GB" sz="2200" baseline="-25000" dirty="0" err="1" smtClean="0"/>
                  <a:t>max</a:t>
                </a:r>
                <a:r>
                  <a:rPr lang="en-GB" sz="2200" dirty="0" smtClean="0"/>
                  <a:t>/</a:t>
                </a:r>
                <a:r>
                  <a:rPr lang="en-GB" sz="2200" i="1" dirty="0" err="1" smtClean="0"/>
                  <a:t>b</a:t>
                </a:r>
                <a:r>
                  <a:rPr lang="en-GB" sz="2200" baseline="-25000" dirty="0" err="1" smtClean="0"/>
                  <a:t>min</a:t>
                </a:r>
                <a:r>
                  <a:rPr lang="en-GB" sz="2200" dirty="0" smtClean="0"/>
                  <a:t>) where </a:t>
                </a:r>
                <a:r>
                  <a:rPr lang="en-GB" sz="2200" i="1" dirty="0" err="1" smtClean="0"/>
                  <a:t>b</a:t>
                </a:r>
                <a:r>
                  <a:rPr lang="en-GB" sz="2200" baseline="-25000" dirty="0" err="1" smtClean="0"/>
                  <a:t>max</a:t>
                </a:r>
                <a:r>
                  <a:rPr lang="en-GB" sz="2200" dirty="0" smtClean="0"/>
                  <a:t> and </a:t>
                </a:r>
                <a:r>
                  <a:rPr lang="en-GB" sz="2200" i="1" dirty="0" err="1" smtClean="0"/>
                  <a:t>b</a:t>
                </a:r>
                <a:r>
                  <a:rPr lang="en-GB" sz="2200" baseline="-25000" dirty="0" err="1" smtClean="0"/>
                  <a:t>min</a:t>
                </a:r>
                <a:r>
                  <a:rPr lang="en-GB" sz="2200" dirty="0" smtClean="0"/>
                  <a:t> are inferred from the physics</a:t>
                </a:r>
              </a:p>
              <a:p>
                <a:pPr marL="182880" lvl="1"/>
                <a:r>
                  <a:rPr lang="en-GB" sz="2200" dirty="0" smtClean="0">
                    <a:solidFill>
                      <a:schemeClr val="tx1"/>
                    </a:solidFill>
                  </a:rPr>
                  <a:t>Integrating over a distribution of electron energies gives a flat spectrum for thermal, a power law for relativistic electrons</a:t>
                </a:r>
                <a:endParaRPr lang="en-GB" sz="2200" dirty="0">
                  <a:solidFill>
                    <a:schemeClr val="tx1"/>
                  </a:solidFill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593" t="-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5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bremsstrahlung spectrum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12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46" y="1571972"/>
            <a:ext cx="53911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323528" y="2420888"/>
            <a:ext cx="1377602" cy="1303734"/>
          </a:xfrm>
          <a:prstGeom prst="borderCallout1">
            <a:avLst>
              <a:gd name="adj1" fmla="val 24041"/>
              <a:gd name="adj2" fmla="val 102847"/>
              <a:gd name="adj3" fmla="val 105440"/>
              <a:gd name="adj4" fmla="val 2039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optically thick (</a:t>
            </a:r>
            <a:r>
              <a:rPr lang="en-GB" dirty="0" smtClean="0">
                <a:latin typeface="Cambria Math"/>
                <a:ea typeface="Cambria Math"/>
              </a:rPr>
              <a:t>∝ </a:t>
            </a:r>
            <a:r>
              <a:rPr lang="el-GR" dirty="0" smtClean="0">
                <a:latin typeface="Cambria Math"/>
                <a:ea typeface="Cambria Math"/>
              </a:rPr>
              <a:t>ν</a:t>
            </a:r>
            <a:r>
              <a:rPr lang="en-GB" baseline="30000" dirty="0" smtClean="0">
                <a:latin typeface="Cambria Math"/>
                <a:ea typeface="Cambria Math"/>
              </a:rPr>
              <a:t>2</a:t>
            </a:r>
            <a:r>
              <a:rPr lang="en-GB" dirty="0" smtClean="0">
                <a:ea typeface="Cambria Math"/>
              </a:rPr>
              <a:t>, Rayleigh-Jeans)</a:t>
            </a:r>
            <a:endParaRPr lang="en-GB" dirty="0"/>
          </a:p>
        </p:txBody>
      </p:sp>
      <p:sp>
        <p:nvSpPr>
          <p:cNvPr id="7" name="Line Callout 1 6"/>
          <p:cNvSpPr/>
          <p:nvPr/>
        </p:nvSpPr>
        <p:spPr>
          <a:xfrm>
            <a:off x="827584" y="5225405"/>
            <a:ext cx="1555531" cy="723875"/>
          </a:xfrm>
          <a:prstGeom prst="borderCallout1">
            <a:avLst>
              <a:gd name="adj1" fmla="val 24041"/>
              <a:gd name="adj2" fmla="val 102847"/>
              <a:gd name="adj3" fmla="val -195676"/>
              <a:gd name="adj4" fmla="val 220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optically thin (</a:t>
            </a:r>
            <a:r>
              <a:rPr lang="en-GB" dirty="0" smtClean="0">
                <a:ea typeface="Cambria Math"/>
              </a:rPr>
              <a:t>nearly flat)</a:t>
            </a:r>
            <a:endParaRPr lang="en-GB" dirty="0"/>
          </a:p>
        </p:txBody>
      </p:sp>
      <p:sp>
        <p:nvSpPr>
          <p:cNvPr id="8" name="Line Callout 1 7"/>
          <p:cNvSpPr/>
          <p:nvPr/>
        </p:nvSpPr>
        <p:spPr>
          <a:xfrm>
            <a:off x="7164288" y="3741732"/>
            <a:ext cx="1555531" cy="723875"/>
          </a:xfrm>
          <a:prstGeom prst="borderCallout1">
            <a:avLst>
              <a:gd name="adj1" fmla="val 22462"/>
              <a:gd name="adj2" fmla="val -4433"/>
              <a:gd name="adj3" fmla="val -123042"/>
              <a:gd name="adj4" fmla="val -72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blackbody (dust)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594928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Spectral energy distribution of a compact H</a:t>
            </a:r>
            <a:r>
              <a:rPr lang="en-GB" sz="1600" dirty="0" smtClean="0"/>
              <a:t>II</a:t>
            </a:r>
            <a:r>
              <a:rPr lang="en-GB" dirty="0" smtClean="0"/>
              <a:t> region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8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Emission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Synchrotron radiation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radiation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5124" cy="4876800"/>
              </a:xfrm>
            </p:spPr>
            <p:txBody>
              <a:bodyPr/>
              <a:lstStyle/>
              <a:p>
                <a:r>
                  <a:rPr lang="en-GB" dirty="0" smtClean="0"/>
                  <a:t>Synchrotron radiation is emitted when a</a:t>
                </a:r>
                <a:br>
                  <a:rPr lang="en-GB" dirty="0" smtClean="0"/>
                </a:br>
                <a:r>
                  <a:rPr lang="en-GB" dirty="0" smtClean="0"/>
                  <a:t>particle moves in a magnetic field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𝛾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b="1" i="0" smtClean="0">
                                <a:latin typeface="Cambria Math"/>
                              </a:rPr>
                              <m:t>𝐯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𝑍𝑒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1" i="0" smtClean="0">
                            <a:latin typeface="Cambria Math"/>
                          </a:rPr>
                          <m:t>𝐯</m:t>
                        </m:r>
                        <m:r>
                          <a:rPr lang="en-GB" b="0" i="1" smtClean="0">
                            <a:latin typeface="Cambria Math"/>
                          </a:rPr>
                          <m:t>×</m:t>
                        </m:r>
                        <m:r>
                          <a:rPr lang="en-GB" b="1" i="0" smtClean="0">
                            <a:latin typeface="Cambria Math"/>
                          </a:rPr>
                          <m:t>𝐁</m:t>
                        </m:r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⇒</m:t>
                    </m:r>
                    <m:r>
                      <a:rPr lang="en-GB" b="0" i="1" smtClean="0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𝑍𝑒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⊥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𝐵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particle moves in a spiral path with pitch angle given by tan </a:t>
                </a:r>
                <a:r>
                  <a:rPr lang="el-GR" i="1" dirty="0" smtClean="0"/>
                  <a:t>θ</a:t>
                </a:r>
                <a:r>
                  <a:rPr lang="en-GB" i="1" dirty="0" smtClean="0"/>
                  <a:t> = v</a:t>
                </a:r>
                <a:r>
                  <a:rPr lang="en-GB" i="1" baseline="-25000" dirty="0" smtClean="0"/>
                  <a:t>┴</a:t>
                </a:r>
                <a:r>
                  <a:rPr lang="en-GB" dirty="0" smtClean="0"/>
                  <a:t>/</a:t>
                </a:r>
                <a:r>
                  <a:rPr lang="en-GB" i="1" dirty="0" smtClean="0"/>
                  <a:t>v</a:t>
                </a:r>
                <a:r>
                  <a:rPr lang="en-GB" i="1" baseline="-25000" dirty="0" smtClean="0"/>
                  <a:t>║</a:t>
                </a:r>
                <a:r>
                  <a:rPr lang="en-GB" i="1" dirty="0" smtClean="0"/>
                  <a:t> </a:t>
                </a:r>
                <a:r>
                  <a:rPr lang="en-GB" dirty="0" smtClean="0"/>
                  <a:t>and radius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𝑣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𝑍𝑒𝐵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:pPr lvl="1"/>
                <a:r>
                  <a:rPr lang="en-GB" dirty="0" smtClean="0"/>
                  <a:t>total energy loss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GB" b="0" dirty="0" smtClean="0"/>
              </a:p>
              <a:p>
                <a:pPr lvl="1"/>
                <a:r>
                  <a:rPr lang="en-GB" dirty="0" smtClean="0"/>
                  <a:t>note that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𝛾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𝐸</m:t>
                    </m:r>
                    <m:r>
                      <a:rPr lang="en-GB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0" dirty="0" smtClean="0"/>
                  <a:t> this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∝</m:t>
                    </m:r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−4</m:t>
                        </m:r>
                      </m:sup>
                    </m:sSubSup>
                  </m:oMath>
                </a14:m>
                <a:r>
                  <a:rPr lang="en-GB" b="0" dirty="0" smtClean="0"/>
                  <a:t>: this is why we can neglect all particles other than electrons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5124" cy="4876800"/>
              </a:xfrm>
              <a:blipFill rotWithShape="1">
                <a:blip r:embed="rId2"/>
                <a:stretch>
                  <a:fillRect l="-577" t="-875" b="-2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14</a:t>
            </a:fld>
            <a:endParaRPr lang="en-GB"/>
          </a:p>
        </p:txBody>
      </p:sp>
      <p:pic>
        <p:nvPicPr>
          <p:cNvPr id="1026" name="Picture 2" descr="http://heasarc.gsfc.nasa.gov/docs/xte/learning_center/gifs/synchr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8680"/>
            <a:ext cx="23241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notes section </a:t>
            </a:r>
            <a:r>
              <a:rPr lang="en-GB" i="1" dirty="0" smtClean="0">
                <a:solidFill>
                  <a:schemeClr val="bg1"/>
                </a:solidFill>
              </a:rPr>
              <a:t>2.3.5, </a:t>
            </a:r>
            <a:r>
              <a:rPr lang="en-GB" i="1" dirty="0" smtClean="0">
                <a:solidFill>
                  <a:schemeClr val="bg1"/>
                </a:solidFill>
              </a:rPr>
              <a:t>2.3.6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radiation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79296" cy="4876800"/>
              </a:xfrm>
            </p:spPr>
            <p:txBody>
              <a:bodyPr/>
              <a:lstStyle/>
              <a:p>
                <a:r>
                  <a:rPr lang="en-GB" dirty="0" smtClean="0"/>
                  <a:t>This can be written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=2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mag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where the </a:t>
                </a:r>
                <a:r>
                  <a:rPr lang="en-GB" b="1" dirty="0" smtClean="0"/>
                  <a:t>Thomson cross-section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and the energy density of the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mag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GB" b="0" i="1" smtClean="0">
                        <a:latin typeface="Cambria Math"/>
                      </a:rPr>
                      <m:t>/</m:t>
                    </m:r>
                    <m:r>
                      <a:rPr lang="en-GB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r>
                  <a:rPr lang="en-GB" dirty="0" smtClean="0"/>
                  <a:t>Averaging over pitch angle (assumed isotropic) gives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d</m:t>
                        </m:r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d</m:t>
                        </m:r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T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mag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79296" cy="4876800"/>
              </a:xfrm>
              <a:blipFill rotWithShape="1">
                <a:blip r:embed="rId2"/>
                <a:stretch>
                  <a:fillRect l="-569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Cyclotron radiation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Cyclotron radiation is emitted by non-relativistic or mildly relativistic electrons (</a:t>
                </a:r>
                <a:r>
                  <a:rPr lang="el-GR" dirty="0" smtClean="0"/>
                  <a:t>γ</a:t>
                </a:r>
                <a:r>
                  <a:rPr lang="en-GB" dirty="0" smtClean="0"/>
                  <a:t> </a:t>
                </a:r>
                <a:r>
                  <a:rPr lang="el-GR" dirty="0" smtClean="0"/>
                  <a:t>≈</a:t>
                </a:r>
                <a:r>
                  <a:rPr lang="en-GB" dirty="0" smtClean="0"/>
                  <a:t> 1)</a:t>
                </a:r>
              </a:p>
              <a:p>
                <a:pPr lvl="1"/>
                <a:r>
                  <a:rPr lang="en-GB" dirty="0" smtClean="0"/>
                  <a:t>at </a:t>
                </a:r>
                <a:r>
                  <a:rPr lang="en-GB" b="1" dirty="0" smtClean="0"/>
                  <a:t>cyclotron frequency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𝑒𝐵</m:t>
                    </m:r>
                    <m:r>
                      <m:rPr>
                        <m:lit/>
                      </m:rPr>
                      <a:rPr lang="en-GB" b="0" i="1" smtClean="0">
                        <a:latin typeface="Cambria Math"/>
                      </a:rPr>
                      <m:t>/</m:t>
                    </m:r>
                    <m:r>
                      <a:rPr lang="en-GB" b="0" i="1" smtClean="0">
                        <a:latin typeface="Cambria Math"/>
                      </a:rPr>
                      <m:t>(2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for non-relativistic </a:t>
                </a:r>
              </a:p>
              <a:p>
                <a:pPr lvl="1"/>
                <a:r>
                  <a:rPr lang="en-GB" dirty="0" smtClean="0"/>
                  <a:t>at harmonics of </a:t>
                </a:r>
                <a:r>
                  <a:rPr lang="en-GB" dirty="0" err="1" smtClean="0"/>
                  <a:t>gyrofrequency</a:t>
                </a:r>
                <a:r>
                  <a:rPr lang="en-GB" dirty="0" smtClean="0"/>
                  <a:t>,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ℓ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ℓ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∥</m:t>
                            </m:r>
                          </m:sub>
                        </m:sSub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𝑒𝐵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𝜋𝛾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for mildly relativistic</a:t>
                </a:r>
              </a:p>
              <a:p>
                <a:r>
                  <a:rPr lang="en-GB" dirty="0" smtClean="0"/>
                  <a:t>Cyclotron radiation is polarised:</a:t>
                </a:r>
                <a:br>
                  <a:rPr lang="en-GB" dirty="0" smtClean="0"/>
                </a:br>
                <a:r>
                  <a:rPr lang="en-GB" dirty="0" smtClean="0"/>
                  <a:t>linearly if </a:t>
                </a:r>
                <a:r>
                  <a:rPr lang="en-GB" b="1" dirty="0" smtClean="0"/>
                  <a:t>B</a:t>
                </a:r>
                <a:r>
                  <a:rPr lang="en-GB" dirty="0" smtClean="0"/>
                  <a:t> perpendicular to line of</a:t>
                </a:r>
                <a:br>
                  <a:rPr lang="en-GB" dirty="0" smtClean="0"/>
                </a:br>
                <a:r>
                  <a:rPr lang="en-GB" dirty="0" smtClean="0"/>
                  <a:t>sight, circularly if </a:t>
                </a:r>
                <a:r>
                  <a:rPr lang="en-GB" b="1" dirty="0" smtClean="0"/>
                  <a:t>B</a:t>
                </a:r>
                <a:r>
                  <a:rPr lang="en-GB" dirty="0" smtClean="0"/>
                  <a:t> along line of sight,</a:t>
                </a:r>
                <a:br>
                  <a:rPr lang="en-GB" dirty="0" smtClean="0"/>
                </a:br>
                <a:r>
                  <a:rPr lang="en-GB" dirty="0" smtClean="0"/>
                  <a:t>elliptically if in between</a:t>
                </a:r>
              </a:p>
              <a:p>
                <a:pPr lvl="1"/>
                <a:r>
                  <a:rPr lang="en-GB" dirty="0" smtClean="0"/>
                  <a:t>cyclotron lines are seen in some pulsars</a:t>
                </a:r>
                <a:br>
                  <a:rPr lang="en-GB" dirty="0" smtClean="0"/>
                </a:br>
                <a:r>
                  <a:rPr lang="en-GB" dirty="0" smtClean="0"/>
                  <a:t>and close binary systems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54" y="2780928"/>
            <a:ext cx="32575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4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6" y="3224361"/>
            <a:ext cx="31051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radiation and beaming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Lorentz</a:t>
                </a:r>
                <a:br>
                  <a:rPr lang="en-GB" dirty="0" smtClean="0"/>
                </a:br>
                <a:r>
                  <a:rPr lang="en-GB" dirty="0" smtClean="0"/>
                  <a:t>transformation</a:t>
                </a:r>
                <a:br>
                  <a:rPr lang="en-GB" dirty="0" smtClean="0"/>
                </a:br>
                <a:r>
                  <a:rPr lang="en-GB" dirty="0" smtClean="0"/>
                  <a:t>of cos </a:t>
                </a:r>
                <a:r>
                  <a:rPr lang="el-GR" i="1" dirty="0" smtClean="0"/>
                  <a:t>ϕ</a:t>
                </a:r>
                <a:r>
                  <a:rPr lang="en-GB" dirty="0" smtClean="0"/>
                  <a:t>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𝜙</m:t>
                        </m:r>
                      </m:e>
                    </m:func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1+</m:t>
                        </m:r>
                        <m:r>
                          <a:rPr lang="en-GB" b="0" i="1" smtClean="0">
                            <a:latin typeface="Cambria Math"/>
                          </a:rPr>
                          <m:t>𝛽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for cos </a:t>
                </a:r>
                <a:r>
                  <a:rPr lang="el-GR" i="1" dirty="0" smtClean="0"/>
                  <a:t>ϕ</a:t>
                </a:r>
                <a:r>
                  <a:rPr lang="en-GB" i="1" dirty="0" smtClean="0"/>
                  <a:t>' =</a:t>
                </a:r>
                <a:r>
                  <a:rPr lang="en-GB" dirty="0" smtClean="0"/>
                  <a:t> 0 this gives sin </a:t>
                </a:r>
                <a:r>
                  <a:rPr lang="el-GR" i="1" dirty="0" smtClean="0"/>
                  <a:t>ϕ</a:t>
                </a:r>
                <a:r>
                  <a:rPr lang="en-GB" dirty="0" smtClean="0"/>
                  <a:t> = 1/</a:t>
                </a:r>
                <a:r>
                  <a:rPr lang="el-GR" i="1" dirty="0" smtClean="0"/>
                  <a:t>γ</a:t>
                </a:r>
                <a:r>
                  <a:rPr lang="en-GB" dirty="0" smtClean="0"/>
                  <a:t>, </a:t>
                </a:r>
                <a:br>
                  <a:rPr lang="en-GB" dirty="0" smtClean="0"/>
                </a:br>
                <a:r>
                  <a:rPr lang="en-GB" dirty="0" smtClean="0"/>
                  <a:t>i.e. radiation becomes concentrated </a:t>
                </a:r>
                <a:br>
                  <a:rPr lang="en-GB" dirty="0" smtClean="0"/>
                </a:br>
                <a:r>
                  <a:rPr lang="en-GB" dirty="0" smtClean="0"/>
                  <a:t>in a narrow cone around particle </a:t>
                </a:r>
                <a:br>
                  <a:rPr lang="en-GB" dirty="0" smtClean="0"/>
                </a:br>
                <a:r>
                  <a:rPr lang="en-GB" dirty="0" smtClean="0"/>
                  <a:t>direction of motion</a:t>
                </a:r>
              </a:p>
              <a:p>
                <a:pPr lvl="1"/>
                <a:r>
                  <a:rPr lang="en-GB" dirty="0" smtClean="0"/>
                  <a:t>radiation is only visible for time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Δ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  <m:r>
                      <m:rPr>
                        <m:lit/>
                      </m:rPr>
                      <a:rPr lang="en-GB" b="0" i="1" smtClean="0">
                        <a:latin typeface="Cambria Math"/>
                      </a:rPr>
                      <m:t>/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 hence has characteristic frequency of order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≃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func>
                      <m:funcPr>
                        <m:ctrlPr>
                          <a:rPr lang="en-GB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where </a:t>
                </a:r>
                <a:r>
                  <a:rPr lang="el-GR" i="1" dirty="0" smtClean="0"/>
                  <a:t>θ</a:t>
                </a:r>
                <a:r>
                  <a:rPr lang="en-GB" dirty="0" smtClean="0"/>
                  <a:t> is the pitch angle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3"/>
                <a:stretch>
                  <a:fillRect l="-593" t="-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6143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7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radiation: full spectrum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0125"/>
            <a:ext cx="5832000" cy="534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72200" y="1628800"/>
                <a:ext cx="2448272" cy="500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Estimate is correct order of magnitude and has correct dependence on </a:t>
                </a:r>
                <a:r>
                  <a:rPr lang="el-GR" dirty="0" smtClean="0"/>
                  <a:t>γ</a:t>
                </a:r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>
                    <a:solidFill>
                      <a:schemeClr val="tx2"/>
                    </a:solidFill>
                  </a:rPr>
                  <a:t>These spectra are in terms of </a:t>
                </a:r>
                <a:br>
                  <a:rPr lang="en-GB" dirty="0" smtClean="0">
                    <a:solidFill>
                      <a:schemeClr val="tx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𝜈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𝜈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 smtClean="0">
                  <a:solidFill>
                    <a:schemeClr val="tx2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dirty="0" smtClean="0"/>
                  <a:t>Note that the spectrum is quite sharply peaked—often adequate to assume all radiation emitted at </a:t>
                </a:r>
                <a:r>
                  <a:rPr lang="el-GR" i="1" dirty="0" smtClean="0"/>
                  <a:t>ν</a:t>
                </a:r>
                <a:r>
                  <a:rPr lang="en-GB" i="1" baseline="-25000" dirty="0" smtClean="0"/>
                  <a:t>c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dirty="0" smtClean="0">
                    <a:solidFill>
                      <a:schemeClr val="tx2"/>
                    </a:solidFill>
                  </a:rPr>
                  <a:t>This is for a single electron at fixed </a:t>
                </a:r>
                <a:r>
                  <a:rPr lang="el-GR" dirty="0" smtClean="0">
                    <a:solidFill>
                      <a:schemeClr val="tx2"/>
                    </a:solidFill>
                  </a:rPr>
                  <a:t>γ</a:t>
                </a:r>
                <a:endParaRPr lang="en-GB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628800"/>
                <a:ext cx="2448272" cy="5000023"/>
              </a:xfrm>
              <a:prstGeom prst="rect">
                <a:avLst/>
              </a:prstGeom>
              <a:blipFill rotWithShape="1">
                <a:blip r:embed="rId3"/>
                <a:stretch>
                  <a:fillRect l="-1990" t="-610" b="-1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3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3133"/>
            <a:ext cx="4227959" cy="291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radiation: power law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514116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Cosmic-ray electrons have </a:t>
                </a:r>
                <a:br>
                  <a:rPr lang="en-GB" dirty="0" smtClean="0"/>
                </a:br>
                <a:r>
                  <a:rPr lang="en-GB" dirty="0" smtClean="0"/>
                  <a:t>power-law spectrum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Assume all electrons </a:t>
                </a:r>
                <a:br>
                  <a:rPr lang="en-GB" dirty="0" smtClean="0"/>
                </a:br>
                <a:r>
                  <a:rPr lang="en-GB" dirty="0" smtClean="0"/>
                  <a:t>radiate at frequency </a:t>
                </a:r>
                <a:r>
                  <a:rPr lang="el-GR" i="1" dirty="0" smtClean="0">
                    <a:latin typeface="Cambria" panose="02040503050406030204" pitchFamily="18" charset="0"/>
                  </a:rPr>
                  <a:t>γ</a:t>
                </a:r>
                <a:r>
                  <a:rPr lang="en-GB" baseline="30000" dirty="0" smtClean="0">
                    <a:latin typeface="Cambria" panose="02040503050406030204" pitchFamily="18" charset="0"/>
                  </a:rPr>
                  <a:t>2</a:t>
                </a:r>
                <a:r>
                  <a:rPr lang="el-GR" i="1" dirty="0" smtClean="0">
                    <a:latin typeface="Cambria" panose="02040503050406030204" pitchFamily="18" charset="0"/>
                  </a:rPr>
                  <a:t>ν</a:t>
                </a:r>
                <a:r>
                  <a:rPr lang="en-GB" i="1" baseline="-25000" dirty="0" smtClean="0">
                    <a:latin typeface="Cambria" panose="02040503050406030204" pitchFamily="18" charset="0"/>
                  </a:rPr>
                  <a:t>g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Spectral emissivity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d</m:t>
                    </m:r>
                    <m:r>
                      <a:rPr lang="en-GB" b="0" i="1" smtClean="0">
                        <a:latin typeface="Cambria Math"/>
                      </a:rPr>
                      <m:t>𝜈</m:t>
                    </m:r>
                    <m:r>
                      <a:rPr lang="en-GB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d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d</m:t>
                    </m:r>
                    <m:r>
                      <a:rPr lang="en-GB" b="0" i="1" smtClean="0">
                        <a:latin typeface="Cambria Math"/>
                      </a:rPr>
                      <m:t>𝐸</m:t>
                    </m:r>
                    <m:r>
                      <a:rPr lang="en-GB" b="0" i="1" smtClean="0">
                        <a:latin typeface="Cambria Math"/>
                      </a:rPr>
                      <m:t>                                                                         </m:t>
                    </m:r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err="1" smtClean="0">
                    <a:latin typeface="Cambria" panose="02040503050406030204" pitchFamily="18" charset="0"/>
                  </a:rPr>
                  <a:t>d</a:t>
                </a:r>
                <a:r>
                  <a:rPr lang="en-GB" i="1" dirty="0" err="1" smtClean="0">
                    <a:latin typeface="Cambria" panose="02040503050406030204" pitchFamily="18" charset="0"/>
                  </a:rPr>
                  <a:t>E</a:t>
                </a:r>
                <a:r>
                  <a:rPr lang="en-GB" dirty="0" smtClean="0">
                    <a:latin typeface="Cambria" panose="02040503050406030204" pitchFamily="18" charset="0"/>
                  </a:rPr>
                  <a:t>/</a:t>
                </a:r>
                <a:r>
                  <a:rPr lang="en-GB" dirty="0" err="1" smtClean="0">
                    <a:latin typeface="Cambria" panose="02040503050406030204" pitchFamily="18" charset="0"/>
                  </a:rPr>
                  <a:t>d</a:t>
                </a:r>
                <a:r>
                  <a:rPr lang="en-GB" i="1" dirty="0" err="1" smtClean="0">
                    <a:latin typeface="Cambria" panose="02040503050406030204" pitchFamily="18" charset="0"/>
                  </a:rPr>
                  <a:t>t</a:t>
                </a:r>
                <a:r>
                  <a:rPr lang="en-GB" dirty="0" smtClean="0">
                    <a:latin typeface="Cambria" panose="02040503050406030204" pitchFamily="18" charset="0"/>
                  </a:rPr>
                  <a:t> 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∝ </a:t>
                </a:r>
                <a:r>
                  <a:rPr lang="en-GB" i="1" dirty="0" smtClean="0">
                    <a:latin typeface="Cambria" panose="02040503050406030204" pitchFamily="18" charset="0"/>
                    <a:ea typeface="Cambria Math"/>
                  </a:rPr>
                  <a:t>B</a:t>
                </a:r>
                <a:r>
                  <a:rPr lang="en-GB" baseline="30000" dirty="0" smtClean="0">
                    <a:latin typeface="Cambria" panose="02040503050406030204" pitchFamily="18" charset="0"/>
                    <a:ea typeface="Cambria Math"/>
                  </a:rPr>
                  <a:t>2</a:t>
                </a:r>
                <a:r>
                  <a:rPr lang="el-GR" dirty="0" smtClean="0">
                    <a:latin typeface="Cambria" panose="02040503050406030204" pitchFamily="18" charset="0"/>
                    <a:ea typeface="Cambria Math"/>
                  </a:rPr>
                  <a:t>γ</a:t>
                </a:r>
                <a:r>
                  <a:rPr lang="en-GB" baseline="30000" dirty="0" smtClean="0">
                    <a:latin typeface="Cambria" panose="02040503050406030204" pitchFamily="18" charset="0"/>
                    <a:ea typeface="Cambria Math"/>
                  </a:rPr>
                  <a:t>2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; </a:t>
                </a:r>
                <a:r>
                  <a:rPr lang="en-GB" i="1" dirty="0" smtClean="0">
                    <a:latin typeface="Cambria" panose="02040503050406030204" pitchFamily="18" charset="0"/>
                    <a:ea typeface="Cambria Math"/>
                  </a:rPr>
                  <a:t>N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(</a:t>
                </a:r>
                <a:r>
                  <a:rPr lang="en-GB" i="1" dirty="0" smtClean="0">
                    <a:latin typeface="Cambria" panose="02040503050406030204" pitchFamily="18" charset="0"/>
                    <a:ea typeface="Cambria Math"/>
                  </a:rPr>
                  <a:t>E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) ∝ </a:t>
                </a:r>
                <a:r>
                  <a:rPr lang="en-GB" i="1" dirty="0" smtClean="0">
                    <a:latin typeface="Cambria" panose="02040503050406030204" pitchFamily="18" charset="0"/>
                    <a:ea typeface="Cambria Math"/>
                  </a:rPr>
                  <a:t>E</a:t>
                </a:r>
                <a:r>
                  <a:rPr lang="en-GB" baseline="30000" dirty="0" smtClean="0">
                    <a:latin typeface="Cambria"/>
                    <a:ea typeface="Cambria Math"/>
                  </a:rPr>
                  <a:t>−</a:t>
                </a:r>
                <a:r>
                  <a:rPr lang="el-GR" baseline="30000" dirty="0" smtClean="0">
                    <a:latin typeface="Cambria"/>
                    <a:ea typeface="Cambria Math"/>
                  </a:rPr>
                  <a:t>δ</a:t>
                </a:r>
                <a:r>
                  <a:rPr lang="en-GB" dirty="0" smtClean="0">
                    <a:latin typeface="Cambria"/>
                    <a:ea typeface="Cambria Math"/>
                  </a:rPr>
                  <a:t> </a:t>
                </a:r>
                <a:r>
                  <a:rPr lang="en-GB" dirty="0" smtClean="0">
                    <a:latin typeface="Cambria Math"/>
                    <a:ea typeface="Cambria Math"/>
                  </a:rPr>
                  <a:t>∝ 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(</a:t>
                </a:r>
                <a:r>
                  <a:rPr lang="el-GR" i="1" dirty="0" smtClean="0">
                    <a:latin typeface="Cambria" panose="02040503050406030204" pitchFamily="18" charset="0"/>
                    <a:ea typeface="Cambria Math"/>
                  </a:rPr>
                  <a:t>ν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/</a:t>
                </a:r>
                <a:r>
                  <a:rPr lang="el-GR" i="1" dirty="0" smtClean="0">
                    <a:latin typeface="Cambria" panose="02040503050406030204" pitchFamily="18" charset="0"/>
                    <a:ea typeface="Cambria Math"/>
                  </a:rPr>
                  <a:t>ν</a:t>
                </a:r>
                <a:r>
                  <a:rPr lang="en-GB" i="1" baseline="-25000" dirty="0" smtClean="0">
                    <a:latin typeface="Cambria" panose="02040503050406030204" pitchFamily="18" charset="0"/>
                    <a:ea typeface="Cambria Math"/>
                  </a:rPr>
                  <a:t>g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)</a:t>
                </a:r>
                <a:r>
                  <a:rPr lang="en-GB" baseline="30000" dirty="0" smtClean="0">
                    <a:latin typeface="Cambria"/>
                    <a:ea typeface="Cambria Math"/>
                  </a:rPr>
                  <a:t>−</a:t>
                </a:r>
                <a:r>
                  <a:rPr lang="el-GR" baseline="30000" dirty="0" smtClean="0">
                    <a:latin typeface="Cambria"/>
                    <a:ea typeface="Cambria Math"/>
                  </a:rPr>
                  <a:t>δ</a:t>
                </a:r>
                <a:r>
                  <a:rPr lang="en-GB" baseline="30000" dirty="0" smtClean="0">
                    <a:latin typeface="Cambria"/>
                    <a:ea typeface="Cambria Math"/>
                  </a:rPr>
                  <a:t>/2</a:t>
                </a:r>
                <a:r>
                  <a:rPr lang="en-GB" dirty="0" smtClean="0">
                    <a:latin typeface="Cambria"/>
                    <a:ea typeface="Cambria Math"/>
                  </a:rPr>
                  <a:t>; </a:t>
                </a:r>
                <a:r>
                  <a:rPr lang="en-GB" dirty="0" err="1" smtClean="0">
                    <a:latin typeface="Cambria"/>
                    <a:ea typeface="Cambria Math"/>
                  </a:rPr>
                  <a:t>d</a:t>
                </a:r>
                <a:r>
                  <a:rPr lang="en-GB" i="1" dirty="0" err="1" smtClean="0">
                    <a:latin typeface="Cambria"/>
                    <a:ea typeface="Cambria Math"/>
                  </a:rPr>
                  <a:t>E</a:t>
                </a:r>
                <a:r>
                  <a:rPr lang="en-GB" dirty="0" smtClean="0">
                    <a:latin typeface="Cambria"/>
                    <a:ea typeface="Cambria Math"/>
                  </a:rPr>
                  <a:t> 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∝ d</a:t>
                </a:r>
                <a:r>
                  <a:rPr lang="el-GR" i="1" dirty="0" smtClean="0">
                    <a:latin typeface="Cambria" panose="02040503050406030204" pitchFamily="18" charset="0"/>
                    <a:ea typeface="Cambria Math"/>
                  </a:rPr>
                  <a:t>ν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/(</a:t>
                </a:r>
                <a:r>
                  <a:rPr lang="el-GR" i="1" dirty="0" smtClean="0">
                    <a:latin typeface="Cambria" panose="02040503050406030204" pitchFamily="18" charset="0"/>
                    <a:ea typeface="Cambria Math"/>
                  </a:rPr>
                  <a:t>νν</a:t>
                </a:r>
                <a:r>
                  <a:rPr lang="en-GB" i="1" baseline="-25000" dirty="0" smtClean="0">
                    <a:latin typeface="Cambria" panose="02040503050406030204" pitchFamily="18" charset="0"/>
                    <a:ea typeface="Cambria Math"/>
                  </a:rPr>
                  <a:t>g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)</a:t>
                </a:r>
                <a:r>
                  <a:rPr lang="en-GB" baseline="30000" dirty="0" smtClean="0">
                    <a:latin typeface="Cambria" panose="02040503050406030204" pitchFamily="18" charset="0"/>
                    <a:ea typeface="Cambria Math"/>
                  </a:rPr>
                  <a:t>1/2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; </a:t>
                </a:r>
                <a:r>
                  <a:rPr lang="el-GR" i="1" dirty="0" smtClean="0">
                    <a:latin typeface="Cambria" panose="02040503050406030204" pitchFamily="18" charset="0"/>
                    <a:ea typeface="Cambria Math"/>
                  </a:rPr>
                  <a:t>ν</a:t>
                </a:r>
                <a:r>
                  <a:rPr lang="en-GB" i="1" baseline="-25000" dirty="0" smtClean="0">
                    <a:latin typeface="Cambria" panose="02040503050406030204" pitchFamily="18" charset="0"/>
                    <a:ea typeface="Cambria Math"/>
                  </a:rPr>
                  <a:t>g</a:t>
                </a:r>
                <a:r>
                  <a:rPr lang="en-GB" baseline="-25000" dirty="0" smtClean="0">
                    <a:latin typeface="Cambria" panose="02040503050406030204" pitchFamily="18" charset="0"/>
                    <a:ea typeface="Cambria Math"/>
                  </a:rPr>
                  <a:t> </a:t>
                </a:r>
                <a:r>
                  <a:rPr lang="en-GB" dirty="0" smtClean="0">
                    <a:latin typeface="Cambria" panose="02040503050406030204" pitchFamily="18" charset="0"/>
                    <a:ea typeface="Cambria Math"/>
                  </a:rPr>
                  <a:t>∝ </a:t>
                </a:r>
                <a:r>
                  <a:rPr lang="en-GB" i="1" dirty="0" smtClean="0">
                    <a:latin typeface="Cambria" panose="02040503050406030204" pitchFamily="18" charset="0"/>
                    <a:ea typeface="Cambria Math"/>
                  </a:rPr>
                  <a:t>B</a:t>
                </a:r>
                <a:endParaRPr lang="en-GB" dirty="0" smtClean="0">
                  <a:latin typeface="Cambria" panose="02040503050406030204" pitchFamily="18" charset="0"/>
                  <a:ea typeface="Cambria Math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>
                    <a:ea typeface="Cambria Math"/>
                  </a:rPr>
                  <a:t>Keeping only dependence on </a:t>
                </a:r>
                <a:r>
                  <a:rPr lang="el-GR" i="1" dirty="0" smtClean="0">
                    <a:ea typeface="Cambria Math"/>
                  </a:rPr>
                  <a:t>ν</a:t>
                </a:r>
                <a:r>
                  <a:rPr lang="en-GB" dirty="0" smtClean="0">
                    <a:ea typeface="Cambria Math"/>
                  </a:rPr>
                  <a:t> and </a:t>
                </a:r>
                <a:r>
                  <a:rPr lang="en-GB" i="1" dirty="0" smtClean="0">
                    <a:ea typeface="Cambria Math"/>
                  </a:rPr>
                  <a:t>B</a:t>
                </a:r>
                <a:r>
                  <a:rPr lang="en-GB" dirty="0" smtClean="0">
                    <a:ea typeface="Cambria Math"/>
                  </a:rPr>
                  <a:t>, we have</a:t>
                </a:r>
                <a:br>
                  <a:rPr lang="en-GB" dirty="0" smtClean="0">
                    <a:ea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GB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d>
                          <m:d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 smtClean="0">
                  <a:ea typeface="Cambria Math"/>
                </a:endParaRP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if electron spectral index is ~3. expect synchrotron spectral index ~1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this is in reasonable agreement with observation</a:t>
                </a:r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dirty="0" smtClean="0"/>
                  <a:t>polarisation turns out to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𝛿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m:rPr>
                        <m:lit/>
                      </m:rPr>
                      <a:rPr lang="en-GB" b="0" i="1" smtClean="0">
                        <a:latin typeface="Cambria Math"/>
                      </a:rPr>
                      <m:t>/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𝛿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: ~75% for </a:t>
                </a:r>
                <a:r>
                  <a:rPr lang="el-GR" dirty="0" smtClean="0">
                    <a:latin typeface="Cambria" panose="02040503050406030204" pitchFamily="18" charset="0"/>
                  </a:rPr>
                  <a:t>δ</a:t>
                </a:r>
                <a:r>
                  <a:rPr lang="en-GB" dirty="0" smtClean="0"/>
                  <a:t> ~ 3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5141168"/>
              </a:xfrm>
              <a:blipFill rotWithShape="1">
                <a:blip r:embed="rId3"/>
                <a:stretch>
                  <a:fillRect l="-583" t="-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4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Radio emission and particle astrophysics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 descr="5 GHz sky image over Green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184576" cy="472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6140353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http://www.cv.nrao.edu/course/astr534/Tour.html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1163"/>
            <a:ext cx="3312368" cy="246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412776"/>
            <a:ext cx="331236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i="1" dirty="0" smtClean="0"/>
              <a:t>Why are the lowest-energy photons relevant to high-energy particle astrophysics?</a:t>
            </a:r>
          </a:p>
          <a:p>
            <a:r>
              <a:rPr lang="en-GB" dirty="0" smtClean="0"/>
              <a:t>Because thermal radiation from stars is not significant in the radio waveband—bright radio emission is mostly </a:t>
            </a:r>
            <a:r>
              <a:rPr lang="en-GB" b="1" i="1" dirty="0" smtClean="0"/>
              <a:t>non-thermal</a:t>
            </a:r>
            <a:r>
              <a:rPr lang="en-GB" dirty="0" smtClean="0"/>
              <a:t> and diagnostic of high-energy particles.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spectrum cut-offs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16000" cy="51411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Lifetime of electron of initial energy </a:t>
                </a:r>
                <a:r>
                  <a:rPr lang="en-GB" i="1" dirty="0" smtClean="0"/>
                  <a:t>E</a:t>
                </a:r>
                <a:r>
                  <a:rPr lang="en-GB" dirty="0" smtClean="0"/>
                  <a:t> is </a:t>
                </a:r>
                <a:r>
                  <a:rPr lang="en-GB" i="1" dirty="0" smtClean="0"/>
                  <a:t>E</a:t>
                </a:r>
                <a:r>
                  <a:rPr lang="en-GB" dirty="0" smtClean="0"/>
                  <a:t>/(−</a:t>
                </a:r>
                <a:r>
                  <a:rPr lang="en-GB" dirty="0" err="1" smtClean="0"/>
                  <a:t>d</a:t>
                </a:r>
                <a:r>
                  <a:rPr lang="en-GB" i="1" dirty="0" err="1" smtClean="0"/>
                  <a:t>E</a:t>
                </a:r>
                <a:r>
                  <a:rPr lang="en-GB" dirty="0" smtClean="0"/>
                  <a:t>/</a:t>
                </a:r>
                <a:r>
                  <a:rPr lang="en-GB" dirty="0" err="1" smtClean="0"/>
                  <a:t>d</a:t>
                </a:r>
                <a:r>
                  <a:rPr lang="en-GB" i="1" dirty="0" err="1" smtClean="0"/>
                  <a:t>t</a:t>
                </a:r>
                <a:r>
                  <a:rPr lang="en-GB" dirty="0" smtClean="0"/>
                  <a:t>)</a:t>
                </a:r>
              </a:p>
              <a:p>
                <a:pPr lvl="1"/>
                <a:r>
                  <a:rPr lang="en-GB" dirty="0" smtClean="0"/>
                  <a:t>this means that synchrotron spectrum will have a high-energy cut-off defined by the lifetime of the high-energy electrons </a:t>
                </a:r>
              </a:p>
              <a:p>
                <a:pPr lvl="1"/>
                <a:r>
                  <a:rPr lang="en-GB" dirty="0" smtClean="0"/>
                  <a:t>form of cut-off depends on how electrons are injected (over time vs instantaneously)</a:t>
                </a:r>
              </a:p>
              <a:p>
                <a:r>
                  <a:rPr lang="en-GB" dirty="0" smtClean="0"/>
                  <a:t>Low-energy cut-off is introduced by source becoming opaque to its own radiation: </a:t>
                </a:r>
                <a:r>
                  <a:rPr lang="en-GB" b="1" dirty="0" smtClean="0"/>
                  <a:t>synchrotron self-absorption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brightness temperature is defined as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𝜆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𝜈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Ω</m:t>
                        </m:r>
                      </m:den>
                    </m:f>
                  </m:oMath>
                </a14:m>
                <a:endParaRPr lang="en-GB" b="0" dirty="0" smtClean="0"/>
              </a:p>
              <a:p>
                <a:pPr lvl="1"/>
                <a:r>
                  <a:rPr lang="en-GB" dirty="0" smtClean="0"/>
                  <a:t>electron effective temperature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𝛾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≃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GB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𝑔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GB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GB" b="0" dirty="0" smtClean="0"/>
              </a:p>
              <a:p>
                <a:pPr lvl="1"/>
                <a:r>
                  <a:rPr lang="en-GB" dirty="0" smtClean="0"/>
                  <a:t>equating these gives 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Ω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  <m:r>
                          <m:rPr>
                            <m:lit/>
                          </m:rP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GB" b="0" i="1" smtClean="0">
                        <a:latin typeface="Cambria Math"/>
                      </a:rPr>
                      <m:t>/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sSubSup>
                          <m:sSub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𝑔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GB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dirty="0" smtClean="0"/>
                  <a:t/>
                </a:r>
                <a:br>
                  <a:rPr lang="en-GB" dirty="0" smtClean="0"/>
                </a:b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16000" cy="5141168"/>
              </a:xfrm>
              <a:blipFill rotWithShape="1">
                <a:blip r:embed="rId2"/>
                <a:stretch>
                  <a:fillRect l="-440" t="-1305" r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20</a:t>
            </a:fld>
            <a:endParaRPr lang="en-GB"/>
          </a:p>
        </p:txBody>
      </p:sp>
      <p:sp>
        <p:nvSpPr>
          <p:cNvPr id="5" name="Line Callout 1 4"/>
          <p:cNvSpPr/>
          <p:nvPr/>
        </p:nvSpPr>
        <p:spPr>
          <a:xfrm>
            <a:off x="5508104" y="4005064"/>
            <a:ext cx="648072" cy="360040"/>
          </a:xfrm>
          <a:prstGeom prst="borderCallout1">
            <a:avLst>
              <a:gd name="adj1" fmla="val 18750"/>
              <a:gd name="adj2" fmla="val -8333"/>
              <a:gd name="adj3" fmla="val 61706"/>
              <a:gd name="adj4" fmla="val -73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flux</a:t>
            </a:r>
            <a:endParaRPr lang="en-GB" dirty="0"/>
          </a:p>
        </p:txBody>
      </p:sp>
      <p:sp>
        <p:nvSpPr>
          <p:cNvPr id="6" name="Line Callout 1 5"/>
          <p:cNvSpPr/>
          <p:nvPr/>
        </p:nvSpPr>
        <p:spPr>
          <a:xfrm>
            <a:off x="5660504" y="4437112"/>
            <a:ext cx="2079848" cy="360040"/>
          </a:xfrm>
          <a:prstGeom prst="borderCallout1">
            <a:avLst>
              <a:gd name="adj1" fmla="val 40973"/>
              <a:gd name="adj2" fmla="val -5675"/>
              <a:gd name="adj3" fmla="val 33134"/>
              <a:gd name="adj4" fmla="val -27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source solid 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0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Synchrotron spectrum of Milky Way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21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19" y="1765895"/>
            <a:ext cx="62198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627784" y="2996952"/>
            <a:ext cx="936104" cy="23042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68904" y="2852936"/>
            <a:ext cx="2367880" cy="15037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Callout 1 8"/>
          <p:cNvSpPr/>
          <p:nvPr/>
        </p:nvSpPr>
        <p:spPr>
          <a:xfrm>
            <a:off x="2915816" y="2204864"/>
            <a:ext cx="1224136" cy="432048"/>
          </a:xfrm>
          <a:prstGeom prst="borderCallout1">
            <a:avLst>
              <a:gd name="adj1" fmla="val 103407"/>
              <a:gd name="adj2" fmla="val 12209"/>
              <a:gd name="adj3" fmla="val 308270"/>
              <a:gd name="adj4" fmla="val 242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slope 5/2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5652120" y="2320702"/>
            <a:ext cx="1296144" cy="432048"/>
          </a:xfrm>
          <a:prstGeom prst="borderCallout1">
            <a:avLst>
              <a:gd name="adj1" fmla="val 103407"/>
              <a:gd name="adj2" fmla="val 12209"/>
              <a:gd name="adj3" fmla="val 223613"/>
              <a:gd name="adj4" fmla="val -3459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slope −0.7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87728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2800" dirty="0" smtClean="0"/>
              <a:t>The atmosphere is transparent to radio emission (1 mm &lt; </a:t>
            </a:r>
            <a:r>
              <a:rPr lang="el-GR" sz="2800" dirty="0" smtClean="0"/>
              <a:t>λ</a:t>
            </a:r>
            <a:r>
              <a:rPr lang="en-GB" sz="2800" dirty="0" smtClean="0"/>
              <a:t> &lt; 10 m)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There are many sources of radio emission, including thermal emission from dust and the CMB, line emission, and emission from accelerated charges</a:t>
            </a:r>
          </a:p>
          <a:p>
            <a:pPr lvl="1">
              <a:lnSpc>
                <a:spcPct val="110000"/>
              </a:lnSpc>
            </a:pPr>
            <a:r>
              <a:rPr lang="en-GB" sz="2400" b="1" dirty="0" smtClean="0"/>
              <a:t>bremsstrahlung</a:t>
            </a:r>
            <a:r>
              <a:rPr lang="en-GB" sz="2400" dirty="0" smtClean="0"/>
              <a:t> produces a flat spectrum with a </a:t>
            </a:r>
            <a:r>
              <a:rPr lang="el-GR" sz="2400" dirty="0" smtClean="0"/>
              <a:t>ν</a:t>
            </a:r>
            <a:r>
              <a:rPr lang="en-GB" sz="2400" baseline="30000" dirty="0" smtClean="0"/>
              <a:t>2</a:t>
            </a:r>
            <a:r>
              <a:rPr lang="en-GB" sz="2400" dirty="0" smtClean="0"/>
              <a:t> rise at low frequencies (self-absorption) and an exponential fall-off at high frequencies</a:t>
            </a:r>
          </a:p>
          <a:p>
            <a:pPr lvl="1">
              <a:lnSpc>
                <a:spcPct val="110000"/>
              </a:lnSpc>
            </a:pPr>
            <a:r>
              <a:rPr lang="en-GB" sz="2400" b="1" dirty="0" smtClean="0"/>
              <a:t>synchrotron radiation</a:t>
            </a:r>
            <a:r>
              <a:rPr lang="en-GB" sz="2400" dirty="0" smtClean="0"/>
              <a:t> produces a power law with spectral index ~1, with a </a:t>
            </a:r>
            <a:r>
              <a:rPr lang="el-GR" sz="2400" dirty="0" smtClean="0"/>
              <a:t>ν</a:t>
            </a:r>
            <a:r>
              <a:rPr lang="en-GB" sz="2400" baseline="30000" dirty="0" smtClean="0"/>
              <a:t>5/2</a:t>
            </a:r>
            <a:r>
              <a:rPr lang="en-GB" sz="2400" dirty="0" smtClean="0"/>
              <a:t> rise at low frequencies and a cut-off at high frequencies from the electron energy</a:t>
            </a:r>
          </a:p>
          <a:p>
            <a:pPr>
              <a:lnSpc>
                <a:spcPct val="110000"/>
              </a:lnSpc>
            </a:pPr>
            <a:r>
              <a:rPr lang="en-GB" sz="2800" dirty="0" smtClean="0"/>
              <a:t>Synchrotron radiation is diagnostic of the presence of relativistic electrons </a:t>
            </a:r>
            <a:endParaRPr lang="en-GB" sz="2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1800" i="1" dirty="0" smtClean="0">
                <a:solidFill>
                  <a:schemeClr val="accent4"/>
                </a:solidFill>
              </a:rPr>
              <a:t>You should read section </a:t>
            </a:r>
            <a:r>
              <a:rPr lang="en-GB" sz="1800" i="1" dirty="0" smtClean="0">
                <a:solidFill>
                  <a:schemeClr val="accent4"/>
                </a:solidFill>
              </a:rPr>
              <a:t>2.3 </a:t>
            </a:r>
            <a:r>
              <a:rPr lang="en-GB" sz="1800" i="1" dirty="0" smtClean="0">
                <a:solidFill>
                  <a:schemeClr val="accent4"/>
                </a:solidFill>
              </a:rPr>
              <a:t>of the notes.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You should know about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radio emission mechanisms</a:t>
            </a:r>
            <a:endParaRPr lang="en-GB" sz="1600" i="1" dirty="0" smtClean="0">
              <a:solidFill>
                <a:schemeClr val="accent6"/>
              </a:solidFill>
            </a:endParaRP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radiation from an accelerated charge</a:t>
            </a:r>
            <a:endParaRPr lang="en-GB" sz="1600" i="1" dirty="0" smtClean="0">
              <a:solidFill>
                <a:schemeClr val="accent6"/>
              </a:solidFill>
            </a:endParaRP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bremsstrahlung</a:t>
            </a:r>
          </a:p>
          <a:p>
            <a:pPr marL="536575" lvl="1" indent="-285750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accent6"/>
                </a:solidFill>
              </a:rPr>
              <a:t>synchrotron radiation</a:t>
            </a:r>
            <a:endParaRPr lang="en-GB" sz="1600" i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3034680" cy="1264920"/>
          </a:xfrm>
        </p:spPr>
        <p:txBody>
          <a:bodyPr/>
          <a:lstStyle/>
          <a:p>
            <a:r>
              <a:rPr lang="en-GB" dirty="0" smtClean="0"/>
              <a:t>Next: </a:t>
            </a:r>
            <a:r>
              <a:rPr lang="en-GB" dirty="0" smtClean="0"/>
              <a:t>high-energy photon </a:t>
            </a:r>
            <a:r>
              <a:rPr lang="en-GB" dirty="0" smtClean="0"/>
              <a:t>emission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34680" cy="42428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X-rays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smtClean="0"/>
              <a:t>γ</a:t>
            </a:r>
            <a:r>
              <a:rPr lang="en-GB" sz="1800" dirty="0" smtClean="0"/>
              <a:t>-rays</a:t>
            </a:r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i="1" dirty="0" smtClean="0">
                <a:solidFill>
                  <a:schemeClr val="accent4"/>
                </a:solidFill>
              </a:rPr>
              <a:t>Notes section </a:t>
            </a:r>
            <a:r>
              <a:rPr lang="en-GB" sz="1800" i="1" dirty="0" smtClean="0">
                <a:solidFill>
                  <a:schemeClr val="accent4"/>
                </a:solidFill>
              </a:rPr>
              <a:t>2.4</a:t>
            </a:r>
            <a:endParaRPr lang="en-GB" sz="1800" i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23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543440" cy="373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9" y="3480176"/>
            <a:ext cx="3362697" cy="33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8974"/>
            <a:ext cx="3426553" cy="244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Emission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Emission Mechanisms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7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emission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thermal emission from Galactic dust at 10-30 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mostly far infra-red and </a:t>
            </a:r>
            <a:r>
              <a:rPr lang="en-GB" dirty="0" err="1" smtClean="0"/>
              <a:t>submillimetre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thermal emission from the CMB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err="1" smtClean="0"/>
              <a:t>submillimetre</a:t>
            </a:r>
            <a:r>
              <a:rPr lang="en-GB" dirty="0" smtClean="0"/>
              <a:t> and microwave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“spinning dust”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5-30 mm, from very small, rapidly-spinning dust grains </a:t>
            </a:r>
            <a:br>
              <a:rPr lang="en-GB" dirty="0" smtClean="0"/>
            </a:br>
            <a:r>
              <a:rPr lang="en-GB" dirty="0" smtClean="0"/>
              <a:t>(important as foreground to CMB emission)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line emission from gas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21 cm (H I) plus many molecular lines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1" dirty="0" smtClean="0"/>
              <a:t>bremsstrahlung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“braking radiation” from electron-ion interactions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b="1" dirty="0" smtClean="0"/>
              <a:t>synchrotron radiation</a:t>
            </a:r>
            <a:endParaRPr lang="en-GB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smtClean="0"/>
              <a:t>from relativistic electrons in magnetic fields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4</a:t>
            </a:fld>
            <a:endParaRPr lang="en-GB"/>
          </a:p>
        </p:txBody>
      </p:sp>
      <p:sp>
        <p:nvSpPr>
          <p:cNvPr id="5" name="Right Brace 4"/>
          <p:cNvSpPr/>
          <p:nvPr/>
        </p:nvSpPr>
        <p:spPr>
          <a:xfrm>
            <a:off x="6516216" y="4941168"/>
            <a:ext cx="288032" cy="144016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20272" y="522920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these are of interest to us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notes section 2.3.2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emission from Galaxy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 descr="http://lambda.gsfc.nasa.gov/product/map/current/pub_papers/nineyear/basic_results/images/large/cb9_f11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" y="1437864"/>
            <a:ext cx="8964000" cy="45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40000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</a:rPr>
              <a:t>thermal dust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70C0"/>
                </a:solidFill>
              </a:rPr>
              <a:t>bremsstrahlung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rgbClr val="009900"/>
                </a:solidFill>
              </a:rPr>
              <a:t>synchrotron &amp; spinning dust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4000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CMB</a:t>
            </a:r>
            <a:br>
              <a:rPr lang="en-GB" dirty="0" smtClean="0"/>
            </a:br>
            <a:r>
              <a:rPr lang="en-GB" dirty="0" smtClean="0"/>
              <a:t>foregrounds</a:t>
            </a:r>
            <a:br>
              <a:rPr lang="en-GB" dirty="0" smtClean="0"/>
            </a:br>
            <a:r>
              <a:rPr lang="en-GB" dirty="0" smtClean="0"/>
              <a:t>from 9-year WMAP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7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Emission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Emission from an accelerated charge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79" y="1340768"/>
            <a:ext cx="58769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from an accelerated charge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en-GB" dirty="0" smtClean="0"/>
                  <a:t>If charge accelerates</a:t>
                </a:r>
                <a:br>
                  <a:rPr lang="en-GB" dirty="0" smtClean="0"/>
                </a:br>
                <a:r>
                  <a:rPr lang="en-GB" dirty="0" smtClean="0"/>
                  <a:t>by </a:t>
                </a:r>
                <a:r>
                  <a:rPr lang="el-GR" dirty="0" smtClean="0"/>
                  <a:t>Δ</a:t>
                </a:r>
                <a:r>
                  <a:rPr lang="en-GB" i="1" dirty="0" smtClean="0"/>
                  <a:t>v</a:t>
                </a:r>
                <a:r>
                  <a:rPr lang="en-GB" dirty="0" smtClean="0"/>
                  <a:t> in time </a:t>
                </a:r>
                <a:r>
                  <a:rPr lang="el-GR" dirty="0" smtClean="0"/>
                  <a:t>Δ</a:t>
                </a:r>
                <a:r>
                  <a:rPr lang="en-GB" i="1" dirty="0" smtClean="0"/>
                  <a:t>t</a:t>
                </a:r>
                <a:br>
                  <a:rPr lang="en-GB" i="1" dirty="0" smtClean="0"/>
                </a:br>
                <a:r>
                  <a:rPr lang="en-GB" dirty="0" smtClean="0"/>
                  <a:t>(</a:t>
                </a:r>
                <a:r>
                  <a:rPr lang="el-GR" dirty="0" smtClean="0"/>
                  <a:t>Δ</a:t>
                </a:r>
                <a:r>
                  <a:rPr lang="en-GB" i="1" dirty="0" smtClean="0"/>
                  <a:t>v</a:t>
                </a:r>
                <a:r>
                  <a:rPr lang="en-GB" dirty="0" smtClean="0"/>
                  <a:t> &lt;&lt; </a:t>
                </a:r>
                <a:r>
                  <a:rPr lang="en-GB" i="1" dirty="0" smtClean="0"/>
                  <a:t>c</a:t>
                </a:r>
                <a:r>
                  <a:rPr lang="en-GB" dirty="0" smtClean="0"/>
                  <a:t>):</a:t>
                </a:r>
              </a:p>
              <a:p>
                <a:pPr lvl="1"/>
                <a:r>
                  <a:rPr lang="en-GB" dirty="0" smtClean="0"/>
                  <a:t>after time </a:t>
                </a:r>
                <a:r>
                  <a:rPr lang="en-GB" i="1" dirty="0" smtClean="0"/>
                  <a:t>t </a:t>
                </a:r>
                <a:r>
                  <a:rPr lang="en-GB" dirty="0" smtClean="0"/>
                  <a:t>there </a:t>
                </a:r>
                <a:br>
                  <a:rPr lang="en-GB" dirty="0" smtClean="0"/>
                </a:br>
                <a:r>
                  <a:rPr lang="en-GB" dirty="0" smtClean="0"/>
                  <a:t>must be a “kink” in </a:t>
                </a:r>
                <a:br>
                  <a:rPr lang="en-GB" dirty="0" smtClean="0"/>
                </a:br>
                <a:r>
                  <a:rPr lang="en-GB" dirty="0" smtClean="0"/>
                  <a:t>the field lines at </a:t>
                </a:r>
                <a:r>
                  <a:rPr lang="en-GB" i="1" dirty="0" smtClean="0"/>
                  <a:t>r</a:t>
                </a:r>
                <a:r>
                  <a:rPr lang="en-GB" dirty="0" smtClean="0"/>
                  <a:t> = </a:t>
                </a:r>
                <a:r>
                  <a:rPr lang="en-GB" i="1" dirty="0" err="1" smtClean="0"/>
                  <a:t>ct</a:t>
                </a:r>
                <a:endParaRPr lang="en-GB" i="1" dirty="0" smtClean="0"/>
              </a:p>
              <a:p>
                <a:pPr lvl="1"/>
                <a:r>
                  <a:rPr lang="en-GB" dirty="0" smtClean="0"/>
                  <a:t>beyond this the field</a:t>
                </a:r>
                <a:br>
                  <a:rPr lang="en-GB" dirty="0" smtClean="0"/>
                </a:br>
                <a:r>
                  <a:rPr lang="en-GB" dirty="0" smtClean="0"/>
                  <a:t>does not “know” about the acceleration</a:t>
                </a:r>
              </a:p>
              <a:p>
                <a:r>
                  <a:rPr lang="en-GB" dirty="0" smtClean="0"/>
                  <a:t>Neglect aberration and assume field lines on either side of kink are radial</a:t>
                </a:r>
              </a:p>
              <a:p>
                <a:pPr lvl="1"/>
                <a:r>
                  <a:rPr lang="en-GB" dirty="0" smtClean="0"/>
                  <a:t>then the azimuthal field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GB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Δ</m:t>
                        </m:r>
                        <m:r>
                          <a:rPr lang="en-GB" sz="2400" i="1">
                            <a:latin typeface="Cambria Math"/>
                          </a:rPr>
                          <m:t>𝑣𝑡</m:t>
                        </m:r>
                        <m:func>
                          <m:func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400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sz="2400" i="1">
                            <a:latin typeface="Cambria Math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/>
                          </a:rPr>
                          <m:t>Δ</m:t>
                        </m:r>
                        <m:r>
                          <a:rPr lang="en-GB" sz="24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𝑄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Δ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3"/>
                <a:stretch>
                  <a:fillRect l="-593" t="-842" r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</a:rPr>
              <a:t>notes section 2.3.3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emitted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/>
              <a:lstStyle/>
              <a:p>
                <a:r>
                  <a:rPr lang="en-GB" dirty="0" smtClean="0"/>
                  <a:t>Poynting vector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/>
                      </a:rPr>
                      <m:t>𝐒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GB" b="1" i="0" smtClean="0">
                        <a:latin typeface="Cambria Math"/>
                      </a:rPr>
                      <m:t>𝐄</m:t>
                    </m:r>
                    <m:r>
                      <a:rPr lang="en-GB" b="0" i="1" smtClean="0">
                        <a:latin typeface="Cambria Math"/>
                      </a:rPr>
                      <m:t>×</m:t>
                    </m:r>
                    <m:r>
                      <a:rPr lang="en-GB" b="1" i="0" smtClean="0">
                        <a:latin typeface="Cambria Math"/>
                      </a:rPr>
                      <m:t>𝐁</m:t>
                    </m:r>
                  </m:oMath>
                </a14:m>
                <a:endParaRPr lang="en-GB" b="1" dirty="0" smtClean="0"/>
              </a:p>
              <a:p>
                <a:pPr lvl="1"/>
                <a:r>
                  <a:rPr lang="en-GB" dirty="0" smtClean="0"/>
                  <a:t>for an electromagnetic wave in free space </a:t>
                </a:r>
                <a:r>
                  <a:rPr lang="en-GB" i="1" dirty="0" smtClean="0"/>
                  <a:t>E</a:t>
                </a:r>
                <a:r>
                  <a:rPr lang="en-GB" dirty="0" smtClean="0"/>
                  <a:t>/</a:t>
                </a:r>
                <a:r>
                  <a:rPr lang="en-GB" i="1" dirty="0" smtClean="0"/>
                  <a:t>B</a:t>
                </a:r>
                <a:r>
                  <a:rPr lang="en-GB" dirty="0" smtClean="0"/>
                  <a:t> = </a:t>
                </a:r>
                <a:r>
                  <a:rPr lang="en-GB" i="1" dirty="0" smtClean="0"/>
                  <a:t>c</a:t>
                </a:r>
                <a:r>
                  <a:rPr lang="en-GB" dirty="0" smtClean="0"/>
                  <a:t> and </a:t>
                </a:r>
                <a:r>
                  <a:rPr lang="en-GB" b="1" dirty="0" smtClean="0"/>
                  <a:t>E</a:t>
                </a:r>
                <a:r>
                  <a:rPr lang="en-GB" dirty="0" smtClean="0"/>
                  <a:t> is perpendicular to </a:t>
                </a:r>
                <a:r>
                  <a:rPr lang="en-GB" b="1" dirty="0" smtClean="0"/>
                  <a:t>B</a:t>
                </a:r>
                <a:r>
                  <a:rPr lang="en-GB" dirty="0" smtClean="0"/>
                  <a:t>, so </a:t>
                </a:r>
                <a:r>
                  <a:rPr lang="en-GB" i="1" dirty="0" smtClean="0">
                    <a:latin typeface="Cambria" panose="02040503050406030204" pitchFamily="18" charset="0"/>
                  </a:rPr>
                  <a:t>S</a:t>
                </a:r>
                <a:r>
                  <a:rPr lang="en-GB" dirty="0" smtClean="0">
                    <a:latin typeface="Cambria" panose="02040503050406030204" pitchFamily="18" charset="0"/>
                  </a:rPr>
                  <a:t> = </a:t>
                </a:r>
                <a:r>
                  <a:rPr lang="en-GB" i="1" dirty="0" smtClean="0">
                    <a:latin typeface="Cambria" panose="02040503050406030204" pitchFamily="18" charset="0"/>
                  </a:rPr>
                  <a:t>E</a:t>
                </a:r>
                <a:r>
                  <a:rPr lang="en-GB" baseline="30000" dirty="0" smtClean="0">
                    <a:latin typeface="Cambria" panose="02040503050406030204" pitchFamily="18" charset="0"/>
                  </a:rPr>
                  <a:t>2</a:t>
                </a:r>
                <a:r>
                  <a:rPr lang="en-GB" dirty="0" smtClean="0">
                    <a:latin typeface="Cambria" panose="02040503050406030204" pitchFamily="18" charset="0"/>
                  </a:rPr>
                  <a:t>/</a:t>
                </a:r>
                <a:r>
                  <a:rPr lang="en-GB" i="1" dirty="0" smtClean="0">
                    <a:latin typeface="Cambria" panose="02040503050406030204" pitchFamily="18" charset="0"/>
                  </a:rPr>
                  <a:t>c</a:t>
                </a:r>
                <a:r>
                  <a:rPr lang="el-GR" i="1" dirty="0" smtClean="0">
                    <a:latin typeface="Cambria" panose="02040503050406030204" pitchFamily="18" charset="0"/>
                  </a:rPr>
                  <a:t>μ</a:t>
                </a:r>
                <a:r>
                  <a:rPr lang="en-GB" baseline="-25000" dirty="0" smtClean="0">
                    <a:latin typeface="Cambria" panose="02040503050406030204" pitchFamily="18" charset="0"/>
                  </a:rPr>
                  <a:t>0</a:t>
                </a:r>
                <a:r>
                  <a:rPr lang="en-GB" dirty="0" smtClean="0">
                    <a:latin typeface="Cambria" panose="02040503050406030204" pitchFamily="18" charset="0"/>
                  </a:rPr>
                  <a:t> = </a:t>
                </a:r>
                <a:r>
                  <a:rPr lang="en-GB" i="1" dirty="0" smtClean="0">
                    <a:latin typeface="Cambria" panose="02040503050406030204" pitchFamily="18" charset="0"/>
                  </a:rPr>
                  <a:t>c</a:t>
                </a:r>
                <a:r>
                  <a:rPr lang="el-GR" i="1" dirty="0" smtClean="0">
                    <a:latin typeface="Cambria" panose="02040503050406030204" pitchFamily="18" charset="0"/>
                  </a:rPr>
                  <a:t>ε</a:t>
                </a:r>
                <a:r>
                  <a:rPr lang="en-GB" baseline="-25000" dirty="0" smtClean="0">
                    <a:latin typeface="Cambria" panose="02040503050406030204" pitchFamily="18" charset="0"/>
                  </a:rPr>
                  <a:t>0</a:t>
                </a:r>
                <a:r>
                  <a:rPr lang="en-GB" i="1" dirty="0" smtClean="0">
                    <a:latin typeface="Cambria" panose="02040503050406030204" pitchFamily="18" charset="0"/>
                  </a:rPr>
                  <a:t>E</a:t>
                </a:r>
                <a:r>
                  <a:rPr lang="en-GB" baseline="30000" dirty="0" smtClean="0">
                    <a:latin typeface="Cambria" panose="02040503050406030204" pitchFamily="18" charset="0"/>
                  </a:rPr>
                  <a:t>2</a:t>
                </a:r>
              </a:p>
              <a:p>
                <a:pPr lvl="1"/>
                <a:r>
                  <a:rPr lang="en-GB" dirty="0" smtClean="0"/>
                  <a:t>substitute for </a:t>
                </a:r>
                <a:r>
                  <a:rPr lang="en-GB" i="1" dirty="0" smtClean="0"/>
                  <a:t>E</a:t>
                </a:r>
                <a:r>
                  <a:rPr lang="en-GB" dirty="0" smtClean="0"/>
                  <a:t> from previous slide: then power through solid angle d</a:t>
                </a:r>
                <a:r>
                  <a:rPr lang="el-GR" dirty="0" smtClean="0"/>
                  <a:t>Ω</a:t>
                </a:r>
                <a:r>
                  <a:rPr lang="en-GB" dirty="0" smtClean="0"/>
                  <a:t> at angle </a:t>
                </a:r>
                <a:r>
                  <a:rPr lang="el-GR" i="1" dirty="0" smtClean="0"/>
                  <a:t>θ</a:t>
                </a:r>
                <a:r>
                  <a:rPr lang="en-GB" dirty="0" smtClean="0"/>
                  <a:t> is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Ω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1" i="0" smtClean="0"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16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Ω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and we can integrate this over solid angle to get total power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/>
                          </a:rPr>
                          <m:t>rad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1"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6</m:t>
                        </m:r>
                        <m:r>
                          <a:rPr lang="en-GB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𝜖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this is Lorentz invariant but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sz="22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2200" b="1" i="0" smtClean="0">
                            <a:latin typeface="Cambria Math"/>
                          </a:rPr>
                          <m:t>𝐫</m:t>
                        </m:r>
                      </m:e>
                    </m:acc>
                  </m:oMath>
                </a14:m>
                <a:r>
                  <a:rPr lang="en-GB" sz="2200" dirty="0" smtClean="0"/>
                  <a:t> </a:t>
                </a:r>
                <a:r>
                  <a:rPr lang="en-GB" dirty="0" smtClean="0"/>
                  <a:t>is measured in the instantaneous rest frame of the particle (</a:t>
                </a:r>
                <a:r>
                  <a:rPr lang="en-GB" b="1" dirty="0" smtClean="0"/>
                  <a:t>proper acceleration</a:t>
                </a:r>
                <a:r>
                  <a:rPr lang="en-GB" dirty="0" smtClean="0"/>
                  <a:t>)</a:t>
                </a:r>
              </a:p>
              <a:p>
                <a:pPr lvl="1"/>
                <a:r>
                  <a:rPr lang="en-GB" sz="2200" dirty="0" smtClean="0"/>
                  <a:t>in lab frame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̈"/>
                                <m:ctrlPr>
                                  <a:rPr lang="en-GB" sz="22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200" b="1">
                                    <a:latin typeface="Cambria Math"/>
                                  </a:rPr>
                                  <m:t>𝐫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GB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GB" sz="22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GB" sz="22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2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/>
                              </a:rPr>
                              <m:t>⊥</m:t>
                            </m:r>
                          </m:sub>
                          <m:sup>
                            <m:r>
                              <a:rPr lang="en-GB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GB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GB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2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GB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GB" sz="22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/>
                              </a:rPr>
                              <m:t>∥</m:t>
                            </m:r>
                          </m:sub>
                          <m:sup>
                            <m:r>
                              <a:rPr lang="en-GB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GB" sz="2200" dirty="0" smtClean="0"/>
                  <a:t> </a:t>
                </a:r>
                <a:r>
                  <a:rPr lang="en-GB" dirty="0" smtClean="0"/>
                  <a:t>(</a:t>
                </a:r>
                <a:r>
                  <a:rPr lang="en-GB" baseline="-25000" dirty="0" smtClean="0"/>
                  <a:t>┴</a:t>
                </a:r>
                <a:r>
                  <a:rPr lang="en-GB" dirty="0" smtClean="0"/>
                  <a:t> and </a:t>
                </a:r>
                <a:r>
                  <a:rPr lang="en-GB" baseline="-25000" dirty="0" smtClean="0"/>
                  <a:t>║</a:t>
                </a:r>
                <a:r>
                  <a:rPr lang="en-GB" dirty="0" smtClean="0"/>
                  <a:t> relative to </a:t>
                </a:r>
                <a:r>
                  <a:rPr lang="en-GB" b="1" dirty="0" smtClean="0"/>
                  <a:t>v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 l="-593" r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Emission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Bremsstrahlung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AB68-B506-48B0-8D67-8B664EA145B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3416</TotalTime>
  <Words>641</Words>
  <Application>Microsoft Office PowerPoint</Application>
  <PresentationFormat>On-screen Show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PHY418 Particle Astrophysics</vt:lpstr>
      <vt:lpstr>Radio emission and particle astrophysics</vt:lpstr>
      <vt:lpstr>Radio Emission</vt:lpstr>
      <vt:lpstr>Radio emission mechanisms</vt:lpstr>
      <vt:lpstr>Radio emission from Galaxy</vt:lpstr>
      <vt:lpstr>Radio Emission</vt:lpstr>
      <vt:lpstr>Radiation from an accelerated charge</vt:lpstr>
      <vt:lpstr>Power emitted</vt:lpstr>
      <vt:lpstr>Radio Emission</vt:lpstr>
      <vt:lpstr>Bremsstrahlung</vt:lpstr>
      <vt:lpstr>Bremsstrahlung</vt:lpstr>
      <vt:lpstr>Typical bremsstrahlung spectrum</vt:lpstr>
      <vt:lpstr>Radio Emission</vt:lpstr>
      <vt:lpstr>Synchrotron radiation</vt:lpstr>
      <vt:lpstr>Synchrotron radiation</vt:lpstr>
      <vt:lpstr>Cyclotron radiation</vt:lpstr>
      <vt:lpstr>Synchrotron radiation and beaming</vt:lpstr>
      <vt:lpstr>Synchrotron radiation: full spectrum</vt:lpstr>
      <vt:lpstr>Synchrotron radiation: power law</vt:lpstr>
      <vt:lpstr>Synchrotron spectrum cut-offs</vt:lpstr>
      <vt:lpstr>Synchrotron spectrum of Milky Way</vt:lpstr>
      <vt:lpstr>Summary</vt:lpstr>
      <vt:lpstr>Next: high-energy photon emission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PHY418 Particle Astrophysics</dc:title>
  <dc:creator>Susan</dc:creator>
  <cp:lastModifiedBy>Susan</cp:lastModifiedBy>
  <cp:revision>89</cp:revision>
  <cp:lastPrinted>2014-09-29T15:34:39Z</cp:lastPrinted>
  <dcterms:created xsi:type="dcterms:W3CDTF">2014-09-28T17:09:04Z</dcterms:created>
  <dcterms:modified xsi:type="dcterms:W3CDTF">2014-10-13T16:27:57Z</dcterms:modified>
</cp:coreProperties>
</file>