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86" r:id="rId4"/>
    <p:sldId id="287" r:id="rId5"/>
    <p:sldId id="270" r:id="rId6"/>
    <p:sldId id="288" r:id="rId7"/>
    <p:sldId id="289" r:id="rId8"/>
    <p:sldId id="292" r:id="rId9"/>
    <p:sldId id="291" r:id="rId10"/>
    <p:sldId id="290" r:id="rId11"/>
    <p:sldId id="293" r:id="rId12"/>
    <p:sldId id="294" r:id="rId13"/>
    <p:sldId id="295" r:id="rId14"/>
    <p:sldId id="296" r:id="rId15"/>
    <p:sldId id="28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85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4091-9CC0-4703-A2FE-F41871278C0B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A291-20C2-4944-A3FC-E53E1E63E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0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3FA-A9CA-4AFB-8EAC-176E9FF90B8A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B4BB-C4A1-4205-B7B1-22031830A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072-EB5F-440B-9870-62D37545D3A4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2EF5-A8A7-4D74-8BCC-FA15D9E706BE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F70-FFE5-46AD-BDB4-60DD99EAF038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C6B-B19B-4AF9-940E-8419581EA10D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B28-5697-47CF-B9F4-0A38CFC1F111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24-A55D-4105-9F74-D691B8AB36EB}" type="datetime1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DCA-DC3F-453A-8253-F92BE85EB2CB}" type="datetime1">
              <a:rPr lang="en-GB" smtClean="0"/>
              <a:t>06/10/2014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4463-EB73-4EF2-8550-19CC27019E36}" type="datetime1">
              <a:rPr lang="en-GB" smtClean="0"/>
              <a:t>06/10/2014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AB2F-91A8-4ED7-B802-A52847DA886C}" type="datetime1">
              <a:rPr lang="en-GB" smtClean="0"/>
              <a:t>06/10/2014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AA6-7C99-4A5B-ADC4-387CFEA3B8C4}" type="datetime1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8BE-0DB5-46A5-95D4-7460AE6ECCB9}" type="datetime1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FEA79-97B1-4DF5-9499-7941E1DA6A50}" type="datetime1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PHY418 Particle Astrophysics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Cosmic Rays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identification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10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581128"/>
            <a:ext cx="5048647" cy="20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ej.iop.org/images/0004-637X/770/1/2/Full/apj471186f2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03" y="1412776"/>
            <a:ext cx="47326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j.iop.org/images/0004-637X/770/1/2/Full/apj471186f3_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24789" cy="45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1154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PAMELA </a:t>
            </a:r>
            <a:r>
              <a:rPr lang="en-GB" dirty="0" err="1" smtClean="0"/>
              <a:t>d</a:t>
            </a:r>
            <a:r>
              <a:rPr lang="en-GB" i="1" dirty="0" err="1" smtClean="0"/>
              <a:t>E</a:t>
            </a:r>
            <a:r>
              <a:rPr lang="en-GB" dirty="0" smtClean="0"/>
              <a:t>/d</a:t>
            </a:r>
            <a:r>
              <a:rPr lang="en-GB" i="1" dirty="0" smtClean="0"/>
              <a:t>x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PAMELA time of flight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95935" y="6453336"/>
            <a:ext cx="349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CRIS charge deposited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1026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Note: </a:t>
            </a:r>
            <a:r>
              <a:rPr lang="en-GB" b="1" i="1" dirty="0" smtClean="0">
                <a:solidFill>
                  <a:schemeClr val="accent4"/>
                </a:solidFill>
              </a:rPr>
              <a:t>rigidity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i="1" dirty="0" smtClean="0">
                <a:solidFill>
                  <a:schemeClr val="tx2"/>
                </a:solidFill>
              </a:rPr>
              <a:t>R </a:t>
            </a:r>
            <a:r>
              <a:rPr lang="en-GB" dirty="0" smtClean="0">
                <a:solidFill>
                  <a:schemeClr val="tx2"/>
                </a:solidFill>
              </a:rPr>
              <a:t>(or </a:t>
            </a:r>
            <a:r>
              <a:rPr lang="el-GR" dirty="0" smtClean="0">
                <a:solidFill>
                  <a:schemeClr val="tx2"/>
                </a:solidFill>
              </a:rPr>
              <a:t>ρ</a:t>
            </a:r>
            <a:r>
              <a:rPr lang="en-GB" dirty="0" smtClean="0">
                <a:solidFill>
                  <a:schemeClr val="tx2"/>
                </a:solidFill>
              </a:rPr>
              <a:t>) = </a:t>
            </a:r>
            <a:r>
              <a:rPr lang="en-GB" i="1" dirty="0" err="1" smtClean="0">
                <a:solidFill>
                  <a:schemeClr val="tx2"/>
                </a:solidFill>
              </a:rPr>
              <a:t>cp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i="1" dirty="0" err="1" smtClean="0">
                <a:solidFill>
                  <a:schemeClr val="tx2"/>
                </a:solidFill>
              </a:rPr>
              <a:t>Ze</a:t>
            </a:r>
            <a:r>
              <a:rPr lang="en-GB" dirty="0" smtClean="0">
                <a:solidFill>
                  <a:schemeClr val="tx2"/>
                </a:solidFill>
              </a:rPr>
              <a:t> is often used instead of momentum; it defines response of particle to magnetic field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cosmic rays: showers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possibilities: detect the shower in the air, or detect shower particles that reach the ground</a:t>
            </a:r>
          </a:p>
          <a:p>
            <a:pPr lvl="1"/>
            <a:r>
              <a:rPr lang="en-GB" dirty="0" smtClean="0"/>
              <a:t>Detection in air: either </a:t>
            </a:r>
            <a:r>
              <a:rPr lang="en-GB" b="1" i="1" dirty="0" smtClean="0">
                <a:solidFill>
                  <a:schemeClr val="accent4"/>
                </a:solidFill>
              </a:rPr>
              <a:t>Cherenkov radiation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or </a:t>
            </a:r>
            <a:r>
              <a:rPr lang="en-GB" b="1" i="1" dirty="0" smtClean="0">
                <a:solidFill>
                  <a:schemeClr val="accent4"/>
                </a:solidFill>
              </a:rPr>
              <a:t>nitrogen fluorescence</a:t>
            </a:r>
            <a:endParaRPr lang="en-GB" dirty="0" smtClean="0">
              <a:solidFill>
                <a:schemeClr val="accent4"/>
              </a:solidFill>
            </a:endParaRPr>
          </a:p>
          <a:p>
            <a:pPr lvl="1"/>
            <a:r>
              <a:rPr lang="en-GB" dirty="0" smtClean="0"/>
              <a:t>Cherenkov radiation: detect particles travelling at</a:t>
            </a:r>
            <a:br>
              <a:rPr lang="en-GB" dirty="0" smtClean="0"/>
            </a:br>
            <a:r>
              <a:rPr lang="en-GB" dirty="0" smtClean="0"/>
              <a:t>speeds &gt; </a:t>
            </a:r>
            <a:r>
              <a:rPr lang="en-GB" i="1" dirty="0" err="1" smtClean="0"/>
              <a:t>c</a:t>
            </a:r>
            <a:r>
              <a:rPr lang="en-GB" dirty="0" err="1" smtClean="0"/>
              <a:t>/</a:t>
            </a:r>
            <a:r>
              <a:rPr lang="en-GB" i="1" dirty="0" err="1" smtClean="0"/>
              <a:t>n</a:t>
            </a:r>
            <a:r>
              <a:rPr lang="en-GB" i="1" dirty="0" smtClean="0"/>
              <a:t> </a:t>
            </a:r>
            <a:r>
              <a:rPr lang="en-GB" dirty="0" smtClean="0"/>
              <a:t>(~25 MeV for electrons in air)</a:t>
            </a:r>
          </a:p>
          <a:p>
            <a:pPr lvl="2"/>
            <a:r>
              <a:rPr lang="en-GB" dirty="0" smtClean="0"/>
              <a:t>very forward peaked: cos </a:t>
            </a:r>
            <a:r>
              <a:rPr lang="el-GR" dirty="0" smtClean="0"/>
              <a:t>θ</a:t>
            </a:r>
            <a:r>
              <a:rPr lang="en-GB" dirty="0" smtClean="0"/>
              <a:t> = 1/</a:t>
            </a:r>
            <a:r>
              <a:rPr lang="en-GB" i="1" dirty="0" smtClean="0"/>
              <a:t>n</a:t>
            </a:r>
            <a:r>
              <a:rPr lang="el-GR" dirty="0" smtClean="0"/>
              <a:t>β</a:t>
            </a:r>
            <a:r>
              <a:rPr lang="en-GB" dirty="0" smtClean="0"/>
              <a:t> ~ 1° in air</a:t>
            </a:r>
          </a:p>
          <a:p>
            <a:pPr lvl="2"/>
            <a:r>
              <a:rPr lang="en-GB" dirty="0" smtClean="0"/>
              <a:t>blue light</a:t>
            </a:r>
          </a:p>
          <a:p>
            <a:pPr lvl="1"/>
            <a:r>
              <a:rPr lang="en-GB" dirty="0" smtClean="0"/>
              <a:t>Nitrogen fluorescence: detect near-UV </a:t>
            </a:r>
            <a:br>
              <a:rPr lang="en-GB" dirty="0" smtClean="0"/>
            </a:br>
            <a:r>
              <a:rPr lang="en-GB" dirty="0" smtClean="0"/>
              <a:t>radiation from excited nitrogen molecules</a:t>
            </a:r>
          </a:p>
          <a:p>
            <a:pPr lvl="2"/>
            <a:r>
              <a:rPr lang="en-GB" dirty="0" smtClean="0"/>
              <a:t>also mostly sensitive to electrons, but isotropic</a:t>
            </a:r>
          </a:p>
          <a:p>
            <a:pPr lvl="1"/>
            <a:r>
              <a:rPr lang="en-GB" dirty="0" smtClean="0"/>
              <a:t>Light is very faint in both cases: require clear</a:t>
            </a:r>
            <a:br>
              <a:rPr lang="en-GB" dirty="0" smtClean="0"/>
            </a:br>
            <a:r>
              <a:rPr lang="en-GB" dirty="0" smtClean="0"/>
              <a:t>skies and very dark nights</a:t>
            </a:r>
          </a:p>
          <a:p>
            <a:pPr lvl="2"/>
            <a:r>
              <a:rPr lang="en-GB" dirty="0" smtClean="0"/>
              <a:t>poor duty cycle, but large effective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11</a:t>
            </a:fld>
            <a:endParaRPr lang="en-GB"/>
          </a:p>
        </p:txBody>
      </p:sp>
      <p:pic>
        <p:nvPicPr>
          <p:cNvPr id="7170" name="Picture 2" descr="http://upload.wikimedia.org/wikipedia/commons/thumb/6/6b/Cherenkov.svg/220px-Cherenkov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095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spirehep.net/record/1189381/files/intens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4289251"/>
            <a:ext cx="27003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cosmic rays: showers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possibilities: detect the shower in the air, or detect shower particles that reach the ground</a:t>
            </a:r>
          </a:p>
          <a:p>
            <a:pPr lvl="1"/>
            <a:r>
              <a:rPr lang="en-GB" dirty="0" smtClean="0"/>
              <a:t>Ground arrays: need large area coverage, so cheap, fairly autonomous array elements</a:t>
            </a:r>
          </a:p>
          <a:p>
            <a:pPr lvl="2"/>
            <a:r>
              <a:rPr lang="en-GB" dirty="0" smtClean="0"/>
              <a:t>technologies of choice: water Cherenkov or plastic scintillator</a:t>
            </a:r>
          </a:p>
          <a:p>
            <a:pPr lvl="2"/>
            <a:r>
              <a:rPr lang="en-GB" dirty="0" smtClean="0"/>
              <a:t>some arrays also have </a:t>
            </a:r>
            <a:r>
              <a:rPr lang="en-GB" dirty="0" err="1" smtClean="0"/>
              <a:t>muon</a:t>
            </a:r>
            <a:r>
              <a:rPr lang="en-GB" dirty="0" smtClean="0"/>
              <a:t> detectors</a:t>
            </a:r>
            <a:br>
              <a:rPr lang="en-GB" dirty="0" smtClean="0"/>
            </a:br>
            <a:r>
              <a:rPr lang="en-GB" dirty="0" smtClean="0"/>
              <a:t>(shielded from other particles)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12</a:t>
            </a:fld>
            <a:endParaRPr lang="en-GB"/>
          </a:p>
        </p:txBody>
      </p:sp>
      <p:pic>
        <p:nvPicPr>
          <p:cNvPr id="8194" name="Picture 2" descr="Photograph of a surface detector with diagrams illustrating its internal working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19010"/>
            <a:ext cx="3554760" cy="31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j.iop.org/images/1367-2630/12/7/075009/Full/nj334701fi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57674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Fluorescence detectors </a:t>
            </a:r>
            <a:br>
              <a:rPr lang="en-GB" dirty="0" smtClean="0"/>
            </a:br>
            <a:r>
              <a:rPr lang="en-GB" dirty="0" smtClean="0"/>
              <a:t>measure light yield and </a:t>
            </a:r>
            <a:br>
              <a:rPr lang="en-GB" dirty="0" smtClean="0"/>
            </a:br>
            <a:r>
              <a:rPr lang="en-GB" dirty="0" smtClean="0"/>
              <a:t>longitudinal shower profile</a:t>
            </a:r>
          </a:p>
          <a:p>
            <a:pPr lvl="1"/>
            <a:r>
              <a:rPr lang="en-GB" dirty="0" smtClean="0"/>
              <a:t>a fit to this can be used to deduce </a:t>
            </a:r>
            <a:br>
              <a:rPr lang="en-GB" dirty="0" smtClean="0"/>
            </a:br>
            <a:r>
              <a:rPr lang="en-GB" dirty="0" smtClean="0"/>
              <a:t>energy of primary</a:t>
            </a:r>
          </a:p>
          <a:p>
            <a:r>
              <a:rPr lang="en-GB" dirty="0" smtClean="0"/>
              <a:t>Ground arrays measure </a:t>
            </a:r>
            <a:br>
              <a:rPr lang="en-GB" dirty="0" smtClean="0"/>
            </a:br>
            <a:r>
              <a:rPr lang="en-GB" dirty="0" smtClean="0"/>
              <a:t>transverse shower profile at </a:t>
            </a:r>
            <a:br>
              <a:rPr lang="en-GB" dirty="0" smtClean="0"/>
            </a:br>
            <a:r>
              <a:rPr lang="en-GB" dirty="0" smtClean="0"/>
              <a:t>ground level</a:t>
            </a:r>
          </a:p>
          <a:p>
            <a:pPr lvl="1"/>
            <a:r>
              <a:rPr lang="en-GB" dirty="0" smtClean="0"/>
              <a:t>charged particle multiplicity or</a:t>
            </a:r>
            <a:br>
              <a:rPr lang="en-GB" dirty="0" smtClean="0"/>
            </a:br>
            <a:r>
              <a:rPr lang="en-GB" dirty="0" smtClean="0"/>
              <a:t>charged particle density at specified</a:t>
            </a:r>
            <a:br>
              <a:rPr lang="en-GB" dirty="0" smtClean="0"/>
            </a:br>
            <a:r>
              <a:rPr lang="en-GB" dirty="0" smtClean="0"/>
              <a:t>distance from shower axis can be </a:t>
            </a:r>
            <a:br>
              <a:rPr lang="en-GB" dirty="0" smtClean="0"/>
            </a:br>
            <a:r>
              <a:rPr lang="en-GB" dirty="0" smtClean="0"/>
              <a:t>used to deduce 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13</a:t>
            </a:fld>
            <a:endParaRPr lang="en-GB"/>
          </a:p>
        </p:txBody>
      </p:sp>
      <p:pic>
        <p:nvPicPr>
          <p:cNvPr id="9218" name="Picture 2" descr="https://inspirehep.net/record/826754/files/sd931431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58" y="1268760"/>
            <a:ext cx="42115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nspirehep.net/record/1254396/files/icrc2013-0521-fig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"/>
          <a:stretch/>
        </p:blipFill>
        <p:spPr bwMode="auto">
          <a:xfrm>
            <a:off x="5086504" y="3861048"/>
            <a:ext cx="3949992" cy="2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Auger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KASCADE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ages.iop.org/objects/ccr/cern/39/8/17/cosmic1_10-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07" y="3407618"/>
            <a:ext cx="2466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identification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Ground arrays cannot provide</a:t>
            </a:r>
            <a:br>
              <a:rPr lang="en-GB" dirty="0" smtClean="0"/>
            </a:br>
            <a:r>
              <a:rPr lang="en-GB" dirty="0" smtClean="0"/>
              <a:t>specific primary identification</a:t>
            </a:r>
          </a:p>
          <a:p>
            <a:pPr lvl="1"/>
            <a:r>
              <a:rPr lang="en-GB" dirty="0" smtClean="0"/>
              <a:t>“Heavy” and “light” primaries</a:t>
            </a:r>
            <a:br>
              <a:rPr lang="en-GB" dirty="0" smtClean="0"/>
            </a:br>
            <a:r>
              <a:rPr lang="en-GB" dirty="0" smtClean="0"/>
              <a:t>can be distinguished by the </a:t>
            </a:r>
            <a:br>
              <a:rPr lang="en-GB" dirty="0" smtClean="0"/>
            </a:br>
            <a:r>
              <a:rPr lang="en-GB" dirty="0" smtClean="0"/>
              <a:t>depth in the atmosphere at which they shower (</a:t>
            </a:r>
            <a:r>
              <a:rPr lang="en-GB" i="1" dirty="0" err="1" smtClean="0"/>
              <a:t>X</a:t>
            </a:r>
            <a:r>
              <a:rPr lang="en-GB" baseline="-25000" dirty="0" err="1" smtClean="0"/>
              <a:t>max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Showers initiated by electrons/photons are narrower and contain only e</a:t>
            </a:r>
            <a:r>
              <a:rPr lang="en-GB" baseline="30000" dirty="0" smtClean="0"/>
              <a:t>±</a:t>
            </a:r>
            <a:r>
              <a:rPr lang="en-GB" dirty="0" smtClean="0"/>
              <a:t> and </a:t>
            </a:r>
            <a:r>
              <a:rPr lang="el-GR" dirty="0" smtClean="0"/>
              <a:t>γ</a:t>
            </a:r>
            <a:endParaRPr lang="en-GB" dirty="0" smtClean="0"/>
          </a:p>
          <a:p>
            <a:r>
              <a:rPr lang="en-GB" dirty="0" smtClean="0"/>
              <a:t>At the highest energies there is some </a:t>
            </a:r>
            <a:br>
              <a:rPr lang="en-GB" dirty="0" smtClean="0"/>
            </a:br>
            <a:r>
              <a:rPr lang="en-GB" dirty="0" smtClean="0"/>
              <a:t>model dependence in this—no way to </a:t>
            </a:r>
            <a:br>
              <a:rPr lang="en-GB" dirty="0" smtClean="0"/>
            </a:br>
            <a:r>
              <a:rPr lang="en-GB" dirty="0" smtClean="0"/>
              <a:t>test models at these energies—and some</a:t>
            </a:r>
            <a:br>
              <a:rPr lang="en-GB" dirty="0" smtClean="0"/>
            </a:br>
            <a:r>
              <a:rPr lang="en-GB" dirty="0" smtClean="0"/>
              <a:t>disagreement between experiments</a:t>
            </a:r>
          </a:p>
          <a:p>
            <a:pPr lvl="1"/>
            <a:r>
              <a:rPr lang="en-GB" dirty="0" smtClean="0"/>
              <a:t>this is actually quite important as particle ID at</a:t>
            </a:r>
            <a:br>
              <a:rPr lang="en-GB" dirty="0" smtClean="0"/>
            </a:br>
            <a:r>
              <a:rPr lang="en-GB" dirty="0" smtClean="0"/>
              <a:t>highest energies has a bearing on possible 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14</a:t>
            </a:fld>
            <a:endParaRPr lang="en-GB"/>
          </a:p>
        </p:txBody>
      </p:sp>
      <p:pic>
        <p:nvPicPr>
          <p:cNvPr id="10242" name="Picture 2" descr="http://ej.iop.org/images/1367-2630/11/6/065012/Full/nj293320fi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733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exp.uni-hamburg.de/groups/astroparticle/score/images/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12" y="1268760"/>
            <a:ext cx="4459692" cy="54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of cosmic 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76800"/>
          </a:xfrm>
        </p:spPr>
        <p:txBody>
          <a:bodyPr/>
          <a:lstStyle/>
          <a:p>
            <a:r>
              <a:rPr lang="en-GB" dirty="0" smtClean="0"/>
              <a:t>Energy spectrum is close to a power law with spectral index ~2.7</a:t>
            </a:r>
          </a:p>
          <a:p>
            <a:pPr lvl="1"/>
            <a:r>
              <a:rPr lang="en-GB" dirty="0" smtClean="0"/>
              <a:t>turn-over at low energies is due to solar magnetic field</a:t>
            </a:r>
          </a:p>
          <a:p>
            <a:pPr lvl="1"/>
            <a:r>
              <a:rPr lang="en-GB" dirty="0" smtClean="0"/>
              <a:t>two noticeable slope changes: “knee” at ~10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GeV</a:t>
            </a:r>
            <a:r>
              <a:rPr lang="en-GB" dirty="0" smtClean="0"/>
              <a:t> and “ankle” at ~10</a:t>
            </a:r>
            <a:r>
              <a:rPr lang="en-GB" baseline="30000" dirty="0" smtClean="0"/>
              <a:t>9</a:t>
            </a:r>
            <a:r>
              <a:rPr lang="en-GB" dirty="0" smtClean="0"/>
              <a:t> </a:t>
            </a:r>
            <a:r>
              <a:rPr lang="en-GB" dirty="0" err="1" smtClean="0"/>
              <a:t>GeV</a:t>
            </a:r>
            <a:endParaRPr lang="en-GB" dirty="0" smtClean="0"/>
          </a:p>
          <a:p>
            <a:pPr lvl="2"/>
            <a:r>
              <a:rPr lang="en-GB" dirty="0" smtClean="0"/>
              <a:t>possibly due to changeover of 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32240" y="398531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knee</a:t>
            </a:r>
            <a:endParaRPr lang="en-GB" sz="14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7056276" y="3797933"/>
            <a:ext cx="252028" cy="187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93406" y="515719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ankle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12360" y="5154998"/>
            <a:ext cx="400538" cy="15608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rl.caltech.edu/ACE/ACENews/images/acenews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39" y="404664"/>
            <a:ext cx="55959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Relative deficit of H</a:t>
            </a:r>
            <a:br>
              <a:rPr lang="en-GB" dirty="0" smtClean="0"/>
            </a:br>
            <a:r>
              <a:rPr lang="en-GB" dirty="0" smtClean="0"/>
              <a:t>and He (more easily</a:t>
            </a:r>
            <a:br>
              <a:rPr lang="en-GB" dirty="0" smtClean="0"/>
            </a:br>
            <a:r>
              <a:rPr lang="en-GB" dirty="0" smtClean="0"/>
              <a:t>deflected)</a:t>
            </a:r>
          </a:p>
          <a:p>
            <a:r>
              <a:rPr lang="en-GB" dirty="0" smtClean="0"/>
              <a:t>Large excess of </a:t>
            </a:r>
            <a:br>
              <a:rPr lang="en-GB" dirty="0" smtClean="0"/>
            </a:br>
            <a:r>
              <a:rPr lang="en-GB" dirty="0" smtClean="0"/>
              <a:t>Li/Be/B and elements</a:t>
            </a:r>
            <a:br>
              <a:rPr lang="en-GB" dirty="0" smtClean="0"/>
            </a:br>
            <a:r>
              <a:rPr lang="en-GB" dirty="0" smtClean="0"/>
              <a:t>just below iron peak</a:t>
            </a:r>
          </a:p>
          <a:p>
            <a:pPr lvl="1"/>
            <a:r>
              <a:rPr lang="en-GB" dirty="0" smtClean="0"/>
              <a:t>these nuclei are produced</a:t>
            </a:r>
            <a:br>
              <a:rPr lang="en-GB" dirty="0" smtClean="0"/>
            </a:br>
            <a:r>
              <a:rPr lang="en-GB" dirty="0" smtClean="0"/>
              <a:t>in CRs by </a:t>
            </a:r>
            <a:r>
              <a:rPr lang="en-GB" b="1" i="1" dirty="0" smtClean="0">
                <a:solidFill>
                  <a:schemeClr val="accent3"/>
                </a:solidFill>
              </a:rPr>
              <a:t>spallation</a:t>
            </a:r>
            <a:endParaRPr lang="en-GB" dirty="0" smtClean="0">
              <a:solidFill>
                <a:schemeClr val="accent3"/>
              </a:solidFill>
            </a:endParaRPr>
          </a:p>
          <a:p>
            <a:pPr lvl="1"/>
            <a:r>
              <a:rPr lang="en-GB" dirty="0" smtClean="0"/>
              <a:t>also accounts for smaller odd/even modulation</a:t>
            </a:r>
          </a:p>
          <a:p>
            <a:r>
              <a:rPr lang="en-GB" dirty="0" smtClean="0"/>
              <a:t>Note that detailed composition information is only available for fairly low-energy CRs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95060" y="980728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692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fixed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6357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170 MeV/nucleon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6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46" y="1340768"/>
            <a:ext cx="36004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Rigidity </a:t>
            </a:r>
            <a:r>
              <a:rPr lang="en-GB" i="1" dirty="0" smtClean="0"/>
              <a:t>R</a:t>
            </a:r>
            <a:r>
              <a:rPr lang="en-GB" dirty="0" smtClean="0"/>
              <a:t> = </a:t>
            </a:r>
            <a:r>
              <a:rPr lang="en-GB" i="1" dirty="0" err="1" smtClean="0"/>
              <a:t>cp</a:t>
            </a:r>
            <a:r>
              <a:rPr lang="en-GB" dirty="0" smtClean="0"/>
              <a:t>/</a:t>
            </a:r>
            <a:r>
              <a:rPr lang="en-GB" i="1" dirty="0" err="1" smtClean="0"/>
              <a:t>Ze</a:t>
            </a:r>
            <a:endParaRPr lang="en-GB" dirty="0" smtClean="0"/>
          </a:p>
          <a:p>
            <a:pPr lvl="1"/>
            <a:r>
              <a:rPr lang="en-GB" dirty="0" smtClean="0"/>
              <a:t>particles of same rigidity behave in </a:t>
            </a:r>
            <a:br>
              <a:rPr lang="en-GB" dirty="0" smtClean="0"/>
            </a:br>
            <a:r>
              <a:rPr lang="en-GB" dirty="0" smtClean="0"/>
              <a:t>same way in Galactic magnetic field</a:t>
            </a:r>
            <a:br>
              <a:rPr lang="en-GB" dirty="0" smtClean="0"/>
            </a:br>
            <a:r>
              <a:rPr lang="en-GB" i="1" dirty="0" smtClean="0"/>
              <a:t>and</a:t>
            </a:r>
            <a:r>
              <a:rPr lang="en-GB" dirty="0" smtClean="0"/>
              <a:t> in source magnetic field</a:t>
            </a:r>
          </a:p>
          <a:p>
            <a:pPr lvl="1"/>
            <a:r>
              <a:rPr lang="en-GB" dirty="0" smtClean="0"/>
              <a:t>if source can only confine particles up</a:t>
            </a:r>
            <a:br>
              <a:rPr lang="en-GB" dirty="0" smtClean="0"/>
            </a:br>
            <a:r>
              <a:rPr lang="en-GB" dirty="0" smtClean="0"/>
              <a:t>to rigidity </a:t>
            </a:r>
            <a:r>
              <a:rPr lang="en-GB" i="1" dirty="0" err="1" smtClean="0"/>
              <a:t>R</a:t>
            </a:r>
            <a:r>
              <a:rPr lang="en-GB" baseline="-25000" dirty="0" err="1" smtClean="0"/>
              <a:t>max</a:t>
            </a:r>
            <a:r>
              <a:rPr lang="en-GB" dirty="0" smtClean="0"/>
              <a:t>, then maximum particle</a:t>
            </a:r>
            <a:br>
              <a:rPr lang="en-GB" dirty="0" smtClean="0"/>
            </a:br>
            <a:r>
              <a:rPr lang="en-GB" i="1" dirty="0" smtClean="0"/>
              <a:t>energy</a:t>
            </a:r>
            <a:r>
              <a:rPr lang="en-GB" dirty="0" smtClean="0"/>
              <a:t> </a:t>
            </a:r>
            <a:r>
              <a:rPr lang="en-GB" dirty="0" smtClean="0">
                <a:latin typeface="Cambria Math"/>
                <a:ea typeface="Cambria Math"/>
              </a:rPr>
              <a:t>∝</a:t>
            </a:r>
            <a:r>
              <a:rPr lang="en-GB" dirty="0" smtClean="0">
                <a:ea typeface="Cambria Math"/>
              </a:rPr>
              <a:t> </a:t>
            </a:r>
            <a:r>
              <a:rPr lang="en-GB" i="1" dirty="0" smtClean="0">
                <a:ea typeface="Cambria Math"/>
              </a:rPr>
              <a:t>Z</a:t>
            </a:r>
            <a:r>
              <a:rPr lang="en-GB" dirty="0" smtClean="0">
                <a:ea typeface="Cambria Math"/>
              </a:rPr>
              <a:t>: composition will skew</a:t>
            </a:r>
            <a:br>
              <a:rPr lang="en-GB" dirty="0" smtClean="0">
                <a:ea typeface="Cambria Math"/>
              </a:rPr>
            </a:br>
            <a:r>
              <a:rPr lang="en-GB" dirty="0" smtClean="0">
                <a:ea typeface="Cambria Math"/>
              </a:rPr>
              <a:t>towards heavier species at cut-off</a:t>
            </a:r>
          </a:p>
          <a:p>
            <a:r>
              <a:rPr lang="en-GB" dirty="0" smtClean="0">
                <a:ea typeface="Cambria Math"/>
              </a:rPr>
              <a:t>Evidence for source change above </a:t>
            </a:r>
            <a:br>
              <a:rPr lang="en-GB" dirty="0" smtClean="0">
                <a:ea typeface="Cambria Math"/>
              </a:rPr>
            </a:br>
            <a:r>
              <a:rPr lang="en-GB" dirty="0" smtClean="0">
                <a:ea typeface="Cambria Math"/>
              </a:rPr>
              <a:t>knee, and perhaps also above ankle</a:t>
            </a:r>
          </a:p>
          <a:p>
            <a:pPr lvl="1"/>
            <a:r>
              <a:rPr lang="en-GB" dirty="0" smtClean="0">
                <a:ea typeface="Cambria Math"/>
              </a:rPr>
              <a:t>latter is driven mainly by data from Auger—not much evidence of heavier composition from TA or </a:t>
            </a:r>
            <a:r>
              <a:rPr lang="en-GB" dirty="0" err="1" smtClean="0">
                <a:ea typeface="Cambria Math"/>
              </a:rPr>
              <a:t>HiRes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composition: GZK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An unavoidable cut-off at high energies arises from the interaction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𝛾</m:t>
                    </m:r>
                    <m:r>
                      <a:rPr lang="en-GB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at energies above ~5×10</a:t>
                </a:r>
                <a:r>
                  <a:rPr lang="en-GB" baseline="30000" dirty="0" smtClean="0"/>
                  <a:t>19</a:t>
                </a:r>
                <a:r>
                  <a:rPr lang="en-GB" dirty="0" smtClean="0"/>
                  <a:t> eV this reaction can take place with a CMB photon</a:t>
                </a:r>
              </a:p>
              <a:p>
                <a:pPr lvl="2"/>
                <a:r>
                  <a:rPr lang="en-GB" dirty="0" smtClean="0"/>
                  <a:t>this is unavoidable as these photons are everywhere</a:t>
                </a:r>
              </a:p>
              <a:p>
                <a:pPr lvl="1"/>
                <a:r>
                  <a:rPr lang="en-GB" dirty="0" smtClean="0"/>
                  <a:t>result is to reduce proton energy by ~3% </a:t>
                </a:r>
                <a:br>
                  <a:rPr lang="en-GB" dirty="0" smtClean="0"/>
                </a:br>
                <a:r>
                  <a:rPr lang="en-GB" dirty="0" smtClean="0"/>
                  <a:t>owing to the production of the pion mass</a:t>
                </a:r>
              </a:p>
              <a:p>
                <a:pPr lvl="2"/>
                <a:r>
                  <a:rPr lang="en-GB" dirty="0" smtClean="0"/>
                  <a:t>repeated until proton energy drops below </a:t>
                </a:r>
                <a:br>
                  <a:rPr lang="en-GB" dirty="0" smtClean="0"/>
                </a:br>
                <a:r>
                  <a:rPr lang="en-GB" dirty="0" smtClean="0"/>
                  <a:t>threshold</a:t>
                </a:r>
              </a:p>
              <a:p>
                <a:pPr lvl="1"/>
                <a:r>
                  <a:rPr lang="en-GB" dirty="0" smtClean="0"/>
                  <a:t>limits range of protons with </a:t>
                </a:r>
                <a:r>
                  <a:rPr lang="en-GB" i="1" dirty="0" smtClean="0"/>
                  <a:t>E</a:t>
                </a:r>
                <a:r>
                  <a:rPr lang="en-GB" dirty="0" smtClean="0"/>
                  <a:t> &gt; </a:t>
                </a:r>
                <a:r>
                  <a:rPr lang="en-GB" dirty="0"/>
                  <a:t>5×10</a:t>
                </a:r>
                <a:r>
                  <a:rPr lang="en-GB" baseline="30000" dirty="0"/>
                  <a:t>19</a:t>
                </a:r>
                <a:r>
                  <a:rPr lang="en-GB" dirty="0"/>
                  <a:t> eV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to ~100 </a:t>
                </a:r>
                <a:r>
                  <a:rPr lang="en-GB" dirty="0" err="1" smtClean="0"/>
                  <a:t>Mpc</a:t>
                </a:r>
                <a:r>
                  <a:rPr lang="en-GB" dirty="0" smtClean="0"/>
                  <a:t> (~Coma cluster)</a:t>
                </a:r>
              </a:p>
              <a:p>
                <a:r>
                  <a:rPr lang="en-GB" dirty="0" smtClean="0"/>
                  <a:t>It is </a:t>
                </a:r>
                <a:r>
                  <a:rPr lang="en-GB" i="1" dirty="0" smtClean="0"/>
                  <a:t>not</a:t>
                </a:r>
                <a:r>
                  <a:rPr lang="en-GB" dirty="0" smtClean="0"/>
                  <a:t> clear if observed cut-off at </a:t>
                </a:r>
                <a:br>
                  <a:rPr lang="en-GB" dirty="0" smtClean="0"/>
                </a:br>
                <a:r>
                  <a:rPr lang="en-GB" dirty="0" smtClean="0"/>
                  <a:t>about this energy is GZK or not</a:t>
                </a:r>
              </a:p>
              <a:p>
                <a:pPr lvl="1"/>
                <a:r>
                  <a:rPr lang="en-GB" dirty="0" smtClean="0"/>
                  <a:t>if associated with shift to heavy nuclei, </a:t>
                </a:r>
                <a:br>
                  <a:rPr lang="en-GB" dirty="0" smtClean="0"/>
                </a:br>
                <a:r>
                  <a:rPr lang="en-GB" dirty="0" smtClean="0"/>
                  <a:t>could be source cut-off instead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593" t="-1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19</a:t>
            </a:fld>
            <a:endParaRPr lang="en-GB"/>
          </a:p>
        </p:txBody>
      </p:sp>
      <p:pic>
        <p:nvPicPr>
          <p:cNvPr id="13314" name="Picture 2" descr="http://apcauger.in2p3.fr/Public/Presentation/Images/GZK_pro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52" y="3622644"/>
            <a:ext cx="3105944" cy="29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Discovery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48" y="476672"/>
            <a:ext cx="3927356" cy="28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Isotopic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issues:</a:t>
            </a:r>
          </a:p>
          <a:p>
            <a:pPr lvl="1"/>
            <a:r>
              <a:rPr lang="en-GB" dirty="0" smtClean="0"/>
              <a:t>ratio of secondary (spallation-produced)</a:t>
            </a:r>
            <a:br>
              <a:rPr lang="en-GB" dirty="0" smtClean="0"/>
            </a:br>
            <a:r>
              <a:rPr lang="en-GB" dirty="0" smtClean="0"/>
              <a:t>to primary nuclei</a:t>
            </a:r>
          </a:p>
          <a:p>
            <a:pPr lvl="2"/>
            <a:r>
              <a:rPr lang="en-GB" dirty="0" smtClean="0"/>
              <a:t>provides information about propagation</a:t>
            </a:r>
            <a:br>
              <a:rPr lang="en-GB" dirty="0" smtClean="0"/>
            </a:br>
            <a:r>
              <a:rPr lang="en-GB" dirty="0" smtClean="0"/>
              <a:t>of CRs in Galaxy</a:t>
            </a:r>
          </a:p>
          <a:p>
            <a:pPr lvl="1"/>
            <a:r>
              <a:rPr lang="en-GB" dirty="0" smtClean="0"/>
              <a:t>nuclei which are stable to </a:t>
            </a:r>
            <a:r>
              <a:rPr lang="el-GR" dirty="0" smtClean="0"/>
              <a:t>β</a:t>
            </a:r>
            <a:r>
              <a:rPr lang="en-GB" baseline="30000" dirty="0" smtClean="0"/>
              <a:t>+</a:t>
            </a:r>
            <a:r>
              <a:rPr lang="en-GB" dirty="0" smtClean="0"/>
              <a:t> decay (X </a:t>
            </a:r>
            <a:r>
              <a:rPr lang="en-GB" dirty="0" smtClean="0">
                <a:sym typeface="Wingdings" panose="05000000000000000000" pitchFamily="2" charset="2"/>
              </a:rPr>
              <a:t> X’ + e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</a:t>
            </a:r>
            <a:r>
              <a:rPr lang="el-GR" dirty="0" smtClean="0"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) but unstable to electron capture (X + e</a:t>
            </a:r>
            <a:r>
              <a:rPr lang="en-GB" baseline="30000" dirty="0" smtClean="0">
                <a:sym typeface="Wingdings" panose="05000000000000000000" pitchFamily="2" charset="2"/>
              </a:rPr>
              <a:t>−</a:t>
            </a:r>
            <a:r>
              <a:rPr lang="en-GB" dirty="0" smtClean="0">
                <a:sym typeface="Wingdings" panose="05000000000000000000" pitchFamily="2" charset="2"/>
              </a:rPr>
              <a:t>  X’ + </a:t>
            </a:r>
            <a:r>
              <a:rPr lang="el-GR" dirty="0" smtClean="0">
                <a:sym typeface="Wingdings" panose="05000000000000000000" pitchFamily="2" charset="2"/>
              </a:rPr>
              <a:t>ν</a:t>
            </a:r>
            <a:r>
              <a:rPr lang="en-GB" baseline="-25000" dirty="0" smtClean="0"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as long as such nuclei are </a:t>
            </a:r>
            <a:r>
              <a:rPr lang="en-GB" i="1" dirty="0" smtClean="0">
                <a:sym typeface="Wingdings" panose="05000000000000000000" pitchFamily="2" charset="2"/>
              </a:rPr>
              <a:t>fully ionised</a:t>
            </a:r>
            <a:r>
              <a:rPr lang="en-GB" dirty="0" smtClean="0">
                <a:sym typeface="Wingdings" panose="05000000000000000000" pitchFamily="2" charset="2"/>
              </a:rPr>
              <a:t> they are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i="1" dirty="0" smtClean="0">
                <a:sym typeface="Wingdings" panose="05000000000000000000" pitchFamily="2" charset="2"/>
              </a:rPr>
              <a:t>completely stable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absence of such isotopes among primary nuclei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suggests that material that is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accelerated is initially cold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(these isotopes </a:t>
            </a:r>
            <a:r>
              <a:rPr lang="en-GB" i="1" dirty="0" smtClean="0">
                <a:sym typeface="Wingdings" panose="05000000000000000000" pitchFamily="2" charset="2"/>
              </a:rPr>
              <a:t>are</a:t>
            </a:r>
            <a:r>
              <a:rPr lang="en-GB" dirty="0" smtClean="0">
                <a:sym typeface="Wingdings" panose="05000000000000000000" pitchFamily="2" charset="2"/>
              </a:rPr>
              <a:t> observed among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secondary nuclei)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20</a:t>
            </a:fld>
            <a:endParaRPr lang="en-GB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35" y="3645024"/>
            <a:ext cx="2242977" cy="24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4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Antiprotons and—especially—positrons can be produced as </a:t>
            </a:r>
            <a:r>
              <a:rPr lang="en-GB" dirty="0" err="1" smtClean="0"/>
              <a:t>secondaries</a:t>
            </a:r>
            <a:r>
              <a:rPr lang="en-GB" dirty="0" smtClean="0"/>
              <a:t> by energetic interactions</a:t>
            </a:r>
          </a:p>
          <a:p>
            <a:pPr lvl="1"/>
            <a:r>
              <a:rPr lang="en-GB" dirty="0" smtClean="0"/>
              <a:t>also possibly by dark-matter annihilation</a:t>
            </a:r>
          </a:p>
          <a:p>
            <a:r>
              <a:rPr lang="en-GB" dirty="0" err="1" smtClean="0"/>
              <a:t>Antinuclei</a:t>
            </a:r>
            <a:r>
              <a:rPr lang="en-GB" dirty="0" smtClean="0"/>
              <a:t> would imply existence of </a:t>
            </a:r>
            <a:r>
              <a:rPr lang="en-GB" dirty="0" err="1" smtClean="0"/>
              <a:t>antistars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21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7854"/>
            <a:ext cx="4333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63" y="3356992"/>
            <a:ext cx="43910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“Positron excess”—probably astrophysical (pulsars or pulsar wind nebulae?)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84" y="1340769"/>
            <a:ext cx="56780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Cosmic ray </a:t>
            </a:r>
            <a:br>
              <a:rPr lang="en-GB" dirty="0" smtClean="0"/>
            </a:br>
            <a:r>
              <a:rPr lang="en-GB" dirty="0" smtClean="0"/>
              <a:t>directions are</a:t>
            </a:r>
            <a:br>
              <a:rPr lang="en-GB" dirty="0" smtClean="0"/>
            </a:br>
            <a:r>
              <a:rPr lang="en-GB" dirty="0" smtClean="0"/>
              <a:t>scrambled by</a:t>
            </a:r>
            <a:br>
              <a:rPr lang="en-GB" dirty="0" smtClean="0"/>
            </a:br>
            <a:r>
              <a:rPr lang="en-GB" dirty="0" smtClean="0"/>
              <a:t>Galactic magnetic</a:t>
            </a:r>
            <a:br>
              <a:rPr lang="en-GB" dirty="0" smtClean="0"/>
            </a:br>
            <a:r>
              <a:rPr lang="en-GB" dirty="0" smtClean="0"/>
              <a:t>field</a:t>
            </a:r>
          </a:p>
          <a:p>
            <a:pPr lvl="1"/>
            <a:r>
              <a:rPr lang="en-GB" dirty="0" smtClean="0"/>
              <a:t>small-amplitude large-scale</a:t>
            </a:r>
            <a:br>
              <a:rPr lang="en-GB" dirty="0" smtClean="0"/>
            </a:br>
            <a:r>
              <a:rPr lang="en-GB" dirty="0" smtClean="0"/>
              <a:t>anisotropies are well accounted for</a:t>
            </a:r>
            <a:br>
              <a:rPr lang="en-GB" dirty="0" smtClean="0"/>
            </a:br>
            <a:r>
              <a:rPr lang="en-GB" dirty="0" smtClean="0"/>
              <a:t>by local magnetic fields</a:t>
            </a:r>
          </a:p>
          <a:p>
            <a:pPr lvl="1"/>
            <a:r>
              <a:rPr lang="en-GB" dirty="0" smtClean="0"/>
              <a:t>smaller-scale anisotropies may be</a:t>
            </a:r>
            <a:br>
              <a:rPr lang="en-GB" dirty="0" smtClean="0"/>
            </a:br>
            <a:r>
              <a:rPr lang="en-GB" dirty="0" smtClean="0"/>
              <a:t>due to source distribution or </a:t>
            </a:r>
            <a:br>
              <a:rPr lang="en-GB" dirty="0" smtClean="0"/>
            </a:br>
            <a:r>
              <a:rPr lang="en-GB" dirty="0" smtClean="0"/>
              <a:t>magnetic field variations</a:t>
            </a:r>
          </a:p>
          <a:p>
            <a:pPr lvl="2"/>
            <a:r>
              <a:rPr lang="en-GB" dirty="0" smtClean="0"/>
              <a:t>in fact, level of anisotropy is </a:t>
            </a:r>
            <a:br>
              <a:rPr lang="en-GB" dirty="0" smtClean="0"/>
            </a:br>
            <a:r>
              <a:rPr lang="en-GB" dirty="0" smtClean="0"/>
              <a:t>much </a:t>
            </a:r>
            <a:r>
              <a:rPr lang="en-GB" i="1" dirty="0" smtClean="0"/>
              <a:t>lower</a:t>
            </a:r>
            <a:r>
              <a:rPr lang="en-GB" dirty="0" smtClean="0"/>
              <a:t> than theoretically</a:t>
            </a:r>
            <a:br>
              <a:rPr lang="en-GB" dirty="0" smtClean="0"/>
            </a:br>
            <a:r>
              <a:rPr lang="en-GB" dirty="0" smtClean="0"/>
              <a:t>expected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22</a:t>
            </a:fld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04" y="3717033"/>
            <a:ext cx="3733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Directional information: high energies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very high energies directions</a:t>
            </a:r>
            <a:br>
              <a:rPr lang="en-GB" dirty="0" smtClean="0"/>
            </a:br>
            <a:r>
              <a:rPr lang="en-GB" dirty="0" smtClean="0"/>
              <a:t>should not be so severely</a:t>
            </a:r>
            <a:br>
              <a:rPr lang="en-GB" dirty="0" smtClean="0"/>
            </a:br>
            <a:r>
              <a:rPr lang="en-GB" dirty="0" smtClean="0"/>
              <a:t>affected—might find correlations</a:t>
            </a:r>
            <a:br>
              <a:rPr lang="en-GB" dirty="0" smtClean="0"/>
            </a:br>
            <a:r>
              <a:rPr lang="en-GB" dirty="0" smtClean="0"/>
              <a:t>with sources</a:t>
            </a:r>
          </a:p>
          <a:p>
            <a:pPr lvl="1"/>
            <a:r>
              <a:rPr lang="en-GB" dirty="0" smtClean="0"/>
              <a:t>results so far not very impressive</a:t>
            </a:r>
          </a:p>
          <a:p>
            <a:pPr lvl="2"/>
            <a:r>
              <a:rPr lang="en-GB" dirty="0" smtClean="0"/>
              <a:t>Auger see weak correlation with </a:t>
            </a:r>
            <a:br>
              <a:rPr lang="en-GB" dirty="0" smtClean="0"/>
            </a:br>
            <a:r>
              <a:rPr lang="en-GB" dirty="0" smtClean="0"/>
              <a:t>nearby AGN, but more data have</a:t>
            </a:r>
            <a:br>
              <a:rPr lang="en-GB" dirty="0" smtClean="0"/>
            </a:br>
            <a:r>
              <a:rPr lang="en-GB" dirty="0" smtClean="0"/>
              <a:t>weakened, not strengthened, result</a:t>
            </a:r>
          </a:p>
          <a:p>
            <a:pPr lvl="2"/>
            <a:r>
              <a:rPr lang="en-GB" dirty="0" smtClean="0"/>
              <a:t>Auger also see slight increase in flux</a:t>
            </a:r>
            <a:br>
              <a:rPr lang="en-GB" dirty="0" smtClean="0"/>
            </a:br>
            <a:r>
              <a:rPr lang="en-GB" dirty="0" smtClean="0"/>
              <a:t>in direction of Cen A; both these are 2</a:t>
            </a:r>
            <a:r>
              <a:rPr lang="el-GR" dirty="0" smtClean="0"/>
              <a:t>σ</a:t>
            </a:r>
            <a:endParaRPr lang="en-GB" dirty="0" smtClean="0"/>
          </a:p>
          <a:p>
            <a:pPr lvl="2"/>
            <a:r>
              <a:rPr lang="en-GB" dirty="0" smtClean="0"/>
              <a:t>TA sees “hot spot” near 6</a:t>
            </a:r>
            <a:r>
              <a:rPr lang="en-GB" baseline="30000" dirty="0" smtClean="0"/>
              <a:t>h</a:t>
            </a:r>
            <a:r>
              <a:rPr lang="en-GB" dirty="0" smtClean="0"/>
              <a:t> RA, 60°</a:t>
            </a:r>
            <a:r>
              <a:rPr lang="en-GB" dirty="0"/>
              <a:t> </a:t>
            </a:r>
            <a:r>
              <a:rPr lang="en-GB" dirty="0" smtClean="0"/>
              <a:t>Dec (3.6</a:t>
            </a:r>
            <a:r>
              <a:rPr lang="el-GR" dirty="0" smtClean="0"/>
              <a:t>σ</a:t>
            </a:r>
            <a:r>
              <a:rPr lang="en-GB" dirty="0" smtClean="0"/>
              <a:t>)—but this is broad and not obviously correlated with a potential source</a:t>
            </a:r>
          </a:p>
          <a:p>
            <a:pPr lvl="1"/>
            <a:r>
              <a:rPr lang="en-GB" dirty="0" smtClean="0"/>
              <a:t>if high-energy CRs are heavy ions as suggested by Auger data, this is easier to understand, as they are deflected more for same </a:t>
            </a:r>
            <a:r>
              <a:rPr lang="en-GB" i="1" dirty="0" smtClean="0"/>
              <a:t>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23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71" y="1412776"/>
            <a:ext cx="3743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7728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Cosmic rays consist mostly of protons and heavy ions</a:t>
            </a:r>
          </a:p>
          <a:p>
            <a:pPr lvl="1"/>
            <a:r>
              <a:rPr lang="en-GB" sz="2400" dirty="0" smtClean="0"/>
              <a:t>primary cosmic rays are detected by balloon-borne and space-based platforms</a:t>
            </a:r>
          </a:p>
          <a:p>
            <a:pPr lvl="1"/>
            <a:r>
              <a:rPr lang="en-GB" sz="2400" dirty="0" smtClean="0"/>
              <a:t>products of air showers are detected by ground-based experiments</a:t>
            </a:r>
          </a:p>
          <a:p>
            <a:r>
              <a:rPr lang="en-GB" sz="2800" dirty="0" smtClean="0"/>
              <a:t>Detectors aim to measure energy, direction and particle ID</a:t>
            </a:r>
          </a:p>
          <a:p>
            <a:pPr lvl="1"/>
            <a:r>
              <a:rPr lang="en-GB" sz="2400" dirty="0" smtClean="0"/>
              <a:t>energy by magnetic spectrometers, calorimeters, transition radiation (primaries) or by shower profile, light yield and particle counting (showers)</a:t>
            </a:r>
          </a:p>
          <a:p>
            <a:r>
              <a:rPr lang="en-GB" sz="2800" dirty="0" smtClean="0"/>
              <a:t>Observed properties:</a:t>
            </a:r>
          </a:p>
          <a:p>
            <a:pPr lvl="1"/>
            <a:r>
              <a:rPr lang="en-GB" sz="2400" dirty="0" smtClean="0"/>
              <a:t>energy spectrum is a power law with spectral index ~2.7</a:t>
            </a:r>
          </a:p>
          <a:p>
            <a:pPr lvl="1"/>
            <a:r>
              <a:rPr lang="en-GB" sz="2400" dirty="0" smtClean="0"/>
              <a:t>elemental composition shows evidence for spallation</a:t>
            </a:r>
          </a:p>
          <a:p>
            <a:pPr lvl="1"/>
            <a:r>
              <a:rPr lang="en-GB" sz="2400" dirty="0" smtClean="0"/>
              <a:t>isotopic composition implies accelerated material is initially cool</a:t>
            </a:r>
          </a:p>
          <a:p>
            <a:pPr lvl="1"/>
            <a:r>
              <a:rPr lang="en-GB" sz="2400" dirty="0" smtClean="0"/>
              <a:t>directions are broadly isotropic, no direct evidence for particular sources</a:t>
            </a:r>
            <a:endParaRPr lang="en-GB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i="1" dirty="0" smtClean="0">
                <a:solidFill>
                  <a:schemeClr val="accent4"/>
                </a:solidFill>
              </a:rPr>
              <a:t>You should read </a:t>
            </a:r>
            <a:r>
              <a:rPr lang="en-GB" sz="1800" i="1" dirty="0" smtClean="0">
                <a:solidFill>
                  <a:schemeClr val="accent4"/>
                </a:solidFill>
              </a:rPr>
              <a:t>section 2.2 of the notes.</a:t>
            </a:r>
            <a:endParaRPr lang="en-GB" sz="1800" i="1" dirty="0" smtClean="0">
              <a:solidFill>
                <a:schemeClr val="accent4"/>
              </a:solidFill>
            </a:endParaRPr>
          </a:p>
          <a:p>
            <a:r>
              <a:rPr lang="en-GB" sz="1800" dirty="0" smtClean="0">
                <a:solidFill>
                  <a:schemeClr val="tx2"/>
                </a:solidFill>
              </a:rPr>
              <a:t>You should know about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the discovery of cosmic rays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detection techniques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basic properties (energy spectrum, composition, anisotropies)</a:t>
            </a:r>
            <a:endParaRPr lang="en-GB" sz="1600" i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3034680" cy="1264920"/>
          </a:xfrm>
        </p:spPr>
        <p:txBody>
          <a:bodyPr/>
          <a:lstStyle/>
          <a:p>
            <a:r>
              <a:rPr lang="en-GB" dirty="0" smtClean="0"/>
              <a:t>Next: </a:t>
            </a:r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34680" cy="4242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radiation from an accelerated charge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bremsstrahlung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synchrotron radiation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i="1" dirty="0" smtClean="0">
                <a:solidFill>
                  <a:schemeClr val="accent4"/>
                </a:solidFill>
              </a:rPr>
              <a:t>Notes section </a:t>
            </a:r>
            <a:r>
              <a:rPr lang="en-GB" sz="1800" i="1" dirty="0" smtClean="0">
                <a:solidFill>
                  <a:schemeClr val="accent4"/>
                </a:solidFill>
              </a:rPr>
              <a:t>2.3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25</a:t>
            </a:fld>
            <a:endParaRPr lang="en-GB"/>
          </a:p>
        </p:txBody>
      </p:sp>
      <p:pic>
        <p:nvPicPr>
          <p:cNvPr id="18434" name="Picture 2" descr="http://static.newworldencyclopedia.org/thumb/c/c2/M87_VLA_VLBA_radio_astronomy.jpg/300px-M87_VLA_VLBA_radio_astr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857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sao.ru/cats/doc/gifs/3C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03" y="3717032"/>
            <a:ext cx="3611894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 of cosmic 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Cosmic rays were discovered in 1912 by Hess</a:t>
            </a:r>
          </a:p>
          <a:p>
            <a:pPr lvl="1"/>
            <a:r>
              <a:rPr lang="en-GB" dirty="0" smtClean="0"/>
              <a:t>he showed that the intensity of penetrating radiation</a:t>
            </a:r>
            <a:br>
              <a:rPr lang="en-GB" dirty="0" smtClean="0"/>
            </a:br>
            <a:r>
              <a:rPr lang="en-GB" dirty="0" smtClean="0"/>
              <a:t>increased with altitude</a:t>
            </a:r>
          </a:p>
          <a:p>
            <a:pPr lvl="1"/>
            <a:r>
              <a:rPr lang="en-GB" dirty="0" smtClean="0"/>
              <a:t>therefore not due to natural radioactivity</a:t>
            </a:r>
            <a:br>
              <a:rPr lang="en-GB" dirty="0" smtClean="0"/>
            </a:br>
            <a:r>
              <a:rPr lang="en-GB" dirty="0" smtClean="0"/>
              <a:t>in rocks</a:t>
            </a:r>
          </a:p>
          <a:p>
            <a:r>
              <a:rPr lang="en-GB" dirty="0" smtClean="0"/>
              <a:t>Shown to be charged particles by</a:t>
            </a:r>
            <a:br>
              <a:rPr lang="en-GB" dirty="0" smtClean="0"/>
            </a:br>
            <a:r>
              <a:rPr lang="en-GB" dirty="0" smtClean="0"/>
              <a:t>Compton in 1932</a:t>
            </a:r>
          </a:p>
          <a:p>
            <a:pPr lvl="1"/>
            <a:r>
              <a:rPr lang="en-GB" dirty="0" smtClean="0"/>
              <a:t>flux observed to vary with latitude as </a:t>
            </a:r>
            <a:br>
              <a:rPr lang="en-GB" dirty="0" smtClean="0"/>
            </a:br>
            <a:r>
              <a:rPr lang="en-GB" dirty="0" smtClean="0"/>
              <a:t>expected for charged particles deflected</a:t>
            </a:r>
            <a:br>
              <a:rPr lang="en-GB" dirty="0" smtClean="0"/>
            </a:br>
            <a:r>
              <a:rPr lang="en-GB" dirty="0" smtClean="0"/>
              <a:t>by Earth’s magnetic field</a:t>
            </a:r>
          </a:p>
          <a:p>
            <a:r>
              <a:rPr lang="en-GB" dirty="0" smtClean="0"/>
              <a:t>East-west asymmetry observed in </a:t>
            </a:r>
            <a:br>
              <a:rPr lang="en-GB" dirty="0" smtClean="0"/>
            </a:br>
            <a:r>
              <a:rPr lang="en-GB" dirty="0" smtClean="0"/>
              <a:t>1933</a:t>
            </a:r>
          </a:p>
          <a:p>
            <a:pPr lvl="1"/>
            <a:r>
              <a:rPr lang="en-GB" dirty="0" smtClean="0"/>
              <a:t>showed particles were mainly positively charged (protons &amp; 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Victor Hess' bal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638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ctor Hess in his ball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6/69/PositronDiscov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5" y="1268760"/>
            <a:ext cx="30688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significance of cosmic 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3196952"/>
          </a:xfrm>
        </p:spPr>
        <p:txBody>
          <a:bodyPr/>
          <a:lstStyle/>
          <a:p>
            <a:r>
              <a:rPr lang="en-GB" dirty="0" smtClean="0"/>
              <a:t>Initial significance of cosmic rays mostly related to particle</a:t>
            </a:r>
            <a:br>
              <a:rPr lang="en-GB" dirty="0" smtClean="0"/>
            </a:br>
            <a:r>
              <a:rPr lang="en-GB" dirty="0" smtClean="0"/>
              <a:t>physics</a:t>
            </a:r>
          </a:p>
          <a:p>
            <a:pPr lvl="1"/>
            <a:r>
              <a:rPr lang="en-GB" dirty="0" smtClean="0"/>
              <a:t>e</a:t>
            </a:r>
            <a:r>
              <a:rPr lang="en-GB" baseline="30000" dirty="0" smtClean="0"/>
              <a:t>+</a:t>
            </a:r>
            <a:r>
              <a:rPr lang="en-GB" dirty="0" smtClean="0"/>
              <a:t>, </a:t>
            </a:r>
            <a:r>
              <a:rPr lang="el-GR" dirty="0" smtClean="0"/>
              <a:t>μ</a:t>
            </a:r>
            <a:r>
              <a:rPr lang="en-GB" dirty="0" smtClean="0"/>
              <a:t>, </a:t>
            </a:r>
            <a:r>
              <a:rPr lang="el-GR" dirty="0" smtClean="0"/>
              <a:t>π</a:t>
            </a:r>
            <a:r>
              <a:rPr lang="en-GB" dirty="0" smtClean="0"/>
              <a:t> and strange</a:t>
            </a:r>
            <a:br>
              <a:rPr lang="en-GB" dirty="0" smtClean="0"/>
            </a:br>
            <a:r>
              <a:rPr lang="en-GB" dirty="0" smtClean="0"/>
              <a:t>particles all discovered</a:t>
            </a:r>
            <a:br>
              <a:rPr lang="en-GB" dirty="0" smtClean="0"/>
            </a:br>
            <a:r>
              <a:rPr lang="en-GB" dirty="0" smtClean="0"/>
              <a:t>in cosmic rays</a:t>
            </a:r>
          </a:p>
          <a:p>
            <a:pPr lvl="1"/>
            <a:r>
              <a:rPr lang="en-GB" dirty="0" smtClean="0"/>
              <a:t>later superseded by</a:t>
            </a:r>
            <a:br>
              <a:rPr lang="en-GB" dirty="0" smtClean="0"/>
            </a:br>
            <a:r>
              <a:rPr lang="en-GB" dirty="0" smtClean="0"/>
              <a:t>accelerators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</a:t>
            </a:fld>
            <a:endParaRPr lang="en-GB"/>
          </a:p>
        </p:txBody>
      </p:sp>
      <p:sp>
        <p:nvSpPr>
          <p:cNvPr id="5" name="AutoShape 2" descr="data:image/jpeg;base64,/9j/4AAQSkZJRgABAQAAAQABAAD/2wCEAAkGBxQTEhQTExQVFhUWGRsbGBgYGBcaHxoaFxccFx0ZGRsYHSggHBolHBcYITEiJSkrLi4uGiAzODMsNygtLisBCgoKBQUFDgUFDisZExkrKysrKysrKysrKysrKysrKysrKysrKysrKysrKysrKysrKysrKysrKysrKysrKysrK//AABEIAN8A4gMBIgACEQEDEQH/xAAcAAABBQEBAQAAAAAAAAAAAAAAAQIDBAUGBwj/xABAEAABAwIDBQYFAgMGBgMAAAABAAIRAyEEMUEFElFhcSKBkaGx8AYTMtHhQsEUUvEHIzNicqIVJIKSwtJDY7L/xAAUAQEAAAAAAAAAAAAAAAAAAAAA/8QAFBEBAAAAAAAAAAAAAAAAAAAAAP/aAAwDAQACEQMRAD8A9xQhCAQhCAQhCAQhQYrFspiXuA9T0CCdI50Zrn8bt85U22Opub6xl6qgaz33cSfenBB0lbadNv6p6X/Co1tvfysnqfssoRbJKEFt+3an8rR3HLqTCT/itafqEdB+6rPboEQgsN2tV/mHgPspRtirazSOYyt14271gvDvmZmL9OCvUOPvig12bbN95mXA/dXKW1KZ1I6j7LE3Ux9O88o/KDqWPBuCCOScuUZIILSRHC05/wBVeobYc36ocOORQbqFXwuNZU+k34GxVhAIQhAIQhAIQhAIQhAIQhAIQhAJCYuU2rUDQSTAC5rauNdVtJDOA168eiC7tDbebaUH/Mcu4a9VhVqO8S5xJcdSZVilhwAApQzlHn+1kEFNkG+Q9/v6J4apI05pQz+iCIpzSpHNTQxAU3ndG8AHRcAzeMgTE31sntPikeEN8kClg4Jm4nPJSE+CAahx/ZNM2hJPkgduJpATwbKNwBQKOVitHB7XItUuP5tfz7zWekAQdPhMUyqxtSm4OY4SHDIqZcXsHaLhvlrQ0Co5pZIvuuI3rZSACutwmKbUbLe8cOqCdCEIBCEIBCEIBCEIBMq1A0EkwAnErndpY75hgWaDbn/mQGOxZqHgBkPeqqRdKwpSgYwHfJNgBA9SfQdynlQtKlBQBT95MKbTcSgjxrzG8wS4AndsN4cL5Hgcv2dSrAiQbe7eNk+eSoYqp8s/MJApifmTpweD5HqDaDIaBHsJrLIpzAnPIpTHvogRxRMqOe4ZcLZWToQG8LQkc5Lr+E1zUDK9QNBcZgC8SfAC6e1BKa97WiSQBYXjUwB1JICCWfNI4cb2Q08UTdBmbMw27VxG6CN6rvngd6m2T4ha+HrGm7eHvkVWpsAquOrmt1OYkWGloyUscLoOmwmKFRsjvHAqdczg8Qabt4d44hdJSqBwBGRQOQhCAQhCAQhQ4vECmwvOQ9SYA8Sgztt4zOkDc/VByByFr3XO18cxhhzhJBIHIKSvVLi4uzJOSxdqbMe7edTu543e1YNaczxk2CDfo1ARIuDkU8OCzdi4T5NGnRJncaBPT9vsr82sgcXRmng+Kq1TNp1GXLonMeSgsEyo3PAIE3OXdz0z1QClcCgcCmVW8gQc54RGXgn03TF+aHIKzHkBzIPZFpIuCLX5GW8bTqpxUEQOE9xm/kVVx9UMAquMBn1GYG6SJJ5AgHxT3usQLwLDKdBc5ZQgmDp6p85cNffvVVmviAlBvPd/VBPA6eykqO10uozVg5zaYETwmO4hDX52H3HsoF3wQDMzcc9bIABsb63uJBn1HkoP4du5uNG63d3ezaBEdngQlZIgToM7mBYzzKCxUJiwk9eaOqRtQaaJSfNAlWqBEkXMCdTwSh8ZBRVSJBIBzjlIhAegk379f2WlsfGbpDHGzsv9X5XlPxD8U1hWfTpndAkAzF5IJJNrERMkTOa2tlbffVqfLeGmnuNPzabhu7xBMSbk2NwIkFB60hUtkYv5tIO1Fj1GvfmrqAQhCAWPtuvcM7z10WuSuSxVXec53E/08kEVW2USkDheNLeU/uonv1Pl4XSEWz/bogc50ae7qE18xwz7xyTnzlFoUW4J52nuQSb5ETx/CHVYubaZxmYHmY70rHTdMNW5nS39EE1Gpa49j+ishwETn7P3VKm64kenHO/irAKCWnYCyc+6jD46+vLyTHvMTp7E25oExmHbUa5jwHMeC1zTq02I8CoMM87jd7MDtDgRLT5gqy4A31OfvuVdr7vac5BE2sWjKNN4HzQTTfSLfv8AhF/A66qAmDoJ9LJzanD2UEhIJm0ib8Mrengka6APPL9lEzl2dba5yPTxUlVp0nnr68UBUMxePC9oGfNRPdEkzYZC892qK7j2I4ib2g5nK/Tkl3xxF8kDw4++ek+81Kx/FQmpaUVKkckElRMLjHvKPVVnVt4WkTImJgib9E9j7XQc9tPYvzsSyWS1zDLt2wIMX/lJBtGZaVsbJ2M2iwtcd/fEOO6GiIygZDPxVp2IaHBkjeImNYBie6UOdBkcb87R9kGvsCoKTwwWa6BF7HTu0XULgi6CSCZsekcPJdtgcR8ymx/8wB79R4ygnQhCCjtrEblFx4w0f9Rhcm6pp3fZbvxXU7DGzAcT5CP/ACXPGMrWy+6BHmTnkkZMjvi98p4e4Vcm28epImMr9yiZixYtNnZEXByv05yg0fmTf8Kq0x2iTIF7RzyGv3TKVSJyF5Pfe6hrvG9xIkxw1vzQW2P3hFxIGecceqe90C48OvXosyli96HCQeBBGUtiPHPkrtOqHNA1jXQwbdUD2YgfVBynK+loz19VIys4kmYH6RbMcZ99FRdUgwAQTxt7vCPmXMCTBgHKRx1GYug1WVLTlMSOBMBNqZXMH7egVZtQgjQR5iPyh77DhlA56oLDavvoqznH5zjoWMjudUmOZkeShp1PrsQAYE5OsLtvlfXgU19T+8ImLAkR+kl4iZtceSC09+mnfwP7wnVOvcPfNVnVhcH8ZQoRWkNcLxOUXtpx0QXWvyOV/cplTEXgXjy4Koakkgh0AxwmRNjr15JprwOg0gZaCUF2rWuB1nObZRa6iFa+sc7a+irHFdm5jz9Ex9cOaRm0j1sZOlkFt2I7TReXawSIHE5DVNrPJdfQDpPPyVCi4U2NZJiN0SdB6nXvUBxjj2SLaXGmZPcg0i8kW5jPjmbd+Shw/wAwGnFQbjWw4FpLiREEuJtadNVmMxcw79WUycpJt4+akqYp26TN8rEWmwPWdEG98+TBy48fwm1aljGeg7lh7Oe5rAx9Q1HD9bteoVxlWSTPj+3FBo1ag3YBPExrFyL6FdX8HYnepOb/ACut0df1lcTTqd3Thoui+DMTFZzP52EjP9JH/sUHZoQhByHxs8/MpwJgTnEAmCR4LmsLi9YcN+/az4ZZjKYhVP7VWYv+Ppvo4d9Wmyi27aopjeLnEh17gCPFcVVxW0S5zjhDEyAKxtaI/wAQghB6G/EDgb8jl7PmqZaxrNxogMgAXgBsHyhcEzbOLbnhXTEf4/n1ChG1cTJ/5WpfP/mDwt3hB6HVxQa3tOJnOSOGcZeCr4jaTAA0vbJ5xn+qei802k7GPO/Tp1aVr/3rXExxMB3K85BUBTx8yTWM5zUz80HqGJ2rRAvVbGsOb7sq9H4mpAx8ydbacBlfqvPKlevuAHDkuES51R5J423ovyWfixVc6Qw0+TXO9XOJQetN+IqZntcrkD1UVLbtJuTmkAAfUDMA815fhatRs71MvtEb5A6ugyTlqFNtPHVKzWsFFtNrTk0i5Ai6D0/EfEzd5rRkBcgzpnbLqmU/iRsgz/Tv6leSuwtUQA1zZF+1n4RZLS2diHfS13OHflB7APiNmW9lJ7jB15qKnt9he872jR3t3j4dpeWnY2K3S4tdujUvaPVyrMwFfQGOIc2PIoPWqu22SSXADj95t3qWntYAZ2iF5pT+GMeWyKLnNImQ+mbcu1KkGx9otH+E+NBLP/zM+SD0GptamLkxJv2jrJynn6KGv8QU909sWyHv3muGdsTaMXpO8aX/ALKi9mJpktIc06iR10Qd8/4ipkQXiIm3XgoWfELS2GOAfpNxfOwPVefVaNUm4cmswlUmA1xPAcUHplbaxgAwDna99eeqhdj7mToImcungvPnsrtzDxxzz+6V+IrxBL+9B1b9ru3nWgaAG/nbglw+3JIa0OnSRwHJcRUfU13u+UjXvBkFwPEEyg9LwWJElxc928bzmOQ10y4roMNWbHZHazE+ETzleMMxVeD2n3zuVJSxOIZ9Lqg6EoPZqdYAkmRJk5nl4GAtP4Q2mDjabRvQS5skEA9hxtOeQuvEhtXEkbt+MiZkc5XSf2b4vEnaeDDzULTU7UybFrs+8oPplCEIOL+NMVTZV3Xb0mmDZj3W3nD9LSBkVxm0NtMI3WbxjVrKlh3NXo3xI8B9OT9QIA0O7c98FZzak8ZBjvzgdyDy5+Mp5lzr5yx/iTCjGLbmN8ibRTfrz3V6nVpjgMk1rQAOCDyTEbRpAjfLhe0tcOdpbokfjGQRL++m/j/pXrJEklzB2TDSYMggXHDOO5K5oJQeM1ce0EgtcY/yPF+9uXJMqbQEH+7qddxwHGZ3fNew1WN3h2R+/XwCe6gw3I9jllqUHiv/ABATanU7mui+RHZQ7aTJBNJ4M/yOGdtRmvX6dVvzD2ZtB0y9+avYWmNyC3leDMG3Hqg8Udjd8mG1ZbazDMHtXgT46QrOE2k42p0ar3E2Aa43yuAF7NSZGke+SVoAyQeN42nWqAb9KsG6EU7SBfIxaD4J1DY9YskYeu4aH5RvwIherV2FgAaPqe0dxsSQeAn2VpCnr4Wy9wg8hwO1cTRphzaNUsk5sdGYHUcFPtn4nxLLfwjqe/ZpeHSbRwheonDiZAi8mLTpfjp4LI+ItgCtSc2Xb0yCXGxtlJsLaIPPcdtLH4J7BWa0/NggEE34Z55KlXxb8RUfVNF5c07rgynYEaGNbarqdi4GriK7X4t+/wDJ7LARF45RJXctwbBk0Am5gRJ58UHjm66ZNCqRFuw/PjIF1BVrQJ+VUAt2ix2uswvcG0BkLcgo62Da4FrhIOY4wdfBB4U7HgjdDnlpMxu2nJR4jGt3Q0tdpm0jLPxXu38JTzFNn/aFWdhqbAA4MJcTu74Ekm4AnMxOSDwCriWySBA4RPmVE3Et1BXomL+Hm4yniK7flUm0XHshsEgCTJ0UuwfgvDup06ho7282TvOJE9J16IPOG41ugIUjMW3WV7NQ+GsOwAfw9Kf9ANu+587qdvw/hn7zTh6O7lZjZkEkyR3W6oPGqO0GNOsLtP7O9rUn4/CsbvbxedLQ1jnZ9AuxxOwqDTvsw9EvAhoc0AT4WHctf4X2bSGJpuFGm17Q4y1oEdktMf8AdCDvUIQgytv0gWtdElp9fyAsGm8m9+hXV7Qpb1Nw5el1yYsTzMzxPsIGza9+77qDaGGbV3GvbIa4Ob/qaZH9FapiBEzecgLTl3D0SvYOVj7KBBkm07HqmEZ5I4Xy9ECVWiRx/KSqwkemqc7pJT2A6oK1HDAOn3wVukwgRnHH90js4UtJA7dTCBClJySD8oK/yyareDGknmXWHgAVcDRkq+Fq9okmd8kttk1sN9b/APUrYbmeP2/HmgjdQBuR6qP5TRMADuj0VkwkqUwgwNm4MFz7D6pHIzx96rY3EmEpRPGfW6me3375oI/BNIT3mySLcEEO5zkQbWVHCNqGpU+ZTa1oP904HeJBFyf5Sr7E4OEoOM+Ifh4OrdkuaKhG8AYBXUUcLuMaxoAgAC3T9k3E0w57M4BPkFchBG6iEgYBl5KYLC2ptr5OLw+HLCRWDodoCPfmg0KuHa+N4TFxyI1HA/da3wxQHzXvGjQJ6mf/ABWZVqD6bTHkuj+G6O7R3jMvcXX4ZDutPeg1UIQgFyW0qO49w0m3fl6rrVk7fw8tD+Fj0OXn6oMElRPe0nckTqJvHdfVS76zhskb4dzknOQCYHgQO5BdJTDdXjT4hRVGhBEDATmnRROdkla4yLZoLQKWnn79EykM+f2hKam7nlxF4QTQqePeGjd3y11U7jL/AKi0nsjiAC7uVltSwsb6Kk9rXVZIk0jLCR9L3NLTu890/wC5BdoNEji0Rzgx9gVMHSqzXlSuqQglIzSwVB8ziFI2ogGNg214+fenuPBQ76UBA9xTQOaQmwAn19UjnQOMDlPmgRyY1sZTqbk6mVI56ZvoI6ouE8Hgo3uuq+Ox3yxYFxzIBFm2lxnQAyguNHFZu0cJvV6LoktD45ZD7LmcN8aj50ESx8kOJI3Q0gFu7xgT3yu2dVB3SDnl90FNtA1HtAaQ4ndBgSASJPSL9y7umwNAaMgAB0Flz/w3hi576rsh2Wdf1H0HeV0SAQhCATajA4EHIiCnIQcbjcP8txadPPgU+hUi3vvW/tjA/MbI+pvmOC5rdyAQWnGVVqGe5T6KB4ughFOTOsQpGg+SQKQIAEpRZI1SNYgjrVQ1pcZMDIZnkOJOSTB09xgDo3jd5EwXG7iOUzHJK5gc8jRhE5/URbwB8wpX0UCb0JUhZ7ulAQNabnKff4UrRCRtPWL8dVKWoIXP1+6cXpdxD2HQ9UBKZKRzMvdkgEIBySYUu6eSirOAFz4oIXm5vn5c+Sz9p0CWkgEkgAg5ObqOsE9eSm2zs/8AiKD6G8WbwA3hmLz+yTZ+ENGjTpF7n7gjedmeaDnNnfB7KLid4va4tcxrhO45swQejt3mFrVfnPrUqVNo3XDdzyNtP5QJPctVxBi+S2vhfZ0TWcLuszk21++PDqg2sHhxTY1jcmiOvM8zmpkIQCEIQCEIQCxNsbPgmo3L9X36LbSEIORIyyUdRa209n7vaaJbqOH4WS43QQtCe2mZmRECBF873nhHgj5lw3UgnXIR9wpaRJAkEZ2PX34oFAA98E6pU3W2EnQcTwlG6m02S4uJOUAd+fU/sgs0WECO+eM5z3yhwsgVEEygPslLRMppae5IWTE+CBW1AfEgWIuOE5hMvKeRKaBqgkcmFBckcUDikTAOXv36JZQI55nlrxn7QoMRSbUaWvAcCIIORBTqj4F7afZVy4iLEyTlFgdTyt5hBNvXjy5KtUoumRUMTMQMjFuNoPin164b2j0VjZOCfXN5awfUefAc/RAzYGxA4kbsUmuLs/qLu0QO8mV2YCbRpBjQ1ogDIJ6AQhCAQhCAQhCAQhCAKxNo7IzdTHVv2+y20IOOaR3py6PG7ObUvk7iP34rBxGEqMJDmwJgOFwRAvyMki/BBEJT2NSNykX/AHT0AB7yQ02v79hIfBK4cJQLv5JJGaQgZwoyImMzn1KCV2UpFVwNUuY03gk53JEmCI42jkk2vQqPovZRqfKqGAKkb27cE2OsAhBYKaXHKEygHBgD3b7gLuADZPGBYIfKAo090vMkh53oJ+mwEN5WmOJKkLrKvUMQZ7uqQOlA97s1Tq1iDIPcYGXNWGYZ9R26xpJ14DqVu7L+HGU4dU7bs4/SDyBzPXwQZOy9gPrEPq9lliBF3eOQ5rr6NINaGtAAGQCehAIQhAIQhAIQhAIQhAIQhAIQhAJCEqEGfiNksddvZPLLwWbV2fVZNt7/AE/bNdEhBxr8RFiIOR09Uv8AEg6rratFrrOaD1AKqVNkUj+mOhP9EHPfM5KDE1XEACADmddLAcYm+kLoH7Bbo5w8Con/AA/P/wAn+38oMYVMoiAlbWha7fh7/wCz/b+VKzYDdXE9wCDD+cmGoV09PY1IZgnqfsrdHDsb9LQOgCDlqOzatSOwQP8APaNeq1sLsBojfJceAsO/UrYQgbTphogAAcAnIQgEIQgEIQgEIQgEIQg//9k="/>
          <p:cNvSpPr>
            <a:spLocks noChangeAspect="1" noChangeArrowheads="1"/>
          </p:cNvSpPr>
          <p:nvPr/>
        </p:nvSpPr>
        <p:spPr bwMode="auto">
          <a:xfrm>
            <a:off x="155575" y="-2484438"/>
            <a:ext cx="52578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QTEhQTExQVFhUWGRsbGBgYGBcaHxoaFxccFx0ZGRsYHSggHBolHBcYITEiJSkrLi4uGiAzODMsNygtLisBCgoKBQUFDgUFDisZExkrKysrKysrKysrKysrKysrKysrKysrKysrKysrKysrKysrKysrKysrKysrKysrKysrK//AABEIAN8A4gMBIgACEQEDEQH/xAAcAAABBQEBAQAAAAAAAAAAAAAAAQIDBAUGBwj/xABAEAABAwIDBQYFAgMGBgMAAAABAAIRAyEEMUEFElFhcSKBkaGx8AYTMtHhQsEUUvEHIzNicqIVJIKSwtJDY7L/xAAUAQEAAAAAAAAAAAAAAAAAAAAA/8QAFBEBAAAAAAAAAAAAAAAAAAAAAP/aAAwDAQACEQMRAD8A9xQhCAQhCAQhCAQhQYrFspiXuA9T0CCdI50Zrn8bt85U22Opub6xl6qgaz33cSfenBB0lbadNv6p6X/Co1tvfysnqfssoRbJKEFt+3an8rR3HLqTCT/itafqEdB+6rPboEQgsN2tV/mHgPspRtirazSOYyt14271gvDvmZmL9OCvUOPvig12bbN95mXA/dXKW1KZ1I6j7LE3Ux9O88o/KDqWPBuCCOScuUZIILSRHC05/wBVeobYc36ocOORQbqFXwuNZU+k34GxVhAIQhAIQhAIQhAIQhAIQhAIQhAJCYuU2rUDQSTAC5rauNdVtJDOA168eiC7tDbebaUH/Mcu4a9VhVqO8S5xJcdSZVilhwAApQzlHn+1kEFNkG+Q9/v6J4apI05pQz+iCIpzSpHNTQxAU3ndG8AHRcAzeMgTE31sntPikeEN8kClg4Jm4nPJSE+CAahx/ZNM2hJPkgduJpATwbKNwBQKOVitHB7XItUuP5tfz7zWekAQdPhMUyqxtSm4OY4SHDIqZcXsHaLhvlrQ0Co5pZIvuuI3rZSACutwmKbUbLe8cOqCdCEIBCEIBCEIBCEIBMq1A0EkwAnErndpY75hgWaDbn/mQGOxZqHgBkPeqqRdKwpSgYwHfJNgBA9SfQdynlQtKlBQBT95MKbTcSgjxrzG8wS4AndsN4cL5Hgcv2dSrAiQbe7eNk+eSoYqp8s/MJApifmTpweD5HqDaDIaBHsJrLIpzAnPIpTHvogRxRMqOe4ZcLZWToQG8LQkc5Lr+E1zUDK9QNBcZgC8SfAC6e1BKa97WiSQBYXjUwB1JICCWfNI4cb2Q08UTdBmbMw27VxG6CN6rvngd6m2T4ha+HrGm7eHvkVWpsAquOrmt1OYkWGloyUscLoOmwmKFRsjvHAqdczg8Qabt4d44hdJSqBwBGRQOQhCAQhCAQhQ4vECmwvOQ9SYA8Sgztt4zOkDc/VByByFr3XO18cxhhzhJBIHIKSvVLi4uzJOSxdqbMe7edTu543e1YNaczxk2CDfo1ARIuDkU8OCzdi4T5NGnRJncaBPT9vsr82sgcXRmng+Kq1TNp1GXLonMeSgsEyo3PAIE3OXdz0z1QClcCgcCmVW8gQc54RGXgn03TF+aHIKzHkBzIPZFpIuCLX5GW8bTqpxUEQOE9xm/kVVx9UMAquMBn1GYG6SJJ5AgHxT3usQLwLDKdBc5ZQgmDp6p85cNffvVVmviAlBvPd/VBPA6eykqO10uozVg5zaYETwmO4hDX52H3HsoF3wQDMzcc9bIABsb63uJBn1HkoP4du5uNG63d3ezaBEdngQlZIgToM7mBYzzKCxUJiwk9eaOqRtQaaJSfNAlWqBEkXMCdTwSh8ZBRVSJBIBzjlIhAegk379f2WlsfGbpDHGzsv9X5XlPxD8U1hWfTpndAkAzF5IJJNrERMkTOa2tlbffVqfLeGmnuNPzabhu7xBMSbk2NwIkFB60hUtkYv5tIO1Fj1GvfmrqAQhCAWPtuvcM7z10WuSuSxVXec53E/08kEVW2USkDheNLeU/uonv1Pl4XSEWz/bogc50ae7qE18xwz7xyTnzlFoUW4J52nuQSb5ETx/CHVYubaZxmYHmY70rHTdMNW5nS39EE1Gpa49j+ishwETn7P3VKm64kenHO/irAKCWnYCyc+6jD46+vLyTHvMTp7E25oExmHbUa5jwHMeC1zTq02I8CoMM87jd7MDtDgRLT5gqy4A31OfvuVdr7vac5BE2sWjKNN4HzQTTfSLfv8AhF/A66qAmDoJ9LJzanD2UEhIJm0ib8Mrengka6APPL9lEzl2dba5yPTxUlVp0nnr68UBUMxePC9oGfNRPdEkzYZC892qK7j2I4ib2g5nK/Tkl3xxF8kDw4++ek+81Kx/FQmpaUVKkckElRMLjHvKPVVnVt4WkTImJgib9E9j7XQc9tPYvzsSyWS1zDLt2wIMX/lJBtGZaVsbJ2M2iwtcd/fEOO6GiIygZDPxVp2IaHBkjeImNYBie6UOdBkcb87R9kGvsCoKTwwWa6BF7HTu0XULgi6CSCZsekcPJdtgcR8ymx/8wB79R4ygnQhCCjtrEblFx4w0f9Rhcm6pp3fZbvxXU7DGzAcT5CP/ACXPGMrWy+6BHmTnkkZMjvi98p4e4Vcm28epImMr9yiZixYtNnZEXByv05yg0fmTf8Kq0x2iTIF7RzyGv3TKVSJyF5Pfe6hrvG9xIkxw1vzQW2P3hFxIGecceqe90C48OvXosyli96HCQeBBGUtiPHPkrtOqHNA1jXQwbdUD2YgfVBynK+loz19VIys4kmYH6RbMcZ99FRdUgwAQTxt7vCPmXMCTBgHKRx1GYug1WVLTlMSOBMBNqZXMH7egVZtQgjQR5iPyh77DhlA56oLDavvoqznH5zjoWMjudUmOZkeShp1PrsQAYE5OsLtvlfXgU19T+8ImLAkR+kl4iZtceSC09+mnfwP7wnVOvcPfNVnVhcH8ZQoRWkNcLxOUXtpx0QXWvyOV/cplTEXgXjy4Koakkgh0AxwmRNjr15JprwOg0gZaCUF2rWuB1nObZRa6iFa+sc7a+irHFdm5jz9Ex9cOaRm0j1sZOlkFt2I7TReXawSIHE5DVNrPJdfQDpPPyVCi4U2NZJiN0SdB6nXvUBxjj2SLaXGmZPcg0i8kW5jPjmbd+Shw/wAwGnFQbjWw4FpLiREEuJtadNVmMxcw79WUycpJt4+akqYp26TN8rEWmwPWdEG98+TBy48fwm1aljGeg7lh7Oe5rAx9Q1HD9bteoVxlWSTPj+3FBo1ag3YBPExrFyL6FdX8HYnepOb/ACut0df1lcTTqd3Thoui+DMTFZzP52EjP9JH/sUHZoQhByHxs8/MpwJgTnEAmCR4LmsLi9YcN+/az4ZZjKYhVP7VWYv+Ppvo4d9Wmyi27aopjeLnEh17gCPFcVVxW0S5zjhDEyAKxtaI/wAQghB6G/EDgb8jl7PmqZaxrNxogMgAXgBsHyhcEzbOLbnhXTEf4/n1ChG1cTJ/5WpfP/mDwt3hB6HVxQa3tOJnOSOGcZeCr4jaTAA0vbJ5xn+qei802k7GPO/Tp1aVr/3rXExxMB3K85BUBTx8yTWM5zUz80HqGJ2rRAvVbGsOb7sq9H4mpAx8ydbacBlfqvPKlevuAHDkuES51R5J423ovyWfixVc6Qw0+TXO9XOJQetN+IqZntcrkD1UVLbtJuTmkAAfUDMA815fhatRs71MvtEb5A6ugyTlqFNtPHVKzWsFFtNrTk0i5Ai6D0/EfEzd5rRkBcgzpnbLqmU/iRsgz/Tv6leSuwtUQA1zZF+1n4RZLS2diHfS13OHflB7APiNmW9lJ7jB15qKnt9he872jR3t3j4dpeWnY2K3S4tdujUvaPVyrMwFfQGOIc2PIoPWqu22SSXADj95t3qWntYAZ2iF5pT+GMeWyKLnNImQ+mbcu1KkGx9otH+E+NBLP/zM+SD0GptamLkxJv2jrJynn6KGv8QU909sWyHv3muGdsTaMXpO8aX/ALKi9mJpktIc06iR10Qd8/4ipkQXiIm3XgoWfELS2GOAfpNxfOwPVefVaNUm4cmswlUmA1xPAcUHplbaxgAwDna99eeqhdj7mToImcungvPnsrtzDxxzz+6V+IrxBL+9B1b9ru3nWgaAG/nbglw+3JIa0OnSRwHJcRUfU13u+UjXvBkFwPEEyg9LwWJElxc928bzmOQ10y4roMNWbHZHazE+ETzleMMxVeD2n3zuVJSxOIZ9Lqg6EoPZqdYAkmRJk5nl4GAtP4Q2mDjabRvQS5skEA9hxtOeQuvEhtXEkbt+MiZkc5XSf2b4vEnaeDDzULTU7UybFrs+8oPplCEIOL+NMVTZV3Xb0mmDZj3W3nD9LSBkVxm0NtMI3WbxjVrKlh3NXo3xI8B9OT9QIA0O7c98FZzak8ZBjvzgdyDy5+Mp5lzr5yx/iTCjGLbmN8ibRTfrz3V6nVpjgMk1rQAOCDyTEbRpAjfLhe0tcOdpbokfjGQRL++m/j/pXrJEklzB2TDSYMggXHDOO5K5oJQeM1ce0EgtcY/yPF+9uXJMqbQEH+7qddxwHGZ3fNew1WN3h2R+/XwCe6gw3I9jllqUHiv/ABATanU7mui+RHZQ7aTJBNJ4M/yOGdtRmvX6dVvzD2ZtB0y9+avYWmNyC3leDMG3Hqg8Udjd8mG1ZbazDMHtXgT46QrOE2k42p0ar3E2Aa43yuAF7NSZGke+SVoAyQeN42nWqAb9KsG6EU7SBfIxaD4J1DY9YskYeu4aH5RvwIherV2FgAaPqe0dxsSQeAn2VpCnr4Wy9wg8hwO1cTRphzaNUsk5sdGYHUcFPtn4nxLLfwjqe/ZpeHSbRwheonDiZAi8mLTpfjp4LI+ItgCtSc2Xb0yCXGxtlJsLaIPPcdtLH4J7BWa0/NggEE34Z55KlXxb8RUfVNF5c07rgynYEaGNbarqdi4GriK7X4t+/wDJ7LARF45RJXctwbBk0Am5gRJ58UHjm66ZNCqRFuw/PjIF1BVrQJ+VUAt2ix2uswvcG0BkLcgo62Da4FrhIOY4wdfBB4U7HgjdDnlpMxu2nJR4jGt3Q0tdpm0jLPxXu38JTzFNn/aFWdhqbAA4MJcTu74Ekm4AnMxOSDwCriWySBA4RPmVE3Et1BXomL+Hm4yniK7flUm0XHshsEgCTJ0UuwfgvDup06ho7282TvOJE9J16IPOG41ugIUjMW3WV7NQ+GsOwAfw9Kf9ANu+587qdvw/hn7zTh6O7lZjZkEkyR3W6oPGqO0GNOsLtP7O9rUn4/CsbvbxedLQ1jnZ9AuxxOwqDTvsw9EvAhoc0AT4WHctf4X2bSGJpuFGm17Q4y1oEdktMf8AdCDvUIQgytv0gWtdElp9fyAsGm8m9+hXV7Qpb1Nw5el1yYsTzMzxPsIGza9+77qDaGGbV3GvbIa4Ob/qaZH9FapiBEzecgLTl3D0SvYOVj7KBBkm07HqmEZ5I4Xy9ECVWiRx/KSqwkemqc7pJT2A6oK1HDAOn3wVukwgRnHH90js4UtJA7dTCBClJySD8oK/yyareDGknmXWHgAVcDRkq+Fq9okmd8kttk1sN9b/APUrYbmeP2/HmgjdQBuR6qP5TRMADuj0VkwkqUwgwNm4MFz7D6pHIzx96rY3EmEpRPGfW6me3375oI/BNIT3mySLcEEO5zkQbWVHCNqGpU+ZTa1oP904HeJBFyf5Sr7E4OEoOM+Ifh4OrdkuaKhG8AYBXUUcLuMaxoAgAC3T9k3E0w57M4BPkFchBG6iEgYBl5KYLC2ptr5OLw+HLCRWDodoCPfmg0KuHa+N4TFxyI1HA/da3wxQHzXvGjQJ6mf/ABWZVqD6bTHkuj+G6O7R3jMvcXX4ZDutPeg1UIQgFyW0qO49w0m3fl6rrVk7fw8tD+Fj0OXn6oMElRPe0nckTqJvHdfVS76zhskb4dzknOQCYHgQO5BdJTDdXjT4hRVGhBEDATmnRROdkla4yLZoLQKWnn79EykM+f2hKam7nlxF4QTQqePeGjd3y11U7jL/AKi0nsjiAC7uVltSwsb6Kk9rXVZIk0jLCR9L3NLTu890/wC5BdoNEji0Rzgx9gVMHSqzXlSuqQglIzSwVB8ziFI2ogGNg214+fenuPBQ76UBA9xTQOaQmwAn19UjnQOMDlPmgRyY1sZTqbk6mVI56ZvoI6ouE8Hgo3uuq+Ox3yxYFxzIBFm2lxnQAyguNHFZu0cJvV6LoktD45ZD7LmcN8aj50ESx8kOJI3Q0gFu7xgT3yu2dVB3SDnl90FNtA1HtAaQ4ndBgSASJPSL9y7umwNAaMgAB0Flz/w3hi576rsh2Wdf1H0HeV0SAQhCATajA4EHIiCnIQcbjcP8txadPPgU+hUi3vvW/tjA/MbI+pvmOC5rdyAQWnGVVqGe5T6KB4ughFOTOsQpGg+SQKQIAEpRZI1SNYgjrVQ1pcZMDIZnkOJOSTB09xgDo3jd5EwXG7iOUzHJK5gc8jRhE5/URbwB8wpX0UCb0JUhZ7ulAQNabnKff4UrRCRtPWL8dVKWoIXP1+6cXpdxD2HQ9UBKZKRzMvdkgEIBySYUu6eSirOAFz4oIXm5vn5c+Sz9p0CWkgEkgAg5ObqOsE9eSm2zs/8AiKD6G8WbwA3hmLz+yTZ+ENGjTpF7n7gjedmeaDnNnfB7KLid4va4tcxrhO45swQejt3mFrVfnPrUqVNo3XDdzyNtP5QJPctVxBi+S2vhfZ0TWcLuszk21++PDqg2sHhxTY1jcmiOvM8zmpkIQCEIQCEIQCxNsbPgmo3L9X36LbSEIORIyyUdRa209n7vaaJbqOH4WS43QQtCe2mZmRECBF873nhHgj5lw3UgnXIR9wpaRJAkEZ2PX34oFAA98E6pU3W2EnQcTwlG6m02S4uJOUAd+fU/sgs0WECO+eM5z3yhwsgVEEygPslLRMppae5IWTE+CBW1AfEgWIuOE5hMvKeRKaBqgkcmFBckcUDikTAOXv36JZQI55nlrxn7QoMRSbUaWvAcCIIORBTqj4F7afZVy4iLEyTlFgdTyt5hBNvXjy5KtUoumRUMTMQMjFuNoPin164b2j0VjZOCfXN5awfUefAc/RAzYGxA4kbsUmuLs/qLu0QO8mV2YCbRpBjQ1ogDIJ6AQhCAQhCAQhCAQhCAKxNo7IzdTHVv2+y20IOOaR3py6PG7ObUvk7iP34rBxGEqMJDmwJgOFwRAvyMki/BBEJT2NSNykX/AHT0AB7yQ02v79hIfBK4cJQLv5JJGaQgZwoyImMzn1KCV2UpFVwNUuY03gk53JEmCI42jkk2vQqPovZRqfKqGAKkb27cE2OsAhBYKaXHKEygHBgD3b7gLuADZPGBYIfKAo090vMkh53oJ+mwEN5WmOJKkLrKvUMQZ7uqQOlA97s1Tq1iDIPcYGXNWGYZ9R26xpJ14DqVu7L+HGU4dU7bs4/SDyBzPXwQZOy9gPrEPq9lliBF3eOQ5rr6NINaGtAAGQCehAIQhAIQhAIQhAIQhAIQhAIQhAJCEqEGfiNksddvZPLLwWbV2fVZNt7/AE/bNdEhBxr8RFiIOR09Uv8AEg6rratFrrOaD1AKqVNkUj+mOhP9EHPfM5KDE1XEACADmddLAcYm+kLoH7Bbo5w8Con/AA/P/wAn+38oMYVMoiAlbWha7fh7/wCz/b+VKzYDdXE9wCDD+cmGoV09PY1IZgnqfsrdHDsb9LQOgCDlqOzatSOwQP8APaNeq1sLsBojfJceAsO/UrYQgbTphogAAcAnIQgEIQgEIQgEIQgEIQg//9k="/>
          <p:cNvSpPr>
            <a:spLocks noChangeAspect="1" noChangeArrowheads="1"/>
          </p:cNvSpPr>
          <p:nvPr/>
        </p:nvSpPr>
        <p:spPr bwMode="auto">
          <a:xfrm>
            <a:off x="460375" y="-2179638"/>
            <a:ext cx="52578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www.physi.uni-heidelberg.de/Einrichtungen/FP/anleitungen/F13/gif/first_muon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7935" b="36320"/>
          <a:stretch/>
        </p:blipFill>
        <p:spPr bwMode="auto">
          <a:xfrm>
            <a:off x="5413375" y="4005064"/>
            <a:ext cx="3412430" cy="22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.bp.blogspot.com/_IoU3bEFUwWc/SAeYN4K4-vI/AAAAAAAAAoc/EKXaXcRteB0/s1600/Cesar+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1" y="4437112"/>
            <a:ext cx="581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ep.man.ac.uk/u/robin/Gifs/Veve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00" y="2204864"/>
            <a:ext cx="27432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cosmic rays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</a:t>
            </a:fld>
            <a:endParaRPr lang="en-GB"/>
          </a:p>
        </p:txBody>
      </p:sp>
      <p:pic>
        <p:nvPicPr>
          <p:cNvPr id="3074" name="Picture 2" descr="You're missing IceCube and IceTop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60" y="548680"/>
            <a:ext cx="30603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876800"/>
          </a:xfrm>
        </p:spPr>
        <p:txBody>
          <a:bodyPr/>
          <a:lstStyle/>
          <a:p>
            <a:r>
              <a:rPr lang="en-GB" dirty="0" smtClean="0"/>
              <a:t>Cosmic rays are strongly interacting</a:t>
            </a:r>
          </a:p>
          <a:p>
            <a:pPr lvl="1"/>
            <a:r>
              <a:rPr lang="en-GB" dirty="0" smtClean="0"/>
              <a:t>primary cosmic rays shower high in the atmosphere</a:t>
            </a:r>
          </a:p>
          <a:p>
            <a:r>
              <a:rPr lang="en-GB" dirty="0" smtClean="0"/>
              <a:t>Therefore, two approaches to detection:</a:t>
            </a:r>
          </a:p>
          <a:p>
            <a:pPr lvl="1"/>
            <a:r>
              <a:rPr lang="en-GB" dirty="0" smtClean="0"/>
              <a:t>detect primary particle at high altitude</a:t>
            </a:r>
          </a:p>
          <a:p>
            <a:pPr lvl="2"/>
            <a:r>
              <a:rPr lang="en-GB" dirty="0" smtClean="0"/>
              <a:t>requires balloon-borne or space-based experiment</a:t>
            </a:r>
          </a:p>
          <a:p>
            <a:pPr lvl="1"/>
            <a:r>
              <a:rPr lang="en-GB" dirty="0" smtClean="0"/>
              <a:t>detect shower products</a:t>
            </a:r>
          </a:p>
          <a:p>
            <a:pPr lvl="2"/>
            <a:r>
              <a:rPr lang="en-GB" dirty="0" smtClean="0"/>
              <a:t>can be ground-based, but loses information</a:t>
            </a:r>
          </a:p>
          <a:p>
            <a:r>
              <a:rPr lang="en-GB" dirty="0" smtClean="0"/>
              <a:t>Typically, ground-based detection used</a:t>
            </a:r>
            <a:br>
              <a:rPr lang="en-GB" dirty="0" smtClean="0"/>
            </a:br>
            <a:r>
              <a:rPr lang="en-GB" dirty="0" smtClean="0"/>
              <a:t>for higher-energy cosmic rays</a:t>
            </a:r>
          </a:p>
          <a:p>
            <a:pPr lvl="1"/>
            <a:r>
              <a:rPr lang="en-GB" dirty="0" smtClean="0"/>
              <a:t>flux is too low for effective detection by </a:t>
            </a:r>
            <a:br>
              <a:rPr lang="en-GB" dirty="0" smtClean="0"/>
            </a:br>
            <a:r>
              <a:rPr lang="en-GB" dirty="0" smtClean="0"/>
              <a:t>experiments small enough to launch to </a:t>
            </a:r>
            <a:br>
              <a:rPr lang="en-GB" dirty="0" smtClean="0"/>
            </a:br>
            <a:r>
              <a:rPr lang="en-GB" dirty="0" smtClean="0"/>
              <a:t>high altitude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cosmic rays: primaries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69160"/>
          </a:xfrm>
        </p:spPr>
        <p:txBody>
          <a:bodyPr/>
          <a:lstStyle/>
          <a:p>
            <a:r>
              <a:rPr lang="en-GB" dirty="0" smtClean="0"/>
              <a:t>Ideally, would like to know </a:t>
            </a:r>
            <a:r>
              <a:rPr lang="en-GB" i="1" dirty="0" smtClean="0">
                <a:solidFill>
                  <a:schemeClr val="tx2"/>
                </a:solidFill>
              </a:rPr>
              <a:t>energy</a:t>
            </a:r>
            <a:r>
              <a:rPr lang="en-GB" dirty="0" smtClean="0"/>
              <a:t> (or momentum), </a:t>
            </a:r>
            <a:r>
              <a:rPr lang="en-GB" i="1" dirty="0" smtClean="0">
                <a:solidFill>
                  <a:schemeClr val="tx2"/>
                </a:solidFill>
              </a:rPr>
              <a:t>direction</a:t>
            </a:r>
            <a:r>
              <a:rPr lang="en-GB" dirty="0" smtClean="0"/>
              <a:t> and </a:t>
            </a:r>
            <a:r>
              <a:rPr lang="en-GB" i="1" dirty="0" smtClean="0">
                <a:solidFill>
                  <a:schemeClr val="tx2"/>
                </a:solidFill>
              </a:rPr>
              <a:t>identity</a:t>
            </a:r>
            <a:r>
              <a:rPr lang="en-GB" dirty="0" smtClean="0"/>
              <a:t> of particle</a:t>
            </a:r>
          </a:p>
          <a:p>
            <a:pPr lvl="1"/>
            <a:r>
              <a:rPr lang="en-GB" dirty="0" smtClean="0"/>
              <a:t>energy can be measured by calorimetry</a:t>
            </a:r>
          </a:p>
          <a:p>
            <a:pPr lvl="1"/>
            <a:r>
              <a:rPr lang="en-GB" dirty="0" smtClean="0"/>
              <a:t>momentum by a magnetic spectrometer</a:t>
            </a:r>
          </a:p>
          <a:p>
            <a:pPr lvl="1"/>
            <a:r>
              <a:rPr lang="en-GB" dirty="0" smtClean="0"/>
              <a:t>direction requires tracking information</a:t>
            </a:r>
          </a:p>
          <a:p>
            <a:pPr lvl="2"/>
            <a:r>
              <a:rPr lang="en-GB" dirty="0" smtClean="0"/>
              <a:t>spark chambers, wire chambers, silicon </a:t>
            </a:r>
            <a:br>
              <a:rPr lang="en-GB" dirty="0" smtClean="0"/>
            </a:br>
            <a:r>
              <a:rPr lang="en-GB" dirty="0" smtClean="0"/>
              <a:t>strip detectors, CCDs, …</a:t>
            </a:r>
          </a:p>
          <a:p>
            <a:pPr lvl="1"/>
            <a:r>
              <a:rPr lang="en-GB" dirty="0" smtClean="0"/>
              <a:t>various techniques for particle </a:t>
            </a:r>
            <a:br>
              <a:rPr lang="en-GB" dirty="0" smtClean="0"/>
            </a:br>
            <a:r>
              <a:rPr lang="en-GB" dirty="0" smtClean="0"/>
              <a:t>identification</a:t>
            </a:r>
          </a:p>
          <a:p>
            <a:pPr lvl="2"/>
            <a:r>
              <a:rPr lang="en-GB" dirty="0" smtClean="0"/>
              <a:t>time of flight, </a:t>
            </a:r>
            <a:r>
              <a:rPr lang="en-GB" dirty="0" err="1" smtClean="0"/>
              <a:t>d</a:t>
            </a:r>
            <a:r>
              <a:rPr lang="en-GB" i="1" dirty="0" err="1" smtClean="0"/>
              <a:t>E</a:t>
            </a:r>
            <a:r>
              <a:rPr lang="en-GB" dirty="0" smtClean="0"/>
              <a:t>/d</a:t>
            </a:r>
            <a:r>
              <a:rPr lang="en-GB" i="1" dirty="0" smtClean="0"/>
              <a:t>x</a:t>
            </a:r>
            <a:r>
              <a:rPr lang="en-GB" dirty="0" smtClean="0"/>
              <a:t>, threshold or </a:t>
            </a:r>
            <a:br>
              <a:rPr lang="en-GB" dirty="0" smtClean="0"/>
            </a:br>
            <a:r>
              <a:rPr lang="en-GB" dirty="0" smtClean="0"/>
              <a:t>ring-imaging Cherenkov</a:t>
            </a:r>
          </a:p>
          <a:p>
            <a:pPr lvl="3"/>
            <a:r>
              <a:rPr lang="en-GB" dirty="0" smtClean="0"/>
              <a:t>measure </a:t>
            </a:r>
            <a:r>
              <a:rPr lang="en-GB" i="1" dirty="0" smtClean="0"/>
              <a:t>mass</a:t>
            </a:r>
            <a:r>
              <a:rPr lang="en-GB" dirty="0" smtClean="0"/>
              <a:t>, but generally only for </a:t>
            </a:r>
            <a:br>
              <a:rPr lang="en-GB" dirty="0" smtClean="0"/>
            </a:br>
            <a:r>
              <a:rPr lang="en-GB" dirty="0" smtClean="0"/>
              <a:t>low-</a:t>
            </a:r>
            <a:r>
              <a:rPr lang="en-GB" dirty="0" err="1" smtClean="0"/>
              <a:t>ish</a:t>
            </a:r>
            <a:r>
              <a:rPr lang="en-GB" dirty="0" smtClean="0"/>
              <a:t> energies</a:t>
            </a:r>
          </a:p>
          <a:p>
            <a:pPr lvl="2"/>
            <a:r>
              <a:rPr lang="en-GB" dirty="0" smtClean="0"/>
              <a:t>charge measurement</a:t>
            </a:r>
          </a:p>
          <a:p>
            <a:pPr lvl="3"/>
            <a:r>
              <a:rPr lang="en-GB" dirty="0" smtClean="0"/>
              <a:t>measures </a:t>
            </a:r>
            <a:r>
              <a:rPr lang="en-GB" i="1" dirty="0" smtClean="0"/>
              <a:t>Z, </a:t>
            </a:r>
            <a:r>
              <a:rPr lang="en-GB" dirty="0" smtClean="0"/>
              <a:t>cannot separate isotopes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7</a:t>
            </a:fld>
            <a:endParaRPr lang="en-GB"/>
          </a:p>
        </p:txBody>
      </p:sp>
      <p:pic>
        <p:nvPicPr>
          <p:cNvPr id="4100" name="Picture 4" descr="http://ej.iop.org/images/0004-637X/770/1/2/Full/apj471186f1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40" y="2507279"/>
            <a:ext cx="3312000" cy="41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28529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PAMELA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71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Energy/momentum and direction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Magnetic spectrometers measure </a:t>
            </a:r>
            <a:r>
              <a:rPr lang="en-GB" i="1" dirty="0" smtClean="0"/>
              <a:t>momentum</a:t>
            </a:r>
            <a:r>
              <a:rPr lang="en-GB" dirty="0" smtClean="0"/>
              <a:t> (actually, rigidity) from deflection of particle by magnetic field</a:t>
            </a:r>
          </a:p>
          <a:p>
            <a:pPr lvl="1"/>
            <a:r>
              <a:rPr lang="en-GB" dirty="0" smtClean="0"/>
              <a:t>this has the advantage that it measures charge </a:t>
            </a:r>
            <a:r>
              <a:rPr lang="en-GB" i="1" dirty="0" smtClean="0"/>
              <a:t>sign</a:t>
            </a:r>
            <a:r>
              <a:rPr lang="en-GB" dirty="0" smtClean="0"/>
              <a:t>, and thus distinguishes particles from antiparticles</a:t>
            </a:r>
          </a:p>
          <a:p>
            <a:r>
              <a:rPr lang="en-GB" dirty="0" smtClean="0"/>
              <a:t>Calorimeters measure </a:t>
            </a:r>
            <a:r>
              <a:rPr lang="en-GB" i="1" dirty="0" smtClean="0"/>
              <a:t>energy</a:t>
            </a:r>
            <a:r>
              <a:rPr lang="en-GB" dirty="0" smtClean="0"/>
              <a:t> by causing particle to shower and then detecting deposited energy</a:t>
            </a:r>
          </a:p>
          <a:p>
            <a:pPr lvl="1"/>
            <a:r>
              <a:rPr lang="en-GB" dirty="0" smtClean="0"/>
              <a:t>this is usually more accurate than momentum above a certain threshold (depends on magnetic field) and measures photons (and other neutrals) as well as charged particles</a:t>
            </a:r>
          </a:p>
          <a:p>
            <a:r>
              <a:rPr lang="en-GB" dirty="0" smtClean="0"/>
              <a:t>Other techniques include transition radiation (measures </a:t>
            </a:r>
            <a:r>
              <a:rPr lang="el-GR" dirty="0" smtClean="0"/>
              <a:t>γ</a:t>
            </a:r>
            <a:r>
              <a:rPr lang="en-GB" dirty="0" smtClean="0"/>
              <a:t>; convert to </a:t>
            </a:r>
            <a:r>
              <a:rPr lang="en-GB" i="1" dirty="0" smtClean="0"/>
              <a:t>E</a:t>
            </a:r>
            <a:r>
              <a:rPr lang="en-GB" dirty="0" smtClean="0"/>
              <a:t> by determining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calorimetry and transition radiation can both be used by non-magnetic detectors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-zeus.desy.de/~kind/particle_id/gifs/bb_theor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"/>
          <a:stretch/>
        </p:blipFill>
        <p:spPr bwMode="auto">
          <a:xfrm>
            <a:off x="5349371" y="548680"/>
            <a:ext cx="37591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identification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en-GB" dirty="0" err="1" smtClean="0"/>
              <a:t>d</a:t>
            </a:r>
            <a:r>
              <a:rPr lang="en-GB" i="1" dirty="0" err="1" smtClean="0"/>
              <a:t>E</a:t>
            </a:r>
            <a:r>
              <a:rPr lang="en-GB" dirty="0" smtClean="0"/>
              <a:t>/d</a:t>
            </a:r>
            <a:r>
              <a:rPr lang="en-GB" i="1" dirty="0" smtClean="0"/>
              <a:t>x </a:t>
            </a:r>
            <a:r>
              <a:rPr lang="en-GB" dirty="0" smtClean="0"/>
              <a:t>depends on </a:t>
            </a:r>
            <a:r>
              <a:rPr lang="el-GR" dirty="0" smtClean="0"/>
              <a:t>βγ</a:t>
            </a:r>
            <a:r>
              <a:rPr lang="en-GB" dirty="0" smtClean="0"/>
              <a:t> and therefore,</a:t>
            </a:r>
            <a:br>
              <a:rPr lang="en-GB" dirty="0" smtClean="0"/>
            </a:br>
            <a:r>
              <a:rPr lang="en-GB" dirty="0" smtClean="0"/>
              <a:t>for a known momentum, on the </a:t>
            </a:r>
            <a:br>
              <a:rPr lang="en-GB" dirty="0" smtClean="0"/>
            </a:br>
            <a:r>
              <a:rPr lang="en-GB" dirty="0" smtClean="0"/>
              <a:t>mass of the particle</a:t>
            </a:r>
          </a:p>
          <a:p>
            <a:pPr lvl="1"/>
            <a:r>
              <a:rPr lang="en-GB" dirty="0" smtClean="0"/>
              <a:t>the dependence is fairly complicated,</a:t>
            </a:r>
            <a:br>
              <a:rPr lang="en-GB" dirty="0" smtClean="0"/>
            </a:br>
            <a:r>
              <a:rPr lang="en-GB" dirty="0" smtClean="0"/>
              <a:t>and measurements do not generally use</a:t>
            </a:r>
            <a:br>
              <a:rPr lang="en-GB" dirty="0" smtClean="0"/>
            </a:br>
            <a:r>
              <a:rPr lang="en-GB" dirty="0" smtClean="0">
                <a:ea typeface="Cambria Math"/>
              </a:rPr>
              <a:t>⟨</a:t>
            </a:r>
            <a:r>
              <a:rPr lang="en-GB" dirty="0" err="1" smtClean="0">
                <a:ea typeface="Cambria Math"/>
              </a:rPr>
              <a:t>d</a:t>
            </a:r>
            <a:r>
              <a:rPr lang="en-GB" i="1" dirty="0" err="1" smtClean="0">
                <a:ea typeface="Cambria Math"/>
              </a:rPr>
              <a:t>E</a:t>
            </a:r>
            <a:r>
              <a:rPr lang="en-GB" dirty="0" smtClean="0">
                <a:ea typeface="Cambria Math"/>
              </a:rPr>
              <a:t>/d</a:t>
            </a:r>
            <a:r>
              <a:rPr lang="en-GB" i="1" dirty="0" smtClean="0">
                <a:ea typeface="Cambria Math"/>
              </a:rPr>
              <a:t>x</a:t>
            </a:r>
            <a:r>
              <a:rPr lang="en-GB" dirty="0" smtClean="0">
                <a:ea typeface="Cambria Math"/>
              </a:rPr>
              <a:t>⟩ itself but a truncated mean—therefore need to adjust formula</a:t>
            </a:r>
          </a:p>
          <a:p>
            <a:r>
              <a:rPr lang="en-GB" dirty="0" smtClean="0">
                <a:ea typeface="Cambria Math"/>
              </a:rPr>
              <a:t>TOF depends on </a:t>
            </a:r>
            <a:r>
              <a:rPr lang="el-GR" dirty="0" smtClean="0">
                <a:ea typeface="Cambria Math"/>
              </a:rPr>
              <a:t>β</a:t>
            </a:r>
            <a:r>
              <a:rPr lang="en-GB" dirty="0" smtClean="0">
                <a:ea typeface="Cambria Math"/>
              </a:rPr>
              <a:t>, hence on </a:t>
            </a:r>
            <a:r>
              <a:rPr lang="en-GB" i="1" dirty="0" smtClean="0">
                <a:ea typeface="Cambria Math"/>
              </a:rPr>
              <a:t>m</a:t>
            </a:r>
            <a:r>
              <a:rPr lang="en-GB" dirty="0" smtClean="0">
                <a:ea typeface="Cambria Math"/>
              </a:rPr>
              <a:t> if </a:t>
            </a:r>
            <a:r>
              <a:rPr lang="en-GB" i="1" dirty="0" smtClean="0">
                <a:ea typeface="Cambria Math"/>
              </a:rPr>
              <a:t>p</a:t>
            </a:r>
            <a:r>
              <a:rPr lang="en-GB" dirty="0" smtClean="0">
                <a:ea typeface="Cambria Math"/>
              </a:rPr>
              <a:t> known</a:t>
            </a:r>
          </a:p>
          <a:p>
            <a:r>
              <a:rPr lang="en-GB" dirty="0" smtClean="0">
                <a:ea typeface="Cambria Math"/>
              </a:rPr>
              <a:t>Cherenkov methods depend on </a:t>
            </a:r>
            <a:r>
              <a:rPr lang="el-GR" dirty="0" smtClean="0">
                <a:ea typeface="Cambria Math"/>
              </a:rPr>
              <a:t>β</a:t>
            </a:r>
            <a:r>
              <a:rPr lang="en-GB" dirty="0" smtClean="0">
                <a:ea typeface="Cambria Math"/>
              </a:rPr>
              <a:t> via cos </a:t>
            </a:r>
            <a:r>
              <a:rPr lang="el-GR" dirty="0" smtClean="0">
                <a:ea typeface="Cambria Math"/>
              </a:rPr>
              <a:t>θ</a:t>
            </a:r>
            <a:r>
              <a:rPr lang="en-GB" dirty="0" smtClean="0">
                <a:ea typeface="Cambria Math"/>
              </a:rPr>
              <a:t> = 1/</a:t>
            </a:r>
            <a:r>
              <a:rPr lang="en-GB" i="1" dirty="0" smtClean="0">
                <a:ea typeface="Cambria Math"/>
              </a:rPr>
              <a:t>n</a:t>
            </a:r>
            <a:r>
              <a:rPr lang="el-GR" dirty="0" smtClean="0">
                <a:ea typeface="Cambria Math"/>
              </a:rPr>
              <a:t>β</a:t>
            </a:r>
            <a:endParaRPr lang="en-GB" dirty="0" smtClean="0">
              <a:ea typeface="Cambria Math"/>
            </a:endParaRPr>
          </a:p>
          <a:p>
            <a:r>
              <a:rPr lang="en-GB" i="1" dirty="0" smtClean="0">
                <a:solidFill>
                  <a:schemeClr val="tx2"/>
                </a:solidFill>
                <a:ea typeface="Cambria Math"/>
              </a:rPr>
              <a:t>All these methods lose discrimination when particles become ultra-relativistic, so that m is negligible</a:t>
            </a:r>
          </a:p>
          <a:p>
            <a:r>
              <a:rPr lang="en-GB" dirty="0" smtClean="0">
                <a:ea typeface="Cambria Math"/>
              </a:rPr>
              <a:t>Determining particle charge via ionisation produced works up to higher momenta, but does not give isotopic info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56376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ZEUS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6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1809</TotalTime>
  <Words>776</Words>
  <Application>Microsoft Office PowerPoint</Application>
  <PresentationFormat>On-screen Show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PHY418 Particle Astrophysics</vt:lpstr>
      <vt:lpstr>Cosmic Rays</vt:lpstr>
      <vt:lpstr>Discovery of cosmic rays</vt:lpstr>
      <vt:lpstr>Early significance of cosmic rays</vt:lpstr>
      <vt:lpstr>Cosmic Rays</vt:lpstr>
      <vt:lpstr>Detection of cosmic rays</vt:lpstr>
      <vt:lpstr>Detection of cosmic rays: primaries</vt:lpstr>
      <vt:lpstr>Energy/momentum and direction</vt:lpstr>
      <vt:lpstr>Particle identification</vt:lpstr>
      <vt:lpstr>Particle identification</vt:lpstr>
      <vt:lpstr>Detection of cosmic rays: showers</vt:lpstr>
      <vt:lpstr>Detection of cosmic rays: showers</vt:lpstr>
      <vt:lpstr>Energy measurement</vt:lpstr>
      <vt:lpstr>Particle identification</vt:lpstr>
      <vt:lpstr>Cosmic Rays</vt:lpstr>
      <vt:lpstr>Properties of cosmic rays</vt:lpstr>
      <vt:lpstr>Composition</vt:lpstr>
      <vt:lpstr>High energy composition</vt:lpstr>
      <vt:lpstr>High energy composition: GZK</vt:lpstr>
      <vt:lpstr>Isotopic composition</vt:lpstr>
      <vt:lpstr>Antiparticles</vt:lpstr>
      <vt:lpstr>Directional information</vt:lpstr>
      <vt:lpstr>Directional information: high energies</vt:lpstr>
      <vt:lpstr>Summary</vt:lpstr>
      <vt:lpstr>Next: radio emission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PHY418 Particle Astrophysics</dc:title>
  <dc:creator>Susan</dc:creator>
  <cp:lastModifiedBy>Susan</cp:lastModifiedBy>
  <cp:revision>56</cp:revision>
  <cp:lastPrinted>2014-09-29T15:34:39Z</cp:lastPrinted>
  <dcterms:created xsi:type="dcterms:W3CDTF">2014-09-28T17:09:04Z</dcterms:created>
  <dcterms:modified xsi:type="dcterms:W3CDTF">2014-10-06T15:38:46Z</dcterms:modified>
</cp:coreProperties>
</file>