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4091-9CC0-4703-A2FE-F41871278C0B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FA291-20C2-4944-A3FC-E53E1E63E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0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53FA-A9CA-4AFB-8EAC-176E9FF90B8A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B4BB-C4A1-4205-B7B1-22031830A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1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072-EB5F-440B-9870-62D37545D3A4}" type="datetime1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2EF5-A8A7-4D74-8BCC-FA15D9E706BE}" type="datetime1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DF70-FFE5-46AD-BDB4-60DD99EAF038}" type="datetime1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5C6B-B19B-4AF9-940E-8419581EA10D}" type="datetime1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B28-5697-47CF-B9F4-0A38CFC1F111}" type="datetime1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24-A55D-4105-9F74-D691B8AB36EB}" type="datetime1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7DCA-DC3F-453A-8253-F92BE85EB2CB}" type="datetime1">
              <a:rPr lang="en-GB" smtClean="0"/>
              <a:t>29/09/2017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4463-EB73-4EF2-8550-19CC27019E36}" type="datetime1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AB2F-91A8-4ED7-B802-A52847DA886C}" type="datetime1">
              <a:rPr lang="en-GB" smtClean="0"/>
              <a:t>29/09/2017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EAA6-7C99-4A5B-ADC4-387CFEA3B8C4}" type="datetime1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8BE-0DB5-46A5-95D4-7460AE6ECCB9}" type="datetime1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9FEA79-97B1-4DF5-9499-7941E1DA6A50}" type="datetime1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PHY418 Particle Astrophysics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Introduction: What is particle astrophysics?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Inflation and the </a:t>
            </a:r>
            <a:r>
              <a:rPr lang="en-GB" dirty="0" err="1" smtClean="0"/>
              <a:t>inflaton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/>
              <a:lstStyle/>
              <a:p>
                <a:r>
                  <a:rPr lang="en-GB" dirty="0" smtClean="0"/>
                  <a:t>Exponential expansion requires equation of state </a:t>
                </a:r>
                <a:r>
                  <a:rPr lang="en-GB" i="1" dirty="0" smtClean="0"/>
                  <a:t>P</a:t>
                </a:r>
                <a:r>
                  <a:rPr lang="en-GB" dirty="0" smtClean="0"/>
                  <a:t> = −</a:t>
                </a:r>
                <a:r>
                  <a:rPr lang="en-GB" i="1" dirty="0" smtClean="0"/>
                  <a:t>Ɛ </a:t>
                </a:r>
                <a:r>
                  <a:rPr lang="en-GB" dirty="0" smtClean="0"/>
                  <a:t>(vacuum energy)</a:t>
                </a:r>
              </a:p>
              <a:p>
                <a:pPr lvl="1"/>
                <a:r>
                  <a:rPr lang="en-GB" dirty="0" smtClean="0"/>
                  <a:t>this can be approximated by a </a:t>
                </a:r>
                <a:r>
                  <a:rPr lang="en-GB" b="1" dirty="0" smtClean="0"/>
                  <a:t>scalar field</a:t>
                </a:r>
                <a:r>
                  <a:rPr lang="en-GB" dirty="0" smtClean="0"/>
                  <a:t> (the </a:t>
                </a:r>
                <a:r>
                  <a:rPr lang="en-GB" b="1" i="1" dirty="0" err="1" smtClean="0">
                    <a:solidFill>
                      <a:schemeClr val="accent4"/>
                    </a:solidFill>
                  </a:rPr>
                  <a:t>inflaton</a:t>
                </a:r>
                <a:r>
                  <a:rPr lang="en-GB" dirty="0" smtClean="0"/>
                  <a:t>) </a:t>
                </a:r>
                <a:r>
                  <a:rPr lang="el-GR" i="1" dirty="0" smtClean="0"/>
                  <a:t>ϕ</a:t>
                </a:r>
                <a:r>
                  <a:rPr lang="en-GB" dirty="0"/>
                  <a:t>: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2ℏ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GB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</m:acc>
                      </m:e>
                      <m:sup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GB" b="0" dirty="0" smtClean="0">
                    <a:ea typeface="Cambria Math"/>
                  </a:rPr>
                  <a:t/>
                </a:r>
                <a:br>
                  <a:rPr lang="en-GB" b="0" dirty="0" smtClean="0">
                    <a:ea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𝜙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  <a:ea typeface="Cambria Math"/>
                          </a:rPr>
                          <m:t>2ℏ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GB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</m:acc>
                      </m:e>
                      <m:sup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d>
                    <m:r>
                      <a:rPr lang="en-GB" i="1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GB" dirty="0">
                  <a:ea typeface="Cambria Math"/>
                </a:endParaRPr>
              </a:p>
              <a:p>
                <a:pPr lvl="2"/>
                <a:r>
                  <a:rPr lang="en-GB" b="0" dirty="0" smtClean="0">
                    <a:ea typeface="Cambria Math"/>
                  </a:rPr>
                  <a:t>if the kinetic term is small this is </a:t>
                </a:r>
                <a:r>
                  <a:rPr lang="en-GB" b="0" i="1" dirty="0" smtClean="0">
                    <a:ea typeface="Cambria Math"/>
                  </a:rPr>
                  <a:t>almost</a:t>
                </a:r>
                <a:r>
                  <a:rPr lang="en-GB" b="0" dirty="0" smtClean="0">
                    <a:ea typeface="Cambria Math"/>
                  </a:rPr>
                  <a:t> a vacuum energy</a:t>
                </a:r>
              </a:p>
              <a:p>
                <a:pPr lvl="1"/>
                <a:r>
                  <a:rPr lang="en-GB" dirty="0" smtClean="0">
                    <a:ea typeface="Cambria Math"/>
                  </a:rPr>
                  <a:t>this is very similar to the Higgs field (but expected mass of </a:t>
                </a:r>
                <a:r>
                  <a:rPr lang="en-GB" dirty="0" err="1" smtClean="0">
                    <a:ea typeface="Cambria Math"/>
                  </a:rPr>
                  <a:t>inflaton</a:t>
                </a:r>
                <a:r>
                  <a:rPr lang="en-GB" dirty="0" smtClean="0">
                    <a:ea typeface="Cambria Math"/>
                  </a:rPr>
                  <a:t> </a:t>
                </a:r>
                <a:r>
                  <a:rPr lang="en-GB" b="1" dirty="0" smtClean="0">
                    <a:latin typeface="Cambria Math"/>
                    <a:ea typeface="Cambria Math"/>
                  </a:rPr>
                  <a:t>≫</a:t>
                </a:r>
                <a:r>
                  <a:rPr lang="en-GB" dirty="0" smtClean="0">
                    <a:latin typeface="Cambria Math"/>
                    <a:ea typeface="Cambria Math"/>
                  </a:rPr>
                  <a:t> </a:t>
                </a:r>
                <a:r>
                  <a:rPr lang="en-GB" dirty="0" smtClean="0">
                    <a:ea typeface="Cambria Math"/>
                  </a:rPr>
                  <a:t>Higgs mass)</a:t>
                </a:r>
              </a:p>
              <a:p>
                <a:pPr lvl="2"/>
                <a:r>
                  <a:rPr lang="en-GB" b="0" dirty="0" smtClean="0">
                    <a:ea typeface="Cambria Math"/>
                  </a:rPr>
                  <a:t>most extensions to Standard Model (e.g.</a:t>
                </a:r>
                <a:br>
                  <a:rPr lang="en-GB" b="0" dirty="0" smtClean="0">
                    <a:ea typeface="Cambria Math"/>
                  </a:rPr>
                </a:br>
                <a:r>
                  <a:rPr lang="en-GB" b="0" dirty="0" err="1" smtClean="0">
                    <a:ea typeface="Cambria Math"/>
                  </a:rPr>
                  <a:t>supersymmetry</a:t>
                </a:r>
                <a:r>
                  <a:rPr lang="en-GB" b="0" dirty="0" smtClean="0">
                    <a:ea typeface="Cambria Math"/>
                  </a:rPr>
                  <a:t>) predict more Higgs fields</a:t>
                </a:r>
              </a:p>
              <a:p>
                <a:pPr lvl="1"/>
                <a:r>
                  <a:rPr lang="en-GB" dirty="0" smtClean="0">
                    <a:ea typeface="Cambria Math"/>
                  </a:rPr>
                  <a:t>various models of inflationary cosmology</a:t>
                </a:r>
                <a:br>
                  <a:rPr lang="en-GB" dirty="0" smtClean="0">
                    <a:ea typeface="Cambria Math"/>
                  </a:rPr>
                </a:br>
                <a:r>
                  <a:rPr lang="en-GB" dirty="0" smtClean="0">
                    <a:ea typeface="Cambria Math"/>
                  </a:rPr>
                  <a:t>exist</a:t>
                </a:r>
              </a:p>
              <a:p>
                <a:pPr lvl="2"/>
                <a:r>
                  <a:rPr lang="en-GB" b="0" dirty="0" smtClean="0">
                    <a:ea typeface="Cambria Math"/>
                  </a:rPr>
                  <a:t>testable using CMB polarisation, cf. BICEP2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593" t="-855" b="-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10</a:t>
            </a:fld>
            <a:endParaRPr lang="en-GB"/>
          </a:p>
        </p:txBody>
      </p:sp>
      <p:pic>
        <p:nvPicPr>
          <p:cNvPr id="2052" name="Picture 4" descr="http://universeinproblems.com/images/thumb/4/4d/Inflation_3_2_1.jpg/300px-Inflation_3_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72" y="4940001"/>
            <a:ext cx="28575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54" y="2546176"/>
            <a:ext cx="33718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Baryogenesis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universe contains matter, but not antimatter</a:t>
            </a:r>
          </a:p>
          <a:p>
            <a:pPr lvl="1"/>
            <a:r>
              <a:rPr lang="en-GB" dirty="0" smtClean="0"/>
              <a:t>evidence: no annihilation signatures</a:t>
            </a:r>
          </a:p>
          <a:p>
            <a:r>
              <a:rPr lang="en-GB" dirty="0" smtClean="0"/>
              <a:t>The amount of (baryonic) matter is small</a:t>
            </a:r>
          </a:p>
          <a:p>
            <a:pPr lvl="1"/>
            <a:r>
              <a:rPr lang="en-GB" dirty="0" smtClean="0"/>
              <a:t>ratio of baryons to photons ~6×10</a:t>
            </a:r>
            <a:r>
              <a:rPr lang="en-GB" baseline="30000" dirty="0" smtClean="0"/>
              <a:t>−10</a:t>
            </a:r>
            <a:endParaRPr lang="en-GB" dirty="0" smtClean="0"/>
          </a:p>
          <a:p>
            <a:r>
              <a:rPr lang="en-GB" dirty="0" smtClean="0"/>
              <a:t>At some point in the very early</a:t>
            </a:r>
            <a:br>
              <a:rPr lang="en-GB" dirty="0" smtClean="0"/>
            </a:br>
            <a:r>
              <a:rPr lang="en-GB" dirty="0" smtClean="0"/>
              <a:t>universe, non-zero baryon number</a:t>
            </a:r>
            <a:br>
              <a:rPr lang="en-GB" dirty="0" smtClean="0"/>
            </a:br>
            <a:r>
              <a:rPr lang="en-GB" dirty="0" smtClean="0"/>
              <a:t>must be generated</a:t>
            </a:r>
            <a:endParaRPr lang="en-GB" baseline="30000" dirty="0" smtClean="0"/>
          </a:p>
          <a:p>
            <a:r>
              <a:rPr lang="en-GB" dirty="0" smtClean="0"/>
              <a:t>Sakharov conditions:</a:t>
            </a:r>
          </a:p>
          <a:p>
            <a:pPr lvl="1"/>
            <a:r>
              <a:rPr lang="en-GB" dirty="0" smtClean="0"/>
              <a:t>B must be violated</a:t>
            </a:r>
          </a:p>
          <a:p>
            <a:pPr lvl="1"/>
            <a:r>
              <a:rPr lang="en-GB" dirty="0"/>
              <a:t>reactions must take place out of </a:t>
            </a:r>
            <a:br>
              <a:rPr lang="en-GB" dirty="0"/>
            </a:br>
            <a:r>
              <a:rPr lang="en-GB" dirty="0"/>
              <a:t>thermodynamic </a:t>
            </a:r>
            <a:r>
              <a:rPr lang="en-GB" dirty="0" smtClean="0"/>
              <a:t>equilibrium</a:t>
            </a:r>
          </a:p>
          <a:p>
            <a:pPr lvl="1"/>
            <a:r>
              <a:rPr lang="en-GB" dirty="0" smtClean="0"/>
              <a:t>C and CP must be violated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04248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>
                <a:solidFill>
                  <a:schemeClr val="accent5"/>
                </a:solidFill>
              </a:rPr>
              <a:t>notes section 1.2.2</a:t>
            </a:r>
            <a:endParaRPr lang="en-GB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71" y="476672"/>
            <a:ext cx="37433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Baryogenesis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B</a:t>
            </a:r>
            <a:r>
              <a:rPr lang="en-GB" dirty="0" smtClean="0"/>
              <a:t> violation occurs in Standard</a:t>
            </a:r>
            <a:br>
              <a:rPr lang="en-GB" dirty="0" smtClean="0"/>
            </a:br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via transitions called </a:t>
            </a:r>
            <a:r>
              <a:rPr lang="en-GB" b="1" i="1" dirty="0" err="1" smtClean="0">
                <a:solidFill>
                  <a:schemeClr val="accent4"/>
                </a:solidFill>
              </a:rPr>
              <a:t>sphalerons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which conserve </a:t>
            </a:r>
            <a:r>
              <a:rPr lang="en-GB" i="1" dirty="0" smtClean="0"/>
              <a:t>B</a:t>
            </a:r>
            <a:r>
              <a:rPr lang="en-GB" dirty="0" smtClean="0"/>
              <a:t> – </a:t>
            </a:r>
            <a:r>
              <a:rPr lang="en-GB" i="1" dirty="0" smtClean="0"/>
              <a:t>L</a:t>
            </a:r>
            <a:r>
              <a:rPr lang="en-GB" dirty="0" smtClean="0"/>
              <a:t> but violate</a:t>
            </a:r>
            <a:br>
              <a:rPr lang="en-GB" dirty="0" smtClean="0"/>
            </a:br>
            <a:r>
              <a:rPr lang="en-GB" i="1" dirty="0" smtClean="0"/>
              <a:t>B</a:t>
            </a:r>
            <a:r>
              <a:rPr lang="en-GB" dirty="0" smtClean="0"/>
              <a:t> and </a:t>
            </a:r>
            <a:r>
              <a:rPr lang="en-GB" i="1" dirty="0" smtClean="0"/>
              <a:t>L</a:t>
            </a:r>
            <a:r>
              <a:rPr lang="en-GB" dirty="0" smtClean="0"/>
              <a:t> separately (by 3 units)</a:t>
            </a:r>
          </a:p>
          <a:p>
            <a:pPr lvl="1"/>
            <a:r>
              <a:rPr lang="en-GB" dirty="0" smtClean="0"/>
              <a:t>these are quantum tunnelling transitions</a:t>
            </a:r>
            <a:br>
              <a:rPr lang="en-GB" dirty="0" smtClean="0"/>
            </a:br>
            <a:r>
              <a:rPr lang="en-GB" dirty="0" smtClean="0"/>
              <a:t>which are suppressed to non-existence in the present universe but would have occurred easily at sufficiently high energies</a:t>
            </a:r>
          </a:p>
          <a:p>
            <a:r>
              <a:rPr lang="en-GB" dirty="0" smtClean="0"/>
              <a:t>Out-of-equilibrium conditions are natural</a:t>
            </a:r>
          </a:p>
          <a:p>
            <a:pPr lvl="1"/>
            <a:r>
              <a:rPr lang="en-GB" dirty="0" smtClean="0"/>
              <a:t>in a rapidly expanding and cooling early universe</a:t>
            </a:r>
          </a:p>
          <a:p>
            <a:r>
              <a:rPr lang="en-GB" i="1" dirty="0" smtClean="0"/>
              <a:t>C</a:t>
            </a:r>
            <a:r>
              <a:rPr lang="en-GB" dirty="0" smtClean="0"/>
              <a:t> and </a:t>
            </a:r>
            <a:r>
              <a:rPr lang="en-GB" i="1" dirty="0" smtClean="0"/>
              <a:t>CP</a:t>
            </a:r>
            <a:r>
              <a:rPr lang="en-GB" dirty="0" smtClean="0"/>
              <a:t> violation are observed in weak interactions</a:t>
            </a:r>
          </a:p>
          <a:p>
            <a:pPr lvl="1"/>
            <a:r>
              <a:rPr lang="en-GB" dirty="0" smtClean="0"/>
              <a:t>level of </a:t>
            </a:r>
            <a:r>
              <a:rPr lang="en-GB" i="1" dirty="0" smtClean="0"/>
              <a:t>CP</a:t>
            </a:r>
            <a:r>
              <a:rPr lang="en-GB" dirty="0" smtClean="0"/>
              <a:t> violation insufficient for observed asymmetry</a:t>
            </a:r>
          </a:p>
          <a:p>
            <a:pPr lvl="1"/>
            <a:r>
              <a:rPr lang="en-GB" i="1" dirty="0" smtClean="0"/>
              <a:t>CP</a:t>
            </a:r>
            <a:r>
              <a:rPr lang="en-GB" dirty="0" smtClean="0"/>
              <a:t> violation may also occur in neutrino sector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34419"/>
            <a:ext cx="7620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Baryogenesis</a:t>
            </a:r>
            <a:r>
              <a:rPr lang="en-GB" dirty="0" smtClean="0"/>
              <a:t>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GUT </a:t>
            </a:r>
            <a:r>
              <a:rPr lang="en-GB" i="1" dirty="0" err="1" smtClean="0"/>
              <a:t>baryogenesis</a:t>
            </a:r>
            <a:endParaRPr lang="en-GB" dirty="0" smtClean="0"/>
          </a:p>
          <a:p>
            <a:pPr lvl="1"/>
            <a:r>
              <a:rPr lang="en-GB" dirty="0" smtClean="0"/>
              <a:t>takes place via heavy gauge bosons X and Y</a:t>
            </a:r>
          </a:p>
          <a:p>
            <a:pPr lvl="2"/>
            <a:r>
              <a:rPr lang="en-GB" dirty="0" smtClean="0"/>
              <a:t>problem—may allow production of heavy GUT relics such as magnetic monopoles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i="1" dirty="0" smtClean="0"/>
              <a:t>Electroweak </a:t>
            </a:r>
            <a:r>
              <a:rPr lang="en-GB" i="1" dirty="0" err="1" smtClean="0"/>
              <a:t>baryogenesis</a:t>
            </a:r>
            <a:endParaRPr lang="en-GB" dirty="0"/>
          </a:p>
          <a:p>
            <a:pPr lvl="1"/>
            <a:r>
              <a:rPr lang="en-GB" dirty="0" smtClean="0"/>
              <a:t>takes place at electroweak phase transition (~100 </a:t>
            </a:r>
            <a:r>
              <a:rPr lang="en-GB" dirty="0" err="1" smtClean="0"/>
              <a:t>GeV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problem: requires first-order phase transition to satisfy out-of-equilibrium condition, and this requires a light Higgs (&lt;75 </a:t>
            </a:r>
            <a:r>
              <a:rPr lang="en-GB" dirty="0" err="1" smtClean="0"/>
              <a:t>GeV</a:t>
            </a:r>
            <a:r>
              <a:rPr lang="en-GB" dirty="0" smtClean="0"/>
              <a:t>/c</a:t>
            </a:r>
            <a:r>
              <a:rPr lang="en-GB" baseline="30000" dirty="0" smtClean="0"/>
              <a:t>2</a:t>
            </a:r>
            <a:r>
              <a:rPr lang="en-GB" dirty="0" smtClean="0"/>
              <a:t>, cf. 126 </a:t>
            </a:r>
            <a:r>
              <a:rPr lang="en-GB" dirty="0" err="1" smtClean="0"/>
              <a:t>GeV</a:t>
            </a:r>
            <a:r>
              <a:rPr lang="en-GB" dirty="0" smtClean="0"/>
              <a:t>/c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Leptogenesis</a:t>
            </a:r>
            <a:r>
              <a:rPr lang="en-GB" dirty="0" smtClean="0"/>
              <a:t>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Generate non-zero </a:t>
            </a:r>
            <a:r>
              <a:rPr lang="en-GB" i="1" dirty="0" smtClean="0"/>
              <a:t>lepton</a:t>
            </a:r>
            <a:r>
              <a:rPr lang="en-GB" dirty="0" smtClean="0"/>
              <a:t> number, convert to </a:t>
            </a:r>
            <a:r>
              <a:rPr lang="en-GB" i="1" dirty="0" smtClean="0"/>
              <a:t>B</a:t>
            </a:r>
            <a:r>
              <a:rPr lang="en-GB" dirty="0" smtClean="0"/>
              <a:t> via </a:t>
            </a:r>
            <a:r>
              <a:rPr lang="en-GB" dirty="0" err="1" smtClean="0"/>
              <a:t>sphaleron</a:t>
            </a:r>
            <a:r>
              <a:rPr lang="en-GB" dirty="0" smtClean="0"/>
              <a:t> transitions</a:t>
            </a:r>
          </a:p>
          <a:p>
            <a:pPr lvl="1"/>
            <a:r>
              <a:rPr lang="en-GB" dirty="0" smtClean="0"/>
              <a:t>lepton number violation is testable at </a:t>
            </a:r>
            <a:br>
              <a:rPr lang="en-GB" dirty="0" smtClean="0"/>
            </a:br>
            <a:r>
              <a:rPr lang="en-GB" dirty="0" smtClean="0"/>
              <a:t>low energies via double </a:t>
            </a:r>
            <a:r>
              <a:rPr lang="el-GR" dirty="0" smtClean="0"/>
              <a:t>β</a:t>
            </a:r>
            <a:r>
              <a:rPr lang="en-GB" dirty="0" smtClean="0"/>
              <a:t> decay</a:t>
            </a:r>
          </a:p>
          <a:p>
            <a:pPr lvl="2"/>
            <a:r>
              <a:rPr lang="en-GB" dirty="0" smtClean="0"/>
              <a:t>occurs if neutrinos are </a:t>
            </a:r>
            <a:r>
              <a:rPr lang="en-GB" i="1" dirty="0" err="1" smtClean="0"/>
              <a:t>Majorana</a:t>
            </a:r>
            <a:r>
              <a:rPr lang="en-GB" i="1" dirty="0" smtClean="0"/>
              <a:t> particles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(neutrino and antineutrino are the same</a:t>
            </a:r>
            <a:br>
              <a:rPr lang="en-GB" dirty="0" smtClean="0"/>
            </a:br>
            <a:r>
              <a:rPr lang="en-GB" dirty="0" smtClean="0"/>
              <a:t>particle with different “handedness”)</a:t>
            </a:r>
          </a:p>
          <a:p>
            <a:pPr lvl="1"/>
            <a:r>
              <a:rPr lang="en-GB" dirty="0" smtClean="0"/>
              <a:t>expected in “seesaw models” which use</a:t>
            </a:r>
            <a:br>
              <a:rPr lang="en-GB" dirty="0" smtClean="0"/>
            </a:br>
            <a:r>
              <a:rPr lang="en-GB" dirty="0" smtClean="0"/>
              <a:t>massive right-handed neutrino to explain why (left-handed) neutrino mass so small compared to other fermions</a:t>
            </a:r>
          </a:p>
          <a:p>
            <a:pPr lvl="1"/>
            <a:r>
              <a:rPr lang="en-GB" dirty="0" smtClean="0"/>
              <a:t>possible link to </a:t>
            </a:r>
            <a:r>
              <a:rPr lang="en-GB" dirty="0" err="1" smtClean="0"/>
              <a:t>axion</a:t>
            </a:r>
            <a:r>
              <a:rPr lang="en-GB" dirty="0" smtClean="0"/>
              <a:t> dark matter</a:t>
            </a:r>
          </a:p>
          <a:p>
            <a:pPr lvl="2"/>
            <a:r>
              <a:rPr lang="en-GB" dirty="0" smtClean="0"/>
              <a:t>lightest of the “heavy” neutrino states could be linked to </a:t>
            </a:r>
            <a:r>
              <a:rPr lang="en-GB" dirty="0" err="1" smtClean="0"/>
              <a:t>axion</a:t>
            </a:r>
            <a:r>
              <a:rPr lang="en-GB" dirty="0" smtClean="0"/>
              <a:t> symmetry-breaking scale </a:t>
            </a:r>
            <a:r>
              <a:rPr lang="en-GB" b="1" i="1" dirty="0" smtClean="0">
                <a:latin typeface="Candara" panose="020E0502030303020204" pitchFamily="34" charset="0"/>
              </a:rPr>
              <a:t>f</a:t>
            </a:r>
            <a:r>
              <a:rPr lang="en-GB" dirty="0" smtClean="0"/>
              <a:t> (see later)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14</a:t>
            </a:fld>
            <a:endParaRPr lang="en-GB"/>
          </a:p>
        </p:txBody>
      </p:sp>
      <p:pic>
        <p:nvPicPr>
          <p:cNvPr id="6146" name="Picture 2" descr="http://upload.wikimedia.org/wikipedia/commons/thumb/3/34/Double_beta_decay_feynman.svg/1280px-Double_beta_decay_feynm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89" y="1988840"/>
            <a:ext cx="289491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Particle Astrophysics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Dark Energy and Dark Matter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xc.harvard.edu/newsletters/news_18/post_review-web-images/omega-w-combined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50033"/>
            <a:ext cx="3528392" cy="32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a great deal of </a:t>
            </a:r>
            <a:br>
              <a:rPr lang="en-GB" dirty="0" smtClean="0"/>
            </a:br>
            <a:r>
              <a:rPr lang="en-GB" dirty="0" smtClean="0"/>
              <a:t>observational evidence from</a:t>
            </a:r>
            <a:br>
              <a:rPr lang="en-GB" dirty="0" smtClean="0"/>
            </a:br>
            <a:r>
              <a:rPr lang="en-GB" dirty="0" smtClean="0"/>
              <a:t>astrophysics and cosmology </a:t>
            </a:r>
            <a:br>
              <a:rPr lang="en-GB" dirty="0" smtClean="0"/>
            </a:br>
            <a:r>
              <a:rPr lang="en-GB" dirty="0" smtClean="0"/>
              <a:t>that the expansion of the </a:t>
            </a:r>
            <a:br>
              <a:rPr lang="en-GB" dirty="0" smtClean="0"/>
            </a:br>
            <a:r>
              <a:rPr lang="en-GB" dirty="0" smtClean="0"/>
              <a:t>universe is currently accelerating</a:t>
            </a:r>
          </a:p>
          <a:p>
            <a:pPr lvl="1"/>
            <a:r>
              <a:rPr lang="en-GB" dirty="0" smtClean="0"/>
              <a:t>requires a component with equation</a:t>
            </a:r>
            <a:br>
              <a:rPr lang="en-GB" dirty="0" smtClean="0"/>
            </a:br>
            <a:r>
              <a:rPr lang="en-GB" dirty="0" smtClean="0"/>
              <a:t>of state </a:t>
            </a:r>
            <a:r>
              <a:rPr lang="en-GB" i="1" dirty="0" smtClean="0"/>
              <a:t>P</a:t>
            </a:r>
            <a:r>
              <a:rPr lang="en-GB" dirty="0" smtClean="0"/>
              <a:t> = </a:t>
            </a:r>
            <a:r>
              <a:rPr lang="en-GB" i="1" dirty="0" err="1" smtClean="0"/>
              <a:t>wƐ</a:t>
            </a:r>
            <a:r>
              <a:rPr lang="en-GB" dirty="0" smtClean="0"/>
              <a:t> where </a:t>
            </a:r>
            <a:r>
              <a:rPr lang="en-GB" i="1" dirty="0" smtClean="0"/>
              <a:t>w</a:t>
            </a:r>
            <a:r>
              <a:rPr lang="en-GB" dirty="0" smtClean="0"/>
              <a:t> &lt; −1/3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i="1" dirty="0" smtClean="0"/>
              <a:t>w</a:t>
            </a:r>
            <a:r>
              <a:rPr lang="en-GB" dirty="0" smtClean="0"/>
              <a:t> = −1 is a vacuum energy or cosmological constant, </a:t>
            </a:r>
            <a:r>
              <a:rPr lang="el-GR" dirty="0" smtClean="0"/>
              <a:t>Λ</a:t>
            </a:r>
            <a:r>
              <a:rPr lang="en-GB" dirty="0" smtClean="0"/>
              <a:t>)</a:t>
            </a:r>
          </a:p>
          <a:p>
            <a:r>
              <a:rPr lang="en-GB" dirty="0" smtClean="0"/>
              <a:t>Vacuum energy is “natural” because of</a:t>
            </a:r>
            <a:br>
              <a:rPr lang="en-GB" dirty="0" smtClean="0"/>
            </a:br>
            <a:r>
              <a:rPr lang="en-GB" dirty="0" smtClean="0"/>
              <a:t>spontaneous pair creation (uncertainty</a:t>
            </a:r>
            <a:br>
              <a:rPr lang="en-GB" dirty="0" smtClean="0"/>
            </a:br>
            <a:r>
              <a:rPr lang="en-GB" dirty="0" smtClean="0"/>
              <a:t>principle)</a:t>
            </a:r>
          </a:p>
          <a:p>
            <a:pPr lvl="1"/>
            <a:r>
              <a:rPr lang="en-GB" dirty="0" smtClean="0"/>
              <a:t>but “natural” value of </a:t>
            </a:r>
            <a:r>
              <a:rPr lang="el-GR" dirty="0" smtClean="0"/>
              <a:t>Λ</a:t>
            </a:r>
            <a:r>
              <a:rPr lang="en-GB" dirty="0" smtClean="0"/>
              <a:t> is ~10</a:t>
            </a:r>
            <a:r>
              <a:rPr lang="en-GB" baseline="30000" dirty="0" smtClean="0"/>
              <a:t>120</a:t>
            </a:r>
            <a:r>
              <a:rPr lang="en-GB" dirty="0" smtClean="0"/>
              <a:t> times too large!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16</a:t>
            </a:fld>
            <a:endParaRPr lang="en-GB"/>
          </a:p>
        </p:txBody>
      </p:sp>
      <p:pic>
        <p:nvPicPr>
          <p:cNvPr id="7172" name="Picture 4" descr="Virtual pairs in space-time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57" y="4835862"/>
            <a:ext cx="2203723" cy="18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4248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>
                <a:solidFill>
                  <a:schemeClr val="accent5"/>
                </a:solidFill>
              </a:rPr>
              <a:t>notes section 1.3</a:t>
            </a:r>
            <a:endParaRPr lang="en-GB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ages.iop.org/objects/phw/world/13/11/8/pw131108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80" y="3897584"/>
            <a:ext cx="2857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of dark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Vacuum energy plus weak anthropic principle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if </a:t>
            </a:r>
            <a:r>
              <a:rPr lang="el-GR" dirty="0" smtClean="0"/>
              <a:t>Λ</a:t>
            </a:r>
            <a:r>
              <a:rPr lang="en-GB" dirty="0" smtClean="0"/>
              <a:t> had its “natural” value, we would not exist, therefore </a:t>
            </a:r>
            <a:r>
              <a:rPr lang="el-GR" dirty="0" smtClean="0"/>
              <a:t>Λ</a:t>
            </a:r>
            <a:r>
              <a:rPr lang="en-GB" dirty="0" smtClean="0"/>
              <a:t> must be “unnaturally” small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works best in multiverse models </a:t>
            </a:r>
            <a:br>
              <a:rPr lang="en-GB" dirty="0" smtClean="0"/>
            </a:br>
            <a:r>
              <a:rPr lang="en-GB" dirty="0" smtClean="0"/>
              <a:t>such as chaotic inflation (there are </a:t>
            </a:r>
            <a:br>
              <a:rPr lang="en-GB" dirty="0" smtClean="0"/>
            </a:br>
            <a:r>
              <a:rPr lang="en-GB" dirty="0" smtClean="0"/>
              <a:t>then many other universes with </a:t>
            </a:r>
            <a:br>
              <a:rPr lang="en-GB" dirty="0" smtClean="0"/>
            </a:br>
            <a:r>
              <a:rPr lang="en-GB" dirty="0" smtClean="0"/>
              <a:t>“natural” </a:t>
            </a:r>
            <a:r>
              <a:rPr lang="el-GR" dirty="0" smtClean="0"/>
              <a:t>Λ</a:t>
            </a:r>
            <a:r>
              <a:rPr lang="en-GB" dirty="0" smtClean="0"/>
              <a:t> and no life)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Scalar field (as in inflation)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in this case the effective value of </a:t>
            </a:r>
            <a:r>
              <a:rPr lang="el-GR" dirty="0" smtClean="0"/>
              <a:t>Λ</a:t>
            </a:r>
            <a:r>
              <a:rPr lang="en-GB" dirty="0" smtClean="0"/>
              <a:t> will </a:t>
            </a:r>
            <a:br>
              <a:rPr lang="en-GB" dirty="0" smtClean="0"/>
            </a:br>
            <a:r>
              <a:rPr lang="en-GB" dirty="0" smtClean="0"/>
              <a:t>evolve over time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in some “tracker” models it is constrained</a:t>
            </a:r>
            <a:br>
              <a:rPr lang="en-GB" dirty="0" smtClean="0"/>
            </a:br>
            <a:r>
              <a:rPr lang="en-GB" dirty="0" smtClean="0"/>
              <a:t>to stay close to the density of radiation or</a:t>
            </a:r>
            <a:br>
              <a:rPr lang="en-GB" dirty="0" smtClean="0"/>
            </a:br>
            <a:r>
              <a:rPr lang="en-GB" dirty="0" smtClean="0"/>
              <a:t>matter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Modified gravity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especially in models with extra dimensions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17</a:t>
            </a:fld>
            <a:endParaRPr lang="en-GB"/>
          </a:p>
        </p:txBody>
      </p:sp>
      <p:pic>
        <p:nvPicPr>
          <p:cNvPr id="8194" name="Picture 2" descr="http://www.nature.com/nature/journal/v439/n7072/images/439010a-i4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30" y="2420888"/>
            <a:ext cx="4057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e Chart of the content of the 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96" y="764704"/>
            <a:ext cx="3048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matter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2369" cy="4876800"/>
          </a:xfrm>
        </p:spPr>
        <p:txBody>
          <a:bodyPr/>
          <a:lstStyle/>
          <a:p>
            <a:r>
              <a:rPr lang="en-GB" dirty="0" smtClean="0"/>
              <a:t>Much observational evidence that </a:t>
            </a:r>
            <a:br>
              <a:rPr lang="en-GB" dirty="0" smtClean="0"/>
            </a:br>
            <a:r>
              <a:rPr lang="en-GB" dirty="0" smtClean="0"/>
              <a:t>most matter in the universe is (a)</a:t>
            </a:r>
            <a:br>
              <a:rPr lang="en-GB" dirty="0" smtClean="0"/>
            </a:br>
            <a:r>
              <a:rPr lang="en-GB" dirty="0" smtClean="0"/>
              <a:t>non-luminous and (b) non-baryonic</a:t>
            </a:r>
          </a:p>
          <a:p>
            <a:pPr lvl="1"/>
            <a:r>
              <a:rPr lang="en-GB" dirty="0" smtClean="0"/>
              <a:t>non-luminous:</a:t>
            </a:r>
          </a:p>
          <a:p>
            <a:pPr lvl="2"/>
            <a:r>
              <a:rPr lang="en-GB" dirty="0" smtClean="0"/>
              <a:t>rotation curves of galaxies</a:t>
            </a:r>
          </a:p>
          <a:p>
            <a:pPr lvl="2"/>
            <a:r>
              <a:rPr lang="en-GB" dirty="0" smtClean="0"/>
              <a:t>gravitational potential of galaxy clusters</a:t>
            </a:r>
          </a:p>
          <a:p>
            <a:pPr lvl="2"/>
            <a:r>
              <a:rPr lang="en-GB" dirty="0" smtClean="0"/>
              <a:t>weak lensing maps</a:t>
            </a:r>
          </a:p>
          <a:p>
            <a:pPr lvl="1"/>
            <a:r>
              <a:rPr lang="en-GB" dirty="0" smtClean="0"/>
              <a:t>non-baryonic</a:t>
            </a:r>
          </a:p>
          <a:p>
            <a:pPr lvl="2"/>
            <a:r>
              <a:rPr lang="en-GB" dirty="0" smtClean="0"/>
              <a:t>comparison of light-isotope abundances with gravitational mass</a:t>
            </a:r>
          </a:p>
          <a:p>
            <a:pPr lvl="2"/>
            <a:r>
              <a:rPr lang="en-GB" dirty="0" smtClean="0"/>
              <a:t>comparison of X-ray luminosity of clusters </a:t>
            </a:r>
            <a:br>
              <a:rPr lang="en-GB" dirty="0" smtClean="0"/>
            </a:br>
            <a:r>
              <a:rPr lang="en-GB" dirty="0" smtClean="0"/>
              <a:t>with gravitational potential</a:t>
            </a:r>
          </a:p>
          <a:p>
            <a:pPr lvl="2"/>
            <a:r>
              <a:rPr lang="en-GB" dirty="0" smtClean="0"/>
              <a:t>power spectrum of CMB anisotropies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18</a:t>
            </a:fld>
            <a:endParaRPr lang="en-GB"/>
          </a:p>
        </p:txBody>
      </p:sp>
      <p:pic>
        <p:nvPicPr>
          <p:cNvPr id="9220" name="Picture 4" descr="http://www.astro-photography.net/images/NGC%206503%20rotation%20curve%20annot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85" y="2655702"/>
            <a:ext cx="2524919" cy="21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NGC 6503 H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6585" y="3048702"/>
            <a:ext cx="1800000" cy="10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blog.drwile.com/wp-content/uploads/2012/05/bull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90" y="4941168"/>
            <a:ext cx="3103066" cy="18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>
                <a:solidFill>
                  <a:schemeClr val="accent5"/>
                </a:solidFill>
              </a:rPr>
              <a:t>notes section 1.6</a:t>
            </a:r>
            <a:endParaRPr lang="en-GB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matter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/>
          <a:lstStyle/>
          <a:p>
            <a:r>
              <a:rPr lang="en-GB" dirty="0" smtClean="0"/>
              <a:t>From observations, dark matter must </a:t>
            </a:r>
          </a:p>
          <a:p>
            <a:pPr lvl="1"/>
            <a:r>
              <a:rPr lang="en-GB" dirty="0" smtClean="0"/>
              <a:t>not absorb or emit light (and hence, not interact electromagnetically)</a:t>
            </a:r>
          </a:p>
          <a:p>
            <a:pPr lvl="2"/>
            <a:r>
              <a:rPr lang="en-GB" dirty="0" smtClean="0"/>
              <a:t>because it is not seen, in emission or absorption, at any wavelength, and from CMB power spectrum which implies it does not interact with photons</a:t>
            </a:r>
          </a:p>
          <a:p>
            <a:pPr lvl="1"/>
            <a:r>
              <a:rPr lang="en-GB" dirty="0" smtClean="0"/>
              <a:t>not be </a:t>
            </a:r>
            <a:r>
              <a:rPr lang="en-GB" dirty="0" err="1" smtClean="0"/>
              <a:t>hadronic</a:t>
            </a:r>
            <a:r>
              <a:rPr lang="en-GB" dirty="0" smtClean="0"/>
              <a:t> (i.e. strongly interacting)</a:t>
            </a:r>
          </a:p>
          <a:p>
            <a:pPr lvl="2"/>
            <a:r>
              <a:rPr lang="en-GB" dirty="0" smtClean="0"/>
              <a:t>from discrepancy between light-element abundances and gravitational mass measurements</a:t>
            </a:r>
          </a:p>
          <a:p>
            <a:pPr lvl="1"/>
            <a:r>
              <a:rPr lang="en-GB" dirty="0" smtClean="0"/>
              <a:t>be non-relativistic at </a:t>
            </a:r>
            <a:r>
              <a:rPr lang="en-GB" i="1" dirty="0" smtClean="0"/>
              <a:t>z</a:t>
            </a:r>
            <a:r>
              <a:rPr lang="en-GB" dirty="0" smtClean="0"/>
              <a:t> ~ 3000 </a:t>
            </a:r>
          </a:p>
          <a:p>
            <a:pPr lvl="2"/>
            <a:r>
              <a:rPr lang="en-GB" dirty="0" smtClean="0"/>
              <a:t>so that it can be bound in galaxy-sized potential wells when structures form</a:t>
            </a:r>
          </a:p>
          <a:p>
            <a:pPr lvl="1"/>
            <a:r>
              <a:rPr lang="en-GB" dirty="0" smtClean="0"/>
              <a:t>be stable or very nearly so</a:t>
            </a:r>
          </a:p>
          <a:p>
            <a:pPr lvl="2"/>
            <a:r>
              <a:rPr lang="en-GB" dirty="0" smtClean="0"/>
              <a:t>because mass measurements in local universe agree with CMB</a:t>
            </a:r>
          </a:p>
          <a:p>
            <a:r>
              <a:rPr lang="en-GB" dirty="0" smtClean="0"/>
              <a:t>No Standard Model particle satisfies this list</a:t>
            </a:r>
          </a:p>
          <a:p>
            <a:pPr lvl="1"/>
            <a:r>
              <a:rPr lang="en-GB" dirty="0" smtClean="0"/>
              <a:t>neutrinos are closest, but are relativistic at </a:t>
            </a:r>
            <a:r>
              <a:rPr lang="en-GB" i="1" dirty="0" smtClean="0"/>
              <a:t>z</a:t>
            </a:r>
            <a:r>
              <a:rPr lang="en-GB" dirty="0" smtClean="0"/>
              <a:t> ~ 3000 (“hot”)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particle astrophysics?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Particle astrophysics is the use of particle physics techniques (experimental or theoretical) to address astrophysical questions.</a:t>
            </a:r>
          </a:p>
          <a:p>
            <a:r>
              <a:rPr lang="en-GB" dirty="0" smtClean="0"/>
              <a:t>Topics included:</a:t>
            </a:r>
          </a:p>
          <a:p>
            <a:pPr lvl="1"/>
            <a:r>
              <a:rPr lang="en-GB" dirty="0" smtClean="0"/>
              <a:t>early-universe cosmology</a:t>
            </a:r>
          </a:p>
          <a:p>
            <a:pPr lvl="2"/>
            <a:r>
              <a:rPr lang="en-GB" dirty="0" smtClean="0"/>
              <a:t>inflation (and alternatives), </a:t>
            </a:r>
            <a:r>
              <a:rPr lang="en-GB" dirty="0" err="1" smtClean="0"/>
              <a:t>baryogenesis</a:t>
            </a:r>
            <a:r>
              <a:rPr lang="en-GB" dirty="0" smtClean="0"/>
              <a:t>, dark energy</a:t>
            </a:r>
          </a:p>
          <a:p>
            <a:pPr lvl="1"/>
            <a:r>
              <a:rPr lang="en-GB" b="1" i="1" dirty="0" smtClean="0">
                <a:solidFill>
                  <a:schemeClr val="accent4"/>
                </a:solidFill>
              </a:rPr>
              <a:t>cosmic rays</a:t>
            </a:r>
          </a:p>
          <a:p>
            <a:pPr lvl="1"/>
            <a:r>
              <a:rPr lang="en-GB" b="1" i="1" dirty="0" smtClean="0">
                <a:solidFill>
                  <a:schemeClr val="accent4"/>
                </a:solidFill>
              </a:rPr>
              <a:t>γ-ray astronomy</a:t>
            </a:r>
          </a:p>
          <a:p>
            <a:pPr lvl="1"/>
            <a:r>
              <a:rPr lang="en-GB" b="1" i="1" dirty="0" smtClean="0">
                <a:solidFill>
                  <a:schemeClr val="accent4"/>
                </a:solidFill>
              </a:rPr>
              <a:t>high-energy neutrino astronomy</a:t>
            </a:r>
          </a:p>
          <a:p>
            <a:pPr lvl="1"/>
            <a:r>
              <a:rPr lang="en-GB" dirty="0" smtClean="0"/>
              <a:t>low-energy neutrino astronomy</a:t>
            </a:r>
          </a:p>
          <a:p>
            <a:pPr lvl="1"/>
            <a:r>
              <a:rPr lang="en-GB" dirty="0" smtClean="0"/>
              <a:t>dark matter (</a:t>
            </a:r>
            <a:r>
              <a:rPr lang="en-GB" i="1" dirty="0" smtClean="0"/>
              <a:t>see PHY326/426</a:t>
            </a:r>
            <a:r>
              <a:rPr lang="en-GB" dirty="0" smtClean="0"/>
              <a:t>)</a:t>
            </a:r>
          </a:p>
          <a:p>
            <a:r>
              <a:rPr lang="en-GB" dirty="0" smtClean="0"/>
              <a:t>I will focus on high-energy particle astrophysics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4005064"/>
            <a:ext cx="3528392" cy="923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accent4"/>
                </a:solidFill>
              </a:rPr>
              <a:t>These form a coherent field with a lot of common factors—“high-energy particle astrophysics”</a:t>
            </a:r>
            <a:endParaRPr lang="en-GB" i="1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matter candidates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20</a:t>
            </a:fld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56895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458112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GHP = Gauge Hierarchy Problem; NPFP = New Physics Flavour Problem</a:t>
            </a:r>
          </a:p>
          <a:p>
            <a:r>
              <a:rPr lang="en-GB" dirty="0" smtClean="0"/>
              <a:t>√ = possible signal; √√ = expected signal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tx2"/>
                </a:solidFill>
              </a:rPr>
              <a:t>Jonathan </a:t>
            </a:r>
            <a:r>
              <a:rPr lang="en-GB" dirty="0" err="1" smtClean="0">
                <a:solidFill>
                  <a:schemeClr val="tx2"/>
                </a:solidFill>
              </a:rPr>
              <a:t>Feng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  <a:r>
              <a:rPr lang="en-GB" i="1" dirty="0" smtClean="0">
                <a:solidFill>
                  <a:schemeClr val="tx2"/>
                </a:solidFill>
              </a:rPr>
              <a:t>ARAA </a:t>
            </a:r>
            <a:r>
              <a:rPr lang="en-GB" b="1" dirty="0" smtClean="0">
                <a:solidFill>
                  <a:schemeClr val="tx2"/>
                </a:solidFill>
              </a:rPr>
              <a:t>48</a:t>
            </a:r>
            <a:r>
              <a:rPr lang="en-GB" dirty="0" smtClean="0">
                <a:solidFill>
                  <a:schemeClr val="tx2"/>
                </a:solidFill>
              </a:rPr>
              <a:t> (2010) 495 (highly recommended)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WIMPs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Weakly Interacting Massive Particles</a:t>
                </a:r>
              </a:p>
              <a:p>
                <a:pPr lvl="1"/>
                <a:r>
                  <a:rPr lang="en-GB" dirty="0" smtClean="0"/>
                  <a:t>predicted by various extensions of the Standard Model, the most popular and widely studied being </a:t>
                </a:r>
                <a:r>
                  <a:rPr lang="en-GB" b="1" dirty="0" err="1" smtClean="0"/>
                  <a:t>supersymmetry</a:t>
                </a:r>
                <a:r>
                  <a:rPr lang="en-GB" dirty="0" smtClean="0"/>
                  <a:t> (SUSY)</a:t>
                </a:r>
              </a:p>
              <a:p>
                <a:pPr lvl="1"/>
                <a:r>
                  <a:rPr lang="en-GB" dirty="0" smtClean="0"/>
                  <a:t>in most variants of SUSY the lightest </a:t>
                </a:r>
                <a:r>
                  <a:rPr lang="en-GB" dirty="0" err="1" smtClean="0"/>
                  <a:t>supersymmetric</a:t>
                </a:r>
                <a:r>
                  <a:rPr lang="en-GB" dirty="0" smtClean="0"/>
                  <a:t> particle is absolutely stable</a:t>
                </a:r>
              </a:p>
              <a:p>
                <a:pPr lvl="2"/>
                <a:r>
                  <a:rPr lang="en-GB" dirty="0" smtClean="0"/>
                  <a:t>it is a “</a:t>
                </a:r>
                <a:r>
                  <a:rPr lang="en-GB" dirty="0" err="1" smtClean="0"/>
                  <a:t>neutralino</a:t>
                </a:r>
                <a:r>
                  <a:rPr lang="en-GB" dirty="0" smtClean="0"/>
                  <a:t>”,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GB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𝜒</m:t>
                            </m:r>
                          </m:e>
                        </m:acc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2000" b="0" i="1" smtClean="0"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dirty="0" smtClean="0"/>
                  <a:t> (a mix of the SUSY partners of the h, H, </a:t>
                </a:r>
                <a:r>
                  <a:rPr lang="el-GR" dirty="0" smtClean="0"/>
                  <a:t>γ</a:t>
                </a:r>
                <a:r>
                  <a:rPr lang="en-GB" dirty="0" smtClean="0"/>
                  <a:t> and Z)</a:t>
                </a:r>
              </a:p>
              <a:p>
                <a:r>
                  <a:rPr lang="en-GB" dirty="0" smtClean="0"/>
                  <a:t>These can be detected by identifying the recoil of an atomic nucleus struck by the WIMP</a:t>
                </a:r>
              </a:p>
              <a:p>
                <a:pPr lvl="1"/>
                <a:r>
                  <a:rPr lang="en-GB" dirty="0" smtClean="0"/>
                  <a:t>SUSY </a:t>
                </a:r>
                <a:r>
                  <a:rPr lang="en-GB" dirty="0" err="1" smtClean="0"/>
                  <a:t>neutralinos</a:t>
                </a:r>
                <a:r>
                  <a:rPr lang="en-GB" dirty="0" smtClean="0"/>
                  <a:t> can also be detected indirectly by identifying their annihilation products from regions of high WIMP density, e.g. the centre of the Sun</a:t>
                </a:r>
              </a:p>
              <a:p>
                <a:pPr lvl="1"/>
                <a:r>
                  <a:rPr lang="en-GB" dirty="0" smtClean="0"/>
                  <a:t>it is also possible that WIMPs could be produced at the LHC and identified as missing energy/momentum (they would not interact in the detectors)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593" t="-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WIMP limits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22</a:t>
            </a:fld>
            <a:endParaRPr lang="en-GB"/>
          </a:p>
        </p:txBody>
      </p:sp>
      <p:sp>
        <p:nvSpPr>
          <p:cNvPr id="5" name="AutoShape 2" descr="https://inspirehep.net/record/1278570/files/CF1_fig0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Upper limits on the spin-independent (SI) WIMP-nucleon scattering cross-section set by current leading experimen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87" y="836712"/>
            <a:ext cx="5457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4621" y="5517232"/>
            <a:ext cx="296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accent4"/>
                </a:solidFill>
              </a:rPr>
              <a:t>Liu, Chen and Ji</a:t>
            </a:r>
            <a:r>
              <a:rPr lang="en-GB" sz="1600" i="1" dirty="0">
                <a:solidFill>
                  <a:schemeClr val="accent4"/>
                </a:solidFill>
              </a:rPr>
              <a:t>,</a:t>
            </a:r>
            <a:r>
              <a:rPr lang="en-GB" sz="1600" dirty="0" smtClean="0">
                <a:solidFill>
                  <a:schemeClr val="accent4"/>
                </a:solidFill>
              </a:rPr>
              <a:t> </a:t>
            </a:r>
            <a:r>
              <a:rPr lang="fr-FR" sz="1600" i="1" dirty="0"/>
              <a:t>Nature </a:t>
            </a:r>
            <a:r>
              <a:rPr lang="fr-FR" sz="1600" i="1" dirty="0" err="1"/>
              <a:t>Physics</a:t>
            </a:r>
            <a:r>
              <a:rPr lang="fr-FR" sz="1600" i="1" dirty="0"/>
              <a:t> </a:t>
            </a:r>
            <a:r>
              <a:rPr lang="fr-FR" sz="1600" b="1" dirty="0"/>
              <a:t>13</a:t>
            </a:r>
            <a:r>
              <a:rPr lang="fr-FR" sz="1600" dirty="0"/>
              <a:t>, 212–216 (2017)</a:t>
            </a:r>
            <a:endParaRPr lang="en-GB" sz="16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75" y="1586102"/>
            <a:ext cx="27518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smtClean="0"/>
              <a:t>There are some claimed signals at low WIMP masses (not shown), but they are inconsistent with each other and with limits from other experiments.</a:t>
            </a:r>
          </a:p>
          <a:p>
            <a:r>
              <a:rPr lang="en-GB" sz="2000" dirty="0" smtClean="0"/>
              <a:t>Their interpretation is still unclear.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639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Axions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axion</a:t>
            </a:r>
            <a:r>
              <a:rPr lang="en-GB" dirty="0" smtClean="0"/>
              <a:t> is a hypothetical particle arising from attempts to understand why the strong interaction conserves </a:t>
            </a:r>
            <a:r>
              <a:rPr lang="en-GB" i="1" dirty="0" smtClean="0"/>
              <a:t>CP</a:t>
            </a:r>
            <a:endParaRPr lang="en-GB" dirty="0" smtClean="0"/>
          </a:p>
          <a:p>
            <a:pPr lvl="1"/>
            <a:r>
              <a:rPr lang="en-GB" dirty="0" smtClean="0"/>
              <a:t>in the Standard Model there is no reason why it should do so</a:t>
            </a:r>
          </a:p>
          <a:p>
            <a:r>
              <a:rPr lang="en-GB" dirty="0" err="1" smtClean="0"/>
              <a:t>Axions</a:t>
            </a:r>
            <a:r>
              <a:rPr lang="en-GB" dirty="0" smtClean="0"/>
              <a:t> are expected to be extremely light (</a:t>
            </a:r>
            <a:r>
              <a:rPr lang="el-GR" dirty="0" smtClean="0"/>
              <a:t>μ</a:t>
            </a:r>
            <a:r>
              <a:rPr lang="en-GB" dirty="0" smtClean="0"/>
              <a:t>eV</a:t>
            </a:r>
            <a:r>
              <a:rPr lang="el-GR" dirty="0" smtClean="0"/>
              <a:t>−</a:t>
            </a:r>
            <a:r>
              <a:rPr lang="en-GB" dirty="0" err="1" smtClean="0"/>
              <a:t>meV</a:t>
            </a:r>
            <a:r>
              <a:rPr lang="en-GB" dirty="0" smtClean="0"/>
              <a:t>), but are “cold” because they are not produced thermally</a:t>
            </a:r>
          </a:p>
          <a:p>
            <a:pPr lvl="1"/>
            <a:r>
              <a:rPr lang="en-GB" dirty="0" smtClean="0"/>
              <a:t>they arise from a phase transition in the </a:t>
            </a:r>
            <a:r>
              <a:rPr lang="en-GB" i="1" dirty="0" smtClean="0"/>
              <a:t>very</a:t>
            </a:r>
            <a:r>
              <a:rPr lang="en-GB" dirty="0" smtClean="0"/>
              <a:t> early universe</a:t>
            </a:r>
          </a:p>
          <a:p>
            <a:r>
              <a:rPr lang="en-GB" dirty="0" smtClean="0"/>
              <a:t>Unlike WIMPs, </a:t>
            </a:r>
            <a:r>
              <a:rPr lang="en-GB" dirty="0" err="1" smtClean="0"/>
              <a:t>axions</a:t>
            </a:r>
            <a:r>
              <a:rPr lang="en-GB" dirty="0" smtClean="0"/>
              <a:t> do couple—</a:t>
            </a:r>
            <a:r>
              <a:rPr lang="en-GB" i="1" dirty="0" smtClean="0"/>
              <a:t>extremely</a:t>
            </a:r>
            <a:r>
              <a:rPr lang="en-GB" dirty="0" smtClean="0"/>
              <a:t> weakly—to photons and can be detected by the </a:t>
            </a:r>
            <a:r>
              <a:rPr lang="en-GB" dirty="0" err="1" smtClean="0"/>
              <a:t>Primakoff</a:t>
            </a:r>
            <a:r>
              <a:rPr lang="en-GB" dirty="0" smtClean="0"/>
              <a:t> effect</a:t>
            </a:r>
          </a:p>
          <a:p>
            <a:pPr lvl="1"/>
            <a:r>
              <a:rPr lang="en-GB" dirty="0" smtClean="0"/>
              <a:t>resonant conversion of </a:t>
            </a:r>
            <a:r>
              <a:rPr lang="en-GB" dirty="0" err="1" smtClean="0"/>
              <a:t>axion</a:t>
            </a:r>
            <a:r>
              <a:rPr lang="en-GB" dirty="0" smtClean="0"/>
              <a:t> to photon in highly tuned magnetic field</a:t>
            </a:r>
          </a:p>
          <a:p>
            <a:pPr lvl="1"/>
            <a:r>
              <a:rPr lang="en-GB" dirty="0" smtClean="0"/>
              <a:t>this coupling is the basis of the ADMX experiment (ask Ed Daw…)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9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Axion</a:t>
            </a:r>
            <a:r>
              <a:rPr lang="en-GB" dirty="0" smtClean="0"/>
              <a:t> limits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24</a:t>
            </a:fld>
            <a:endParaRPr lang="en-GB"/>
          </a:p>
        </p:txBody>
      </p:sp>
      <p:pic>
        <p:nvPicPr>
          <p:cNvPr id="12290" name="Picture 2" descr="http://www.annualreviews.org/na101/home/literatum/publisher/ar/journals/content/astro/2010/astro.2010.48.issue-1/annurev-astro-082708-101659/production/images/medium/aa480495.f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7625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nspirehep.net/record/844550/files/axion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04" y="1218455"/>
            <a:ext cx="4284000" cy="22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pectrum.ieee.org/img/darkmatter03-13983673192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/>
          <a:stretch/>
        </p:blipFill>
        <p:spPr bwMode="auto">
          <a:xfrm>
            <a:off x="4870004" y="3563848"/>
            <a:ext cx="4176000" cy="20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Up Arrow 3"/>
          <p:cNvSpPr/>
          <p:nvPr/>
        </p:nvSpPr>
        <p:spPr>
          <a:xfrm>
            <a:off x="1115616" y="4869160"/>
            <a:ext cx="4608512" cy="864096"/>
          </a:xfrm>
          <a:prstGeom prst="curvedUpArrow">
            <a:avLst>
              <a:gd name="adj1" fmla="val 25000"/>
              <a:gd name="adj2" fmla="val 54093"/>
              <a:gd name="adj3" fmla="val 25000"/>
            </a:avLst>
          </a:prstGeom>
          <a:solidFill>
            <a:schemeClr val="accent4">
              <a:lumMod val="40000"/>
              <a:lumOff val="60000"/>
              <a:alpha val="55000"/>
            </a:schemeClr>
          </a:solidFill>
          <a:scene3d>
            <a:camera prst="orthographicFront">
              <a:rot lat="2400000" lon="0" rev="21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Particle Astrophysics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Low energy neutrino astrophysics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Hydrogen fusion </a:t>
            </a:r>
            <a:r>
              <a:rPr lang="en-GB" i="1" dirty="0" smtClean="0"/>
              <a:t>must</a:t>
            </a:r>
            <a:r>
              <a:rPr lang="en-GB" dirty="0" smtClean="0"/>
              <a:t> involve neutrino emission:</a:t>
            </a:r>
            <a:br>
              <a:rPr lang="en-GB" dirty="0" smtClean="0"/>
            </a:br>
            <a:r>
              <a:rPr lang="en-GB" dirty="0" smtClean="0"/>
              <a:t>4 </a:t>
            </a:r>
            <a:r>
              <a:rPr lang="en-GB" baseline="30000" dirty="0" smtClean="0"/>
              <a:t>1</a:t>
            </a:r>
            <a:r>
              <a:rPr lang="en-GB" dirty="0" smtClean="0"/>
              <a:t>H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aseline="30000" dirty="0" smtClean="0">
                <a:sym typeface="Wingdings" panose="05000000000000000000" pitchFamily="2" charset="2"/>
              </a:rPr>
              <a:t>4</a:t>
            </a:r>
            <a:r>
              <a:rPr lang="en-GB" dirty="0" smtClean="0">
                <a:sym typeface="Wingdings" panose="05000000000000000000" pitchFamily="2" charset="2"/>
              </a:rPr>
              <a:t>He + 2e</a:t>
            </a:r>
            <a:r>
              <a:rPr lang="en-GB" baseline="30000" dirty="0" smtClean="0">
                <a:sym typeface="Wingdings" panose="05000000000000000000" pitchFamily="2" charset="2"/>
              </a:rPr>
              <a:t>+</a:t>
            </a:r>
            <a:r>
              <a:rPr lang="en-GB" dirty="0" smtClean="0">
                <a:sym typeface="Wingdings" panose="05000000000000000000" pitchFamily="2" charset="2"/>
              </a:rPr>
              <a:t> + 2</a:t>
            </a:r>
            <a:r>
              <a:rPr lang="el-GR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ν</a:t>
            </a:r>
            <a:r>
              <a:rPr lang="en-GB" baseline="-25000" dirty="0" smtClean="0">
                <a:sym typeface="Wingdings" panose="05000000000000000000" pitchFamily="2" charset="2"/>
              </a:rPr>
              <a:t>e 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two protons get converted to two neutrons—must emit 2e</a:t>
            </a:r>
            <a:r>
              <a:rPr lang="en-GB" baseline="30000" dirty="0" smtClean="0">
                <a:sym typeface="Wingdings" panose="05000000000000000000" pitchFamily="2" charset="2"/>
              </a:rPr>
              <a:t>+</a:t>
            </a:r>
            <a:r>
              <a:rPr lang="en-GB" dirty="0" smtClean="0">
                <a:sym typeface="Wingdings" panose="05000000000000000000" pitchFamily="2" charset="2"/>
              </a:rPr>
              <a:t> to conserve charge, then require 2</a:t>
            </a:r>
            <a:r>
              <a:rPr lang="el-GR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ν</a:t>
            </a:r>
            <a:r>
              <a:rPr lang="en-GB" baseline="-25000" dirty="0" smtClean="0">
                <a:sym typeface="Wingdings" panose="05000000000000000000" pitchFamily="2" charset="2"/>
              </a:rPr>
              <a:t>e</a:t>
            </a:r>
            <a:r>
              <a:rPr lang="en-GB" dirty="0" smtClean="0">
                <a:sym typeface="Wingdings" panose="05000000000000000000" pitchFamily="2" charset="2"/>
              </a:rPr>
              <a:t> for lepton number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must be electron neutrinos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as insufficient energy to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produce </a:t>
            </a:r>
            <a:r>
              <a:rPr lang="el-GR" dirty="0" smtClean="0">
                <a:sym typeface="Wingdings" panose="05000000000000000000" pitchFamily="2" charset="2"/>
              </a:rPr>
              <a:t>μ</a:t>
            </a:r>
            <a:r>
              <a:rPr lang="en-GB" baseline="30000" dirty="0" smtClean="0">
                <a:sym typeface="Wingdings" panose="05000000000000000000" pitchFamily="2" charset="2"/>
              </a:rPr>
              <a:t>+</a:t>
            </a:r>
            <a:r>
              <a:rPr lang="en-GB" dirty="0" smtClean="0">
                <a:sym typeface="Wingdings" panose="05000000000000000000" pitchFamily="2" charset="2"/>
              </a:rPr>
              <a:t> or </a:t>
            </a:r>
            <a:r>
              <a:rPr 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τ</a:t>
            </a:r>
            <a:r>
              <a:rPr lang="en-GB" baseline="30000" dirty="0" smtClean="0">
                <a:sym typeface="Wingdings" panose="05000000000000000000" pitchFamily="2" charset="2"/>
              </a:rPr>
              <a:t>+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Many routes to the final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result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Q-values, and hence neutrino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energies, vary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26</a:t>
            </a:fld>
            <a:endParaRPr lang="en-GB"/>
          </a:p>
        </p:txBody>
      </p:sp>
      <p:pic>
        <p:nvPicPr>
          <p:cNvPr id="13314" name="Picture 2" descr="http://www.kip.uni-heidelberg.de/tt_detektoren/Sol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140968"/>
            <a:ext cx="4762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t2k-experiment.org/wp-content/uploads/sno_neutrino_r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312"/>
            <a:ext cx="4355976" cy="30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GB" dirty="0" smtClean="0"/>
              <a:t>Detection techniques</a:t>
            </a:r>
          </a:p>
          <a:p>
            <a:pPr lvl="1"/>
            <a:r>
              <a:rPr lang="en-GB" dirty="0" smtClean="0"/>
              <a:t>inverse </a:t>
            </a:r>
            <a:r>
              <a:rPr lang="el-GR" dirty="0" smtClean="0"/>
              <a:t>β</a:t>
            </a:r>
            <a:r>
              <a:rPr lang="en-GB" dirty="0" smtClean="0"/>
              <a:t> decay, e.g. </a:t>
            </a:r>
            <a:r>
              <a:rPr lang="en-GB" baseline="30000" dirty="0" smtClean="0"/>
              <a:t>37</a:t>
            </a:r>
            <a:r>
              <a:rPr lang="en-GB" dirty="0" smtClean="0"/>
              <a:t>Cl + </a:t>
            </a:r>
            <a:r>
              <a:rPr lang="el-GR" dirty="0" smtClean="0">
                <a:latin typeface="Bookman Old Style" panose="02050604050505020204" pitchFamily="18" charset="0"/>
              </a:rPr>
              <a:t>ν</a:t>
            </a:r>
            <a:r>
              <a:rPr lang="en-GB" baseline="-25000" dirty="0" smtClean="0"/>
              <a:t>e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aseline="30000" dirty="0" smtClean="0">
                <a:sym typeface="Wingdings" panose="05000000000000000000" pitchFamily="2" charset="2"/>
              </a:rPr>
              <a:t>37</a:t>
            </a:r>
            <a:r>
              <a:rPr lang="en-GB" dirty="0" smtClean="0">
                <a:sym typeface="Wingdings" panose="05000000000000000000" pitchFamily="2" charset="2"/>
              </a:rPr>
              <a:t>Ar + e</a:t>
            </a:r>
            <a:r>
              <a:rPr lang="en-GB" baseline="30000" dirty="0" smtClean="0">
                <a:sym typeface="Wingdings" panose="05000000000000000000" pitchFamily="2" charset="2"/>
              </a:rPr>
              <a:t>−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low energy threshold, especially on </a:t>
            </a:r>
            <a:r>
              <a:rPr lang="en-GB" baseline="30000" dirty="0" smtClean="0">
                <a:sym typeface="Wingdings" panose="05000000000000000000" pitchFamily="2" charset="2"/>
              </a:rPr>
              <a:t>71</a:t>
            </a:r>
            <a:r>
              <a:rPr lang="en-GB" dirty="0" smtClean="0">
                <a:sym typeface="Wingdings" panose="05000000000000000000" pitchFamily="2" charset="2"/>
              </a:rPr>
              <a:t>Ga,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but no directional or energy information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electron elastic scattering, </a:t>
            </a:r>
            <a:r>
              <a:rPr lang="el-GR" dirty="0" smtClean="0">
                <a:solidFill>
                  <a:srgbClr val="0099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ν</a:t>
            </a:r>
            <a:r>
              <a:rPr lang="en-GB" dirty="0" smtClean="0">
                <a:solidFill>
                  <a:srgbClr val="009900"/>
                </a:solidFill>
                <a:sym typeface="Wingdings" panose="05000000000000000000" pitchFamily="2" charset="2"/>
              </a:rPr>
              <a:t> + e</a:t>
            </a:r>
            <a:r>
              <a:rPr lang="en-GB" baseline="30000" dirty="0" smtClean="0">
                <a:solidFill>
                  <a:srgbClr val="009900"/>
                </a:solidFill>
                <a:sym typeface="Wingdings" panose="05000000000000000000" pitchFamily="2" charset="2"/>
              </a:rPr>
              <a:t>−</a:t>
            </a:r>
            <a:r>
              <a:rPr lang="en-GB" dirty="0" smtClean="0">
                <a:solidFill>
                  <a:srgbClr val="009900"/>
                </a:solidFill>
                <a:sym typeface="Wingdings" panose="05000000000000000000" pitchFamily="2" charset="2"/>
              </a:rPr>
              <a:t>  </a:t>
            </a:r>
            <a:r>
              <a:rPr lang="el-GR" dirty="0" smtClean="0">
                <a:solidFill>
                  <a:srgbClr val="0099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ν</a:t>
            </a:r>
            <a:r>
              <a:rPr lang="en-GB" dirty="0" smtClean="0">
                <a:solidFill>
                  <a:srgbClr val="009900"/>
                </a:solidFill>
                <a:sym typeface="Wingdings" panose="05000000000000000000" pitchFamily="2" charset="2"/>
              </a:rPr>
              <a:t> + e</a:t>
            </a:r>
            <a:r>
              <a:rPr lang="en-GB" baseline="30000" dirty="0" smtClean="0">
                <a:solidFill>
                  <a:srgbClr val="009900"/>
                </a:solidFill>
                <a:sym typeface="Wingdings" panose="05000000000000000000" pitchFamily="2" charset="2"/>
              </a:rPr>
              <a:t>−</a:t>
            </a:r>
            <a:endParaRPr lang="en-GB" dirty="0" smtClean="0">
              <a:solidFill>
                <a:srgbClr val="009900"/>
              </a:solidFill>
              <a:sym typeface="Wingdings" panose="05000000000000000000" pitchFamily="2" charset="2"/>
            </a:endParaRP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sensitive to all neutrino types, but mostly </a:t>
            </a:r>
            <a:r>
              <a:rPr lang="el-GR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ν</a:t>
            </a:r>
            <a:r>
              <a:rPr lang="en-GB" baseline="-25000" dirty="0" smtClean="0">
                <a:sym typeface="Wingdings" panose="05000000000000000000" pitchFamily="2" charset="2"/>
              </a:rPr>
              <a:t>e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capture on deuterium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CC: </a:t>
            </a:r>
            <a:r>
              <a:rPr lang="el-GR" dirty="0" smtClean="0">
                <a:solidFill>
                  <a:srgbClr val="FF00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ν</a:t>
            </a:r>
            <a:r>
              <a:rPr lang="en-GB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 + d  p + p + e</a:t>
            </a:r>
            <a:r>
              <a:rPr lang="en-GB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−</a:t>
            </a:r>
            <a:br>
              <a:rPr lang="en-GB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GB" dirty="0" smtClean="0">
                <a:solidFill>
                  <a:srgbClr val="0033CC"/>
                </a:solidFill>
                <a:sym typeface="Wingdings" panose="05000000000000000000" pitchFamily="2" charset="2"/>
              </a:rPr>
              <a:t>NC: </a:t>
            </a:r>
            <a:r>
              <a:rPr lang="el-GR" dirty="0" smtClean="0">
                <a:solidFill>
                  <a:srgbClr val="0033CC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ν</a:t>
            </a:r>
            <a:r>
              <a:rPr lang="en-GB" dirty="0" smtClean="0">
                <a:solidFill>
                  <a:srgbClr val="0033CC"/>
                </a:solidFill>
                <a:sym typeface="Wingdings" panose="05000000000000000000" pitchFamily="2" charset="2"/>
              </a:rPr>
              <a:t> + d  p + n + </a:t>
            </a:r>
            <a:r>
              <a:rPr lang="el-GR" dirty="0" smtClean="0">
                <a:solidFill>
                  <a:srgbClr val="0033CC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ν</a:t>
            </a:r>
            <a:endParaRPr lang="en-GB" dirty="0" smtClean="0">
              <a:solidFill>
                <a:srgbClr val="0033CC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sensitive to all neutrino types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Deuterium measurement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established that solar neutrinos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change flavour before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detection (</a:t>
            </a:r>
            <a:r>
              <a:rPr lang="en-GB" i="1" dirty="0" smtClean="0">
                <a:sym typeface="Wingdings" panose="05000000000000000000" pitchFamily="2" charset="2"/>
              </a:rPr>
              <a:t>neutrino oscillation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27</a:t>
            </a:fld>
            <a:endParaRPr lang="en-GB"/>
          </a:p>
        </p:txBody>
      </p:sp>
      <p:pic>
        <p:nvPicPr>
          <p:cNvPr id="14338" name="Picture 2" descr="http://www.tim-thompson.com/SN_theoryvsexperi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324036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368" y="59492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4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99% of the energy of a core-collapse supernova comes out as neutrinos</a:t>
            </a:r>
          </a:p>
          <a:p>
            <a:pPr lvl="1"/>
            <a:r>
              <a:rPr lang="en-GB" dirty="0" err="1" smtClean="0"/>
              <a:t>neutronisation</a:t>
            </a:r>
            <a:r>
              <a:rPr lang="en-GB" dirty="0" smtClean="0"/>
              <a:t> pulse, p + e</a:t>
            </a:r>
            <a:r>
              <a:rPr lang="en-GB" baseline="30000" dirty="0" smtClean="0"/>
              <a:t>−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n + </a:t>
            </a:r>
            <a:r>
              <a:rPr lang="el-GR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ν</a:t>
            </a:r>
            <a:r>
              <a:rPr lang="en-GB" baseline="-25000" dirty="0" smtClean="0">
                <a:sym typeface="Wingdings" panose="05000000000000000000" pitchFamily="2" charset="2"/>
              </a:rPr>
              <a:t>e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thermal pair production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Verified when neutrinos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detected from SN 1987A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only 24, but enough to confirm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energy scale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Potential for a great deal of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interesting physics in the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event of a Galactic CCSN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thousands of neutrinos would be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detected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28</a:t>
            </a:fld>
            <a:endParaRPr lang="en-GB"/>
          </a:p>
        </p:txBody>
      </p:sp>
      <p:pic>
        <p:nvPicPr>
          <p:cNvPr id="15362" name="Picture 2" descr="http://images.iop.org/objects/ccr/cern/47/1/28/CCEsup3_01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71" y="2924944"/>
            <a:ext cx="4147686" cy="383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87728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Particle astrophysics covers a very wide range of topics</a:t>
            </a:r>
          </a:p>
          <a:p>
            <a:pPr lvl="1"/>
            <a:r>
              <a:rPr lang="en-GB" sz="2400" dirty="0" smtClean="0"/>
              <a:t>early-universe cosmology</a:t>
            </a:r>
          </a:p>
          <a:p>
            <a:pPr lvl="1"/>
            <a:r>
              <a:rPr lang="en-GB" sz="2400" dirty="0" smtClean="0"/>
              <a:t>dark energy </a:t>
            </a:r>
          </a:p>
          <a:p>
            <a:pPr lvl="1"/>
            <a:r>
              <a:rPr lang="en-GB" sz="2400" dirty="0" smtClean="0"/>
              <a:t>dark matter</a:t>
            </a:r>
          </a:p>
          <a:p>
            <a:pPr lvl="1"/>
            <a:r>
              <a:rPr lang="en-GB" sz="2400" dirty="0" smtClean="0"/>
              <a:t>low-energy neutrino astrophysics</a:t>
            </a:r>
          </a:p>
          <a:p>
            <a:pPr lvl="1"/>
            <a:r>
              <a:rPr lang="en-GB" sz="2400" dirty="0" smtClean="0"/>
              <a:t>high-energy astrophysics</a:t>
            </a:r>
          </a:p>
          <a:p>
            <a:pPr lvl="2"/>
            <a:r>
              <a:rPr lang="en-GB" sz="2000" dirty="0" smtClean="0"/>
              <a:t>cosmic rays</a:t>
            </a:r>
          </a:p>
          <a:p>
            <a:pPr lvl="2"/>
            <a:r>
              <a:rPr lang="en-GB" sz="2000" dirty="0" smtClean="0"/>
              <a:t>radio emission from high-energy particles</a:t>
            </a:r>
          </a:p>
          <a:p>
            <a:pPr lvl="2"/>
            <a:r>
              <a:rPr lang="en-GB" sz="2000" dirty="0" smtClean="0"/>
              <a:t>high-energy photons</a:t>
            </a:r>
          </a:p>
          <a:p>
            <a:pPr lvl="2"/>
            <a:r>
              <a:rPr lang="en-GB" sz="2000" dirty="0" smtClean="0"/>
              <a:t>high-energy neutrinos</a:t>
            </a:r>
          </a:p>
          <a:p>
            <a:r>
              <a:rPr lang="en-GB" sz="2800" dirty="0" smtClean="0"/>
              <a:t>This section has summarised the first four of these</a:t>
            </a:r>
          </a:p>
          <a:p>
            <a:pPr lvl="1"/>
            <a:r>
              <a:rPr lang="en-GB" sz="2400" dirty="0" smtClean="0"/>
              <a:t>rest of course will focus on last topic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i="1" dirty="0" smtClean="0">
                <a:solidFill>
                  <a:schemeClr val="accent4"/>
                </a:solidFill>
              </a:rPr>
              <a:t>You should read sections 1.2, 1.3, 1.5.2, 1.5.3 and 1.6 of the notes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You should know about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inflation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err="1" smtClean="0">
                <a:solidFill>
                  <a:schemeClr val="accent6"/>
                </a:solidFill>
              </a:rPr>
              <a:t>baryogenesis</a:t>
            </a:r>
            <a:endParaRPr lang="en-GB" sz="1600" i="1" dirty="0" smtClean="0">
              <a:solidFill>
                <a:schemeClr val="accent6"/>
              </a:solidFill>
            </a:endParaRP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dark energy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dark matter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solar neutrinos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supernova neutrinos</a:t>
            </a:r>
            <a:endParaRPr lang="en-GB" sz="1600" i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PHY418 Syllabus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GB" dirty="0" smtClean="0"/>
              <a:t>Introduction</a:t>
            </a:r>
          </a:p>
          <a:p>
            <a:pPr lvl="1"/>
            <a:r>
              <a:rPr lang="en-GB" dirty="0" smtClean="0"/>
              <a:t>brief outline of those topics I am not going to cover in detail</a:t>
            </a:r>
          </a:p>
          <a:p>
            <a:r>
              <a:rPr lang="en-GB" dirty="0" smtClean="0"/>
              <a:t>High-energy particle astrophysics: the observations</a:t>
            </a:r>
          </a:p>
          <a:p>
            <a:pPr lvl="1"/>
            <a:r>
              <a:rPr lang="en-GB" dirty="0" smtClean="0"/>
              <a:t>cosmic rays</a:t>
            </a:r>
          </a:p>
          <a:p>
            <a:pPr lvl="1"/>
            <a:r>
              <a:rPr lang="en-GB" dirty="0" smtClean="0"/>
              <a:t>radio emission</a:t>
            </a:r>
          </a:p>
          <a:p>
            <a:pPr lvl="1"/>
            <a:r>
              <a:rPr lang="en-GB" dirty="0" smtClean="0"/>
              <a:t>high-energy photon emission (X-rays and </a:t>
            </a:r>
            <a:r>
              <a:rPr lang="el-GR" dirty="0" smtClean="0"/>
              <a:t>γ</a:t>
            </a:r>
            <a:r>
              <a:rPr lang="en-GB" dirty="0" smtClean="0"/>
              <a:t>-rays)</a:t>
            </a:r>
          </a:p>
          <a:p>
            <a:pPr lvl="1"/>
            <a:r>
              <a:rPr lang="en-GB" dirty="0" smtClean="0"/>
              <a:t>neutrinos</a:t>
            </a:r>
          </a:p>
          <a:p>
            <a:r>
              <a:rPr lang="en-GB" dirty="0" smtClean="0"/>
              <a:t>Acceleration mechanisms</a:t>
            </a:r>
          </a:p>
          <a:p>
            <a:pPr lvl="1"/>
            <a:r>
              <a:rPr lang="en-GB" dirty="0" smtClean="0"/>
              <a:t>Fermi second-order</a:t>
            </a:r>
          </a:p>
          <a:p>
            <a:pPr lvl="1"/>
            <a:r>
              <a:rPr lang="en-GB" dirty="0" smtClean="0"/>
              <a:t>diffusive shock acceleration</a:t>
            </a:r>
          </a:p>
          <a:p>
            <a:pPr lvl="1"/>
            <a:r>
              <a:rPr lang="en-GB" dirty="0" smtClean="0"/>
              <a:t>magnetic reconnection</a:t>
            </a:r>
          </a:p>
          <a:p>
            <a:r>
              <a:rPr lang="en-GB" dirty="0" smtClean="0"/>
              <a:t>Sources</a:t>
            </a:r>
          </a:p>
          <a:p>
            <a:pPr lvl="1"/>
            <a:r>
              <a:rPr lang="en-GB" dirty="0" smtClean="0"/>
              <a:t>case studies of the principal source types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3034680" cy="1264920"/>
          </a:xfrm>
        </p:spPr>
        <p:txBody>
          <a:bodyPr/>
          <a:lstStyle/>
          <a:p>
            <a:r>
              <a:rPr lang="en-GB" dirty="0" smtClean="0"/>
              <a:t>Next: cosmic rays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34680" cy="4242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detection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observed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i="1" dirty="0" smtClean="0">
                <a:solidFill>
                  <a:schemeClr val="accent4"/>
                </a:solidFill>
              </a:rPr>
              <a:t>Notes section 2.2</a:t>
            </a:r>
            <a:endParaRPr lang="en-GB" sz="1800" i="1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30</a:t>
            </a:fld>
            <a:endParaRPr lang="en-GB"/>
          </a:p>
        </p:txBody>
      </p:sp>
      <p:pic>
        <p:nvPicPr>
          <p:cNvPr id="16388" name="Picture 4" descr="http://www.iexp.uni-hamburg.de/groups/astroparticle/score/images/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5112000" cy="62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PHY418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isn’t an ideal course text—so I have basically written one </a:t>
            </a:r>
          </a:p>
          <a:p>
            <a:pPr lvl="1"/>
            <a:r>
              <a:rPr lang="en-GB" dirty="0" smtClean="0"/>
              <a:t>too long to photocopy for you but you can download the pdf from the </a:t>
            </a:r>
            <a:r>
              <a:rPr lang="en-GB" dirty="0"/>
              <a:t>website (or from the MOLE reading list</a:t>
            </a:r>
            <a:r>
              <a:rPr lang="en-GB" dirty="0" smtClean="0"/>
              <a:t>)</a:t>
            </a:r>
          </a:p>
          <a:p>
            <a:pPr lvl="1"/>
            <a:r>
              <a:rPr lang="en-GB" b="1" dirty="0" smtClean="0">
                <a:solidFill>
                  <a:schemeClr val="accent4"/>
                </a:solidFill>
              </a:rPr>
              <a:t>www.hep.shef.ac.uk/cartwright/phy418</a:t>
            </a:r>
          </a:p>
          <a:p>
            <a:pPr lvl="1"/>
            <a:r>
              <a:rPr lang="en-GB" dirty="0" smtClean="0"/>
              <a:t>this also contains copies of slides</a:t>
            </a:r>
          </a:p>
          <a:p>
            <a:r>
              <a:rPr lang="en-GB" dirty="0" smtClean="0"/>
              <a:t>The nearest thing to a “proper” course text is Malcolm </a:t>
            </a:r>
            <a:r>
              <a:rPr lang="en-GB" dirty="0" err="1" smtClean="0"/>
              <a:t>Longair</a:t>
            </a:r>
            <a:r>
              <a:rPr lang="en-GB" dirty="0" smtClean="0"/>
              <a:t>, </a:t>
            </a:r>
            <a:r>
              <a:rPr lang="en-GB" i="1" dirty="0" smtClean="0"/>
              <a:t>High Energy Astrophysics</a:t>
            </a:r>
            <a:r>
              <a:rPr lang="en-GB" dirty="0" smtClean="0"/>
              <a:t> 3</a:t>
            </a:r>
            <a:r>
              <a:rPr lang="en-GB" baseline="30000" dirty="0" smtClean="0"/>
              <a:t>rd</a:t>
            </a:r>
            <a:r>
              <a:rPr lang="en-GB" dirty="0" smtClean="0"/>
              <a:t> edition, CUP</a:t>
            </a:r>
          </a:p>
          <a:p>
            <a:pPr lvl="1"/>
            <a:r>
              <a:rPr lang="en-GB" dirty="0" smtClean="0"/>
              <a:t>several copies in IC</a:t>
            </a:r>
          </a:p>
          <a:p>
            <a:pPr lvl="1"/>
            <a:r>
              <a:rPr lang="en-GB" dirty="0" smtClean="0"/>
              <a:t>different organisation and emphasis compared to course</a:t>
            </a:r>
          </a:p>
          <a:p>
            <a:pPr lvl="1"/>
            <a:r>
              <a:rPr lang="en-GB" dirty="0" smtClean="0"/>
              <a:t>rather more detail in the mathematics</a:t>
            </a:r>
          </a:p>
          <a:p>
            <a:pPr lvl="1"/>
            <a:r>
              <a:rPr lang="en-GB" dirty="0" smtClean="0"/>
              <a:t>it is in SI units—note that a lot of texts at this level are in </a:t>
            </a:r>
            <a:r>
              <a:rPr lang="en-GB" dirty="0" err="1" smtClean="0"/>
              <a:t>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PHY418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nd-of-semester exam (85%)</a:t>
            </a:r>
          </a:p>
          <a:p>
            <a:pPr lvl="1"/>
            <a:r>
              <a:rPr lang="en-GB" dirty="0" smtClean="0"/>
              <a:t>One compulsory question (30 marks)</a:t>
            </a:r>
          </a:p>
          <a:p>
            <a:pPr lvl="1"/>
            <a:r>
              <a:rPr lang="en-GB" dirty="0" smtClean="0"/>
              <a:t>Any two from four optional questions (20 marks each)</a:t>
            </a:r>
          </a:p>
          <a:p>
            <a:pPr lvl="1"/>
            <a:r>
              <a:rPr lang="en-GB" i="1" dirty="0" smtClean="0">
                <a:solidFill>
                  <a:schemeClr val="accent4"/>
                </a:solidFill>
              </a:rPr>
              <a:t>A practice exam will be provided since this is a new module</a:t>
            </a:r>
          </a:p>
          <a:p>
            <a:r>
              <a:rPr lang="en-GB" dirty="0" smtClean="0"/>
              <a:t>Also short class tests (15%)</a:t>
            </a:r>
          </a:p>
          <a:p>
            <a:pPr lvl="1"/>
            <a:r>
              <a:rPr lang="en-GB" dirty="0" smtClean="0"/>
              <a:t>designed to test your ability to apply the taught material to problems</a:t>
            </a:r>
          </a:p>
          <a:p>
            <a:pPr lvl="1"/>
            <a:r>
              <a:rPr lang="en-GB" dirty="0" smtClean="0"/>
              <a:t>similar to exam questions (but without bookwork)</a:t>
            </a:r>
          </a:p>
          <a:p>
            <a:pPr lvl="1"/>
            <a:r>
              <a:rPr lang="en-GB" dirty="0" smtClean="0"/>
              <a:t>3 (two during </a:t>
            </a:r>
            <a:r>
              <a:rPr lang="en-GB" i="1" dirty="0" smtClean="0"/>
              <a:t>Observations</a:t>
            </a:r>
            <a:r>
              <a:rPr lang="en-GB" dirty="0" smtClean="0"/>
              <a:t>, and one after </a:t>
            </a:r>
            <a:r>
              <a:rPr lang="en-GB" i="1" dirty="0" smtClean="0"/>
              <a:t>Acceleration Mechanisms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open notes format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4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Particle Astrophysics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Early-universe cosmology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Early-universe cosmology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early universe, energies are extremely high</a:t>
            </a:r>
          </a:p>
          <a:p>
            <a:pPr lvl="1"/>
            <a:r>
              <a:rPr lang="en-GB" dirty="0" smtClean="0"/>
              <a:t>appropriate physics is </a:t>
            </a:r>
            <a:r>
              <a:rPr lang="en-GB" i="1" dirty="0" smtClean="0"/>
              <a:t>very</a:t>
            </a:r>
            <a:r>
              <a:rPr lang="en-GB" dirty="0" smtClean="0"/>
              <a:t> high-energy particle physics</a:t>
            </a:r>
          </a:p>
          <a:p>
            <a:pPr lvl="2"/>
            <a:r>
              <a:rPr lang="en-GB" dirty="0" smtClean="0"/>
              <a:t>GUTs, string theory??</a:t>
            </a:r>
          </a:p>
          <a:p>
            <a:pPr lvl="1"/>
            <a:r>
              <a:rPr lang="en-GB" dirty="0" smtClean="0"/>
              <a:t>consequences in early universe</a:t>
            </a:r>
          </a:p>
          <a:p>
            <a:pPr lvl="2"/>
            <a:r>
              <a:rPr lang="en-GB" dirty="0" smtClean="0"/>
              <a:t>inflation (breakdown of GUT?)</a:t>
            </a:r>
          </a:p>
          <a:p>
            <a:pPr lvl="2"/>
            <a:r>
              <a:rPr lang="en-GB" dirty="0" err="1" smtClean="0"/>
              <a:t>baryogenesis</a:t>
            </a:r>
            <a:r>
              <a:rPr lang="en-GB" dirty="0" smtClean="0"/>
              <a:t> (matter-antimatter asymmetry)</a:t>
            </a:r>
          </a:p>
          <a:p>
            <a:pPr lvl="1"/>
            <a:r>
              <a:rPr lang="en-GB" dirty="0" smtClean="0"/>
              <a:t>consequences in later universe</a:t>
            </a:r>
          </a:p>
          <a:p>
            <a:pPr lvl="2"/>
            <a:r>
              <a:rPr lang="en-GB" dirty="0" smtClean="0"/>
              <a:t>dark energy (vacuum energy?  scalar field?)</a:t>
            </a:r>
          </a:p>
          <a:p>
            <a:pPr lvl="2"/>
            <a:r>
              <a:rPr lang="en-GB" dirty="0" smtClean="0"/>
              <a:t>dark matter (lightest </a:t>
            </a:r>
            <a:r>
              <a:rPr lang="en-GB" dirty="0" err="1" smtClean="0"/>
              <a:t>supersymmetric</a:t>
            </a:r>
            <a:r>
              <a:rPr lang="en-GB" dirty="0" smtClean="0"/>
              <a:t> particle?  </a:t>
            </a:r>
            <a:r>
              <a:rPr lang="en-GB" dirty="0" err="1" smtClean="0"/>
              <a:t>axion</a:t>
            </a:r>
            <a:r>
              <a:rPr lang="en-GB" dirty="0" smtClean="0"/>
              <a:t>?)</a:t>
            </a:r>
          </a:p>
          <a:p>
            <a:r>
              <a:rPr lang="en-GB" dirty="0" smtClean="0"/>
              <a:t>Particle physics of early universe is very difficult to test</a:t>
            </a:r>
          </a:p>
          <a:p>
            <a:pPr lvl="1"/>
            <a:r>
              <a:rPr lang="en-GB" dirty="0" smtClean="0"/>
              <a:t>energies are much too high for feasible accelerators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GB" dirty="0" smtClean="0"/>
              <a:t>Observational evidence shows that the universe is</a:t>
            </a:r>
          </a:p>
          <a:p>
            <a:pPr lvl="1"/>
            <a:r>
              <a:rPr lang="en-GB" dirty="0" smtClean="0"/>
              <a:t>geometrically flat (</a:t>
            </a:r>
            <a:r>
              <a:rPr lang="en-GB" i="1" dirty="0" smtClean="0"/>
              <a:t>k</a:t>
            </a:r>
            <a:r>
              <a:rPr lang="en-GB" dirty="0" smtClean="0"/>
              <a:t> = 0 in Robertson-Walker metric)</a:t>
            </a:r>
          </a:p>
          <a:p>
            <a:pPr lvl="1"/>
            <a:r>
              <a:rPr lang="en-GB" dirty="0" smtClean="0"/>
              <a:t>extremely uniform at early times (</a:t>
            </a:r>
            <a:r>
              <a:rPr lang="el-GR" dirty="0" smtClean="0"/>
              <a:t>Δ</a:t>
            </a:r>
            <a:r>
              <a:rPr lang="en-GB" i="1" dirty="0" smtClean="0"/>
              <a:t>T</a:t>
            </a:r>
            <a:r>
              <a:rPr lang="en-GB" dirty="0" smtClean="0"/>
              <a:t>/</a:t>
            </a:r>
            <a:r>
              <a:rPr lang="en-GB" i="1" dirty="0" smtClean="0"/>
              <a:t>T</a:t>
            </a:r>
            <a:r>
              <a:rPr lang="en-GB" dirty="0" smtClean="0"/>
              <a:t> ~ 10</a:t>
            </a:r>
            <a:r>
              <a:rPr lang="en-GB" baseline="30000" dirty="0" smtClean="0"/>
              <a:t>−5</a:t>
            </a:r>
            <a:r>
              <a:rPr lang="en-GB" dirty="0" smtClean="0"/>
              <a:t> in CMB)</a:t>
            </a:r>
          </a:p>
          <a:p>
            <a:pPr lvl="1"/>
            <a:r>
              <a:rPr lang="en-GB" dirty="0" smtClean="0"/>
              <a:t>not </a:t>
            </a:r>
            <a:r>
              <a:rPr lang="en-GB" i="1" dirty="0" smtClean="0"/>
              <a:t>precisely</a:t>
            </a:r>
            <a:r>
              <a:rPr lang="en-GB" dirty="0" smtClean="0"/>
              <a:t> uniform (with nearly scale invariant fluctuations)</a:t>
            </a:r>
          </a:p>
          <a:p>
            <a:r>
              <a:rPr lang="en-GB" dirty="0" smtClean="0"/>
              <a:t>These properties are unexpected in the classical Big Bang model</a:t>
            </a:r>
          </a:p>
          <a:p>
            <a:pPr lvl="1"/>
            <a:r>
              <a:rPr lang="en-GB" dirty="0" smtClean="0"/>
              <a:t>no reason in GR why overall geometry should be flat</a:t>
            </a:r>
          </a:p>
          <a:p>
            <a:pPr lvl="2"/>
            <a:r>
              <a:rPr lang="en-GB" dirty="0" smtClean="0"/>
              <a:t>and if it is not flat originally it evolves rapidly in the direction of increased curvature</a:t>
            </a:r>
          </a:p>
          <a:p>
            <a:pPr lvl="1"/>
            <a:r>
              <a:rPr lang="en-GB" dirty="0" smtClean="0"/>
              <a:t>no expectation that the CMB temperature should be uniform</a:t>
            </a:r>
          </a:p>
          <a:p>
            <a:pPr lvl="2"/>
            <a:r>
              <a:rPr lang="en-GB" dirty="0" smtClean="0"/>
              <a:t>horizon distance expands faster than universe, so causally connected regions at ~400000 years correspond to only ~2° on sky now</a:t>
            </a:r>
          </a:p>
          <a:p>
            <a:pPr lvl="1"/>
            <a:r>
              <a:rPr lang="en-GB" dirty="0" smtClean="0"/>
              <a:t>if initial conditions force it to be uniform, no explanation for the fact that it is not </a:t>
            </a:r>
            <a:r>
              <a:rPr lang="en-GB" i="1" dirty="0" smtClean="0"/>
              <a:t>quite</a:t>
            </a:r>
            <a:r>
              <a:rPr lang="en-GB" dirty="0" smtClean="0"/>
              <a:t> uniform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04248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>
                <a:solidFill>
                  <a:schemeClr val="accent5"/>
                </a:solidFill>
              </a:rPr>
              <a:t>notes section 1.2.1</a:t>
            </a:r>
            <a:endParaRPr lang="en-GB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ntentias.org/wp-content/uploads/2013/01/SiazeAgeUnive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46" y="2992709"/>
            <a:ext cx="56197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Observational features can be accounted for by </a:t>
                </a:r>
                <a:r>
                  <a:rPr lang="en-GB" b="1" dirty="0" smtClean="0"/>
                  <a:t>inflation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period of very fast (~exponential) expansion in very early universe</a:t>
                </a:r>
              </a:p>
              <a:p>
                <a:pPr lvl="1"/>
                <a:r>
                  <a:rPr lang="en-GB" dirty="0" smtClean="0"/>
                  <a:t>expansion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2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GB" sz="2200" b="0" i="1" dirty="0" smtClean="0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GB" sz="2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2200" b="0" i="1" dirty="0" smtClean="0">
                            <a:latin typeface="Cambria Math"/>
                          </a:rPr>
                          <m:t>𝐻𝑡</m:t>
                        </m:r>
                      </m:sup>
                    </m:sSup>
                  </m:oMath>
                </a14:m>
                <a:r>
                  <a:rPr lang="en-GB" sz="2400" dirty="0" smtClean="0"/>
                  <a:t> </a:t>
                </a:r>
                <a:r>
                  <a:rPr lang="en-GB" dirty="0" smtClean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2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GB" sz="2200" b="0" i="1" dirty="0" smtClean="0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GB" sz="2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b="0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sz="22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, </a:t>
                </a:r>
                <a:r>
                  <a:rPr lang="en-GB" i="1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&gt; 1</a:t>
                </a:r>
                <a:r>
                  <a:rPr lang="en-GB" dirty="0" smtClean="0"/>
                  <a:t>, will force geometry towards flatness and ensure</a:t>
                </a:r>
                <a:br>
                  <a:rPr lang="en-GB" dirty="0" smtClean="0"/>
                </a:br>
                <a:r>
                  <a:rPr lang="en-GB" dirty="0" smtClean="0"/>
                  <a:t>that visible universe</a:t>
                </a:r>
                <a:br>
                  <a:rPr lang="en-GB" dirty="0" smtClean="0"/>
                </a:br>
                <a:r>
                  <a:rPr lang="en-GB" dirty="0" smtClean="0"/>
                  <a:t>is causally connected</a:t>
                </a:r>
              </a:p>
              <a:p>
                <a:pPr lvl="1"/>
                <a:r>
                  <a:rPr lang="en-GB" dirty="0" smtClean="0"/>
                  <a:t>quantum fluctuations</a:t>
                </a:r>
                <a:br>
                  <a:rPr lang="en-GB" dirty="0" smtClean="0"/>
                </a:br>
                <a:r>
                  <a:rPr lang="en-GB" dirty="0" smtClean="0"/>
                  <a:t>provide the </a:t>
                </a:r>
                <a:br>
                  <a:rPr lang="en-GB" dirty="0" smtClean="0"/>
                </a:br>
                <a:r>
                  <a:rPr lang="en-GB" dirty="0" smtClean="0"/>
                  <a:t>anisotropies</a:t>
                </a:r>
              </a:p>
              <a:p>
                <a:pPr lvl="2"/>
                <a:r>
                  <a:rPr lang="en-GB" dirty="0" smtClean="0"/>
                  <a:t>with the right </a:t>
                </a:r>
                <a:br>
                  <a:rPr lang="en-GB" dirty="0" smtClean="0"/>
                </a:br>
                <a:r>
                  <a:rPr lang="en-GB" dirty="0" smtClean="0"/>
                  <a:t>spectrum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7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5702</TotalTime>
  <Words>1429</Words>
  <Application>Microsoft Office PowerPoint</Application>
  <PresentationFormat>On-screen Show (4:3)</PresentationFormat>
  <Paragraphs>271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PHY418 Particle Astrophysics</vt:lpstr>
      <vt:lpstr>What is particle astrophysics?</vt:lpstr>
      <vt:lpstr>PHY418 Syllabus</vt:lpstr>
      <vt:lpstr>PHY418 Resources</vt:lpstr>
      <vt:lpstr>PHY418 Assessment</vt:lpstr>
      <vt:lpstr>Introduction to Particle Astrophysics</vt:lpstr>
      <vt:lpstr>Early-universe cosmology</vt:lpstr>
      <vt:lpstr>Inflation</vt:lpstr>
      <vt:lpstr>Inflation</vt:lpstr>
      <vt:lpstr>Inflation and the inflaton</vt:lpstr>
      <vt:lpstr>Baryogenesis</vt:lpstr>
      <vt:lpstr>Baryogenesis</vt:lpstr>
      <vt:lpstr>Baryogenesis models</vt:lpstr>
      <vt:lpstr>Leptogenesis models</vt:lpstr>
      <vt:lpstr>Introduction to Particle Astrophysics</vt:lpstr>
      <vt:lpstr>Dark energy</vt:lpstr>
      <vt:lpstr>Models of dark energy</vt:lpstr>
      <vt:lpstr>Dark matter</vt:lpstr>
      <vt:lpstr>Dark matter properties</vt:lpstr>
      <vt:lpstr>Dark matter candidates</vt:lpstr>
      <vt:lpstr>WIMPs</vt:lpstr>
      <vt:lpstr>WIMP limits</vt:lpstr>
      <vt:lpstr>Axions</vt:lpstr>
      <vt:lpstr>Axion limits</vt:lpstr>
      <vt:lpstr>Introduction to Particle Astrophysics</vt:lpstr>
      <vt:lpstr>Solar neutrinos</vt:lpstr>
      <vt:lpstr>Solar neutrinos</vt:lpstr>
      <vt:lpstr>Supernova neutrinos</vt:lpstr>
      <vt:lpstr>Summary</vt:lpstr>
      <vt:lpstr>Next: cosmic rays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PHY418 Particle Astrophysics</dc:title>
  <dc:creator>Susan</dc:creator>
  <cp:lastModifiedBy>Susan</cp:lastModifiedBy>
  <cp:revision>35</cp:revision>
  <cp:lastPrinted>2014-09-29T15:34:39Z</cp:lastPrinted>
  <dcterms:created xsi:type="dcterms:W3CDTF">2014-09-28T17:09:04Z</dcterms:created>
  <dcterms:modified xsi:type="dcterms:W3CDTF">2017-10-02T08:27:19Z</dcterms:modified>
</cp:coreProperties>
</file>