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  <a:srgbClr val="FF9933"/>
    <a:srgbClr val="669900"/>
    <a:srgbClr val="66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</a:defRPr>
            </a:lvl1pPr>
          </a:lstStyle>
          <a:p>
            <a:endParaRPr lang="en-GB" alt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</a:defRPr>
            </a:lvl1pPr>
          </a:lstStyle>
          <a:p>
            <a:fld id="{06CB68F9-02EE-4D55-B1E1-8BF2BBA5637A}" type="slidenum">
              <a:rPr lang="en-GB" altLang="en-GB"/>
              <a:pPr/>
              <a:t>‹#›</a:t>
            </a:fld>
            <a:endParaRPr lang="en-GB" alt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3076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79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1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3084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7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fld id="{E86F0668-9BD3-467E-984A-BB1700CD94D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743A2-3647-427F-8A8C-BF1B38E988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B0B5A-D433-4B10-A333-622A4B9079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EC34843-38BC-4EE0-ACA0-89BD0B7745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38200" y="342900"/>
            <a:ext cx="7772400" cy="11049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7526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7526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38862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3886200"/>
            <a:ext cx="3810000" cy="1981200"/>
          </a:xfrm>
        </p:spPr>
        <p:txBody>
          <a:bodyPr/>
          <a:lstStyle>
            <a:lvl1pPr>
              <a:defRPr>
                <a:effectLst/>
              </a:defRPr>
            </a:lvl1pPr>
            <a:lvl2pPr>
              <a:defRPr>
                <a:effectLst/>
              </a:defRPr>
            </a:lvl2pPr>
            <a:lvl3pPr>
              <a:defRPr>
                <a:effectLst/>
              </a:defRPr>
            </a:lvl3pPr>
            <a:lvl4pPr>
              <a:defRPr>
                <a:effectLst/>
              </a:defRPr>
            </a:lvl4pPr>
            <a:lvl5pPr>
              <a:defRPr>
                <a:effectLst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81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230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58000" y="63230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8E5FE0-75A6-46EE-950B-8855AC89AD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86830-01FB-445A-A5AF-AC081F955F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77D97-BBDE-4465-A8BD-F34A4CDA65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8AA53-2012-461E-AA6B-476EFB19A9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4B934-777D-4496-8C0C-7613F7B990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D6F47-3C24-402A-B12C-B7DAD98F88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258D32-BA87-40EC-9723-0912B2A364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effectLst/>
              </a:defRPr>
            </a:lvl1pPr>
            <a:lvl2pPr>
              <a:defRPr sz="2800">
                <a:effectLst/>
              </a:defRPr>
            </a:lvl2pPr>
            <a:lvl3pPr>
              <a:defRPr sz="2400">
                <a:effectLst/>
              </a:defRPr>
            </a:lvl3pPr>
            <a:lvl4pPr>
              <a:defRPr sz="2000">
                <a:effectLst/>
              </a:defRPr>
            </a:lvl4pPr>
            <a:lvl5pPr>
              <a:defRPr sz="2000"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ACD64-1404-447A-9C8D-CFA4799E0C5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17335-C5E7-4758-986D-B0589C2D35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1000" y="304800"/>
            <a:ext cx="8383588" cy="6022975"/>
            <a:chOff x="240" y="192"/>
            <a:chExt cx="5281" cy="3794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240" y="1008"/>
              <a:ext cx="5281" cy="2978"/>
              <a:chOff x="240" y="1008"/>
              <a:chExt cx="5281" cy="2978"/>
            </a:xfrm>
          </p:grpSpPr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45" y="1010"/>
                <a:ext cx="5269" cy="2976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3" name="Freeform 5"/>
              <p:cNvSpPr>
                <a:spLocks/>
              </p:cNvSpPr>
              <p:nvPr/>
            </p:nvSpPr>
            <p:spPr bwMode="auto">
              <a:xfrm>
                <a:off x="240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0" y="0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0" y="0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4" name="Freeform 6"/>
              <p:cNvSpPr>
                <a:spLocks/>
              </p:cNvSpPr>
              <p:nvPr/>
            </p:nvSpPr>
            <p:spPr bwMode="auto">
              <a:xfrm>
                <a:off x="252" y="1008"/>
                <a:ext cx="5269" cy="2977"/>
              </a:xfrm>
              <a:custGeom>
                <a:avLst/>
                <a:gdLst/>
                <a:ahLst/>
                <a:cxnLst>
                  <a:cxn ang="0">
                    <a:pos x="5268" y="0"/>
                  </a:cxn>
                  <a:cxn ang="0">
                    <a:pos x="5268" y="2976"/>
                  </a:cxn>
                  <a:cxn ang="0">
                    <a:pos x="0" y="2976"/>
                  </a:cxn>
                </a:cxnLst>
                <a:rect l="0" t="0" r="r" b="b"/>
                <a:pathLst>
                  <a:path w="5269" h="2977">
                    <a:moveTo>
                      <a:pt x="5268" y="0"/>
                    </a:moveTo>
                    <a:lnTo>
                      <a:pt x="5268" y="2976"/>
                    </a:lnTo>
                    <a:lnTo>
                      <a:pt x="0" y="2976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336" y="1103"/>
              <a:ext cx="97" cy="2785"/>
              <a:chOff x="336" y="1103"/>
              <a:chExt cx="97" cy="2785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336" y="1104"/>
                <a:ext cx="96" cy="2784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96" y="2784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96" y="2784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336" y="1103"/>
                <a:ext cx="97" cy="2785"/>
              </a:xfrm>
              <a:custGeom>
                <a:avLst/>
                <a:gdLst/>
                <a:ahLst/>
                <a:cxnLst>
                  <a:cxn ang="0">
                    <a:pos x="0" y="2784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2785">
                    <a:moveTo>
                      <a:pt x="0" y="2784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2059" name="Group 11"/>
            <p:cNvGrpSpPr>
              <a:grpSpLocks/>
            </p:cNvGrpSpPr>
            <p:nvPr/>
          </p:nvGrpSpPr>
          <p:grpSpPr bwMode="auto">
            <a:xfrm>
              <a:off x="240" y="192"/>
              <a:ext cx="193" cy="721"/>
              <a:chOff x="240" y="192"/>
              <a:chExt cx="193" cy="721"/>
            </a:xfrm>
          </p:grpSpPr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240" y="192"/>
                <a:ext cx="192" cy="72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0" y="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0" y="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40" y="192"/>
                <a:ext cx="193" cy="721"/>
              </a:xfrm>
              <a:custGeom>
                <a:avLst/>
                <a:gdLst/>
                <a:ahLst/>
                <a:cxnLst>
                  <a:cxn ang="0">
                    <a:pos x="192" y="0"/>
                  </a:cxn>
                  <a:cxn ang="0">
                    <a:pos x="192" y="720"/>
                  </a:cxn>
                  <a:cxn ang="0">
                    <a:pos x="0" y="720"/>
                  </a:cxn>
                </a:cxnLst>
                <a:rect l="0" t="0" r="r" b="b"/>
                <a:pathLst>
                  <a:path w="193" h="721">
                    <a:moveTo>
                      <a:pt x="192" y="0"/>
                    </a:moveTo>
                    <a:lnTo>
                      <a:pt x="192" y="720"/>
                    </a:lnTo>
                    <a:lnTo>
                      <a:pt x="0" y="720"/>
                    </a:lnTo>
                  </a:path>
                </a:pathLst>
              </a:custGeom>
              <a:noFill/>
              <a:ln w="28575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1" i="1">
                <a:solidFill>
                  <a:schemeClr val="bg1"/>
                </a:solidFill>
              </a:defRPr>
            </a:lvl1pPr>
          </a:lstStyle>
          <a:p>
            <a:r>
              <a:rPr lang="en-US" altLang="en-US"/>
              <a:t>Susan Cartwright</a:t>
            </a:r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30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1" i="1">
                <a:solidFill>
                  <a:srgbClr val="FFFF99"/>
                </a:solidFill>
              </a:defRPr>
            </a:lvl1pPr>
          </a:lstStyle>
          <a:p>
            <a:r>
              <a:rPr lang="en-US" altLang="en-US"/>
              <a:t>Our Evolving Universe</a:t>
            </a:r>
          </a:p>
        </p:txBody>
      </p:sp>
      <p:sp>
        <p:nvSpPr>
          <p:cNvPr id="20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fld id="{F68E49C0-D567-4FF6-BD4D-EE32B658847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2" charset="2"/>
        <a:buChar char="n"/>
        <a:defRPr sz="3200">
          <a:solidFill>
            <a:schemeClr val="bg1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Monotype Sorts" pitchFamily="2" charset="2"/>
        <a:buChar char="l"/>
        <a:defRPr sz="2800">
          <a:solidFill>
            <a:srgbClr val="66FFFF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99"/>
        </a:buClr>
        <a:buSzPct val="75000"/>
        <a:buFont typeface="Monotype Sorts" pitchFamily="2" charset="2"/>
        <a:buChar char="u"/>
        <a:defRPr sz="2400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75000"/>
        <a:buFont typeface="Monotype Sorts" pitchFamily="2" charset="2"/>
        <a:buChar char="F"/>
        <a:defRPr sz="2000">
          <a:solidFill>
            <a:schemeClr val="hlink"/>
          </a:solidFill>
          <a:effectLst>
            <a:outerShdw blurRad="38100" dist="38100" dir="2700000" algn="tl">
              <a:srgbClr val="C0C0C0"/>
            </a:outerShdw>
          </a:effectLst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Office_Excel_97-2003_Worksheet2.xls"/><Relationship Id="rId5" Type="http://schemas.openxmlformats.org/officeDocument/2006/relationships/oleObject" Target="../embeddings/Microsoft_Office_Excel_97-2003_Worksheet1.xls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2CFB9-B1A0-4352-84D0-35921B7F34B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Understanding Stars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What do we know?</a:t>
            </a:r>
          </a:p>
          <a:p>
            <a:r>
              <a:rPr lang="en-GB" altLang="en-GB" sz="2000"/>
              <a:t>From observations of nearby stars:</a:t>
            </a:r>
          </a:p>
          <a:p>
            <a:pPr lvl="1"/>
            <a:r>
              <a:rPr lang="en-GB" altLang="en-GB" sz="1800"/>
              <a:t>luminosity/absolute magnitude</a:t>
            </a:r>
          </a:p>
          <a:p>
            <a:pPr lvl="1"/>
            <a:r>
              <a:rPr lang="en-GB" altLang="en-GB" sz="1800"/>
              <a:t>colour/spectral class/ surface temperature</a:t>
            </a:r>
          </a:p>
          <a:p>
            <a:pPr lvl="1"/>
            <a:r>
              <a:rPr lang="en-GB" altLang="en-GB" sz="1800"/>
              <a:t>chemical composition</a:t>
            </a:r>
          </a:p>
          <a:p>
            <a:r>
              <a:rPr lang="en-GB" altLang="en-GB" sz="2000"/>
              <a:t>From observations of binary systems:</a:t>
            </a:r>
          </a:p>
          <a:p>
            <a:pPr lvl="1"/>
            <a:r>
              <a:rPr lang="en-GB" altLang="en-GB" sz="1800"/>
              <a:t>mass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How do we use these to develop understanding?</a:t>
            </a:r>
          </a:p>
          <a:p>
            <a:pPr lvl="1"/>
            <a:r>
              <a:rPr lang="en-GB" altLang="en-GB" sz="1800"/>
              <a:t>look at relations between quantities (luminosity &amp; temperature, mass &amp; luminosity)</a:t>
            </a:r>
          </a:p>
          <a:p>
            <a:pPr lvl="1"/>
            <a:r>
              <a:rPr lang="en-GB" altLang="en-GB" sz="1800"/>
              <a:t>compare with expectations from theoretical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48459-797C-472E-AA6A-7076E856CC8E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Stellar lifetimes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 dirty="0"/>
              <a:t>A star 10 times as massive as the Sun has 10 times more hydrogen to power nuclear fusion</a:t>
            </a:r>
          </a:p>
          <a:p>
            <a:r>
              <a:rPr lang="en-GB" altLang="en-GB" sz="2000" dirty="0"/>
              <a:t>But it is 10000 times as bright</a:t>
            </a:r>
          </a:p>
          <a:p>
            <a:r>
              <a:rPr lang="en-GB" altLang="en-GB" sz="2000" dirty="0"/>
              <a:t>Therefore it should use up its fuel 1000 times more quickly</a:t>
            </a:r>
          </a:p>
          <a:p>
            <a:pPr>
              <a:buClr>
                <a:srgbClr val="66FFFF"/>
              </a:buClr>
              <a:buFont typeface="Monotype Sorts" pitchFamily="2" charset="2"/>
              <a:buChar char="è"/>
            </a:pPr>
            <a:r>
              <a:rPr lang="en-GB" altLang="en-GB" b="1" i="1" dirty="0">
                <a:solidFill>
                  <a:srgbClr val="FFFF99"/>
                </a:solidFill>
                <a:latin typeface="Times" pitchFamily="18" charset="0"/>
              </a:rPr>
              <a:t>Massive stars are very short-lived</a:t>
            </a:r>
            <a:endParaRPr lang="en-GB" altLang="en-GB" sz="2000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altLang="en-GB" sz="2000"/>
              <a:t>Can we test this?</a:t>
            </a:r>
          </a:p>
          <a:p>
            <a:pPr lvl="1"/>
            <a:r>
              <a:rPr lang="en-GB" altLang="en-GB" sz="1800"/>
              <a:t>cannot watch stars age</a:t>
            </a:r>
          </a:p>
          <a:p>
            <a:pPr lvl="1"/>
            <a:r>
              <a:rPr lang="en-GB" altLang="en-GB" sz="1800"/>
              <a:t>need sample of stars of different masses but the same age</a:t>
            </a:r>
          </a:p>
          <a:p>
            <a:pPr lvl="1">
              <a:buFont typeface="Monotype Sorts" pitchFamily="2" charset="2"/>
              <a:buChar char="è"/>
            </a:pPr>
            <a:r>
              <a:rPr lang="en-GB" altLang="en-GB" b="1" i="1">
                <a:solidFill>
                  <a:srgbClr val="FFFF99"/>
                </a:solidFill>
                <a:latin typeface="Times" pitchFamily="18" charset="0"/>
              </a:rPr>
              <a:t>stellar clusters</a:t>
            </a:r>
            <a:endParaRPr lang="en-GB" altLang="en-GB" sz="1800"/>
          </a:p>
          <a:p>
            <a:pPr lvl="2"/>
            <a:r>
              <a:rPr lang="en-GB" altLang="en-GB" sz="1600"/>
              <a:t>groups of stars bound together by gravity</a:t>
            </a:r>
          </a:p>
          <a:p>
            <a:pPr lvl="2"/>
            <a:r>
              <a:rPr lang="en-GB" altLang="en-GB" sz="1600"/>
              <a:t>formed together of the same material</a:t>
            </a:r>
          </a:p>
          <a:p>
            <a:pPr lvl="2"/>
            <a:r>
              <a:rPr lang="en-GB" altLang="en-GB" sz="1600"/>
              <a:t>ideal test bed for models of stellar evolution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E58D-3DF8-4A51-96FD-CC4CD83E6F0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GB" altLang="en-GB"/>
              <a:t>Stellar clusters</a:t>
            </a:r>
          </a:p>
        </p:txBody>
      </p:sp>
      <p:pic>
        <p:nvPicPr>
          <p:cNvPr id="47112" name="Picture 8"/>
          <p:cNvPicPr>
            <a:picLocks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41388" y="1693863"/>
            <a:ext cx="2462212" cy="1981200"/>
          </a:xfrm>
        </p:spPr>
      </p:pic>
      <p:pic>
        <p:nvPicPr>
          <p:cNvPr id="47114" name="Picture 10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2787650" y="4241800"/>
            <a:ext cx="2971800" cy="1981200"/>
          </a:xfrm>
        </p:spPr>
      </p:pic>
      <p:graphicFrame>
        <p:nvGraphicFramePr>
          <p:cNvPr id="47115" name="Object 11"/>
          <p:cNvGraphicFramePr>
            <a:graphicFrameLocks noChangeAspect="1"/>
          </p:cNvGraphicFramePr>
          <p:nvPr>
            <p:ph sz="quarter" idx="4"/>
          </p:nvPr>
        </p:nvGraphicFramePr>
        <p:xfrm>
          <a:off x="5884863" y="3268663"/>
          <a:ext cx="2767012" cy="2955925"/>
        </p:xfrm>
        <a:graphic>
          <a:graphicData uri="http://schemas.openxmlformats.org/presentationml/2006/ole">
            <p:oleObj spid="_x0000_s47115" name="Worksheet" r:id="rId5" imgW="5778500" imgH="6172200" progId="Excel.Sheet.8">
              <p:embed/>
            </p:oleObj>
          </a:graphicData>
        </a:graphic>
      </p:graphicFrame>
      <p:graphicFrame>
        <p:nvGraphicFramePr>
          <p:cNvPr id="47119" name="Object 15"/>
          <p:cNvGraphicFramePr>
            <a:graphicFrameLocks noChangeAspect="1"/>
          </p:cNvGraphicFramePr>
          <p:nvPr>
            <p:ph sz="quarter" idx="2"/>
          </p:nvPr>
        </p:nvGraphicFramePr>
        <p:xfrm>
          <a:off x="3460750" y="1704975"/>
          <a:ext cx="2314575" cy="2706688"/>
        </p:xfrm>
        <a:graphic>
          <a:graphicData uri="http://schemas.openxmlformats.org/presentationml/2006/ole">
            <p:oleObj spid="_x0000_s47119" name="Worksheet" r:id="rId6" imgW="5778500" imgH="6756400" progId="Excel.Sheet.8">
              <p:embed/>
            </p:oleObj>
          </a:graphicData>
        </a:graphic>
      </p:graphicFrame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4462463" y="6018213"/>
            <a:ext cx="12588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200">
                <a:solidFill>
                  <a:schemeClr val="folHlink"/>
                </a:solidFill>
                <a:latin typeface="Times" pitchFamily="18" charset="0"/>
              </a:rPr>
              <a:t>NOAO/AURA</a:t>
            </a:r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5899150" y="1757363"/>
            <a:ext cx="27066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 dirty="0">
                <a:solidFill>
                  <a:srgbClr val="FFFF99"/>
                </a:solidFill>
                <a:latin typeface="Comic Sans MS" pitchFamily="66" charset="0"/>
              </a:rPr>
              <a:t>Pleiades: bright blue main sequence stars; no red giants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854075" y="4083050"/>
            <a:ext cx="180498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 dirty="0">
                <a:solidFill>
                  <a:srgbClr val="FFFF99"/>
                </a:solidFill>
                <a:latin typeface="Comic Sans MS" pitchFamily="66" charset="0"/>
              </a:rPr>
              <a:t>M67: many red giants; no bright blue main sequence stars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/>
      <p:bldP spid="471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6880-88D4-42D6-A51E-925A1C380EE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Globular clusters</a:t>
            </a:r>
          </a:p>
        </p:txBody>
      </p:sp>
      <p:pic>
        <p:nvPicPr>
          <p:cNvPr id="49165" name="Picture 13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7064375" y="1787525"/>
            <a:ext cx="1679575" cy="2087563"/>
          </a:xfrm>
        </p:spPr>
      </p:pic>
      <p:pic>
        <p:nvPicPr>
          <p:cNvPr id="49167" name="Picture 15"/>
          <p:cNvPicPr>
            <a:picLocks noChangeAspect="1" noChangeArrowheads="1"/>
          </p:cNvPicPr>
          <p:nvPr>
            <p:ph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508375" y="4208463"/>
            <a:ext cx="3025775" cy="1981200"/>
          </a:xfrm>
        </p:spPr>
      </p:pic>
      <p:sp>
        <p:nvSpPr>
          <p:cNvPr id="49168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319588" cy="4114800"/>
          </a:xfrm>
        </p:spPr>
        <p:txBody>
          <a:bodyPr/>
          <a:lstStyle/>
          <a:p>
            <a:r>
              <a:rPr lang="en-GB" altLang="en-GB" sz="2000"/>
              <a:t>Much larger than open clusters like the Pleiades</a:t>
            </a:r>
          </a:p>
          <a:p>
            <a:r>
              <a:rPr lang="en-GB" altLang="en-GB" sz="2000"/>
              <a:t>All have no upper main sequence stars</a:t>
            </a:r>
          </a:p>
          <a:p>
            <a:r>
              <a:rPr lang="en-GB" altLang="en-GB" sz="2000"/>
              <a:t>All have spectra showing low or very low heavy element content</a:t>
            </a:r>
          </a:p>
          <a:p>
            <a:r>
              <a:rPr lang="en-GB" altLang="en-GB" sz="2000"/>
              <a:t>The oldest</a:t>
            </a:r>
            <a:br>
              <a:rPr lang="en-GB" altLang="en-GB" sz="2000"/>
            </a:br>
            <a:r>
              <a:rPr lang="en-GB" altLang="en-GB" sz="2000"/>
              <a:t>clusters in our</a:t>
            </a:r>
            <a:br>
              <a:rPr lang="en-GB" altLang="en-GB" sz="2000"/>
            </a:br>
            <a:r>
              <a:rPr lang="en-GB" altLang="en-GB" sz="2000"/>
              <a:t>Galaxy (and some</a:t>
            </a:r>
            <a:br>
              <a:rPr lang="en-GB" altLang="en-GB" sz="2000"/>
            </a:br>
            <a:r>
              <a:rPr lang="en-GB" altLang="en-GB" sz="2000"/>
              <a:t>of the oldest</a:t>
            </a:r>
            <a:br>
              <a:rPr lang="en-GB" altLang="en-GB" sz="2000"/>
            </a:br>
            <a:r>
              <a:rPr lang="en-GB" altLang="en-GB" sz="2000"/>
              <a:t>objects)</a:t>
            </a:r>
          </a:p>
        </p:txBody>
      </p:sp>
      <p:pic>
        <p:nvPicPr>
          <p:cNvPr id="49169" name="Picture 1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65888" y="3887788"/>
            <a:ext cx="2220912" cy="24003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49173" name="Picture 21"/>
          <p:cNvPicPr>
            <a:picLocks noChangeAspect="1" noChangeArrowheads="1"/>
          </p:cNvPicPr>
          <p:nvPr>
            <p:ph sz="half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5108575" y="1776413"/>
            <a:ext cx="1946275" cy="21018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4299-48B7-4B0A-AAF0-73CA8BE96AD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have we learned?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If we plot luminosity against temperature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stars fall into well defined bands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most stars are on the main sequence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If we plot luminosity against mass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main sequence stars fall on one line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more massive stars are brighter, bluer and have shorter lives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752600"/>
            <a:ext cx="3952875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If we look at the Sun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stars must be powered by nuclear fusion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provides enough power</a:t>
            </a:r>
          </a:p>
          <a:p>
            <a:pPr lvl="2">
              <a:lnSpc>
                <a:spcPct val="90000"/>
              </a:lnSpc>
              <a:spcBef>
                <a:spcPct val="10000"/>
              </a:spcBef>
            </a:pPr>
            <a:r>
              <a:rPr lang="en-GB" altLang="en-GB" sz="1600"/>
              <a:t>produces neutrinos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GB" altLang="en-GB" sz="2000"/>
              <a:t>If we look at stellar clusters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clusters with short-lived bright blue stars have few red giants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GB" altLang="en-GB" sz="1800"/>
              <a:t>clusters with many red giants have no short-lived blue main sequence stars</a:t>
            </a:r>
          </a:p>
          <a:p>
            <a:pPr lvl="1">
              <a:lnSpc>
                <a:spcPct val="90000"/>
              </a:lnSpc>
              <a:spcBef>
                <a:spcPct val="10000"/>
              </a:spcBef>
              <a:buFont typeface="Monotype Sorts" pitchFamily="2" charset="2"/>
              <a:buChar char="è"/>
            </a:pPr>
            <a:r>
              <a:rPr lang="en-GB" altLang="en-GB" b="1" i="1">
                <a:solidFill>
                  <a:srgbClr val="FFFF99"/>
                </a:solidFill>
                <a:latin typeface="Times" pitchFamily="18" charset="0"/>
              </a:rPr>
              <a:t>clues to stellar evolution…next lecture</a:t>
            </a:r>
            <a:endParaRPr lang="en-GB" altLang="en-GB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FBAA5-3102-4E48-99ED-9FB79483B6F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Luminosity &amp; temperature: the Hertzsprung-Russell diagram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 dirty="0"/>
              <a:t>Plot absolute magnitude (or log L) against spectral class (or colour, or log T)</a:t>
            </a:r>
          </a:p>
          <a:p>
            <a:pPr>
              <a:buFont typeface="Monotype Sorts" pitchFamily="2" charset="2"/>
              <a:buChar char="è"/>
            </a:pPr>
            <a:r>
              <a:rPr lang="en-GB" altLang="en-GB" sz="2000" dirty="0"/>
              <a:t>the </a:t>
            </a:r>
            <a:r>
              <a:rPr lang="en-GB" altLang="en-GB" sz="2400" b="1" i="1" dirty="0" err="1">
                <a:solidFill>
                  <a:srgbClr val="FF9933"/>
                </a:solidFill>
                <a:latin typeface="Times" pitchFamily="18" charset="0"/>
              </a:rPr>
              <a:t>Hertzsprung</a:t>
            </a:r>
            <a:r>
              <a:rPr lang="en-GB" altLang="en-GB" sz="2400" b="1" i="1" dirty="0">
                <a:solidFill>
                  <a:srgbClr val="FF9933"/>
                </a:solidFill>
                <a:latin typeface="Times" pitchFamily="18" charset="0"/>
              </a:rPr>
              <a:t>-Russell diagram</a:t>
            </a:r>
            <a:endParaRPr lang="en-GB" altLang="en-GB" sz="2000" dirty="0"/>
          </a:p>
          <a:p>
            <a:pPr lvl="1"/>
            <a:r>
              <a:rPr lang="en-GB" altLang="en-GB" sz="1800" dirty="0"/>
              <a:t>for </a:t>
            </a:r>
            <a:r>
              <a:rPr lang="en-GB" altLang="en-GB" sz="1800" dirty="0" err="1"/>
              <a:t>Ejnar</a:t>
            </a:r>
            <a:r>
              <a:rPr lang="en-GB" altLang="en-GB" sz="1800" dirty="0"/>
              <a:t> </a:t>
            </a:r>
            <a:r>
              <a:rPr lang="en-GB" altLang="en-GB" sz="1800" dirty="0" err="1"/>
              <a:t>Hertzsprung</a:t>
            </a:r>
            <a:r>
              <a:rPr lang="en-GB" altLang="en-GB" sz="1800" dirty="0"/>
              <a:t> and Henry Norris Russell</a:t>
            </a:r>
          </a:p>
          <a:p>
            <a:r>
              <a:rPr lang="en-GB" altLang="en-GB" sz="2000" dirty="0"/>
              <a:t>key to understanding stellar evolution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10175" y="1665288"/>
            <a:ext cx="3213100" cy="46101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9FEB4-4AA4-4CFA-8B51-589033869E1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Structure of the HR Diagram</a:t>
            </a:r>
          </a:p>
        </p:txBody>
      </p:sp>
      <p:pic>
        <p:nvPicPr>
          <p:cNvPr id="37896" name="Picture 8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78188" y="1628775"/>
            <a:ext cx="3052762" cy="4606925"/>
          </a:xfrm>
        </p:spPr>
      </p:pic>
      <p:sp>
        <p:nvSpPr>
          <p:cNvPr id="37897" name="AutoShape 9"/>
          <p:cNvSpPr>
            <a:spLocks/>
          </p:cNvSpPr>
          <p:nvPr/>
        </p:nvSpPr>
        <p:spPr bwMode="auto">
          <a:xfrm>
            <a:off x="827088" y="4313238"/>
            <a:ext cx="1898650" cy="400110"/>
          </a:xfrm>
          <a:prstGeom prst="borderCallout1">
            <a:avLst>
              <a:gd name="adj1" fmla="val 25088"/>
              <a:gd name="adj2" fmla="val 104014"/>
              <a:gd name="adj3" fmla="val -89894"/>
              <a:gd name="adj4" fmla="val 205269"/>
            </a:avLst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altLang="en-GB" dirty="0">
                <a:solidFill>
                  <a:schemeClr val="bg1"/>
                </a:solidFill>
                <a:latin typeface="Comic Sans MS" pitchFamily="66" charset="0"/>
              </a:rPr>
              <a:t>main sequence</a:t>
            </a:r>
          </a:p>
        </p:txBody>
      </p:sp>
      <p:sp>
        <p:nvSpPr>
          <p:cNvPr id="37898" name="AutoShape 10"/>
          <p:cNvSpPr>
            <a:spLocks/>
          </p:cNvSpPr>
          <p:nvPr/>
        </p:nvSpPr>
        <p:spPr bwMode="auto">
          <a:xfrm>
            <a:off x="7091363" y="1831975"/>
            <a:ext cx="1341437" cy="707886"/>
          </a:xfrm>
          <a:prstGeom prst="borderCallout1">
            <a:avLst>
              <a:gd name="adj1" fmla="val 14116"/>
              <a:gd name="adj2" fmla="val -5681"/>
              <a:gd name="adj3" fmla="val 200394"/>
              <a:gd name="adj4" fmla="val -145560"/>
            </a:avLst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altLang="en-GB" dirty="0">
                <a:solidFill>
                  <a:schemeClr val="bg1"/>
                </a:solidFill>
                <a:latin typeface="Comic Sans MS" pitchFamily="66" charset="0"/>
              </a:rPr>
              <a:t>red giant branch</a:t>
            </a:r>
          </a:p>
        </p:txBody>
      </p:sp>
      <p:sp>
        <p:nvSpPr>
          <p:cNvPr id="37899" name="AutoShape 11"/>
          <p:cNvSpPr>
            <a:spLocks/>
          </p:cNvSpPr>
          <p:nvPr/>
        </p:nvSpPr>
        <p:spPr bwMode="auto">
          <a:xfrm>
            <a:off x="944563" y="5251450"/>
            <a:ext cx="1770062" cy="400110"/>
          </a:xfrm>
          <a:prstGeom prst="borderCallout1">
            <a:avLst>
              <a:gd name="adj1" fmla="val 14116"/>
              <a:gd name="adj2" fmla="val 104306"/>
              <a:gd name="adj3" fmla="val 8824"/>
              <a:gd name="adj4" fmla="val 168611"/>
            </a:avLst>
          </a:prstGeom>
          <a:noFill/>
          <a:ln w="9525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altLang="en-GB" dirty="0">
                <a:solidFill>
                  <a:schemeClr val="bg1"/>
                </a:solidFill>
                <a:latin typeface="Comic Sans MS" pitchFamily="66" charset="0"/>
              </a:rPr>
              <a:t>white dwarfs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854075" y="1804988"/>
            <a:ext cx="227965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dirty="0">
                <a:solidFill>
                  <a:schemeClr val="bg1"/>
                </a:solidFill>
                <a:latin typeface="Comic Sans MS" pitchFamily="66" charset="0"/>
              </a:rPr>
              <a:t>Data from the </a:t>
            </a:r>
            <a:r>
              <a:rPr lang="en-GB" altLang="en-GB" dirty="0" err="1">
                <a:solidFill>
                  <a:schemeClr val="bg1"/>
                </a:solidFill>
                <a:latin typeface="Comic Sans MS" pitchFamily="66" charset="0"/>
              </a:rPr>
              <a:t>Hipparcos</a:t>
            </a:r>
            <a:r>
              <a:rPr lang="en-GB" altLang="en-GB" dirty="0">
                <a:solidFill>
                  <a:schemeClr val="bg1"/>
                </a:solidFill>
                <a:latin typeface="Comic Sans MS" pitchFamily="66" charset="0"/>
              </a:rPr>
              <a:t> parallax measuring satellite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408738" y="4452938"/>
            <a:ext cx="2244725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 dirty="0">
                <a:solidFill>
                  <a:srgbClr val="66FFFF"/>
                </a:solidFill>
                <a:latin typeface="Comic Sans MS" pitchFamily="66" charset="0"/>
              </a:rPr>
              <a:t>Most stars lie on the main sequence</a:t>
            </a:r>
          </a:p>
          <a:p>
            <a:pPr>
              <a:spcBef>
                <a:spcPct val="50000"/>
              </a:spcBef>
            </a:pPr>
            <a:r>
              <a:rPr lang="en-GB" altLang="en-GB" sz="1800" dirty="0">
                <a:solidFill>
                  <a:srgbClr val="66FFFF"/>
                </a:solidFill>
                <a:latin typeface="Comic Sans MS" pitchFamily="66" charset="0"/>
              </a:rPr>
              <a:t>Note: faint stars are undercounted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4344988" y="1744663"/>
            <a:ext cx="1258887" cy="41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GB" sz="1800">
                <a:solidFill>
                  <a:schemeClr val="bg1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Comic Sans MS" pitchFamily="66" charset="0"/>
              </a:rPr>
              <a:t>bright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4579938" y="5461000"/>
            <a:ext cx="831850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 sz="1800">
                <a:solidFill>
                  <a:schemeClr val="bg1"/>
                </a:solidFill>
                <a:latin typeface="Comic Sans MS" pitchFamily="66" charset="0"/>
              </a:rPr>
              <a:t>faint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 rot="-10716934">
            <a:off x="3557588" y="3216275"/>
            <a:ext cx="538162" cy="74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anchor="b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>
                <a:solidFill>
                  <a:srgbClr val="66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hot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5811838" y="3419475"/>
            <a:ext cx="5381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GB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7" grpId="0" animBg="1"/>
      <p:bldP spid="37898" grpId="0" animBg="1"/>
      <p:bldP spid="37899" grpId="0" animBg="1"/>
      <p:bldP spid="379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373F5-A40B-49E0-AFFF-23027F62DA4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5918200" y="1854200"/>
            <a:ext cx="2268538" cy="3944938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20000">
                <a:srgbClr val="0A128C"/>
              </a:gs>
              <a:gs pos="35000">
                <a:srgbClr val="181CC7"/>
              </a:gs>
              <a:gs pos="44000">
                <a:srgbClr val="7005D4"/>
              </a:gs>
              <a:gs pos="50000">
                <a:srgbClr val="8C3D91"/>
              </a:gs>
              <a:gs pos="56000">
                <a:srgbClr val="7005D4"/>
              </a:gs>
              <a:gs pos="65000">
                <a:srgbClr val="181CC7"/>
              </a:gs>
              <a:gs pos="80001">
                <a:srgbClr val="0A128C"/>
              </a:gs>
              <a:gs pos="100000">
                <a:srgbClr val="00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The sizes of stars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We know cooler objects are fainter (for given size)</a:t>
            </a:r>
          </a:p>
          <a:p>
            <a:r>
              <a:rPr lang="en-GB" altLang="en-GB" sz="2000"/>
              <a:t>But red giant branch contains cool objects which are very bright</a:t>
            </a:r>
          </a:p>
          <a:p>
            <a:r>
              <a:rPr lang="en-GB" altLang="en-GB" sz="2000"/>
              <a:t>Therefore these stars must be much larger than the faint, cool main-sequence stars</a:t>
            </a:r>
          </a:p>
        </p:txBody>
      </p:sp>
      <p:sp>
        <p:nvSpPr>
          <p:cNvPr id="39951" name="Rectangle 15"/>
          <p:cNvSpPr>
            <a:spLocks noChangeArrowheads="1"/>
          </p:cNvSpPr>
          <p:nvPr/>
        </p:nvSpPr>
        <p:spPr bwMode="auto">
          <a:xfrm>
            <a:off x="6561138" y="1871663"/>
            <a:ext cx="660400" cy="394493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39949" name="Picture 13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t="8134"/>
          <a:stretch>
            <a:fillRect/>
          </a:stretch>
        </p:blipFill>
        <p:spPr>
          <a:xfrm>
            <a:off x="5033963" y="1657350"/>
            <a:ext cx="3473450" cy="45767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A2B60-E3E9-4EE3-B21F-4FEF17880B9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Giants and dwarfs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Red giants are up to 60 times larger than the Sun (~orbit of Mercury)</a:t>
            </a:r>
          </a:p>
          <a:p>
            <a:r>
              <a:rPr lang="en-GB" altLang="en-GB" sz="2000"/>
              <a:t>Supergiants (e.g. Betelgeuse) are larger still</a:t>
            </a:r>
          </a:p>
          <a:p>
            <a:r>
              <a:rPr lang="en-GB" altLang="en-GB" sz="2000"/>
              <a:t>Red main-sequence stars (“red dwarfs”) are only 1/3 as large as the Sun</a:t>
            </a:r>
          </a:p>
          <a:p>
            <a:r>
              <a:rPr lang="en-GB" altLang="en-GB" sz="2000"/>
              <a:t>White dwarf stars are roughly Earth-sized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 t="10167"/>
          <a:stretch>
            <a:fillRect/>
          </a:stretch>
        </p:blipFill>
        <p:spPr>
          <a:xfrm>
            <a:off x="4929188" y="1700213"/>
            <a:ext cx="3632200" cy="4678362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44777-22E5-4BDB-A10D-482C1C5D0F3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Mass and luminosity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7797800" cy="4114800"/>
          </a:xfrm>
        </p:spPr>
        <p:txBody>
          <a:bodyPr/>
          <a:lstStyle/>
          <a:p>
            <a:r>
              <a:rPr lang="en-GB" altLang="en-GB" sz="2000"/>
              <a:t>Luminosity of main sequence stars is determined by mass </a:t>
            </a:r>
          </a:p>
          <a:p>
            <a:r>
              <a:rPr lang="en-GB" altLang="en-GB" sz="2000"/>
              <a:t>Main sequence is a mass sequence</a:t>
            </a:r>
            <a:br>
              <a:rPr lang="en-GB" altLang="en-GB" sz="2000"/>
            </a:br>
            <a:r>
              <a:rPr lang="en-GB" altLang="en-GB" sz="2000"/>
              <a:t>(bright hot stars are more massive,</a:t>
            </a:r>
            <a:br>
              <a:rPr lang="en-GB" altLang="en-GB" sz="2000"/>
            </a:br>
            <a:r>
              <a:rPr lang="en-GB" altLang="en-GB" sz="2000"/>
              <a:t>cool faint stars are less massive) </a:t>
            </a:r>
          </a:p>
        </p:txBody>
      </p:sp>
      <p:pic>
        <p:nvPicPr>
          <p:cNvPr id="41989" name="Picture 5"/>
          <p:cNvPicPr>
            <a:picLocks noChangeArrowheads="1"/>
          </p:cNvPicPr>
          <p:nvPr>
            <p:ph sz="half" idx="2"/>
          </p:nvPr>
        </p:nvPicPr>
        <p:blipFill>
          <a:blip r:embed="rId2"/>
          <a:srcRect t="12599"/>
          <a:stretch>
            <a:fillRect/>
          </a:stretch>
        </p:blipFill>
        <p:spPr>
          <a:xfrm>
            <a:off x="1241425" y="3336925"/>
            <a:ext cx="4652963" cy="28575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3"/>
          <a:srcRect t="8134"/>
          <a:stretch>
            <a:fillRect/>
          </a:stretch>
        </p:blipFill>
        <p:spPr bwMode="auto">
          <a:xfrm>
            <a:off x="6003925" y="2608263"/>
            <a:ext cx="2695575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</p:pic>
      <p:sp>
        <p:nvSpPr>
          <p:cNvPr id="41992" name="AutoShape 8"/>
          <p:cNvSpPr>
            <a:spLocks/>
          </p:cNvSpPr>
          <p:nvPr/>
        </p:nvSpPr>
        <p:spPr bwMode="auto">
          <a:xfrm>
            <a:off x="1787525" y="3470275"/>
            <a:ext cx="2136775" cy="606425"/>
          </a:xfrm>
          <a:prstGeom prst="borderCallout1">
            <a:avLst>
              <a:gd name="adj1" fmla="val 13690"/>
              <a:gd name="adj2" fmla="val 103565"/>
              <a:gd name="adj3" fmla="val 65588"/>
              <a:gd name="adj4" fmla="val 151338"/>
            </a:avLst>
          </a:prstGeom>
          <a:solidFill>
            <a:srgbClr val="FFFF99"/>
          </a:solidFill>
          <a:ln w="19050">
            <a:solidFill>
              <a:srgbClr val="FF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altLang="en-GB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10 times as massive</a:t>
            </a:r>
          </a:p>
          <a:p>
            <a:r>
              <a:rPr lang="en-GB" altLang="en-GB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10000 times brighter!</a:t>
            </a:r>
            <a:endParaRPr lang="en-GB" altLang="en-GB" sz="1600">
              <a:latin typeface="Times" pitchFamily="18" charset="0"/>
            </a:endParaRPr>
          </a:p>
        </p:txBody>
      </p:sp>
      <p:sp>
        <p:nvSpPr>
          <p:cNvPr id="41993" name="AutoShape 9"/>
          <p:cNvSpPr>
            <a:spLocks/>
          </p:cNvSpPr>
          <p:nvPr/>
        </p:nvSpPr>
        <p:spPr bwMode="auto">
          <a:xfrm>
            <a:off x="3811588" y="5005388"/>
            <a:ext cx="1817687" cy="606425"/>
          </a:xfrm>
          <a:prstGeom prst="borderCallout1">
            <a:avLst>
              <a:gd name="adj1" fmla="val 18847"/>
              <a:gd name="adj2" fmla="val -4194"/>
              <a:gd name="adj3" fmla="val 77227"/>
              <a:gd name="adj4" fmla="val -81046"/>
            </a:avLst>
          </a:prstGeom>
          <a:solidFill>
            <a:srgbClr val="FFFF99"/>
          </a:solidFill>
          <a:ln w="1905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GB" altLang="en-GB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1/10 as massive</a:t>
            </a:r>
          </a:p>
          <a:p>
            <a:r>
              <a:rPr lang="en-GB" altLang="en-GB" sz="14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1000 times fainter!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F549D-A338-4AED-B7D5-D603D476BB8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The sizes of stars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altLang="en-GB" sz="2000"/>
              <a:t>Why are more massive stars larger and hotter?</a:t>
            </a:r>
          </a:p>
          <a:p>
            <a:pPr lvl="1"/>
            <a:r>
              <a:rPr lang="en-GB" altLang="en-GB" sz="1800"/>
              <a:t>force of gravity pulls stellar material downwards</a:t>
            </a:r>
          </a:p>
          <a:p>
            <a:pPr lvl="1"/>
            <a:r>
              <a:rPr lang="en-GB" altLang="en-GB" sz="1800"/>
              <a:t>steadily increasing pressure pushes upwards</a:t>
            </a:r>
          </a:p>
          <a:p>
            <a:pPr lvl="1"/>
            <a:r>
              <a:rPr lang="en-GB" altLang="en-GB" sz="1800"/>
              <a:t>larger mass needs higher pressures</a:t>
            </a:r>
          </a:p>
          <a:p>
            <a:pPr lvl="1">
              <a:buSzPct val="85000"/>
              <a:buFont typeface="Monotype Sorts" pitchFamily="2" charset="2"/>
              <a:buChar char="è"/>
            </a:pPr>
            <a:r>
              <a:rPr lang="en-GB" altLang="en-GB" sz="1800"/>
              <a:t>higher temperatures (increasing downwards)</a:t>
            </a:r>
          </a:p>
          <a:p>
            <a:pPr lvl="1">
              <a:buSzPct val="85000"/>
              <a:buFont typeface="Monotype Sorts" pitchFamily="2" charset="2"/>
              <a:buChar char="è"/>
            </a:pPr>
            <a:r>
              <a:rPr lang="en-GB" altLang="en-GB" sz="1800"/>
              <a:t>central energy source</a:t>
            </a:r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475163" y="1804988"/>
          <a:ext cx="4235450" cy="4235450"/>
        </p:xfrm>
        <a:graphic>
          <a:graphicData uri="http://schemas.openxmlformats.org/presentationml/2006/ole">
            <p:oleObj spid="_x0000_s43012" name="Picture" r:id="rId3" imgW="2895600" imgH="289560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79289-648B-4E16-ADAC-7DACBB7A896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What is the energy source?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4035425" cy="4114800"/>
          </a:xfrm>
        </p:spPr>
        <p:txBody>
          <a:bodyPr/>
          <a:lstStyle/>
          <a:p>
            <a:r>
              <a:rPr lang="en-GB" altLang="en-GB" sz="2000"/>
              <a:t>Chemical reactions?</a:t>
            </a:r>
          </a:p>
          <a:p>
            <a:pPr lvl="1"/>
            <a:r>
              <a:rPr lang="en-GB" altLang="en-GB" sz="1800"/>
              <a:t>no: not powerful enough</a:t>
            </a:r>
          </a:p>
          <a:p>
            <a:r>
              <a:rPr lang="en-GB" altLang="en-GB" sz="2000"/>
              <a:t>Gravity?</a:t>
            </a:r>
          </a:p>
          <a:p>
            <a:pPr lvl="1"/>
            <a:r>
              <a:rPr lang="en-GB" altLang="en-GB" sz="1800"/>
              <a:t>suppose the Sun is still contracting…</a:t>
            </a:r>
          </a:p>
          <a:p>
            <a:pPr lvl="1"/>
            <a:r>
              <a:rPr lang="en-GB" altLang="en-GB" sz="1800"/>
              <a:t>…would work for “only” 20 million years (remember Earth is 4.5 </a:t>
            </a:r>
            <a:r>
              <a:rPr lang="en-GB" altLang="en-GB" sz="1800">
                <a:solidFill>
                  <a:srgbClr val="FF9933"/>
                </a:solidFill>
              </a:rPr>
              <a:t>billion</a:t>
            </a:r>
            <a:r>
              <a:rPr lang="en-GB" altLang="en-GB" sz="1800"/>
              <a:t> years old)</a:t>
            </a:r>
          </a:p>
          <a:p>
            <a:r>
              <a:rPr lang="en-GB" altLang="en-GB" sz="2000"/>
              <a:t>Nuclear power?</a:t>
            </a:r>
          </a:p>
          <a:p>
            <a:pPr lvl="1"/>
            <a:r>
              <a:rPr lang="en-GB" altLang="en-GB" sz="1800"/>
              <a:t>YES: stars are fusion reactors</a:t>
            </a:r>
          </a:p>
        </p:txBody>
      </p:sp>
      <p:grpSp>
        <p:nvGrpSpPr>
          <p:cNvPr id="44042" name="Group 10"/>
          <p:cNvGrpSpPr>
            <a:grpSpLocks/>
          </p:cNvGrpSpPr>
          <p:nvPr/>
        </p:nvGrpSpPr>
        <p:grpSpPr bwMode="auto">
          <a:xfrm>
            <a:off x="5133975" y="1695450"/>
            <a:ext cx="3432175" cy="4522788"/>
            <a:chOff x="3234" y="1068"/>
            <a:chExt cx="2162" cy="2849"/>
          </a:xfrm>
        </p:grpSpPr>
        <p:pic>
          <p:nvPicPr>
            <p:cNvPr id="44037" name="Picture 5"/>
            <p:cNvPicPr>
              <a:picLocks noChangeAspect="1" noChangeArrowheads="1"/>
            </p:cNvPicPr>
            <p:nvPr/>
          </p:nvPicPr>
          <p:blipFill>
            <a:blip r:embed="rId2"/>
            <a:srcRect t="8134"/>
            <a:stretch>
              <a:fillRect/>
            </a:stretch>
          </p:blipFill>
          <p:spPr bwMode="auto">
            <a:xfrm>
              <a:off x="3234" y="1068"/>
              <a:ext cx="2162" cy="2849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</p:spPr>
        </p:pic>
        <p:grpSp>
          <p:nvGrpSpPr>
            <p:cNvPr id="44041" name="Group 9"/>
            <p:cNvGrpSpPr>
              <a:grpSpLocks/>
            </p:cNvGrpSpPr>
            <p:nvPr/>
          </p:nvGrpSpPr>
          <p:grpSpPr bwMode="auto">
            <a:xfrm>
              <a:off x="3928" y="1642"/>
              <a:ext cx="1246" cy="1090"/>
              <a:chOff x="3928" y="1642"/>
              <a:chExt cx="1246" cy="1090"/>
            </a:xfrm>
          </p:grpSpPr>
          <p:sp>
            <p:nvSpPr>
              <p:cNvPr id="44039" name="AutoShape 7"/>
              <p:cNvSpPr>
                <a:spLocks noChangeArrowheads="1"/>
              </p:cNvSpPr>
              <p:nvPr/>
            </p:nvSpPr>
            <p:spPr bwMode="auto">
              <a:xfrm rot="-5400000">
                <a:off x="3934" y="1682"/>
                <a:ext cx="575" cy="495"/>
              </a:xfrm>
              <a:custGeom>
                <a:avLst/>
                <a:gdLst>
                  <a:gd name="G0" fmla="+- 14086 0 0"/>
                  <a:gd name="G1" fmla="+- 3490 0 0"/>
                  <a:gd name="G2" fmla="+- 12158 0 3490"/>
                  <a:gd name="G3" fmla="+- G2 0 3490"/>
                  <a:gd name="G4" fmla="*/ G3 32768 32059"/>
                  <a:gd name="G5" fmla="*/ G4 1 2"/>
                  <a:gd name="G6" fmla="+- 21600 0 14086"/>
                  <a:gd name="G7" fmla="*/ G6 3490 6079"/>
                  <a:gd name="G8" fmla="+- G7 14086 0"/>
                  <a:gd name="T0" fmla="*/ 14086 w 21600"/>
                  <a:gd name="T1" fmla="*/ 0 h 21600"/>
                  <a:gd name="T2" fmla="*/ 14086 w 21600"/>
                  <a:gd name="T3" fmla="*/ 12158 h 21600"/>
                  <a:gd name="T4" fmla="*/ 264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4086" y="0"/>
                    </a:lnTo>
                    <a:lnTo>
                      <a:pt x="14086" y="3490"/>
                    </a:lnTo>
                    <a:lnTo>
                      <a:pt x="12427" y="3490"/>
                    </a:lnTo>
                    <a:cubicBezTo>
                      <a:pt x="5564" y="3490"/>
                      <a:pt x="0" y="7371"/>
                      <a:pt x="0" y="12158"/>
                    </a:cubicBezTo>
                    <a:lnTo>
                      <a:pt x="0" y="21600"/>
                    </a:lnTo>
                    <a:lnTo>
                      <a:pt x="5293" y="21600"/>
                    </a:lnTo>
                    <a:lnTo>
                      <a:pt x="5293" y="12158"/>
                    </a:lnTo>
                    <a:cubicBezTo>
                      <a:pt x="5293" y="10231"/>
                      <a:pt x="8487" y="8668"/>
                      <a:pt x="12427" y="8668"/>
                    </a:cubicBezTo>
                    <a:lnTo>
                      <a:pt x="14086" y="8668"/>
                    </a:lnTo>
                    <a:lnTo>
                      <a:pt x="14086" y="12158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040" name="AutoShape 8"/>
              <p:cNvSpPr>
                <a:spLocks noChangeArrowheads="1"/>
              </p:cNvSpPr>
              <p:nvPr/>
            </p:nvSpPr>
            <p:spPr bwMode="auto">
              <a:xfrm rot="5400000" flipV="1">
                <a:off x="3944" y="2253"/>
                <a:ext cx="463" cy="495"/>
              </a:xfrm>
              <a:custGeom>
                <a:avLst/>
                <a:gdLst>
                  <a:gd name="G0" fmla="+- 14086 0 0"/>
                  <a:gd name="G1" fmla="+- 3490 0 0"/>
                  <a:gd name="G2" fmla="+- 12158 0 3490"/>
                  <a:gd name="G3" fmla="+- G2 0 3490"/>
                  <a:gd name="G4" fmla="*/ G3 32768 32059"/>
                  <a:gd name="G5" fmla="*/ G4 1 2"/>
                  <a:gd name="G6" fmla="+- 21600 0 14086"/>
                  <a:gd name="G7" fmla="*/ G6 3490 6079"/>
                  <a:gd name="G8" fmla="+- G7 14086 0"/>
                  <a:gd name="T0" fmla="*/ 14086 w 21600"/>
                  <a:gd name="T1" fmla="*/ 0 h 21600"/>
                  <a:gd name="T2" fmla="*/ 14086 w 21600"/>
                  <a:gd name="T3" fmla="*/ 12158 h 21600"/>
                  <a:gd name="T4" fmla="*/ 264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4086" y="0"/>
                    </a:lnTo>
                    <a:lnTo>
                      <a:pt x="14086" y="3490"/>
                    </a:lnTo>
                    <a:lnTo>
                      <a:pt x="12427" y="3490"/>
                    </a:lnTo>
                    <a:cubicBezTo>
                      <a:pt x="5564" y="3490"/>
                      <a:pt x="0" y="7371"/>
                      <a:pt x="0" y="12158"/>
                    </a:cubicBezTo>
                    <a:lnTo>
                      <a:pt x="0" y="21600"/>
                    </a:lnTo>
                    <a:lnTo>
                      <a:pt x="5293" y="21600"/>
                    </a:lnTo>
                    <a:lnTo>
                      <a:pt x="5293" y="12158"/>
                    </a:lnTo>
                    <a:cubicBezTo>
                      <a:pt x="5293" y="10231"/>
                      <a:pt x="8487" y="8668"/>
                      <a:pt x="12427" y="8668"/>
                    </a:cubicBezTo>
                    <a:lnTo>
                      <a:pt x="14086" y="8668"/>
                    </a:lnTo>
                    <a:lnTo>
                      <a:pt x="14086" y="12158"/>
                    </a:lnTo>
                    <a:close/>
                  </a:path>
                </a:pathLst>
              </a:custGeom>
              <a:solidFill>
                <a:srgbClr val="FF9933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4038" name="AutoShape 6"/>
              <p:cNvSpPr>
                <a:spLocks noChangeArrowheads="1"/>
              </p:cNvSpPr>
              <p:nvPr/>
            </p:nvSpPr>
            <p:spPr bwMode="auto">
              <a:xfrm>
                <a:off x="4247" y="1892"/>
                <a:ext cx="927" cy="785"/>
              </a:xfrm>
              <a:prstGeom prst="irregularSeal1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GB" altLang="en-GB" b="1">
                    <a:solidFill>
                      <a:schemeClr val="bg1"/>
                    </a:solidFill>
                    <a:latin typeface="Comic Sans MS" pitchFamily="66" charset="0"/>
                  </a:rPr>
                  <a:t>E=mc</a:t>
                </a:r>
                <a:r>
                  <a:rPr lang="en-GB" altLang="en-GB" b="1" baseline="30000">
                    <a:solidFill>
                      <a:schemeClr val="bg1"/>
                    </a:solidFill>
                    <a:latin typeface="Comic Sans MS" pitchFamily="66" charset="0"/>
                  </a:rPr>
                  <a:t>2</a:t>
                </a:r>
                <a:endParaRPr lang="en-GB" altLang="en-GB">
                  <a:latin typeface="Times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Susan Cartwright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Our Evolving Universe</a:t>
            </a:r>
            <a:endParaRPr lang="en-US" altLang="en-US" b="0" i="0">
              <a:solidFill>
                <a:schemeClr val="tx1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E7D3-995C-486D-84CF-9498E373FC2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GB"/>
              <a:t>Evidence for nuclear fusion as stellar power source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752600"/>
            <a:ext cx="5364163" cy="4114800"/>
          </a:xfrm>
        </p:spPr>
        <p:txBody>
          <a:bodyPr/>
          <a:lstStyle/>
          <a:p>
            <a:r>
              <a:rPr lang="en-GB" altLang="en-GB" sz="2000"/>
              <a:t>Theory: it works!</a:t>
            </a:r>
          </a:p>
          <a:p>
            <a:pPr lvl="1"/>
            <a:r>
              <a:rPr lang="en-GB" altLang="en-GB" sz="1800"/>
              <a:t>Sun can be powered for 5 billion years by converting 5% of its hydrogen to helium</a:t>
            </a:r>
          </a:p>
          <a:p>
            <a:r>
              <a:rPr lang="en-GB" altLang="en-GB" sz="2000"/>
              <a:t>Theory: it produces the </a:t>
            </a:r>
            <a:br>
              <a:rPr lang="en-GB" altLang="en-GB" sz="2000"/>
            </a:br>
            <a:r>
              <a:rPr lang="en-GB" altLang="en-GB" sz="2000"/>
              <a:t>elements we observe</a:t>
            </a:r>
          </a:p>
          <a:p>
            <a:pPr lvl="1"/>
            <a:r>
              <a:rPr lang="en-GB" altLang="en-GB" sz="1800"/>
              <a:t>discussed later</a:t>
            </a:r>
          </a:p>
          <a:p>
            <a:r>
              <a:rPr lang="en-GB" altLang="en-GB" sz="2000"/>
              <a:t>Experiment: we see solar </a:t>
            </a:r>
            <a:br>
              <a:rPr lang="en-GB" altLang="en-GB" sz="2000"/>
            </a:br>
            <a:r>
              <a:rPr lang="en-GB" altLang="en-GB" sz="2000"/>
              <a:t>neutrinos</a:t>
            </a:r>
          </a:p>
          <a:p>
            <a:pPr lvl="1"/>
            <a:r>
              <a:rPr lang="en-GB" altLang="en-GB" sz="1800"/>
              <a:t>elementary particles </a:t>
            </a:r>
            <a:br>
              <a:rPr lang="en-GB" altLang="en-GB" sz="1800"/>
            </a:br>
            <a:r>
              <a:rPr lang="en-GB" altLang="en-GB" sz="1800"/>
              <a:t>created as by-product of fusion</a:t>
            </a:r>
          </a:p>
          <a:p>
            <a:r>
              <a:rPr lang="en-GB" altLang="en-GB" sz="2000"/>
              <a:t>Experiment: correct solar structure</a:t>
            </a:r>
          </a:p>
          <a:p>
            <a:pPr lvl="1"/>
            <a:r>
              <a:rPr lang="en-GB" altLang="en-GB" sz="1800"/>
              <a:t>as measured by helioseismology</a:t>
            </a:r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2388" y="1668463"/>
            <a:ext cx="2305050" cy="2917825"/>
          </a:xfrm>
          <a:prstGeom prst="rect">
            <a:avLst/>
          </a:prstGeom>
          <a:noFill/>
        </p:spPr>
      </p:pic>
      <p:pic>
        <p:nvPicPr>
          <p:cNvPr id="45067" name="Picture 11" descr="SNO_flu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29213" y="3532188"/>
            <a:ext cx="1944687" cy="1514475"/>
          </a:xfrm>
          <a:prstGeom prst="rect">
            <a:avLst/>
          </a:prstGeom>
          <a:noFill/>
        </p:spPr>
      </p:pic>
      <p:pic>
        <p:nvPicPr>
          <p:cNvPr id="45069" name="Picture 13" descr="structure_cut_m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32588" y="4305300"/>
            <a:ext cx="1971675" cy="1971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">
  <a:themeElements>
    <a:clrScheme name="Professional 2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FF99CC"/>
      </a:hlink>
      <a:folHlink>
        <a:srgbClr val="CBCBCB"/>
      </a:folHlink>
    </a:clrScheme>
    <a:fontScheme name="Professional">
      <a:majorFont>
        <a:latin typeface="Helvetica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fessional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essional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98:Templates:Presentation Designs:Professional</Template>
  <TotalTime>633</TotalTime>
  <Words>702</Words>
  <Application>Microsoft PowerPoint</Application>
  <PresentationFormat>On-screen Show (4:3)</PresentationFormat>
  <Paragraphs>143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Times New Roman</vt:lpstr>
      <vt:lpstr>Helvetica</vt:lpstr>
      <vt:lpstr>Comic Sans MS</vt:lpstr>
      <vt:lpstr>Monotype Sorts</vt:lpstr>
      <vt:lpstr>Times</vt:lpstr>
      <vt:lpstr>Professional</vt:lpstr>
      <vt:lpstr>Microsoft Word Picture</vt:lpstr>
      <vt:lpstr>Microsoft Excel Worksheet</vt:lpstr>
      <vt:lpstr>Understanding Stars</vt:lpstr>
      <vt:lpstr>Luminosity &amp; temperature: the Hertzsprung-Russell diagram</vt:lpstr>
      <vt:lpstr>Structure of the HR Diagram</vt:lpstr>
      <vt:lpstr>The sizes of stars</vt:lpstr>
      <vt:lpstr>Giants and dwarfs</vt:lpstr>
      <vt:lpstr>Mass and luminosity</vt:lpstr>
      <vt:lpstr>The sizes of stars</vt:lpstr>
      <vt:lpstr>What is the energy source?</vt:lpstr>
      <vt:lpstr>Evidence for nuclear fusion as stellar power source</vt:lpstr>
      <vt:lpstr>Stellar lifetimes</vt:lpstr>
      <vt:lpstr>Stellar clusters</vt:lpstr>
      <vt:lpstr>Globular clusters</vt:lpstr>
      <vt:lpstr>What have we learned?</vt:lpstr>
    </vt:vector>
  </TitlesOfParts>
  <Company>University of Sheffield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Introduction: The Night Sky</dc:title>
  <dc:creator>Susan Cartwright</dc:creator>
  <cp:lastModifiedBy>Susan Cartwright</cp:lastModifiedBy>
  <cp:revision>50</cp:revision>
  <dcterms:created xsi:type="dcterms:W3CDTF">2001-07-03T18:56:06Z</dcterms:created>
  <dcterms:modified xsi:type="dcterms:W3CDTF">2008-09-22T09:16:50Z</dcterms:modified>
</cp:coreProperties>
</file>