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FF"/>
    <a:srgbClr val="FF9933"/>
    <a:srgbClr val="669900"/>
    <a:srgbClr val="66FF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GB" altLang="en-GB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GB" altLang="en-GB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GB" altLang="en-GB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5D51C223-636A-4786-ABAD-74A00D636E85}" type="slidenum">
              <a:rPr lang="en-GB" altLang="en-GB"/>
              <a:pPr/>
              <a:t>‹#›</a:t>
            </a:fld>
            <a:endParaRPr lang="en-GB" alt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GB" alt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GB" altLang="en-GB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GB" alt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57ACBEF2-808B-48CE-ACF8-33AB05AAAC0E}" type="slidenum">
              <a:rPr lang="en-GB" altLang="en-GB"/>
              <a:pPr/>
              <a:t>‹#›</a:t>
            </a:fld>
            <a:endParaRPr lang="en-GB" alt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3076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079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083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3084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>
                <a:effectLst/>
              </a:defRPr>
            </a:lvl1pPr>
          </a:lstStyle>
          <a:p>
            <a:r>
              <a:rPr lang="en-US" altLang="en-US" dirty="0"/>
              <a:t>Click to edit Master subtitle style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05000" cy="457200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fld id="{A6F35416-3CC6-4416-B2D5-3395F8620B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4D78B-32A3-4F78-A237-6925607920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900CE-50D9-4EE6-B7A0-32721FA1E0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900"/>
            <a:ext cx="7772400" cy="11049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30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C5AF828-3EC0-49BE-ABA2-34FE3A8794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900"/>
            <a:ext cx="7772400" cy="11049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752600"/>
            <a:ext cx="3810000" cy="1981200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3886200"/>
            <a:ext cx="3810000" cy="1981200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810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230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580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C8D434C-0B17-404F-873D-416F6F2531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6CC8A-9B9F-4413-9750-289605968B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7BA50-22A3-4184-993F-685B478047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77599-2183-4F56-9A2C-9DE048703A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54469-C886-4893-B442-4B4A0C903E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C73FE-CD59-412D-AFEC-C2D4B71BB0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04B3A-BFCD-4744-9C20-7EDC693781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effectLst/>
              </a:defRPr>
            </a:lvl1pPr>
            <a:lvl2pPr>
              <a:defRPr sz="2800">
                <a:effectLst/>
              </a:defRPr>
            </a:lvl2pPr>
            <a:lvl3pPr>
              <a:defRPr sz="2400">
                <a:effectLst/>
              </a:defRPr>
            </a:lvl3pPr>
            <a:lvl4pPr>
              <a:defRPr sz="2000">
                <a:effectLst/>
              </a:defRPr>
            </a:lvl4pPr>
            <a:lvl5pPr>
              <a:defRPr sz="20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142E4-81EC-4D2C-BFC1-A80F36B154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526D2-5C48-4314-9355-17E3108DFC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81000" y="304800"/>
            <a:ext cx="8383588" cy="6022975"/>
            <a:chOff x="240" y="192"/>
            <a:chExt cx="5281" cy="3794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240" y="1008"/>
              <a:ext cx="5281" cy="2978"/>
              <a:chOff x="240" y="1008"/>
              <a:chExt cx="5281" cy="2978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245" y="1010"/>
                <a:ext cx="5269" cy="297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3" name="Freeform 5"/>
              <p:cNvSpPr>
                <a:spLocks/>
              </p:cNvSpPr>
              <p:nvPr/>
            </p:nvSpPr>
            <p:spPr bwMode="auto">
              <a:xfrm>
                <a:off x="240" y="1008"/>
                <a:ext cx="5269" cy="2977"/>
              </a:xfrm>
              <a:custGeom>
                <a:avLst/>
                <a:gdLst/>
                <a:ahLst/>
                <a:cxnLst>
                  <a:cxn ang="0">
                    <a:pos x="5268" y="0"/>
                  </a:cxn>
                  <a:cxn ang="0">
                    <a:pos x="0" y="0"/>
                  </a:cxn>
                  <a:cxn ang="0">
                    <a:pos x="0" y="2976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0" y="0"/>
                    </a:lnTo>
                    <a:lnTo>
                      <a:pt x="0" y="2976"/>
                    </a:lnTo>
                  </a:path>
                </a:pathLst>
              </a:custGeom>
              <a:noFill/>
              <a:ln w="28575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4" name="Freeform 6"/>
              <p:cNvSpPr>
                <a:spLocks/>
              </p:cNvSpPr>
              <p:nvPr/>
            </p:nvSpPr>
            <p:spPr bwMode="auto">
              <a:xfrm>
                <a:off x="252" y="1008"/>
                <a:ext cx="5269" cy="2977"/>
              </a:xfrm>
              <a:custGeom>
                <a:avLst/>
                <a:gdLst/>
                <a:ahLst/>
                <a:cxnLst>
                  <a:cxn ang="0">
                    <a:pos x="5268" y="0"/>
                  </a:cxn>
                  <a:cxn ang="0">
                    <a:pos x="5268" y="2976"/>
                  </a:cxn>
                  <a:cxn ang="0">
                    <a:pos x="0" y="2976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5268" y="2976"/>
                    </a:lnTo>
                    <a:lnTo>
                      <a:pt x="0" y="2976"/>
                    </a:lnTo>
                  </a:path>
                </a:pathLst>
              </a:custGeom>
              <a:noFill/>
              <a:ln w="285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336" y="1103"/>
              <a:ext cx="97" cy="2785"/>
              <a:chOff x="336" y="1103"/>
              <a:chExt cx="97" cy="2785"/>
            </a:xfrm>
          </p:grpSpPr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336" y="1104"/>
                <a:ext cx="96" cy="278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/>
                <a:ahLst/>
                <a:cxnLst>
                  <a:cxn ang="0">
                    <a:pos x="0" y="2784"/>
                  </a:cxn>
                  <a:cxn ang="0">
                    <a:pos x="96" y="2784"/>
                  </a:cxn>
                  <a:cxn ang="0">
                    <a:pos x="96" y="0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96" y="2784"/>
                    </a:lnTo>
                    <a:lnTo>
                      <a:pt x="96" y="0"/>
                    </a:lnTo>
                  </a:path>
                </a:pathLst>
              </a:custGeom>
              <a:noFill/>
              <a:ln w="28575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/>
                <a:ahLst/>
                <a:cxnLst>
                  <a:cxn ang="0">
                    <a:pos x="0" y="2784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285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059" name="Group 11"/>
            <p:cNvGrpSpPr>
              <a:grpSpLocks/>
            </p:cNvGrpSpPr>
            <p:nvPr/>
          </p:nvGrpSpPr>
          <p:grpSpPr bwMode="auto">
            <a:xfrm>
              <a:off x="240" y="192"/>
              <a:ext cx="193" cy="721"/>
              <a:chOff x="240" y="192"/>
              <a:chExt cx="193" cy="721"/>
            </a:xfrm>
          </p:grpSpPr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240" y="192"/>
                <a:ext cx="192" cy="72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0" y="0"/>
                  </a:cxn>
                  <a:cxn ang="0">
                    <a:pos x="0" y="720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0" y="0"/>
                    </a:lnTo>
                    <a:lnTo>
                      <a:pt x="0" y="720"/>
                    </a:lnTo>
                  </a:path>
                </a:pathLst>
              </a:custGeom>
              <a:noFill/>
              <a:ln w="28575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192" y="720"/>
                  </a:cxn>
                  <a:cxn ang="0">
                    <a:pos x="0" y="720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192" y="720"/>
                    </a:lnTo>
                    <a:lnTo>
                      <a:pt x="0" y="720"/>
                    </a:lnTo>
                  </a:path>
                </a:pathLst>
              </a:custGeom>
              <a:noFill/>
              <a:ln w="285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06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1" i="1">
                <a:solidFill>
                  <a:schemeClr val="bg1"/>
                </a:solidFill>
              </a:defRPr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1" i="1">
                <a:solidFill>
                  <a:srgbClr val="FFFF99"/>
                </a:solidFill>
              </a:defRPr>
            </a:lvl1pPr>
          </a:lstStyle>
          <a:p>
            <a:r>
              <a:rPr lang="en-US" altLang="en-US"/>
              <a:t>Our Evolving Universe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chemeClr val="bg1"/>
                </a:solidFill>
              </a:defRPr>
            </a:lvl1pPr>
          </a:lstStyle>
          <a:p>
            <a:fld id="{613003BC-D772-4C2F-A3F4-E9132C3325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3200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Monotype Sorts" pitchFamily="2" charset="2"/>
        <a:buChar char="l"/>
        <a:defRPr sz="2800">
          <a:solidFill>
            <a:srgbClr val="66FFFF"/>
          </a:solidFill>
          <a:effectLst/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99"/>
        </a:buClr>
        <a:buSzPct val="75000"/>
        <a:buFont typeface="Monotype Sorts" pitchFamily="2" charset="2"/>
        <a:buChar char="u"/>
        <a:defRPr sz="2400">
          <a:solidFill>
            <a:schemeClr val="accent1"/>
          </a:solidFill>
          <a:effectLst/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F"/>
        <a:defRPr sz="2000">
          <a:solidFill>
            <a:schemeClr val="hlink"/>
          </a:solidFill>
          <a:effectLst/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F"/>
        <a:defRPr sz="2000">
          <a:solidFill>
            <a:schemeClr val="hlink"/>
          </a:solidFill>
          <a:effectLst/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F"/>
        <a:defRPr sz="20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F"/>
        <a:defRPr sz="20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F"/>
        <a:defRPr sz="20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F"/>
        <a:defRPr sz="20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68198-9F70-40E9-A013-DB46C1BFAC4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The Lives of Stars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 dirty="0"/>
              <a:t>From studying nearby stars and stellar clusters</a:t>
            </a:r>
          </a:p>
          <a:p>
            <a:pPr lvl="1"/>
            <a:r>
              <a:rPr lang="en-GB" altLang="en-GB" sz="1800" dirty="0"/>
              <a:t>most stars are on the main sequence</a:t>
            </a:r>
          </a:p>
          <a:p>
            <a:pPr lvl="1"/>
            <a:r>
              <a:rPr lang="en-GB" altLang="en-GB" sz="1800" dirty="0"/>
              <a:t>stars become red giants after leaving the main sequence</a:t>
            </a:r>
          </a:p>
          <a:p>
            <a:r>
              <a:rPr lang="en-GB" altLang="en-GB" sz="2000" dirty="0"/>
              <a:t>How does this relate to the internal structure of the stars and their nuclear fusion reactions?</a:t>
            </a:r>
          </a:p>
        </p:txBody>
      </p:sp>
      <p:pic>
        <p:nvPicPr>
          <p:cNvPr id="5146" name="Picture 26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 t="8134"/>
          <a:stretch>
            <a:fillRect/>
          </a:stretch>
        </p:blipFill>
        <p:spPr>
          <a:xfrm>
            <a:off x="5270500" y="1633538"/>
            <a:ext cx="3475038" cy="45783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515C-ED07-4C4D-9C85-52DEE0470F81}" type="slidenum">
              <a:rPr lang="en-US" altLang="en-US"/>
              <a:pPr/>
              <a:t>10</a:t>
            </a:fld>
            <a:endParaRPr lang="en-US" altLang="en-US"/>
          </a:p>
        </p:txBody>
      </p:sp>
      <p:pic>
        <p:nvPicPr>
          <p:cNvPr id="5940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6825" y="3644900"/>
            <a:ext cx="2411413" cy="26082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pic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Helium fusion </a:t>
            </a:r>
            <a:br>
              <a:rPr lang="en-GB" altLang="en-GB"/>
            </a:br>
            <a:r>
              <a:rPr lang="en-GB" altLang="en-GB"/>
              <a:t>on the HR diagram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31838" y="1752600"/>
            <a:ext cx="4259262" cy="4114800"/>
          </a:xfrm>
        </p:spPr>
        <p:txBody>
          <a:bodyPr/>
          <a:lstStyle/>
          <a:p>
            <a:r>
              <a:rPr lang="en-GB" altLang="en-GB" sz="2000"/>
              <a:t>Helium fusion is much less efficient than hydrogen fusion (0.07% instead of 0.7%)</a:t>
            </a:r>
          </a:p>
          <a:p>
            <a:pPr lvl="1"/>
            <a:r>
              <a:rPr lang="en-GB" altLang="en-GB" sz="1800"/>
              <a:t>helium fusion stage lasts for a much shorter time</a:t>
            </a:r>
          </a:p>
        </p:txBody>
      </p:sp>
      <p:pic>
        <p:nvPicPr>
          <p:cNvPr id="59397" name="Picture 5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 t="8134"/>
          <a:stretch>
            <a:fillRect/>
          </a:stretch>
        </p:blipFill>
        <p:spPr>
          <a:xfrm>
            <a:off x="5021263" y="1670050"/>
            <a:ext cx="3497262" cy="4608513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</p:pic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5672138" y="2160588"/>
            <a:ext cx="736600" cy="3016250"/>
          </a:xfrm>
          <a:prstGeom prst="curvedLeftArrow">
            <a:avLst>
              <a:gd name="adj1" fmla="val 18048"/>
              <a:gd name="adj2" fmla="val 105404"/>
              <a:gd name="adj3" fmla="val 67458"/>
            </a:avLst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5649913" y="4783138"/>
            <a:ext cx="95250" cy="2254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9401" name="Oval 9"/>
          <p:cNvSpPr>
            <a:spLocks noChangeArrowheads="1"/>
          </p:cNvSpPr>
          <p:nvPr/>
        </p:nvSpPr>
        <p:spPr bwMode="auto">
          <a:xfrm>
            <a:off x="3263900" y="4594225"/>
            <a:ext cx="760413" cy="2127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9402" name="AutoShape 10"/>
          <p:cNvSpPr>
            <a:spLocks noChangeArrowheads="1"/>
          </p:cNvSpPr>
          <p:nvPr/>
        </p:nvSpPr>
        <p:spPr bwMode="auto">
          <a:xfrm>
            <a:off x="842963" y="3963988"/>
            <a:ext cx="1530350" cy="2160587"/>
          </a:xfrm>
          <a:prstGeom prst="wedgeRectCallout">
            <a:avLst>
              <a:gd name="adj1" fmla="val 107468"/>
              <a:gd name="adj2" fmla="val -16787"/>
            </a:avLst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altLang="en-GB" sz="1800" dirty="0">
                <a:solidFill>
                  <a:schemeClr val="bg1"/>
                </a:solidFill>
                <a:latin typeface="Comic Sans MS" pitchFamily="66" charset="0"/>
              </a:rPr>
              <a:t>helium core</a:t>
            </a:r>
            <a:br>
              <a:rPr lang="en-GB" altLang="en-GB" sz="18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altLang="en-GB" sz="1800" dirty="0">
                <a:solidFill>
                  <a:schemeClr val="bg1"/>
                </a:solidFill>
                <a:latin typeface="Comic Sans MS" pitchFamily="66" charset="0"/>
              </a:rPr>
              <a:t>fusing stars:</a:t>
            </a:r>
            <a:br>
              <a:rPr lang="en-GB" altLang="en-GB" sz="18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altLang="en-GB" sz="1800" dirty="0">
                <a:solidFill>
                  <a:schemeClr val="bg1"/>
                </a:solidFill>
                <a:latin typeface="Comic Sans MS" pitchFamily="66" charset="0"/>
              </a:rPr>
              <a:t>the </a:t>
            </a:r>
            <a:r>
              <a:rPr lang="en-GB" altLang="en-GB" sz="1800" dirty="0" err="1">
                <a:solidFill>
                  <a:srgbClr val="66FFFF"/>
                </a:solidFill>
                <a:latin typeface="Comic Sans MS" pitchFamily="66" charset="0"/>
              </a:rPr>
              <a:t>hori</a:t>
            </a:r>
            <a:r>
              <a:rPr lang="en-GB" altLang="en-GB" sz="1800" dirty="0">
                <a:solidFill>
                  <a:srgbClr val="66FFFF"/>
                </a:solidFill>
                <a:latin typeface="Comic Sans MS" pitchFamily="66" charset="0"/>
              </a:rPr>
              <a:t>-</a:t>
            </a:r>
            <a:br>
              <a:rPr lang="en-GB" altLang="en-GB" sz="1800" dirty="0">
                <a:solidFill>
                  <a:srgbClr val="66FFFF"/>
                </a:solidFill>
                <a:latin typeface="Comic Sans MS" pitchFamily="66" charset="0"/>
              </a:rPr>
            </a:br>
            <a:r>
              <a:rPr lang="en-GB" altLang="en-GB" sz="1800" dirty="0" err="1">
                <a:solidFill>
                  <a:srgbClr val="66FFFF"/>
                </a:solidFill>
                <a:latin typeface="Comic Sans MS" pitchFamily="66" charset="0"/>
              </a:rPr>
              <a:t>zontal</a:t>
            </a:r>
            <a:r>
              <a:rPr lang="en-GB" altLang="en-GB" sz="1800" dirty="0">
                <a:solidFill>
                  <a:srgbClr val="66FFFF"/>
                </a:solidFill>
                <a:latin typeface="Comic Sans MS" pitchFamily="66" charset="0"/>
              </a:rPr>
              <a:t> branch</a:t>
            </a:r>
            <a:r>
              <a:rPr lang="en-GB" altLang="en-GB" sz="1800" dirty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GB" altLang="en-GB" sz="18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altLang="en-GB" sz="1800" dirty="0">
                <a:solidFill>
                  <a:schemeClr val="bg1"/>
                </a:solidFill>
                <a:latin typeface="Comic Sans MS" pitchFamily="66" charset="0"/>
              </a:rPr>
              <a:t>of a globular</a:t>
            </a:r>
            <a:br>
              <a:rPr lang="en-GB" altLang="en-GB" sz="18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altLang="en-GB" sz="1800" dirty="0">
                <a:solidFill>
                  <a:schemeClr val="bg1"/>
                </a:solidFill>
                <a:latin typeface="Comic Sans MS" pitchFamily="66" charset="0"/>
              </a:rPr>
              <a:t>cluster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D9D6-0F89-4182-A1C3-12C4F49A544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Side effects of helium fusion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 dirty="0"/>
              <a:t>Adding more helium nuclei to carbon can produce the </a:t>
            </a:r>
            <a:r>
              <a:rPr lang="en-GB" altLang="en-GB" sz="2000" dirty="0">
                <a:solidFill>
                  <a:srgbClr val="FFFF99"/>
                </a:solidFill>
              </a:rPr>
              <a:t>alpha-process</a:t>
            </a:r>
            <a:r>
              <a:rPr lang="en-GB" altLang="en-GB" sz="2000" dirty="0"/>
              <a:t> elements</a:t>
            </a:r>
          </a:p>
          <a:p>
            <a:pPr lvl="1"/>
            <a:r>
              <a:rPr lang="en-GB" altLang="en-GB" sz="1800" dirty="0"/>
              <a:t>oxygen-16, neon-20, etc.</a:t>
            </a:r>
          </a:p>
          <a:p>
            <a:r>
              <a:rPr lang="en-GB" altLang="en-GB" sz="2000" dirty="0"/>
              <a:t>Adding helium to carbon-13 or neon-22 produces free neutrons</a:t>
            </a:r>
          </a:p>
          <a:p>
            <a:pPr lvl="1"/>
            <a:r>
              <a:rPr lang="en-GB" altLang="en-GB" sz="1800" dirty="0"/>
              <a:t>which can easily combine with nuclei (no charge) to produce different elements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GB" sz="2000" dirty="0"/>
              <a:t>Why does helium fusion make </a:t>
            </a:r>
            <a:r>
              <a:rPr lang="en-GB" altLang="en-GB" sz="2000" dirty="0">
                <a:solidFill>
                  <a:srgbClr val="FFFF99"/>
                </a:solidFill>
              </a:rPr>
              <a:t>mostly</a:t>
            </a:r>
            <a:r>
              <a:rPr lang="en-GB" altLang="en-GB" sz="2000" dirty="0"/>
              <a:t> carbon?</a:t>
            </a:r>
          </a:p>
          <a:p>
            <a:pPr lvl="1"/>
            <a:r>
              <a:rPr lang="en-GB" altLang="en-GB" sz="1800" dirty="0"/>
              <a:t>because carbon nuclei have an energy level at </a:t>
            </a:r>
            <a:r>
              <a:rPr lang="en-GB" altLang="en-GB" sz="1800" dirty="0">
                <a:solidFill>
                  <a:schemeClr val="bg1"/>
                </a:solidFill>
              </a:rPr>
              <a:t>exactly</a:t>
            </a:r>
            <a:r>
              <a:rPr lang="en-GB" altLang="en-GB" sz="1800" dirty="0"/>
              <a:t> the right place</a:t>
            </a:r>
          </a:p>
          <a:p>
            <a:pPr lvl="1"/>
            <a:r>
              <a:rPr lang="en-GB" altLang="en-GB" sz="1800" dirty="0"/>
              <a:t>otherwise carbon would be a rare element</a:t>
            </a:r>
          </a:p>
          <a:p>
            <a:pPr lvl="1"/>
            <a:r>
              <a:rPr lang="en-GB" altLang="en-GB" sz="1800" dirty="0"/>
              <a:t>and we would not exist!</a:t>
            </a:r>
          </a:p>
          <a:p>
            <a:pPr lvl="1" algn="r">
              <a:buFont typeface="Monotype Sorts" pitchFamily="2" charset="2"/>
              <a:buNone/>
            </a:pPr>
            <a:r>
              <a:rPr lang="en-GB" altLang="en-GB" sz="2000" b="1" i="1" dirty="0">
                <a:solidFill>
                  <a:srgbClr val="FFFF99"/>
                </a:solidFill>
                <a:latin typeface="Times" pitchFamily="18" charset="0"/>
              </a:rPr>
              <a:t>Fred Hoyle, 1953</a:t>
            </a:r>
            <a:endParaRPr lang="en-GB" alt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  <p:bldP spid="6246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AEDE-4A59-44E2-BFD9-580056C5A0C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Stellar evolution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3973513" cy="4114800"/>
          </a:xfrm>
        </p:spPr>
        <p:txBody>
          <a:bodyPr/>
          <a:lstStyle/>
          <a:p>
            <a:r>
              <a:rPr lang="en-GB" altLang="en-GB" sz="2000"/>
              <a:t>Note step is in log (age): each frame is 60% older than the one before</a:t>
            </a:r>
          </a:p>
          <a:p>
            <a:pPr lvl="1"/>
            <a:r>
              <a:rPr lang="en-GB" altLang="en-GB" sz="1800"/>
              <a:t>massive stars evolve </a:t>
            </a:r>
            <a:r>
              <a:rPr lang="en-GB" altLang="en-GB" sz="1800">
                <a:solidFill>
                  <a:srgbClr val="FFFF99"/>
                </a:solidFill>
              </a:rPr>
              <a:t>very</a:t>
            </a:r>
            <a:r>
              <a:rPr lang="en-GB" altLang="en-GB" sz="1800"/>
              <a:t> quickly</a:t>
            </a:r>
          </a:p>
          <a:p>
            <a:pPr lvl="1"/>
            <a:r>
              <a:rPr lang="en-GB" altLang="en-GB" sz="1800"/>
              <a:t>post-main-sequence life of star is always comparatively short</a:t>
            </a:r>
          </a:p>
          <a:p>
            <a:pPr lvl="1"/>
            <a:r>
              <a:rPr lang="en-GB" altLang="en-GB" sz="1800"/>
              <a:t>massive stars change colour a great deal, but don’t change brightness much</a:t>
            </a:r>
          </a:p>
          <a:p>
            <a:pPr lvl="1"/>
            <a:r>
              <a:rPr lang="en-GB" altLang="en-GB" sz="1800"/>
              <a:t>less massive stars become much brighter as red giants </a:t>
            </a:r>
          </a:p>
        </p:txBody>
      </p:sp>
      <p:pic>
        <p:nvPicPr>
          <p:cNvPr id="61450" name="Picture 10" descr="hrdevol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38713" y="1800225"/>
            <a:ext cx="3533775" cy="40195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7BC1-2057-4C4E-8CAF-62B6802BC9E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After helium fusion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3905250" cy="4114800"/>
          </a:xfrm>
        </p:spPr>
        <p:txBody>
          <a:bodyPr/>
          <a:lstStyle/>
          <a:p>
            <a:r>
              <a:rPr lang="en-GB" altLang="en-GB" sz="2000"/>
              <a:t>Fusion of heavier elements gets more difficult</a:t>
            </a:r>
          </a:p>
          <a:p>
            <a:pPr lvl="1"/>
            <a:r>
              <a:rPr lang="en-GB" altLang="en-GB" sz="1800"/>
              <a:t>higher mass means lower speed at given temperature</a:t>
            </a:r>
          </a:p>
          <a:p>
            <a:pPr lvl="1"/>
            <a:r>
              <a:rPr lang="en-GB" altLang="en-GB" sz="1800"/>
              <a:t>higher charge means more electrostatic repulsion</a:t>
            </a:r>
          </a:p>
          <a:p>
            <a:r>
              <a:rPr lang="en-GB" altLang="en-GB" sz="2000"/>
              <a:t>Stars like the Sun never get beyond helium fusion</a:t>
            </a:r>
          </a:p>
          <a:p>
            <a:r>
              <a:rPr lang="en-GB" altLang="en-GB" sz="2000"/>
              <a:t>More massive stars (&gt;8 M</a:t>
            </a:r>
            <a:r>
              <a:rPr lang="en-GB" altLang="en-GB" sz="2000" baseline="-25000"/>
              <a:t>S</a:t>
            </a:r>
            <a:r>
              <a:rPr lang="en-GB" altLang="en-GB" sz="2000"/>
              <a:t>) can fuse elements up to iron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752600"/>
            <a:ext cx="3929063" cy="4114800"/>
          </a:xfrm>
        </p:spPr>
        <p:txBody>
          <a:bodyPr/>
          <a:lstStyle/>
          <a:p>
            <a:r>
              <a:rPr lang="en-GB" altLang="en-GB" sz="2000" dirty="0"/>
              <a:t>What happens to Sun-like stars when the helium is used up?</a:t>
            </a:r>
          </a:p>
          <a:p>
            <a:r>
              <a:rPr lang="en-GB" altLang="en-GB" sz="2000" dirty="0"/>
              <a:t>What happens to massive stars when they reach iron? </a:t>
            </a:r>
          </a:p>
          <a:p>
            <a:pPr lvl="1"/>
            <a:r>
              <a:rPr lang="en-GB" altLang="en-GB" sz="1800" dirty="0"/>
              <a:t>fusion beyond iron </a:t>
            </a:r>
            <a:r>
              <a:rPr lang="en-GB" altLang="en-GB" sz="1800" dirty="0">
                <a:solidFill>
                  <a:srgbClr val="FFFF99"/>
                </a:solidFill>
              </a:rPr>
              <a:t>requires</a:t>
            </a:r>
            <a:r>
              <a:rPr lang="en-GB" altLang="en-GB" sz="1800" dirty="0"/>
              <a:t> energy</a:t>
            </a:r>
          </a:p>
          <a:p>
            <a:r>
              <a:rPr lang="en-GB" altLang="en-GB" sz="2000" dirty="0"/>
              <a:t>How are the heavy elements formed in stellar cores dispersed into space?</a:t>
            </a:r>
          </a:p>
          <a:p>
            <a:pPr algn="r">
              <a:buFont typeface="Monotype Sorts" pitchFamily="2" charset="2"/>
              <a:buNone/>
            </a:pPr>
            <a:r>
              <a:rPr lang="en-GB" altLang="en-GB" b="1" i="1" dirty="0">
                <a:solidFill>
                  <a:srgbClr val="FFFF99"/>
                </a:solidFill>
                <a:latin typeface="Times" pitchFamily="18" charset="0"/>
              </a:rPr>
              <a:t>…next lecture!</a:t>
            </a:r>
            <a:r>
              <a:rPr lang="en-GB" altLang="en-GB" sz="2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E310-81BB-4874-B8B2-6538AEE8797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Fusion reactions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4367213" cy="4114800"/>
          </a:xfrm>
        </p:spPr>
        <p:txBody>
          <a:bodyPr/>
          <a:lstStyle/>
          <a:p>
            <a:r>
              <a:rPr lang="en-GB" altLang="en-GB" sz="2000"/>
              <a:t>Generate energy up to iron</a:t>
            </a:r>
          </a:p>
          <a:p>
            <a:r>
              <a:rPr lang="en-GB" altLang="en-GB" sz="2000"/>
              <a:t>But, need to get two positively charged nuclei close enough to fuse together</a:t>
            </a:r>
          </a:p>
          <a:p>
            <a:pPr lvl="1"/>
            <a:r>
              <a:rPr lang="en-GB" altLang="en-GB" sz="1800"/>
              <a:t>need fast movement</a:t>
            </a:r>
          </a:p>
          <a:p>
            <a:pPr lvl="1"/>
            <a:r>
              <a:rPr lang="en-GB" altLang="en-GB" sz="1800"/>
              <a:t>high temperature </a:t>
            </a:r>
            <a:br>
              <a:rPr lang="en-GB" altLang="en-GB" sz="1800"/>
            </a:br>
            <a:r>
              <a:rPr lang="en-GB" altLang="en-GB" sz="1800"/>
              <a:t>(and high density) </a:t>
            </a:r>
          </a:p>
          <a:p>
            <a:r>
              <a:rPr lang="en-GB" altLang="en-GB" sz="2000"/>
              <a:t>Converting hydrogen-1 to helium-4 is the easiest and most efficient fusion reaction</a:t>
            </a:r>
          </a:p>
          <a:p>
            <a:pPr lvl="1"/>
            <a:r>
              <a:rPr lang="en-GB" altLang="en-GB" sz="1800"/>
              <a:t>0.7% of initial mass converted to energy </a:t>
            </a:r>
          </a:p>
        </p:txBody>
      </p:sp>
      <p:pic>
        <p:nvPicPr>
          <p:cNvPr id="50183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 t="8134"/>
          <a:stretch>
            <a:fillRect/>
          </a:stretch>
        </p:blipFill>
        <p:spPr>
          <a:xfrm>
            <a:off x="5270500" y="1651000"/>
            <a:ext cx="3425825" cy="4513263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</p:pic>
      <p:sp>
        <p:nvSpPr>
          <p:cNvPr id="50185" name="AutoShape 9"/>
          <p:cNvSpPr>
            <a:spLocks noChangeArrowheads="1"/>
          </p:cNvSpPr>
          <p:nvPr/>
        </p:nvSpPr>
        <p:spPr bwMode="auto">
          <a:xfrm>
            <a:off x="6681788" y="2516188"/>
            <a:ext cx="1887537" cy="1484312"/>
          </a:xfrm>
          <a:prstGeom prst="irregularSeal2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altLang="en-GB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E=mc</a:t>
            </a:r>
            <a:r>
              <a:rPr lang="en-GB" altLang="en-GB" baseline="30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</a:t>
            </a:r>
            <a:endParaRPr lang="en-GB" altLang="en-GB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61B5-7779-48FC-A999-2FC6C050913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08" name="Rectangle 10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Stellar structure and fusion</a:t>
            </a:r>
          </a:p>
        </p:txBody>
      </p:sp>
      <p:sp>
        <p:nvSpPr>
          <p:cNvPr id="51209" name="Rectangle 103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/>
              <a:t>To keep star stable need pressure to increase downwards</a:t>
            </a:r>
          </a:p>
          <a:p>
            <a:pPr lvl="1"/>
            <a:r>
              <a:rPr lang="en-GB" altLang="en-GB" sz="1800"/>
              <a:t>temperature increases</a:t>
            </a:r>
          </a:p>
          <a:p>
            <a:pPr lvl="1"/>
            <a:r>
              <a:rPr lang="en-GB" altLang="en-GB" sz="1800"/>
              <a:t>density increases</a:t>
            </a:r>
          </a:p>
          <a:p>
            <a:pPr lvl="1"/>
            <a:r>
              <a:rPr lang="en-GB" altLang="en-GB" sz="1800"/>
              <a:t>fusion most likely in central core of star</a:t>
            </a:r>
          </a:p>
          <a:p>
            <a:r>
              <a:rPr lang="en-GB" altLang="en-GB" sz="2000"/>
              <a:t>Stars are mainly hydrogen</a:t>
            </a:r>
          </a:p>
          <a:p>
            <a:pPr lvl="1"/>
            <a:r>
              <a:rPr lang="en-GB" altLang="en-GB" sz="1800"/>
              <a:t>expect main sequence stars to fuse hydrogen to helium in core</a:t>
            </a:r>
          </a:p>
        </p:txBody>
      </p:sp>
      <p:graphicFrame>
        <p:nvGraphicFramePr>
          <p:cNvPr id="51210" name="Object 1034"/>
          <p:cNvGraphicFramePr>
            <a:graphicFrameLocks noChangeAspect="1"/>
          </p:cNvGraphicFramePr>
          <p:nvPr>
            <p:ph sz="half" idx="2"/>
          </p:nvPr>
        </p:nvGraphicFramePr>
        <p:xfrm>
          <a:off x="4743450" y="1838325"/>
          <a:ext cx="3957638" cy="3976688"/>
        </p:xfrm>
        <a:graphic>
          <a:graphicData uri="http://schemas.openxmlformats.org/presentationml/2006/ole">
            <p:oleObj spid="_x0000_s51210" name="Picture" r:id="rId3" imgW="2514600" imgH="2526792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9ADF-2505-4F55-BE49-20245E4D584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Hydrogen fusion reactions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7810500" cy="4114800"/>
          </a:xfrm>
        </p:spPr>
        <p:txBody>
          <a:bodyPr/>
          <a:lstStyle/>
          <a:p>
            <a:r>
              <a:rPr lang="en-GB" altLang="en-GB" sz="2000"/>
              <a:t>Reaction rate</a:t>
            </a:r>
            <a:br>
              <a:rPr lang="en-GB" altLang="en-GB" sz="2000"/>
            </a:br>
            <a:r>
              <a:rPr lang="en-GB" altLang="en-GB" sz="2000"/>
              <a:t>increases as</a:t>
            </a:r>
            <a:br>
              <a:rPr lang="en-GB" altLang="en-GB" sz="2000"/>
            </a:br>
            <a:r>
              <a:rPr lang="en-GB" altLang="en-GB" sz="2000"/>
              <a:t>temperature</a:t>
            </a:r>
            <a:br>
              <a:rPr lang="en-GB" altLang="en-GB" sz="2000"/>
            </a:br>
            <a:r>
              <a:rPr lang="en-GB" altLang="en-GB" sz="2000"/>
              <a:t>increases</a:t>
            </a:r>
          </a:p>
          <a:p>
            <a:pPr lvl="1"/>
            <a:r>
              <a:rPr lang="en-GB" altLang="en-GB" sz="1800"/>
              <a:t>more massive stars</a:t>
            </a:r>
            <a:br>
              <a:rPr lang="en-GB" altLang="en-GB" sz="1800"/>
            </a:br>
            <a:r>
              <a:rPr lang="en-GB" altLang="en-GB" sz="1800"/>
              <a:t>have higher fusion</a:t>
            </a:r>
            <a:br>
              <a:rPr lang="en-GB" altLang="en-GB" sz="1800"/>
            </a:br>
            <a:r>
              <a:rPr lang="en-GB" altLang="en-GB" sz="1800"/>
              <a:t>rates</a:t>
            </a:r>
          </a:p>
          <a:p>
            <a:r>
              <a:rPr lang="en-GB" altLang="en-GB" sz="2000"/>
              <a:t>Reaction can be direct or use carbon-12</a:t>
            </a:r>
            <a:br>
              <a:rPr lang="en-GB" altLang="en-GB" sz="2000"/>
            </a:br>
            <a:r>
              <a:rPr lang="en-GB" altLang="en-GB" sz="2000"/>
              <a:t>as catalyst</a:t>
            </a:r>
          </a:p>
          <a:p>
            <a:pPr lvl="1"/>
            <a:r>
              <a:rPr lang="en-GB" altLang="en-GB" sz="1800"/>
              <a:t>this tends to increase abundance</a:t>
            </a:r>
            <a:br>
              <a:rPr lang="en-GB" altLang="en-GB" sz="1800"/>
            </a:br>
            <a:r>
              <a:rPr lang="en-GB" altLang="en-GB" sz="1800"/>
              <a:t>of nitrogen and oxygen</a:t>
            </a:r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901950" y="1620838"/>
          <a:ext cx="3810000" cy="2360612"/>
        </p:xfrm>
        <a:graphic>
          <a:graphicData uri="http://schemas.openxmlformats.org/presentationml/2006/ole">
            <p:oleObj spid="_x0000_s52228" name="Picture" r:id="rId3" imgW="4736592" imgH="2935224" progId="Word.Picture.8">
              <p:embed/>
            </p:oleObj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6097588" y="3500438"/>
          <a:ext cx="2624137" cy="2784475"/>
        </p:xfrm>
        <a:graphic>
          <a:graphicData uri="http://schemas.openxmlformats.org/presentationml/2006/ole">
            <p:oleObj spid="_x0000_s52229" name="Picture" r:id="rId4" imgW="4331208" imgH="4596384" progId="Word.Picture.8">
              <p:embed/>
            </p:oleObj>
          </a:graphicData>
        </a:graphic>
      </p:graphicFrame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6445250" y="1792288"/>
            <a:ext cx="2160588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pp chain</a:t>
            </a:r>
          </a:p>
          <a:p>
            <a:pPr>
              <a:spcBef>
                <a:spcPct val="50000"/>
              </a:spcBef>
            </a:pPr>
            <a:endParaRPr lang="en-GB" altLang="en-GB">
              <a:solidFill>
                <a:srgbClr val="FFFF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GB" altLang="en-GB">
              <a:solidFill>
                <a:srgbClr val="FFFF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en-GB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CNO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F4F4-0D78-4070-859D-DF09902096F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Getting the heat out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7762875" cy="4114800"/>
          </a:xfrm>
        </p:spPr>
        <p:txBody>
          <a:bodyPr/>
          <a:lstStyle/>
          <a:p>
            <a:r>
              <a:rPr lang="en-GB" altLang="en-GB" sz="2000"/>
              <a:t>Energy generated in stellar core has to be transported to surface</a:t>
            </a:r>
          </a:p>
          <a:p>
            <a:r>
              <a:rPr lang="en-GB" altLang="en-GB" sz="2000"/>
              <a:t>Two options:</a:t>
            </a:r>
          </a:p>
          <a:p>
            <a:pPr lvl="1"/>
            <a:r>
              <a:rPr lang="en-GB" altLang="en-GB" sz="1800"/>
              <a:t>radiation</a:t>
            </a:r>
          </a:p>
          <a:p>
            <a:pPr lvl="2"/>
            <a:r>
              <a:rPr lang="en-GB" altLang="en-GB" sz="1600"/>
              <a:t>absorption and re-emission</a:t>
            </a:r>
            <a:br>
              <a:rPr lang="en-GB" altLang="en-GB" sz="1600"/>
            </a:br>
            <a:r>
              <a:rPr lang="en-GB" altLang="en-GB" sz="1600"/>
              <a:t>of photons</a:t>
            </a:r>
          </a:p>
          <a:p>
            <a:pPr lvl="1"/>
            <a:r>
              <a:rPr lang="en-GB" altLang="en-GB" sz="1800"/>
              <a:t>convection</a:t>
            </a:r>
          </a:p>
          <a:p>
            <a:pPr lvl="2"/>
            <a:r>
              <a:rPr lang="en-GB" altLang="en-GB" sz="1600"/>
              <a:t>hot gas rising towards surface, </a:t>
            </a:r>
            <a:br>
              <a:rPr lang="en-GB" altLang="en-GB" sz="1600"/>
            </a:br>
            <a:r>
              <a:rPr lang="en-GB" altLang="en-GB" sz="1600"/>
              <a:t>cool gas falling</a:t>
            </a:r>
          </a:p>
          <a:p>
            <a:r>
              <a:rPr lang="en-GB" altLang="en-GB" sz="2000"/>
              <a:t>Giant stars have convective outer layers</a:t>
            </a:r>
          </a:p>
          <a:p>
            <a:pPr lvl="1"/>
            <a:r>
              <a:rPr lang="en-GB" altLang="en-GB" sz="1800"/>
              <a:t>transports out the heavy elements</a:t>
            </a:r>
            <a:br>
              <a:rPr lang="en-GB" altLang="en-GB" sz="1800"/>
            </a:br>
            <a:r>
              <a:rPr lang="en-GB" altLang="en-GB" sz="1800"/>
              <a:t>produced by fusion</a:t>
            </a:r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617913" y="2457450"/>
          <a:ext cx="4916487" cy="569913"/>
        </p:xfrm>
        <a:graphic>
          <a:graphicData uri="http://schemas.openxmlformats.org/presentationml/2006/ole">
            <p:oleObj spid="_x0000_s53252" name="Picture" r:id="rId3" imgW="3060192" imgH="356616" progId="Word.Picture.8">
              <p:embed/>
            </p:oleObj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6170613" y="3517900"/>
          <a:ext cx="2503487" cy="2654300"/>
        </p:xfrm>
        <a:graphic>
          <a:graphicData uri="http://schemas.openxmlformats.org/presentationml/2006/ole">
            <p:oleObj spid="_x0000_s53253" name="Picture" r:id="rId4" imgW="1307592" imgH="1347216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AD02-F9BF-439E-8823-1EDA7B17414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What happens when the core hydrogen runs out?</a:t>
            </a:r>
          </a:p>
        </p:txBody>
      </p:sp>
      <p:pic>
        <p:nvPicPr>
          <p:cNvPr id="54280" name="Picture 8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8200" y="1752600"/>
            <a:ext cx="7772400" cy="4494213"/>
          </a:xfrm>
          <a:noFill/>
          <a:ln/>
        </p:spPr>
      </p:pic>
      <p:sp>
        <p:nvSpPr>
          <p:cNvPr id="54282" name="AutoShape 10"/>
          <p:cNvSpPr>
            <a:spLocks noChangeArrowheads="1"/>
          </p:cNvSpPr>
          <p:nvPr/>
        </p:nvSpPr>
        <p:spPr bwMode="auto">
          <a:xfrm>
            <a:off x="3846513" y="4937125"/>
            <a:ext cx="2409825" cy="606425"/>
          </a:xfrm>
          <a:prstGeom prst="wedgeRectCallout">
            <a:avLst>
              <a:gd name="adj1" fmla="val -50199"/>
              <a:gd name="adj2" fmla="val -108375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10800" rIns="18000" bIns="10800" anchor="ctr"/>
          <a:lstStyle/>
          <a:p>
            <a:r>
              <a:rPr lang="en-GB" altLang="en-GB" sz="1600">
                <a:latin typeface="Comic Sans MS" pitchFamily="66" charset="0"/>
              </a:rPr>
              <a:t>star now has helium core </a:t>
            </a:r>
            <a:br>
              <a:rPr lang="en-GB" altLang="en-GB" sz="1600">
                <a:latin typeface="Comic Sans MS" pitchFamily="66" charset="0"/>
              </a:rPr>
            </a:br>
            <a:r>
              <a:rPr lang="en-GB" altLang="en-GB" sz="1600">
                <a:latin typeface="Comic Sans MS" pitchFamily="66" charset="0"/>
              </a:rPr>
              <a:t>(not hot enough to fuse)</a:t>
            </a:r>
          </a:p>
        </p:txBody>
      </p:sp>
      <p:sp>
        <p:nvSpPr>
          <p:cNvPr id="54283" name="AutoShape 11"/>
          <p:cNvSpPr>
            <a:spLocks noChangeArrowheads="1"/>
          </p:cNvSpPr>
          <p:nvPr/>
        </p:nvSpPr>
        <p:spPr bwMode="auto">
          <a:xfrm>
            <a:off x="1695450" y="4948238"/>
            <a:ext cx="1673225" cy="581025"/>
          </a:xfrm>
          <a:prstGeom prst="wedgeRectCallout">
            <a:avLst>
              <a:gd name="adj1" fmla="val -20306"/>
              <a:gd name="adj2" fmla="val -81421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altLang="en-GB" sz="1600">
                <a:latin typeface="Comic Sans MS" pitchFamily="66" charset="0"/>
              </a:rPr>
              <a:t>on main sequence</a:t>
            </a:r>
            <a:br>
              <a:rPr lang="en-GB" altLang="en-GB" sz="1600">
                <a:latin typeface="Comic Sans MS" pitchFamily="66" charset="0"/>
              </a:rPr>
            </a:br>
            <a:r>
              <a:rPr lang="en-GB" altLang="en-GB" sz="1600">
                <a:latin typeface="Comic Sans MS" pitchFamily="66" charset="0"/>
              </a:rPr>
              <a:t>10x Sun</a:t>
            </a:r>
          </a:p>
        </p:txBody>
      </p:sp>
      <p:sp>
        <p:nvSpPr>
          <p:cNvPr id="54284" name="AutoShape 12"/>
          <p:cNvSpPr>
            <a:spLocks noChangeArrowheads="1"/>
          </p:cNvSpPr>
          <p:nvPr/>
        </p:nvSpPr>
        <p:spPr bwMode="auto">
          <a:xfrm>
            <a:off x="1804988" y="3133725"/>
            <a:ext cx="2586037" cy="806450"/>
          </a:xfrm>
          <a:prstGeom prst="wedgeRectCallout">
            <a:avLst>
              <a:gd name="adj1" fmla="val 458"/>
              <a:gd name="adj2" fmla="val 109449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0" rIns="18000" bIns="0" anchor="ctr"/>
          <a:lstStyle/>
          <a:p>
            <a:r>
              <a:rPr lang="en-GB" altLang="en-GB" sz="1600">
                <a:latin typeface="Comic Sans MS" pitchFamily="66" charset="0"/>
              </a:rPr>
              <a:t>core shrinks under gravity</a:t>
            </a:r>
            <a:br>
              <a:rPr lang="en-GB" altLang="en-GB" sz="1600">
                <a:latin typeface="Comic Sans MS" pitchFamily="66" charset="0"/>
              </a:rPr>
            </a:br>
            <a:r>
              <a:rPr lang="en-GB" altLang="en-GB" sz="1600">
                <a:latin typeface="Comic Sans MS" pitchFamily="66" charset="0"/>
              </a:rPr>
              <a:t>until hydrogen outside </a:t>
            </a:r>
            <a:br>
              <a:rPr lang="en-GB" altLang="en-GB" sz="1600">
                <a:latin typeface="Comic Sans MS" pitchFamily="66" charset="0"/>
              </a:rPr>
            </a:br>
            <a:r>
              <a:rPr lang="en-GB" altLang="en-GB" sz="1600">
                <a:latin typeface="Comic Sans MS" pitchFamily="66" charset="0"/>
              </a:rPr>
              <a:t>starts to fuse</a:t>
            </a:r>
          </a:p>
        </p:txBody>
      </p:sp>
      <p:sp>
        <p:nvSpPr>
          <p:cNvPr id="54285" name="AutoShape 13"/>
          <p:cNvSpPr>
            <a:spLocks noChangeArrowheads="1"/>
          </p:cNvSpPr>
          <p:nvPr/>
        </p:nvSpPr>
        <p:spPr bwMode="auto">
          <a:xfrm>
            <a:off x="4737100" y="2089150"/>
            <a:ext cx="2314575" cy="914400"/>
          </a:xfrm>
          <a:prstGeom prst="wedgeRectCallout">
            <a:avLst>
              <a:gd name="adj1" fmla="val 31208"/>
              <a:gd name="adj2" fmla="val 99829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000" tIns="10800" rIns="18000" bIns="10800" anchor="ctr"/>
          <a:lstStyle/>
          <a:p>
            <a:r>
              <a:rPr lang="en-GB" altLang="en-GB" sz="1600">
                <a:latin typeface="Comic Sans MS" pitchFamily="66" charset="0"/>
              </a:rPr>
              <a:t>star expands and cools,</a:t>
            </a:r>
            <a:br>
              <a:rPr lang="en-GB" altLang="en-GB" sz="1600">
                <a:latin typeface="Comic Sans MS" pitchFamily="66" charset="0"/>
              </a:rPr>
            </a:br>
            <a:r>
              <a:rPr lang="en-GB" altLang="en-GB" sz="1600">
                <a:latin typeface="Comic Sans MS" pitchFamily="66" charset="0"/>
              </a:rPr>
              <a:t>becoming luminous</a:t>
            </a:r>
            <a:br>
              <a:rPr lang="en-GB" altLang="en-GB" sz="1600">
                <a:latin typeface="Comic Sans MS" pitchFamily="66" charset="0"/>
              </a:rPr>
            </a:br>
            <a:r>
              <a:rPr lang="en-GB" altLang="en-GB" sz="1600">
                <a:latin typeface="Comic Sans MS" pitchFamily="66" charset="0"/>
              </a:rPr>
              <a:t>red giant (1000x Sun)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6196013" y="4914900"/>
            <a:ext cx="10795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sz="1600">
                <a:solidFill>
                  <a:schemeClr val="bg1"/>
                </a:solidFill>
                <a:latin typeface="Comic Sans MS" pitchFamily="66" charset="0"/>
              </a:rPr>
              <a:t>1.61 Gyr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1803400" y="3940175"/>
            <a:ext cx="10795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sz="1600">
                <a:solidFill>
                  <a:schemeClr val="bg1"/>
                </a:solidFill>
                <a:latin typeface="Comic Sans MS" pitchFamily="66" charset="0"/>
              </a:rPr>
              <a:t>1.65 Gyr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5386388" y="4486275"/>
            <a:ext cx="10795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sz="1600">
                <a:solidFill>
                  <a:schemeClr val="bg1"/>
                </a:solidFill>
                <a:latin typeface="Comic Sans MS" pitchFamily="66" charset="0"/>
              </a:rPr>
              <a:t>1.69 Gyr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7154863" y="2159000"/>
            <a:ext cx="10795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sz="1600">
                <a:solidFill>
                  <a:schemeClr val="bg1"/>
                </a:solidFill>
                <a:latin typeface="Comic Sans MS" pitchFamily="66" charset="0"/>
              </a:rPr>
              <a:t>1.76 Gyr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77D8-ACB7-4E3A-A7FD-35AEAB68C94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Stages of hydrogen fusion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4022725" cy="4114800"/>
          </a:xfrm>
        </p:spPr>
        <p:txBody>
          <a:bodyPr/>
          <a:lstStyle/>
          <a:p>
            <a:r>
              <a:rPr lang="en-GB" altLang="en-GB" sz="2000"/>
              <a:t>Main sequence stars fuse hydrogen to helium in core</a:t>
            </a:r>
          </a:p>
          <a:p>
            <a:r>
              <a:rPr lang="en-GB" altLang="en-GB" sz="2000"/>
              <a:t>Red giants (and subgiants) fuse hydrogen to helium in shell outside helium core</a:t>
            </a:r>
          </a:p>
          <a:p>
            <a:r>
              <a:rPr lang="en-GB" altLang="en-GB" sz="2000"/>
              <a:t>Stars have nearly constant luminosity on main sequence, but red giants get brighter as they age</a:t>
            </a:r>
          </a:p>
          <a:p>
            <a:r>
              <a:rPr lang="en-GB" altLang="en-GB" sz="2000"/>
              <a:t>Red giant stage lasts only 10% as long as main sequence</a:t>
            </a:r>
          </a:p>
        </p:txBody>
      </p:sp>
      <p:graphicFrame>
        <p:nvGraphicFramePr>
          <p:cNvPr id="56325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4799013" y="1811338"/>
          <a:ext cx="3810000" cy="4068762"/>
        </p:xfrm>
        <a:graphic>
          <a:graphicData uri="http://schemas.openxmlformats.org/presentationml/2006/ole">
            <p:oleObj spid="_x0000_s56325" name="Worksheet" r:id="rId3" imgW="5778500" imgH="6172200" progId="Excel.Sheet.8">
              <p:embed/>
            </p:oleObj>
          </a:graphicData>
        </a:graphic>
      </p:graphicFrame>
      <p:sp>
        <p:nvSpPr>
          <p:cNvPr id="56326" name="Oval 6"/>
          <p:cNvSpPr>
            <a:spLocks noChangeArrowheads="1"/>
          </p:cNvSpPr>
          <p:nvPr/>
        </p:nvSpPr>
        <p:spPr bwMode="auto">
          <a:xfrm rot="-1614931">
            <a:off x="6480175" y="4213225"/>
            <a:ext cx="463550" cy="12588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6327" name="Oval 7"/>
          <p:cNvSpPr>
            <a:spLocks noChangeArrowheads="1"/>
          </p:cNvSpPr>
          <p:nvPr/>
        </p:nvSpPr>
        <p:spPr bwMode="auto">
          <a:xfrm rot="1968393">
            <a:off x="7186613" y="2944813"/>
            <a:ext cx="603250" cy="14541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6328" name="Oval 8"/>
          <p:cNvSpPr>
            <a:spLocks noChangeArrowheads="1"/>
          </p:cNvSpPr>
          <p:nvPr/>
        </p:nvSpPr>
        <p:spPr bwMode="auto">
          <a:xfrm rot="-4849519">
            <a:off x="6751637" y="4024313"/>
            <a:ext cx="328613" cy="7000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6329" name="AutoShape 9"/>
          <p:cNvSpPr>
            <a:spLocks noChangeArrowheads="1"/>
          </p:cNvSpPr>
          <p:nvPr/>
        </p:nvSpPr>
        <p:spPr bwMode="auto">
          <a:xfrm>
            <a:off x="5283200" y="4379913"/>
            <a:ext cx="1030288" cy="557212"/>
          </a:xfrm>
          <a:prstGeom prst="wedgeRectCallout">
            <a:avLst>
              <a:gd name="adj1" fmla="val 58167"/>
              <a:gd name="adj2" fmla="val 13532"/>
            </a:avLst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altLang="en-GB" sz="1400" b="1">
                <a:latin typeface="Comic Sans MS" pitchFamily="66" charset="0"/>
              </a:rPr>
              <a:t>core hydro-</a:t>
            </a:r>
            <a:br>
              <a:rPr lang="en-GB" altLang="en-GB" sz="1400" b="1">
                <a:latin typeface="Comic Sans MS" pitchFamily="66" charset="0"/>
              </a:rPr>
            </a:br>
            <a:r>
              <a:rPr lang="en-GB" altLang="en-GB" sz="1400" b="1">
                <a:latin typeface="Comic Sans MS" pitchFamily="66" charset="0"/>
              </a:rPr>
              <a:t>gen fusion</a:t>
            </a:r>
            <a:endParaRPr lang="en-GB" altLang="en-GB" sz="1400">
              <a:latin typeface="Comic Sans MS" pitchFamily="66" charset="0"/>
            </a:endParaRPr>
          </a:p>
        </p:txBody>
      </p:sp>
      <p:sp>
        <p:nvSpPr>
          <p:cNvPr id="56330" name="AutoShape 10"/>
          <p:cNvSpPr>
            <a:spLocks noChangeArrowheads="1"/>
          </p:cNvSpPr>
          <p:nvPr/>
        </p:nvSpPr>
        <p:spPr bwMode="auto">
          <a:xfrm>
            <a:off x="7381875" y="4365625"/>
            <a:ext cx="1019175" cy="700088"/>
          </a:xfrm>
          <a:prstGeom prst="wedgeRectCallout">
            <a:avLst>
              <a:gd name="adj1" fmla="val -87384"/>
              <a:gd name="adj2" fmla="val -28231"/>
            </a:avLst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alt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starting to </a:t>
            </a:r>
            <a:br>
              <a:rPr lang="en-GB" alt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GB" alt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fuse out-</a:t>
            </a:r>
            <a:br>
              <a:rPr lang="en-GB" alt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GB" alt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side core</a:t>
            </a:r>
            <a:endParaRPr lang="en-GB" altLang="en-GB" sz="1400">
              <a:latin typeface="Comic Sans MS" pitchFamily="66" charset="0"/>
            </a:endParaRPr>
          </a:p>
        </p:txBody>
      </p:sp>
      <p:sp>
        <p:nvSpPr>
          <p:cNvPr id="56331" name="AutoShape 11"/>
          <p:cNvSpPr>
            <a:spLocks noChangeArrowheads="1"/>
          </p:cNvSpPr>
          <p:nvPr/>
        </p:nvSpPr>
        <p:spPr bwMode="auto">
          <a:xfrm>
            <a:off x="5657850" y="2476500"/>
            <a:ext cx="1019175" cy="700088"/>
          </a:xfrm>
          <a:prstGeom prst="wedgeRectCallout">
            <a:avLst>
              <a:gd name="adj1" fmla="val 109500"/>
              <a:gd name="adj2" fmla="val 80384"/>
            </a:avLst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alt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established</a:t>
            </a:r>
            <a:br>
              <a:rPr lang="en-GB" alt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GB" alt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fusion in</a:t>
            </a:r>
            <a:br>
              <a:rPr lang="en-GB" alt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GB" alt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shell</a:t>
            </a:r>
            <a:endParaRPr lang="en-GB" altLang="en-GB" sz="14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7837-F1D2-4389-AB0F-BA6D6370076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Helium fusion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/>
              <a:t>Neither beryllium-8 nor boron-8 is stable</a:t>
            </a:r>
          </a:p>
          <a:p>
            <a:pPr lvl="1"/>
            <a:r>
              <a:rPr lang="en-GB" altLang="en-GB" sz="1800"/>
              <a:t>need to combine three helium nuclei to get stable carbon-12</a:t>
            </a:r>
          </a:p>
          <a:p>
            <a:pPr lvl="1"/>
            <a:r>
              <a:rPr lang="en-GB" altLang="en-GB" sz="1800"/>
              <a:t>beryllium-8 serves as intermediate stage</a:t>
            </a:r>
          </a:p>
          <a:p>
            <a:pPr lvl="1"/>
            <a:r>
              <a:rPr lang="en-GB" altLang="en-GB" sz="1800"/>
              <a:t>need high temperature and density (else </a:t>
            </a:r>
            <a:r>
              <a:rPr lang="en-GB" altLang="en-GB" sz="1800" baseline="30000"/>
              <a:t>8</a:t>
            </a:r>
            <a:r>
              <a:rPr lang="en-GB" altLang="en-GB" sz="1800"/>
              <a:t>Be decays before it gets converted to </a:t>
            </a:r>
            <a:r>
              <a:rPr lang="en-GB" altLang="en-GB" sz="1800" baseline="30000"/>
              <a:t>12</a:t>
            </a:r>
            <a:r>
              <a:rPr lang="en-GB" altLang="en-GB" sz="1800"/>
              <a:t>C)</a:t>
            </a: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800600" y="2038350"/>
          <a:ext cx="3810000" cy="3541713"/>
        </p:xfrm>
        <a:graphic>
          <a:graphicData uri="http://schemas.openxmlformats.org/presentationml/2006/ole">
            <p:oleObj spid="_x0000_s57348" name="Picture" r:id="rId3" imgW="2679192" imgH="2490216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0953-6574-4CD3-898A-B6F43BFB9B0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Stages of helium fusion</a:t>
            </a:r>
          </a:p>
        </p:txBody>
      </p:sp>
      <p:pic>
        <p:nvPicPr>
          <p:cNvPr id="58373" name="Picture 5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9788" y="1647825"/>
            <a:ext cx="7712075" cy="4733925"/>
          </a:xfrm>
          <a:noFill/>
          <a:ln/>
        </p:spPr>
      </p:pic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7015163" y="3465513"/>
            <a:ext cx="1163637" cy="831850"/>
          </a:xfrm>
          <a:prstGeom prst="wedgeRectCallout">
            <a:avLst>
              <a:gd name="adj1" fmla="val 17394"/>
              <a:gd name="adj2" fmla="val -158778"/>
            </a:avLst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altLang="en-GB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core helium</a:t>
            </a:r>
            <a:br>
              <a:rPr lang="en-GB" altLang="en-GB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GB" altLang="en-GB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starts to </a:t>
            </a:r>
            <a:br>
              <a:rPr lang="en-GB" altLang="en-GB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GB" altLang="en-GB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fuse</a:t>
            </a:r>
          </a:p>
        </p:txBody>
      </p:sp>
      <p:sp>
        <p:nvSpPr>
          <p:cNvPr id="58375" name="AutoShape 7"/>
          <p:cNvSpPr>
            <a:spLocks noChangeArrowheads="1"/>
          </p:cNvSpPr>
          <p:nvPr/>
        </p:nvSpPr>
        <p:spPr bwMode="auto">
          <a:xfrm>
            <a:off x="1968500" y="3498850"/>
            <a:ext cx="2409825" cy="914400"/>
          </a:xfrm>
          <a:prstGeom prst="wedgeRectCallout">
            <a:avLst>
              <a:gd name="adj1" fmla="val 107181"/>
              <a:gd name="adj2" fmla="val 2954"/>
            </a:avLst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altLang="en-GB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helium fusion in core:</a:t>
            </a:r>
            <a:br>
              <a:rPr lang="en-GB" altLang="en-GB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GB" altLang="en-GB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star is smaller and</a:t>
            </a:r>
            <a:br>
              <a:rPr lang="en-GB" altLang="en-GB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GB" altLang="en-GB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hotter, but less bright</a:t>
            </a:r>
          </a:p>
        </p:txBody>
      </p:sp>
      <p:sp>
        <p:nvSpPr>
          <p:cNvPr id="58376" name="AutoShape 8"/>
          <p:cNvSpPr>
            <a:spLocks noChangeArrowheads="1"/>
          </p:cNvSpPr>
          <p:nvPr/>
        </p:nvSpPr>
        <p:spPr bwMode="auto">
          <a:xfrm>
            <a:off x="3770313" y="2155825"/>
            <a:ext cx="2409825" cy="914400"/>
          </a:xfrm>
          <a:prstGeom prst="wedgeRectCallout">
            <a:avLst>
              <a:gd name="adj1" fmla="val 86032"/>
              <a:gd name="adj2" fmla="val 38023"/>
            </a:avLst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altLang="en-GB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carbon core with helium</a:t>
            </a:r>
            <a:br>
              <a:rPr lang="en-GB" altLang="en-GB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GB" altLang="en-GB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fusion outside: star</a:t>
            </a:r>
            <a:br>
              <a:rPr lang="en-GB" altLang="en-GB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GB" altLang="en-GB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becomes a giant again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6848475" y="2159000"/>
            <a:ext cx="10795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sz="1600">
                <a:solidFill>
                  <a:schemeClr val="bg1"/>
                </a:solidFill>
                <a:latin typeface="Comic Sans MS" pitchFamily="66" charset="0"/>
              </a:rPr>
              <a:t>1.86 Gyr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7127875" y="4270375"/>
            <a:ext cx="10795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sz="1600">
                <a:solidFill>
                  <a:schemeClr val="bg1"/>
                </a:solidFill>
                <a:latin typeface="Comic Sans MS" pitchFamily="66" charset="0"/>
              </a:rPr>
              <a:t>1.76 Gyr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4826000" y="3673475"/>
            <a:ext cx="10795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sz="16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1.82 Gyr</a:t>
            </a:r>
            <a:endParaRPr lang="en-GB" altLang="en-GB" sz="160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2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FF99CC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98:Templates:Presentation Designs:Professional</Template>
  <TotalTime>796</TotalTime>
  <Words>632</Words>
  <Application>Microsoft PowerPoint</Application>
  <PresentationFormat>On-screen Show (4:3)</PresentationFormat>
  <Paragraphs>137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Times New Roman</vt:lpstr>
      <vt:lpstr>Helvetica</vt:lpstr>
      <vt:lpstr>Comic Sans MS</vt:lpstr>
      <vt:lpstr>Monotype Sorts</vt:lpstr>
      <vt:lpstr>Times</vt:lpstr>
      <vt:lpstr>Professional</vt:lpstr>
      <vt:lpstr>Microsoft Word Picture</vt:lpstr>
      <vt:lpstr>Microsoft Excel Worksheet</vt:lpstr>
      <vt:lpstr>The Lives of Stars</vt:lpstr>
      <vt:lpstr>Fusion reactions</vt:lpstr>
      <vt:lpstr>Stellar structure and fusion</vt:lpstr>
      <vt:lpstr>Hydrogen fusion reactions</vt:lpstr>
      <vt:lpstr>Getting the heat out</vt:lpstr>
      <vt:lpstr>What happens when the core hydrogen runs out?</vt:lpstr>
      <vt:lpstr>Stages of hydrogen fusion</vt:lpstr>
      <vt:lpstr>Helium fusion</vt:lpstr>
      <vt:lpstr>Stages of helium fusion</vt:lpstr>
      <vt:lpstr>Helium fusion  on the HR diagram</vt:lpstr>
      <vt:lpstr>Side effects of helium fusion</vt:lpstr>
      <vt:lpstr>Stellar evolution</vt:lpstr>
      <vt:lpstr>After helium fusion</vt:lpstr>
    </vt:vector>
  </TitlesOfParts>
  <Company>University of Sheffield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Introduction: The Night Sky</dc:title>
  <dc:creator>Susan Cartwright</dc:creator>
  <cp:lastModifiedBy>Susan Cartwright</cp:lastModifiedBy>
  <cp:revision>67</cp:revision>
  <cp:lastPrinted>2001-08-09T09:40:31Z</cp:lastPrinted>
  <dcterms:created xsi:type="dcterms:W3CDTF">2001-07-03T18:56:06Z</dcterms:created>
  <dcterms:modified xsi:type="dcterms:W3CDTF">2008-09-22T09:22:56Z</dcterms:modified>
</cp:coreProperties>
</file>