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1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0000"/>
    <a:srgbClr val="0066FF"/>
    <a:srgbClr val="FF9933"/>
    <a:srgbClr val="669900"/>
    <a:srgbClr val="66FF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8D2247A1-D006-400A-BB1A-CDADE1B41E8E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charset="2"/>
              <a:buNone/>
              <a:defRPr>
                <a:effectLst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E682D484-0912-495C-97D2-992D42A264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D4FB1-1FC2-4CC3-9B12-4965F1B403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2D169-32CE-4268-82B5-A6C0054FC5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999B31E-2D8F-46A4-928F-4E99B7AADE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5FB7C9-BB41-4224-B003-F5B69B5528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77724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886200"/>
            <a:ext cx="77724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A5951DA-F1BB-4AF4-A8BD-753B5D074A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8B5B-E523-429A-AB0F-DFA72EEDA6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B1A38-FAFB-41DD-9100-ACA4728F61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ECB15-8572-41C3-A3FA-172D64C14D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F9DDD-5009-454B-AD4C-7B2B308A4F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68EEF-B20F-40F0-AF59-BCD362D7CB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7FD9A-6176-494F-A118-EDA3144568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CF62-6D0A-4B4B-9B4F-EB8F23299B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5E315-5B36-4BD5-9BD4-1656B58734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5E6440A3-9B15-4D9F-8380-0FBDAD2971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B9C6-47AB-4139-94D0-2D8F1F9B4360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Deaths of Stars</a:t>
            </a:r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47000" cy="4114800"/>
          </a:xfrm>
        </p:spPr>
        <p:txBody>
          <a:bodyPr/>
          <a:lstStyle/>
          <a:p>
            <a:r>
              <a:rPr lang="en-GB" altLang="en-GB"/>
              <a:t>What happens to stars when the helium runs out?</a:t>
            </a:r>
          </a:p>
          <a:p>
            <a:pPr lvl="1"/>
            <a:r>
              <a:rPr lang="en-GB" altLang="en-GB"/>
              <a:t>do they simply fade into oblivion?</a:t>
            </a:r>
          </a:p>
          <a:p>
            <a:pPr lvl="1"/>
            <a:r>
              <a:rPr lang="en-GB" altLang="en-GB"/>
              <a:t>NO!</a:t>
            </a:r>
          </a:p>
          <a:p>
            <a:pPr lvl="2"/>
            <a:r>
              <a:rPr lang="en-GB" altLang="en-GB"/>
              <a:t>stellar deaths produce</a:t>
            </a:r>
            <a:br>
              <a:rPr lang="en-GB" altLang="en-GB"/>
            </a:br>
            <a:r>
              <a:rPr lang="en-GB" altLang="en-GB"/>
              <a:t>some of the most</a:t>
            </a:r>
            <a:br>
              <a:rPr lang="en-GB" altLang="en-GB"/>
            </a:br>
            <a:r>
              <a:rPr lang="en-GB" altLang="en-GB"/>
              <a:t>spectacular phenomena</a:t>
            </a:r>
            <a:br>
              <a:rPr lang="en-GB" altLang="en-GB"/>
            </a:br>
            <a:r>
              <a:rPr lang="en-GB" altLang="en-GB"/>
              <a:t>in the universe</a:t>
            </a:r>
          </a:p>
          <a:p>
            <a:pPr lvl="2"/>
            <a:r>
              <a:rPr lang="en-GB" altLang="en-GB"/>
              <a:t>and also play a vital role</a:t>
            </a:r>
            <a:br>
              <a:rPr lang="en-GB" altLang="en-GB"/>
            </a:br>
            <a:r>
              <a:rPr lang="en-GB" altLang="en-GB"/>
              <a:t>in enriching with heavy</a:t>
            </a:r>
            <a:br>
              <a:rPr lang="en-GB" altLang="en-GB"/>
            </a:br>
            <a:r>
              <a:rPr lang="en-GB" altLang="en-GB"/>
              <a:t>elements the material</a:t>
            </a:r>
            <a:br>
              <a:rPr lang="en-GB" altLang="en-GB"/>
            </a:br>
            <a:r>
              <a:rPr lang="en-GB" altLang="en-GB"/>
              <a:t>of which new stars are</a:t>
            </a:r>
            <a:br>
              <a:rPr lang="en-GB" altLang="en-GB"/>
            </a:br>
            <a:r>
              <a:rPr lang="en-GB" altLang="en-GB"/>
              <a:t>made </a:t>
            </a:r>
          </a:p>
        </p:txBody>
      </p:sp>
      <p:pic>
        <p:nvPicPr>
          <p:cNvPr id="5152" name="Picture 32" descr=" sn87a.jpg   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r="1382" b="1718"/>
          <a:stretch>
            <a:fillRect/>
          </a:stretch>
        </p:blipFill>
        <p:spPr>
          <a:xfrm>
            <a:off x="4813300" y="2847975"/>
            <a:ext cx="3757613" cy="3013075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Our Evolving Universe</a:t>
            </a:r>
            <a:endParaRPr lang="en-US" altLang="en-US" b="0" i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B91D-4A45-491B-BB3E-CD01FA65A1B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fate of massive stars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752600"/>
            <a:ext cx="4699715" cy="4114800"/>
          </a:xfrm>
          <a:ln/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GB" altLang="en-GB" sz="1800" dirty="0"/>
              <a:t>Fusing iron requires (does not generate) energy</a:t>
            </a:r>
          </a:p>
          <a:p>
            <a:pPr lvl="1">
              <a:spcBef>
                <a:spcPct val="10000"/>
              </a:spcBef>
            </a:pPr>
            <a:r>
              <a:rPr lang="en-GB" altLang="en-GB" sz="1600" dirty="0"/>
              <a:t>iron core cannot support itself against gravity</a:t>
            </a:r>
          </a:p>
          <a:p>
            <a:pPr lvl="1">
              <a:spcBef>
                <a:spcPct val="10000"/>
              </a:spcBef>
            </a:pPr>
            <a:r>
              <a:rPr lang="en-GB" altLang="en-GB" sz="1600" dirty="0"/>
              <a:t>collapses to form </a:t>
            </a:r>
            <a:r>
              <a:rPr lang="en-GB" altLang="en-GB" sz="1800" b="1" i="1" dirty="0">
                <a:solidFill>
                  <a:srgbClr val="FFFF99"/>
                </a:solidFill>
                <a:latin typeface="Times" pitchFamily="18" charset="0"/>
              </a:rPr>
              <a:t>neutron star</a:t>
            </a:r>
            <a:r>
              <a:rPr lang="en-GB" altLang="en-GB" sz="1600" dirty="0"/>
              <a:t> </a:t>
            </a:r>
          </a:p>
          <a:p>
            <a:pPr lvl="2">
              <a:spcBef>
                <a:spcPct val="10000"/>
              </a:spcBef>
            </a:pPr>
            <a:r>
              <a:rPr lang="en-GB" altLang="en-GB" sz="1400" dirty="0"/>
              <a:t>neutron star is about 50% more massive than Sun, but is only 20 km across</a:t>
            </a:r>
          </a:p>
          <a:p>
            <a:pPr lvl="2">
              <a:spcBef>
                <a:spcPct val="10000"/>
              </a:spcBef>
            </a:pPr>
            <a:r>
              <a:rPr lang="en-GB" altLang="en-GB" sz="1400" dirty="0"/>
              <a:t>basically a gigantic atomic nucleus: protons and electrons have combined to form neutrons</a:t>
            </a:r>
          </a:p>
          <a:p>
            <a:pPr lvl="2">
              <a:spcBef>
                <a:spcPct val="10000"/>
              </a:spcBef>
            </a:pPr>
            <a:r>
              <a:rPr lang="en-GB" altLang="en-GB" sz="1400" dirty="0"/>
              <a:t>in extreme cases even this may not be stable, and a </a:t>
            </a:r>
            <a:r>
              <a:rPr lang="en-GB" altLang="en-GB" sz="1400" b="1" dirty="0">
                <a:solidFill>
                  <a:srgbClr val="FFFF99"/>
                </a:solidFill>
              </a:rPr>
              <a:t>black hole</a:t>
            </a:r>
            <a:r>
              <a:rPr lang="en-GB" altLang="en-GB" sz="1400" dirty="0"/>
              <a:t> is formed instead</a:t>
            </a:r>
          </a:p>
          <a:p>
            <a:pPr lvl="1">
              <a:spcBef>
                <a:spcPct val="10000"/>
              </a:spcBef>
            </a:pPr>
            <a:r>
              <a:rPr lang="en-GB" altLang="en-GB" sz="1600" dirty="0"/>
              <a:t>outer layers expelled in massive explosion: a </a:t>
            </a:r>
            <a:r>
              <a:rPr lang="en-GB" altLang="en-GB" sz="1800" b="1" i="1" dirty="0">
                <a:solidFill>
                  <a:srgbClr val="FFFF99"/>
                </a:solidFill>
                <a:latin typeface="Times" pitchFamily="18" charset="0"/>
              </a:rPr>
              <a:t>supernova</a:t>
            </a:r>
          </a:p>
          <a:p>
            <a:pPr lvl="2">
              <a:spcBef>
                <a:spcPct val="10000"/>
              </a:spcBef>
            </a:pPr>
            <a:r>
              <a:rPr lang="en-GB" altLang="en-GB" sz="1400" dirty="0" smtClean="0"/>
              <a:t>for </a:t>
            </a:r>
            <a:r>
              <a:rPr lang="en-GB" altLang="en-GB" sz="1400" dirty="0"/>
              <a:t>a few weeks star is nearly as bright as a whole galaxy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0300" y="3759200"/>
            <a:ext cx="2436813" cy="24368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73800" y="3873500"/>
            <a:ext cx="990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 b="1">
                <a:solidFill>
                  <a:schemeClr val="bg1"/>
                </a:solidFill>
                <a:latin typeface="Times" pitchFamily="18" charset="0"/>
              </a:rPr>
              <a:t>SN1994D: HST</a:t>
            </a:r>
          </a:p>
        </p:txBody>
      </p:sp>
      <p:pic>
        <p:nvPicPr>
          <p:cNvPr id="75783" name="Picture 7" descr="supernova"/>
          <p:cNvPicPr>
            <a:picLocks noChangeAspect="1" noChangeArrowheads="1" noCro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89663" y="1809750"/>
            <a:ext cx="2266950" cy="17145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B6F6-0A51-47B0-B7A5-F717527D9AC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legacy of massive stars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9497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Supernova remnants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expanding gas cloud, formerly star’s outer layers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Pulsars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rapidly rotating neutron stars </a:t>
            </a:r>
          </a:p>
          <a:p>
            <a:pPr lvl="2"/>
            <a:r>
              <a:rPr lang="en-GB" altLang="en-GB" sz="1600"/>
              <a:t>observed by their “lighthouse beam” of radio emission (sometimes also optical) emitted from magnetic poles of star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/>
              <a:t>Heavy elements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/>
              <a:t>formed in the core of the star as it implodes</a:t>
            </a:r>
          </a:p>
        </p:txBody>
      </p:sp>
      <p:pic>
        <p:nvPicPr>
          <p:cNvPr id="78854" name="Picture 6" descr="crabvlt.jpg 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5388" y="1752600"/>
            <a:ext cx="3400425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3F3E-2F21-46F5-8221-F4BED08F6A2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Crab pulsar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9950" y="1803400"/>
            <a:ext cx="5295900" cy="4114800"/>
          </a:xfrm>
        </p:spPr>
      </p:pic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6240463" y="1841500"/>
          <a:ext cx="2376487" cy="2427288"/>
        </p:xfrm>
        <a:graphic>
          <a:graphicData uri="http://schemas.openxmlformats.org/presentationml/2006/ole">
            <p:oleObj spid="_x0000_s79878" name="Picture" r:id="rId4" imgW="1716024" imgH="1752600" progId="Word.Picture.8">
              <p:embed/>
            </p:oleObj>
          </a:graphicData>
        </a:graphic>
      </p:graphicFrame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6134100" y="4065588"/>
            <a:ext cx="26574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GB">
                <a:solidFill>
                  <a:schemeClr val="bg1"/>
                </a:solidFill>
                <a:latin typeface="Comic Sans MS" charset="0"/>
              </a:rPr>
              <a:t>Spin axis and magnetic axis misaligned: see pulse</a:t>
            </a:r>
          </a:p>
          <a:p>
            <a:r>
              <a:rPr lang="en-GB">
                <a:solidFill>
                  <a:srgbClr val="66FFFF"/>
                </a:solidFill>
                <a:latin typeface="Comic Sans MS" charset="0"/>
              </a:rPr>
              <a:t>In Crab see 2 pulses/cycle: angle must be ~90</a:t>
            </a:r>
            <a:r>
              <a:rPr lang="en-US">
                <a:solidFill>
                  <a:srgbClr val="66FFFF"/>
                </a:solidFill>
                <a:latin typeface="Comic Sans MS" charset="0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6BCE4-9B17-4BCF-BFF8-86E2209A625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Supernova remnants</a:t>
            </a:r>
          </a:p>
        </p:txBody>
      </p:sp>
      <p:pic>
        <p:nvPicPr>
          <p:cNvPr id="80901" name="Picture 5" descr="vela.jpg                                                       0000655DMacintosh HD                   B3585E45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r="3436" b="2765"/>
          <a:stretch>
            <a:fillRect/>
          </a:stretch>
        </p:blipFill>
        <p:spPr>
          <a:xfrm>
            <a:off x="5938838" y="2768600"/>
            <a:ext cx="2752725" cy="3444875"/>
          </a:xfrm>
          <a:ln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0903" name="Picture 7" descr="&#10;casa-72sm.jpg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050" y="16827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80904" name="Picture 8" descr="sn87afb.gif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1700" y="3130550"/>
            <a:ext cx="2651125" cy="3101975"/>
          </a:xfrm>
          <a:prstGeom prst="rect">
            <a:avLst/>
          </a:prstGeom>
          <a:noFill/>
        </p:spPr>
      </p:pic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800100" y="1778000"/>
            <a:ext cx="1562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 b="1">
                <a:solidFill>
                  <a:schemeClr val="bg1"/>
                </a:solidFill>
                <a:latin typeface="Times" pitchFamily="18" charset="0"/>
              </a:rPr>
              <a:t>Cas A in x-rays (Chandra)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7924800" y="2882900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 b="1">
                <a:solidFill>
                  <a:schemeClr val="bg1"/>
                </a:solidFill>
                <a:latin typeface="Times" pitchFamily="18" charset="0"/>
              </a:rPr>
              <a:t>Vela</a:t>
            </a: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1092200" y="5816600"/>
            <a:ext cx="110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1400" b="1">
                <a:solidFill>
                  <a:schemeClr val="bg1"/>
                </a:solidFill>
                <a:latin typeface="Times" pitchFamily="18" charset="0"/>
              </a:rPr>
              <a:t>SN1998bu</a:t>
            </a:r>
          </a:p>
        </p:txBody>
      </p:sp>
      <p:pic>
        <p:nvPicPr>
          <p:cNvPr id="80908" name="Picture 12" descr="SN386AD.Chandra.jpg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4100" y="4153795"/>
            <a:ext cx="21463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1092200" y="3999247"/>
            <a:ext cx="19939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 dirty="0">
                <a:solidFill>
                  <a:schemeClr val="bg1"/>
                </a:solidFill>
                <a:latin typeface="Times" pitchFamily="18" charset="0"/>
              </a:rPr>
              <a:t>Remnant of SN386, with central pulsar (Chandra)</a:t>
            </a:r>
          </a:p>
        </p:txBody>
      </p:sp>
      <p:pic>
        <p:nvPicPr>
          <p:cNvPr id="80910" name="Picture 14" descr="CygnusLoop_hst.gif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813" y="1625600"/>
            <a:ext cx="2986087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0911" name="Text Box 15"/>
          <p:cNvSpPr txBox="1">
            <a:spLocks noChangeArrowheads="1"/>
          </p:cNvSpPr>
          <p:nvPr/>
        </p:nvSpPr>
        <p:spPr bwMode="auto">
          <a:xfrm>
            <a:off x="6324600" y="1676400"/>
            <a:ext cx="2311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b="1">
                <a:solidFill>
                  <a:schemeClr val="bg1"/>
                </a:solidFill>
                <a:latin typeface="Times" pitchFamily="18" charset="0"/>
              </a:rPr>
              <a:t>Cygnus Loop (HST): green=H, red=S</a:t>
            </a:r>
            <a:r>
              <a:rPr lang="en-GB" altLang="en-GB" sz="1600" b="1" baseline="30000">
                <a:solidFill>
                  <a:schemeClr val="bg1"/>
                </a:solidFill>
                <a:latin typeface="Times" pitchFamily="18" charset="0"/>
              </a:rPr>
              <a:t>+</a:t>
            </a:r>
            <a:r>
              <a:rPr lang="en-GB" altLang="en-GB" sz="1600" b="1">
                <a:solidFill>
                  <a:schemeClr val="bg1"/>
                </a:solidFill>
                <a:latin typeface="Times" pitchFamily="18" charset="0"/>
              </a:rPr>
              <a:t>, blue=O</a:t>
            </a:r>
            <a:r>
              <a:rPr lang="en-GB" altLang="en-GB" sz="1600" b="1" baseline="30000">
                <a:solidFill>
                  <a:schemeClr val="bg1"/>
                </a:solidFill>
                <a:latin typeface="Times" pitchFamily="18" charset="0"/>
              </a:rPr>
              <a:t>++</a:t>
            </a:r>
            <a:endParaRPr lang="en-GB" altLang="en-GB" sz="1600" b="1">
              <a:solidFill>
                <a:schemeClr val="bg1"/>
              </a:solidFill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8DA1-C687-4C08-A075-28F2C83CAD5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Building the elements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23810"/>
            <a:ext cx="7772400" cy="571500"/>
          </a:xfrm>
        </p:spPr>
        <p:txBody>
          <a:bodyPr/>
          <a:lstStyle/>
          <a:p>
            <a:r>
              <a:rPr lang="en-GB" altLang="en-GB" sz="2000" dirty="0"/>
              <a:t>Routes to building elements: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876837" y="2083156"/>
          <a:ext cx="7816403" cy="419073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601434"/>
                <a:gridCol w="1849030"/>
                <a:gridCol w="2240924"/>
                <a:gridCol w="2125015"/>
              </a:tblGrid>
              <a:tr h="376708"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Start with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Add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In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Making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carbon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protons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H-fusing</a:t>
                      </a:r>
                      <a:r>
                        <a:rPr lang="en-GB" sz="1600" baseline="0" dirty="0" smtClean="0"/>
                        <a:t> stars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nitrogen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carbon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helium nuclei</a:t>
                      </a:r>
                      <a:br>
                        <a:rPr lang="en-GB" sz="1600" dirty="0" smtClean="0"/>
                      </a:b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(</a:t>
                      </a:r>
                      <a:r>
                        <a:rPr lang="el-GR" sz="1600" baseline="0" dirty="0" smtClean="0">
                          <a:solidFill>
                            <a:srgbClr val="FFFF99"/>
                          </a:solidFill>
                        </a:rPr>
                        <a:t>α</a:t>
                      </a: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-process)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He-fusing stars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oxygen-16, neon-20, etc.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carbon-13,</a:t>
                      </a:r>
                      <a:r>
                        <a:rPr lang="en-GB" sz="1600" baseline="0" dirty="0" smtClean="0"/>
                        <a:t> neon-22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helium nuclei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He-fusing stars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free neutrons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silicon, sulphur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silicon, sulphur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pre-supernova stars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iron, neon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neutrons, slowly</a:t>
                      </a:r>
                      <a:br>
                        <a:rPr lang="en-GB" sz="1600" dirty="0" smtClean="0"/>
                      </a:b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(s-process)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He-fusing stars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most</a:t>
                      </a:r>
                      <a:r>
                        <a:rPr lang="en-GB" sz="1600" baseline="0" dirty="0" smtClean="0"/>
                        <a:t> stable isotopes up to Bi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neutrons, rapidly</a:t>
                      </a:r>
                      <a:br>
                        <a:rPr lang="en-GB" sz="1600" dirty="0" smtClean="0"/>
                      </a:b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(r-process)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supernovae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neutron-rich isotopes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12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iron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add photon, lose neutron? </a:t>
                      </a:r>
                      <a:r>
                        <a:rPr lang="en-GB" sz="1600" baseline="0" dirty="0" smtClean="0">
                          <a:solidFill>
                            <a:srgbClr val="FFFF99"/>
                          </a:solidFill>
                        </a:rPr>
                        <a:t>(p-pr)</a:t>
                      </a:r>
                      <a:endParaRPr lang="en-GB" sz="1600" baseline="0" dirty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supernovae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rare neutron-poor isotopes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589BC-0EA8-4E11-8374-BA6E6117028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Adding neutrons—</a:t>
            </a:r>
            <a:br>
              <a:rPr lang="en-GB" altLang="en-GB"/>
            </a:br>
            <a:r>
              <a:rPr lang="en-GB" altLang="en-GB"/>
              <a:t>why does the speed matter?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256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Slow addition of neutrons (</a:t>
            </a:r>
            <a:r>
              <a:rPr lang="en-GB" altLang="en-GB" sz="2000" dirty="0">
                <a:solidFill>
                  <a:srgbClr val="66FFFF"/>
                </a:solidFill>
              </a:rPr>
              <a:t>s-process</a:t>
            </a:r>
            <a:r>
              <a:rPr lang="en-GB" altLang="en-GB" sz="2000" dirty="0"/>
              <a:t>) cannot make isotopes that are “shielded” by unstable isotopes (e.g. </a:t>
            </a:r>
            <a:r>
              <a:rPr lang="en-GB" altLang="en-GB" sz="2000" baseline="30000" dirty="0"/>
              <a:t>116</a:t>
            </a:r>
            <a:r>
              <a:rPr lang="en-GB" altLang="en-GB" sz="2000" dirty="0"/>
              <a:t>Cd)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Rapid addition of neutrons (</a:t>
            </a:r>
            <a:r>
              <a:rPr lang="en-GB" altLang="en-GB" sz="2000" dirty="0">
                <a:solidFill>
                  <a:srgbClr val="66FFFF"/>
                </a:solidFill>
              </a:rPr>
              <a:t>r-process</a:t>
            </a:r>
            <a:r>
              <a:rPr lang="en-GB" altLang="en-GB" sz="2000" dirty="0"/>
              <a:t>) cannot make those shielded by stable nuclei (e.g. </a:t>
            </a:r>
            <a:r>
              <a:rPr lang="en-GB" altLang="en-GB" sz="2000" baseline="30000" dirty="0"/>
              <a:t>116</a:t>
            </a:r>
            <a:r>
              <a:rPr lang="en-GB" altLang="en-GB" sz="2000" dirty="0"/>
              <a:t>Sn) 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Some isotopes (</a:t>
            </a:r>
            <a:r>
              <a:rPr lang="en-GB" altLang="en-GB" sz="2000" dirty="0">
                <a:solidFill>
                  <a:srgbClr val="66FFFF"/>
                </a:solidFill>
              </a:rPr>
              <a:t>p-process</a:t>
            </a:r>
            <a:r>
              <a:rPr lang="en-GB" altLang="en-GB" sz="2000" dirty="0"/>
              <a:t>) cannot be made by either method (e.g. </a:t>
            </a:r>
            <a:r>
              <a:rPr lang="en-GB" altLang="en-GB" sz="2000" baseline="30000" dirty="0"/>
              <a:t>112</a:t>
            </a:r>
            <a:r>
              <a:rPr lang="en-GB" altLang="en-GB" sz="2000" dirty="0"/>
              <a:t>Sn)</a:t>
            </a:r>
          </a:p>
        </p:txBody>
      </p:sp>
      <p:graphicFrame>
        <p:nvGraphicFramePr>
          <p:cNvPr id="88064" name="Object 0"/>
          <p:cNvGraphicFramePr>
            <a:graphicFrameLocks noChangeAspect="1"/>
          </p:cNvGraphicFramePr>
          <p:nvPr>
            <p:ph sz="half" idx="2"/>
          </p:nvPr>
        </p:nvGraphicFramePr>
        <p:xfrm>
          <a:off x="1370013" y="3303588"/>
          <a:ext cx="6834187" cy="2990850"/>
        </p:xfrm>
        <a:graphic>
          <a:graphicData uri="http://schemas.openxmlformats.org/presentationml/2006/ole">
            <p:oleObj spid="_x0000_s88064" name="Document" r:id="rId3" imgW="6772841" imgH="296369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52DF1-5112-43C4-8AB8-788AEF551D28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76815" name="Picture 15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5388" y="1714500"/>
            <a:ext cx="7240587" cy="4445000"/>
          </a:xfrm>
          <a:noFill/>
          <a:ln/>
        </p:spPr>
      </p:pic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Summary: the abundance of the chemical elements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051300" y="2197100"/>
            <a:ext cx="1841500" cy="1028700"/>
          </a:xfrm>
          <a:prstGeom prst="wedgeRectCallout">
            <a:avLst>
              <a:gd name="adj1" fmla="val -63708"/>
              <a:gd name="adj2" fmla="val 7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800">
                <a:latin typeface="Comic Sans MS" charset="0"/>
              </a:rPr>
              <a:t>The iron peak:</a:t>
            </a:r>
            <a:br>
              <a:rPr lang="en-GB" altLang="en-GB" sz="1800">
                <a:latin typeface="Comic Sans MS" charset="0"/>
              </a:rPr>
            </a:br>
            <a:r>
              <a:rPr lang="en-GB" altLang="en-GB" sz="1800">
                <a:latin typeface="Comic Sans MS" charset="0"/>
              </a:rPr>
              <a:t>made in the last</a:t>
            </a:r>
            <a:br>
              <a:rPr lang="en-GB" altLang="en-GB" sz="1800">
                <a:latin typeface="Comic Sans MS" charset="0"/>
              </a:rPr>
            </a:br>
            <a:r>
              <a:rPr lang="en-GB" altLang="en-GB" sz="1800">
                <a:latin typeface="Comic Sans MS" charset="0"/>
              </a:rPr>
              <a:t>stages of fusion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6159500" y="2527300"/>
            <a:ext cx="1816100" cy="1079500"/>
          </a:xfrm>
          <a:prstGeom prst="wedgeRectCallout">
            <a:avLst>
              <a:gd name="adj1" fmla="val -46505"/>
              <a:gd name="adj2" fmla="val 12176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800">
                <a:latin typeface="Comic Sans MS" charset="0"/>
              </a:rPr>
              <a:t>Heavy elements:</a:t>
            </a:r>
            <a:br>
              <a:rPr lang="en-GB" altLang="en-GB" sz="1800">
                <a:latin typeface="Comic Sans MS" charset="0"/>
              </a:rPr>
            </a:br>
            <a:r>
              <a:rPr lang="en-GB" altLang="en-GB" sz="1800">
                <a:latin typeface="Comic Sans MS" charset="0"/>
              </a:rPr>
              <a:t>made by adding</a:t>
            </a:r>
            <a:br>
              <a:rPr lang="en-GB" altLang="en-GB" sz="1800">
                <a:latin typeface="Comic Sans MS" charset="0"/>
              </a:rPr>
            </a:br>
            <a:r>
              <a:rPr lang="en-GB" altLang="en-GB" sz="1800">
                <a:latin typeface="Comic Sans MS" charset="0"/>
              </a:rPr>
              <a:t>neutrons to iron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2616200" y="4483100"/>
            <a:ext cx="1168400" cy="673100"/>
          </a:xfrm>
          <a:prstGeom prst="wedgeRectCallout">
            <a:avLst>
              <a:gd name="adj1" fmla="val -72009"/>
              <a:gd name="adj2" fmla="val -7759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800">
                <a:latin typeface="Comic Sans MS" charset="0"/>
              </a:rPr>
              <a:t>not made</a:t>
            </a:r>
            <a:br>
              <a:rPr lang="en-GB" altLang="en-GB" sz="1800">
                <a:latin typeface="Comic Sans MS" charset="0"/>
              </a:rPr>
            </a:br>
            <a:r>
              <a:rPr lang="en-GB" altLang="en-GB" sz="1800">
                <a:latin typeface="Comic Sans MS" charset="0"/>
              </a:rPr>
              <a:t>in stars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2463800" y="2044700"/>
            <a:ext cx="787400" cy="406400"/>
          </a:xfrm>
          <a:prstGeom prst="wedgeRectCallout">
            <a:avLst>
              <a:gd name="adj1" fmla="val -45361"/>
              <a:gd name="adj2" fmla="val 12617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800">
                <a:latin typeface="Comic Sans MS" charset="0"/>
              </a:rPr>
              <a:t>CNO</a:t>
            </a:r>
          </a:p>
        </p:txBody>
      </p:sp>
      <p:sp>
        <p:nvSpPr>
          <p:cNvPr id="76812" name="AutoShape 12"/>
          <p:cNvSpPr>
            <a:spLocks noChangeArrowheads="1"/>
          </p:cNvSpPr>
          <p:nvPr/>
        </p:nvSpPr>
        <p:spPr bwMode="auto">
          <a:xfrm>
            <a:off x="3822700" y="5054600"/>
            <a:ext cx="2082800" cy="444500"/>
          </a:xfrm>
          <a:prstGeom prst="wedgeRectCallout">
            <a:avLst>
              <a:gd name="adj1" fmla="val 75000"/>
              <a:gd name="adj2" fmla="val -585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altLang="en-GB" sz="1800">
                <a:latin typeface="Comic Sans MS" charset="0"/>
              </a:rPr>
              <a:t>p-process 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0F305-BE51-4AC3-B572-ADC85C12279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Stellar lifetimes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38300"/>
            <a:ext cx="7823200" cy="4114800"/>
          </a:xfrm>
        </p:spPr>
        <p:txBody>
          <a:bodyPr/>
          <a:lstStyle/>
          <a:p>
            <a:r>
              <a:rPr lang="en-GB" altLang="en-GB" sz="2000"/>
              <a:t>Our binary star data suggest that the lifetimes of stars with mass &lt; 0.9 Msun are longer than 15 billion years (the age of the universe)</a:t>
            </a:r>
          </a:p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GB" altLang="en-GB" sz="2000"/>
              <a:t>But massive stars have lifetimes of only a few million years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03600" y="3071813"/>
            <a:ext cx="5219700" cy="3201987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/>
          <a:srcRect t="11339"/>
          <a:stretch>
            <a:fillRect/>
          </a:stretch>
        </p:blipFill>
        <p:spPr bwMode="auto">
          <a:xfrm>
            <a:off x="749300" y="3113088"/>
            <a:ext cx="2501900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B736D-F6FD-40AA-8AB0-79AA349979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Stellar statistics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16400" cy="4114800"/>
          </a:xfrm>
        </p:spPr>
        <p:txBody>
          <a:bodyPr/>
          <a:lstStyle/>
          <a:p>
            <a:r>
              <a:rPr lang="en-GB" altLang="en-GB" sz="2000"/>
              <a:t>A census of nearby stars:</a:t>
            </a:r>
          </a:p>
          <a:p>
            <a:pPr lvl="1"/>
            <a:r>
              <a:rPr lang="en-GB" altLang="en-GB" sz="1800"/>
              <a:t>most stars are low mass </a:t>
            </a:r>
            <a:br>
              <a:rPr lang="en-GB" altLang="en-GB" sz="1800"/>
            </a:br>
            <a:r>
              <a:rPr lang="en-GB" altLang="en-GB" sz="1800"/>
              <a:t>red dwarfs</a:t>
            </a:r>
          </a:p>
          <a:p>
            <a:pPr lvl="1"/>
            <a:r>
              <a:rPr lang="en-GB" altLang="en-GB" sz="1800"/>
              <a:t>a few percent are 1–2 x </a:t>
            </a:r>
            <a:br>
              <a:rPr lang="en-GB" altLang="en-GB" sz="1800"/>
            </a:br>
            <a:r>
              <a:rPr lang="en-GB" altLang="en-GB" sz="1800"/>
              <a:t>the Sun’s mass</a:t>
            </a:r>
          </a:p>
          <a:p>
            <a:pPr lvl="1"/>
            <a:r>
              <a:rPr lang="en-GB" altLang="en-GB" sz="1800"/>
              <a:t>very massive stars are </a:t>
            </a:r>
            <a:br>
              <a:rPr lang="en-GB" altLang="en-GB" sz="1800"/>
            </a:br>
            <a:r>
              <a:rPr lang="en-GB" altLang="en-GB" sz="1800"/>
              <a:t>very rare (only 3 B and </a:t>
            </a:r>
            <a:br>
              <a:rPr lang="en-GB" altLang="en-GB" sz="1800"/>
            </a:br>
            <a:r>
              <a:rPr lang="en-GB" altLang="en-GB" sz="1800"/>
              <a:t>no O class blue stars in </a:t>
            </a:r>
            <a:br>
              <a:rPr lang="en-GB" altLang="en-GB" sz="1800"/>
            </a:br>
            <a:r>
              <a:rPr lang="en-GB" altLang="en-GB" sz="1800"/>
              <a:t>the 3800 stars within 75 </a:t>
            </a:r>
            <a:br>
              <a:rPr lang="en-GB" altLang="en-GB" sz="1800"/>
            </a:br>
            <a:r>
              <a:rPr lang="en-GB" altLang="en-GB" sz="1800"/>
              <a:t>light years of the Sun)</a:t>
            </a:r>
          </a:p>
          <a:p>
            <a:pPr>
              <a:buSzTx/>
              <a:buFont typeface="Wingdings 3" pitchFamily="18" charset="2"/>
              <a:buChar char="Æ"/>
            </a:pPr>
            <a:r>
              <a:rPr lang="en-GB" altLang="en-GB" sz="2000"/>
              <a:t>Stellar deaths are rare </a:t>
            </a:r>
          </a:p>
          <a:p>
            <a:pPr lvl="1"/>
            <a:r>
              <a:rPr lang="en-GB" altLang="en-GB" sz="1800"/>
              <a:t>(but crucial to our existence!)</a:t>
            </a:r>
          </a:p>
        </p:txBody>
      </p:sp>
      <p:pic>
        <p:nvPicPr>
          <p:cNvPr id="65541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19336" r="19336"/>
          <a:stretch>
            <a:fillRect/>
          </a:stretch>
        </p:blipFill>
        <p:spPr>
          <a:xfrm>
            <a:off x="5089525" y="1681163"/>
            <a:ext cx="3587750" cy="3589337"/>
          </a:xfrm>
          <a:solidFill>
            <a:srgbClr val="FFFF99"/>
          </a:solidFill>
          <a:ln/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47C0-1D53-4ACE-BD6F-F60DCAB43DB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deaths of Sun-like stars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Giant stars are very unstable</a:t>
            </a:r>
          </a:p>
          <a:p>
            <a:pPr lvl="1"/>
            <a:r>
              <a:rPr lang="en-GB" altLang="en-GB" sz="1800"/>
              <a:t>especially those which are fusing helium</a:t>
            </a:r>
          </a:p>
          <a:p>
            <a:r>
              <a:rPr lang="en-GB" altLang="en-GB" sz="2000"/>
              <a:t>Outer layers of star easily lost</a:t>
            </a:r>
          </a:p>
          <a:p>
            <a:pPr lvl="1"/>
            <a:r>
              <a:rPr lang="en-GB" altLang="en-GB" sz="1800"/>
              <a:t>mass loss seen in spectra of these stars</a:t>
            </a:r>
          </a:p>
          <a:p>
            <a:pPr lvl="1"/>
            <a:r>
              <a:rPr lang="en-GB" altLang="en-GB" sz="1800"/>
              <a:t>rate increases towards end of helium fusion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038600" y="1587500"/>
          <a:ext cx="4749800" cy="4749800"/>
        </p:xfrm>
        <a:graphic>
          <a:graphicData uri="http://schemas.openxmlformats.org/presentationml/2006/ole">
            <p:oleObj spid="_x0000_s68613" name="Picture" r:id="rId3" imgW="3645408" imgH="3645408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0EE8-C095-4E26-9369-68E5ECCC77C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Mass loss in Sun-like stars</a:t>
            </a:r>
          </a:p>
        </p:txBody>
      </p:sp>
      <p:pic>
        <p:nvPicPr>
          <p:cNvPr id="66565" name="Picture 5"/>
          <p:cNvPicPr>
            <a:picLocks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6000" y="1651000"/>
            <a:ext cx="7445375" cy="4570413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670300"/>
            <a:ext cx="30988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070100" y="2311400"/>
            <a:ext cx="838200" cy="256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2654300" y="2298700"/>
            <a:ext cx="101600" cy="248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3505200" y="2260600"/>
            <a:ext cx="508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>
            <a:off x="4533900" y="3860800"/>
            <a:ext cx="4953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H="1">
            <a:off x="3708400" y="39751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5994400" y="1866900"/>
            <a:ext cx="1943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>
                <a:effectLst>
                  <a:outerShdw blurRad="38100" dist="38100" dir="2700000" algn="tl">
                    <a:srgbClr val="C0C0C0"/>
                  </a:outerShdw>
                </a:effectLst>
                <a:latin typeface="Comic Sans MS" charset="0"/>
              </a:rPr>
              <a:t>Star of 1.7 solar masses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3ABD-F01A-4E85-9F09-783BEC29B32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Death of a star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949700" cy="4114800"/>
          </a:xfrm>
        </p:spPr>
        <p:txBody>
          <a:bodyPr/>
          <a:lstStyle/>
          <a:p>
            <a:r>
              <a:rPr lang="en-GB" altLang="en-GB" sz="2000"/>
              <a:t>At end of helium fusion star has lost all its outer layers</a:t>
            </a:r>
          </a:p>
          <a:p>
            <a:pPr lvl="1"/>
            <a:r>
              <a:rPr lang="en-GB" altLang="en-GB" sz="1800"/>
              <a:t>central, very hot, carbon core surrounded by expelled gas</a:t>
            </a:r>
          </a:p>
          <a:p>
            <a:pPr lvl="1"/>
            <a:r>
              <a:rPr lang="en-GB" altLang="en-GB" sz="1800"/>
              <a:t>ultraviolet radiation from hot core causes gas to produce emission lines</a:t>
            </a:r>
          </a:p>
          <a:p>
            <a:pPr lvl="1"/>
            <a:r>
              <a:rPr lang="en-GB" altLang="en-GB" sz="2400" b="1" i="1">
                <a:solidFill>
                  <a:srgbClr val="FFFF99"/>
                </a:solidFill>
                <a:latin typeface="Times" pitchFamily="18" charset="0"/>
              </a:rPr>
              <a:t>planetary nebula</a:t>
            </a:r>
            <a:endParaRPr lang="en-GB" altLang="en-GB" sz="1800"/>
          </a:p>
          <a:p>
            <a:pPr lvl="2"/>
            <a:r>
              <a:rPr lang="en-GB" altLang="en-GB"/>
              <a:t>nothing to do with planet, just looks like one!</a:t>
            </a:r>
            <a:endParaRPr lang="en-GB" altLang="en-GB" sz="1600"/>
          </a:p>
        </p:txBody>
      </p:sp>
      <p:pic>
        <p:nvPicPr>
          <p:cNvPr id="70662" name="Picture 6" descr="&#10;mycn18.jpg  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914525"/>
            <a:ext cx="3810000" cy="379095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535-3D57-440B-9D39-5D559BAAF75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Planetary nebulae</a:t>
            </a:r>
          </a:p>
        </p:txBody>
      </p:sp>
      <p:pic>
        <p:nvPicPr>
          <p:cNvPr id="71685" name="Picture 5" descr="&#10;pngallery.jpg                                                  0000655DMacintosh HD                   B3585E45: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94050" y="1689100"/>
            <a:ext cx="5397500" cy="4114800"/>
          </a:xfrm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71686" name="Picture 6" descr="pn.m2-9.jpg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3" y="1728788"/>
            <a:ext cx="2287587" cy="127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71687" name="Picture 7" descr="ngc7027.jpg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8" y="3136900"/>
            <a:ext cx="2116137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4B070-A810-4DC8-B932-81582598BEA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The legacy of Sun-like stars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5466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Giant stars have convective outer layers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elements formed in core are transported to surface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thus ejected in planetary nebula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Planetary nebulae thus enrich the interstellar gas with many elements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nitrogen, barium, zirconium, etc.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Stellar core is eventually revealed as small, hot </a:t>
            </a:r>
            <a:r>
              <a:rPr lang="en-GB" altLang="en-GB" b="1" i="1" dirty="0">
                <a:solidFill>
                  <a:srgbClr val="FFFF99"/>
                </a:solidFill>
                <a:latin typeface="Times" pitchFamily="18" charset="0"/>
              </a:rPr>
              <a:t>white dwarf</a:t>
            </a:r>
            <a:r>
              <a:rPr lang="en-GB" altLang="en-GB" sz="2000" dirty="0"/>
              <a:t> star</a:t>
            </a:r>
          </a:p>
        </p:txBody>
      </p:sp>
      <p:pic>
        <p:nvPicPr>
          <p:cNvPr id="72710" name="Picture 6" descr="&#10;m4wds_hst.jpg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61000" y="2044700"/>
            <a:ext cx="3149600" cy="35306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B84E-1DD2-4FEF-AFEA-835ECD872C2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Fusing heavy elements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5257800" cy="4114800"/>
          </a:xfrm>
        </p:spPr>
        <p:txBody>
          <a:bodyPr/>
          <a:lstStyle/>
          <a:p>
            <a:r>
              <a:rPr lang="en-GB" altLang="en-GB" sz="2000"/>
              <a:t>Massive stars have much hotter cores</a:t>
            </a:r>
          </a:p>
          <a:p>
            <a:pPr lvl="1"/>
            <a:r>
              <a:rPr lang="en-GB" altLang="en-GB" sz="1800"/>
              <a:t>successfully fuse elements up to iron</a:t>
            </a:r>
          </a:p>
          <a:p>
            <a:r>
              <a:rPr lang="en-GB" altLang="en-GB" sz="2000"/>
              <a:t>But this is a very temporary respite:</a:t>
            </a:r>
          </a:p>
          <a:p>
            <a:pPr lvl="1"/>
            <a:r>
              <a:rPr lang="en-GB" altLang="en-GB" sz="1800"/>
              <a:t>for a star of 20 solar masses,</a:t>
            </a:r>
          </a:p>
          <a:p>
            <a:pPr lvl="2"/>
            <a:r>
              <a:rPr lang="en-GB" altLang="en-GB" sz="1600"/>
              <a:t>hydrogen fusion lasts around 15 million years</a:t>
            </a:r>
          </a:p>
          <a:p>
            <a:pPr lvl="2"/>
            <a:r>
              <a:rPr lang="en-GB" altLang="en-GB" sz="1600"/>
              <a:t>helium fusion lasts around one million years</a:t>
            </a:r>
          </a:p>
          <a:p>
            <a:pPr lvl="2"/>
            <a:r>
              <a:rPr lang="en-GB" altLang="en-GB" sz="1600"/>
              <a:t>carbon fusion lasts 300 years</a:t>
            </a:r>
          </a:p>
          <a:p>
            <a:pPr lvl="2"/>
            <a:r>
              <a:rPr lang="en-GB" altLang="en-GB" sz="1600"/>
              <a:t>oxygen fusion lasts for 7 months</a:t>
            </a:r>
          </a:p>
          <a:p>
            <a:pPr lvl="2"/>
            <a:r>
              <a:rPr lang="en-GB" altLang="en-GB" sz="1600"/>
              <a:t>silicon fusion lasts for two days and produces an iron core</a:t>
            </a:r>
          </a:p>
        </p:txBody>
      </p:sp>
      <p:graphicFrame>
        <p:nvGraphicFramePr>
          <p:cNvPr id="73740" name="Object 12"/>
          <p:cNvGraphicFramePr>
            <a:graphicFrameLocks noChangeAspect="1"/>
          </p:cNvGraphicFramePr>
          <p:nvPr/>
        </p:nvGraphicFramePr>
        <p:xfrm>
          <a:off x="5702300" y="1784350"/>
          <a:ext cx="2895600" cy="4332288"/>
        </p:xfrm>
        <a:graphic>
          <a:graphicData uri="http://schemas.openxmlformats.org/presentationml/2006/ole">
            <p:oleObj spid="_x0000_s73740" name="Picture" r:id="rId3" imgW="2895600" imgH="4331208" progId="Word.Picture.8">
              <p:embed/>
            </p:oleObj>
          </a:graphicData>
        </a:graphic>
      </p:graphicFrame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4013200" y="56896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b="1" i="1" dirty="0">
                <a:solidFill>
                  <a:srgbClr val="FFFF99"/>
                </a:solidFill>
                <a:latin typeface="Times" pitchFamily="18" charset="0"/>
              </a:rPr>
              <a:t>not to scale!</a:t>
            </a:r>
            <a:endParaRPr lang="en-GB" altLang="en-GB" b="1" i="1" dirty="0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1094</TotalTime>
  <Words>772</Words>
  <Application>Microsoft PowerPoint</Application>
  <PresentationFormat>On-screen Show (4:3)</PresentationFormat>
  <Paragraphs>168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Times New Roman</vt:lpstr>
      <vt:lpstr>Helvetica</vt:lpstr>
      <vt:lpstr>Comic Sans MS</vt:lpstr>
      <vt:lpstr>Monotype Sorts</vt:lpstr>
      <vt:lpstr>Times</vt:lpstr>
      <vt:lpstr>Wingdings 3</vt:lpstr>
      <vt:lpstr>Professional</vt:lpstr>
      <vt:lpstr>Microsoft Word Picture</vt:lpstr>
      <vt:lpstr>Microsoft Word Document</vt:lpstr>
      <vt:lpstr>The Deaths of Stars</vt:lpstr>
      <vt:lpstr>Stellar lifetimes</vt:lpstr>
      <vt:lpstr>Stellar statistics</vt:lpstr>
      <vt:lpstr>The deaths of Sun-like stars</vt:lpstr>
      <vt:lpstr>Mass loss in Sun-like stars</vt:lpstr>
      <vt:lpstr>Death of a star</vt:lpstr>
      <vt:lpstr>Planetary nebulae</vt:lpstr>
      <vt:lpstr>The legacy of Sun-like stars</vt:lpstr>
      <vt:lpstr>Fusing heavy elements</vt:lpstr>
      <vt:lpstr>The fate of massive stars</vt:lpstr>
      <vt:lpstr>The legacy of massive stars</vt:lpstr>
      <vt:lpstr>The Crab pulsar</vt:lpstr>
      <vt:lpstr>Supernova remnants</vt:lpstr>
      <vt:lpstr>Building the elements</vt:lpstr>
      <vt:lpstr>Adding neutrons— why does the speed matter?</vt:lpstr>
      <vt:lpstr>Summary: the abundance of the chemical elements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 Cartwright</cp:lastModifiedBy>
  <cp:revision>86</cp:revision>
  <dcterms:created xsi:type="dcterms:W3CDTF">2001-07-03T18:56:06Z</dcterms:created>
  <dcterms:modified xsi:type="dcterms:W3CDTF">2008-09-22T10:00:56Z</dcterms:modified>
</cp:coreProperties>
</file>