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5"/>
  </p:notesMasterIdLst>
  <p:sldIdLst>
    <p:sldId id="256" r:id="rId2"/>
    <p:sldId id="257" r:id="rId3"/>
    <p:sldId id="259" r:id="rId4"/>
    <p:sldId id="261" r:id="rId5"/>
    <p:sldId id="260" r:id="rId6"/>
    <p:sldId id="263" r:id="rId7"/>
    <p:sldId id="258" r:id="rId8"/>
    <p:sldId id="262" r:id="rId9"/>
    <p:sldId id="266" r:id="rId10"/>
    <p:sldId id="264" r:id="rId11"/>
    <p:sldId id="265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clrMru>
    <a:srgbClr val="FFFF99"/>
    <a:srgbClr val="FF0000"/>
    <a:srgbClr val="0066FF"/>
    <a:srgbClr val="FF9933"/>
    <a:srgbClr val="669900"/>
    <a:srgbClr val="66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294" y="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4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GB" smtClean="0"/>
              <a:t>Click to edit Master text styles</a:t>
            </a:r>
          </a:p>
          <a:p>
            <a:pPr lvl="1"/>
            <a:r>
              <a:rPr lang="en-GB" altLang="en-GB" smtClean="0"/>
              <a:t>Second level</a:t>
            </a:r>
          </a:p>
          <a:p>
            <a:pPr lvl="2"/>
            <a:r>
              <a:rPr lang="en-GB" altLang="en-GB" smtClean="0"/>
              <a:t>Third level</a:t>
            </a:r>
          </a:p>
          <a:p>
            <a:pPr lvl="3"/>
            <a:r>
              <a:rPr lang="en-GB" altLang="en-GB" smtClean="0"/>
              <a:t>Fourth level</a:t>
            </a:r>
          </a:p>
          <a:p>
            <a:pPr lvl="4"/>
            <a:r>
              <a:rPr lang="en-GB" altLang="en-GB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endParaRPr lang="en-GB" alt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fld id="{E5867464-4101-4BE5-AA9C-5F7F61CEE5F0}" type="slidenum">
              <a:rPr lang="en-GB" altLang="en-GB"/>
              <a:pPr/>
              <a:t>‹#›</a:t>
            </a:fld>
            <a:endParaRPr lang="en-GB" alt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67464-4101-4BE5-AA9C-5F7F61CEE5F0}" type="slidenum">
              <a:rPr lang="en-GB" altLang="en-GB" smtClean="0"/>
              <a:pPr/>
              <a:t>11</a:t>
            </a:fld>
            <a:endParaRPr lang="en-GB" alt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377825" y="1676400"/>
            <a:ext cx="8389938" cy="4421188"/>
            <a:chOff x="238" y="1056"/>
            <a:chExt cx="5285" cy="2785"/>
          </a:xfrm>
        </p:grpSpPr>
        <p:grpSp>
          <p:nvGrpSpPr>
            <p:cNvPr id="3075" name="Group 3"/>
            <p:cNvGrpSpPr>
              <a:grpSpLocks/>
            </p:cNvGrpSpPr>
            <p:nvPr/>
          </p:nvGrpSpPr>
          <p:grpSpPr bwMode="auto">
            <a:xfrm>
              <a:off x="238" y="1056"/>
              <a:ext cx="5285" cy="1393"/>
              <a:chOff x="238" y="1056"/>
              <a:chExt cx="5285" cy="1393"/>
            </a:xfrm>
          </p:grpSpPr>
          <p:sp>
            <p:nvSpPr>
              <p:cNvPr id="3076" name="Rectangle 4"/>
              <p:cNvSpPr>
                <a:spLocks noChangeArrowheads="1"/>
              </p:cNvSpPr>
              <p:nvPr/>
            </p:nvSpPr>
            <p:spPr bwMode="auto">
              <a:xfrm>
                <a:off x="243" y="1057"/>
                <a:ext cx="5272" cy="1391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77" name="Freeform 5"/>
              <p:cNvSpPr>
                <a:spLocks/>
              </p:cNvSpPr>
              <p:nvPr/>
            </p:nvSpPr>
            <p:spPr bwMode="auto">
              <a:xfrm>
                <a:off x="238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0" y="0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0" y="0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8" name="Freeform 6"/>
              <p:cNvSpPr>
                <a:spLocks/>
              </p:cNvSpPr>
              <p:nvPr/>
            </p:nvSpPr>
            <p:spPr bwMode="auto">
              <a:xfrm>
                <a:off x="250" y="1056"/>
                <a:ext cx="5273" cy="1393"/>
              </a:xfrm>
              <a:custGeom>
                <a:avLst/>
                <a:gdLst/>
                <a:ahLst/>
                <a:cxnLst>
                  <a:cxn ang="0">
                    <a:pos x="5272" y="0"/>
                  </a:cxn>
                  <a:cxn ang="0">
                    <a:pos x="5272" y="1392"/>
                  </a:cxn>
                  <a:cxn ang="0">
                    <a:pos x="0" y="1392"/>
                  </a:cxn>
                </a:cxnLst>
                <a:rect l="0" t="0" r="r" b="b"/>
                <a:pathLst>
                  <a:path w="5273" h="1393">
                    <a:moveTo>
                      <a:pt x="5272" y="0"/>
                    </a:moveTo>
                    <a:lnTo>
                      <a:pt x="527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240" y="3744"/>
              <a:ext cx="5281" cy="97"/>
              <a:chOff x="240" y="3744"/>
              <a:chExt cx="5281" cy="97"/>
            </a:xfrm>
          </p:grpSpPr>
          <p:sp>
            <p:nvSpPr>
              <p:cNvPr id="3080" name="Rectangle 8"/>
              <p:cNvSpPr>
                <a:spLocks noChangeArrowheads="1"/>
              </p:cNvSpPr>
              <p:nvPr/>
            </p:nvSpPr>
            <p:spPr bwMode="auto">
              <a:xfrm>
                <a:off x="240" y="3744"/>
                <a:ext cx="5280" cy="96"/>
              </a:xfrm>
              <a:prstGeom prst="rect">
                <a:avLst/>
              </a:prstGeom>
              <a:solidFill>
                <a:srgbClr val="EAEAEA">
                  <a:alpha val="50000"/>
                </a:srgb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1" name="Freeform 9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0" y="0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0" y="0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2" name="Freeform 10"/>
              <p:cNvSpPr>
                <a:spLocks/>
              </p:cNvSpPr>
              <p:nvPr/>
            </p:nvSpPr>
            <p:spPr bwMode="auto">
              <a:xfrm>
                <a:off x="240" y="3744"/>
                <a:ext cx="5281" cy="97"/>
              </a:xfrm>
              <a:custGeom>
                <a:avLst/>
                <a:gdLst/>
                <a:ahLst/>
                <a:cxnLst>
                  <a:cxn ang="0">
                    <a:pos x="5280" y="0"/>
                  </a:cxn>
                  <a:cxn ang="0">
                    <a:pos x="5280" y="96"/>
                  </a:cxn>
                  <a:cxn ang="0">
                    <a:pos x="0" y="96"/>
                  </a:cxn>
                </a:cxnLst>
                <a:rect l="0" t="0" r="r" b="b"/>
                <a:pathLst>
                  <a:path w="5281" h="97">
                    <a:moveTo>
                      <a:pt x="5280" y="0"/>
                    </a:moveTo>
                    <a:lnTo>
                      <a:pt x="5280" y="96"/>
                    </a:lnTo>
                    <a:lnTo>
                      <a:pt x="0" y="96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38" y="1200"/>
              <a:ext cx="97" cy="1104"/>
              <a:chOff x="338" y="1200"/>
              <a:chExt cx="97" cy="1104"/>
            </a:xfrm>
          </p:grpSpPr>
          <p:sp useBgFill="1">
            <p:nvSpPr>
              <p:cNvPr id="3084" name="Rectangle 12"/>
              <p:cNvSpPr>
                <a:spLocks noChangeArrowheads="1"/>
              </p:cNvSpPr>
              <p:nvPr/>
            </p:nvSpPr>
            <p:spPr bwMode="auto">
              <a:xfrm>
                <a:off x="338" y="1201"/>
                <a:ext cx="96" cy="1103"/>
              </a:xfrm>
              <a:prstGeom prst="rect">
                <a:avLst/>
              </a:prstGeom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96" y="1103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96" y="1103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38" y="1200"/>
                <a:ext cx="97" cy="1104"/>
              </a:xfrm>
              <a:custGeom>
                <a:avLst/>
                <a:gdLst/>
                <a:ahLst/>
                <a:cxnLst>
                  <a:cxn ang="0">
                    <a:pos x="0" y="1103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1104">
                    <a:moveTo>
                      <a:pt x="0" y="1103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1270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30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836613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/>
              <a:t>Click to edit Master title style</a:t>
            </a:r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4038600"/>
            <a:ext cx="6400800" cy="1752600"/>
          </a:xfrm>
        </p:spPr>
        <p:txBody>
          <a:bodyPr anchor="ctr"/>
          <a:lstStyle>
            <a:lvl1pPr marL="0" indent="0" algn="ctr">
              <a:buFont typeface="Monotype Sorts" pitchFamily="2" charset="2"/>
              <a:buNone/>
              <a:defRPr>
                <a:effectLst/>
              </a:defRPr>
            </a:lvl1pPr>
          </a:lstStyle>
          <a:p>
            <a:r>
              <a:rPr lang="en-US" altLang="en-US" dirty="0"/>
              <a:t>Click to edit Master subtitle style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381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fld id="{3644DA98-D340-4E56-A359-51F529DE97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672061-BDFC-4996-A25E-25379C0ACF5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42900"/>
            <a:ext cx="1943100" cy="5524500"/>
          </a:xfrm>
        </p:spPr>
        <p:txBody>
          <a:bodyPr vert="eaVert"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42900"/>
            <a:ext cx="5676900" cy="5524500"/>
          </a:xfrm>
        </p:spPr>
        <p:txBody>
          <a:bodyPr vert="eaVert"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5A5CA3-97BF-462F-9914-A1D7F305D50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AD9456-7731-482B-8076-0CAF5046D42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7526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7526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38200" y="38862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3886200"/>
            <a:ext cx="3810000" cy="19812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2AD8F24-F5AD-497D-8D36-15DE912EA66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7772400" cy="11049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230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63230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47AE68B-913F-496D-8E6C-2E251192235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effectLst/>
              </a:defRPr>
            </a:lvl1pPr>
            <a:lvl2pPr>
              <a:defRPr>
                <a:effectLst/>
              </a:defRPr>
            </a:lvl2pPr>
            <a:lvl3pPr>
              <a:defRPr>
                <a:effectLst/>
              </a:defRPr>
            </a:lvl3pPr>
            <a:lvl4pPr>
              <a:defRPr>
                <a:effectLst/>
              </a:defRPr>
            </a:lvl4pPr>
            <a:lvl5pPr>
              <a:defRPr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22254-F1C5-4816-B81C-355B8DEA1A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effectLst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9A3E4-015E-4F3D-9448-7AE557BF71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3810000" cy="4114800"/>
          </a:xfrm>
        </p:spPr>
        <p:txBody>
          <a:bodyPr/>
          <a:lstStyle>
            <a:lvl1pPr>
              <a:defRPr sz="2800">
                <a:effectLst/>
              </a:defRPr>
            </a:lvl1pPr>
            <a:lvl2pPr>
              <a:defRPr sz="2400">
                <a:effectLst/>
              </a:defRPr>
            </a:lvl2pPr>
            <a:lvl3pPr>
              <a:defRPr sz="2000">
                <a:effectLst/>
              </a:defRPr>
            </a:lvl3pPr>
            <a:lvl4pPr>
              <a:defRPr sz="1800">
                <a:effectLst/>
              </a:defRPr>
            </a:lvl4pPr>
            <a:lvl5pPr>
              <a:defRPr sz="1800">
                <a:effectLst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67194-7436-4BAA-BC4C-BC80E1AAAB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effectLst/>
              </a:defRPr>
            </a:lvl1pPr>
            <a:lvl2pPr>
              <a:defRPr sz="2000">
                <a:effectLst/>
              </a:defRPr>
            </a:lvl2pPr>
            <a:lvl3pPr>
              <a:defRPr sz="1800">
                <a:effectLst/>
              </a:defRPr>
            </a:lvl3pPr>
            <a:lvl4pPr>
              <a:defRPr sz="1600">
                <a:effectLst/>
              </a:defRPr>
            </a:lvl4pPr>
            <a:lvl5pPr>
              <a:defRPr sz="1600"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3D4770-64E7-45F4-8F5D-D1A0442E0C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BCBD4-D87C-4D05-9626-67C0472702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2311BD-73B3-4713-8BA5-611EE9E9A0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49CD01-1AF9-4D1D-B43D-8C8CDF0C8F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59A27-545C-49D9-A8A4-5F468B0599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381000" y="304800"/>
            <a:ext cx="8383588" cy="6022975"/>
            <a:chOff x="240" y="192"/>
            <a:chExt cx="5281" cy="3794"/>
          </a:xfrm>
        </p:grpSpPr>
        <p:grpSp>
          <p:nvGrpSpPr>
            <p:cNvPr id="2051" name="Group 3"/>
            <p:cNvGrpSpPr>
              <a:grpSpLocks/>
            </p:cNvGrpSpPr>
            <p:nvPr/>
          </p:nvGrpSpPr>
          <p:grpSpPr bwMode="auto">
            <a:xfrm>
              <a:off x="240" y="1008"/>
              <a:ext cx="5281" cy="2978"/>
              <a:chOff x="240" y="1008"/>
              <a:chExt cx="5281" cy="2978"/>
            </a:xfrm>
          </p:grpSpPr>
          <p:sp>
            <p:nvSpPr>
              <p:cNvPr id="2052" name="Rectangle 4"/>
              <p:cNvSpPr>
                <a:spLocks noChangeArrowheads="1"/>
              </p:cNvSpPr>
              <p:nvPr/>
            </p:nvSpPr>
            <p:spPr bwMode="auto">
              <a:xfrm>
                <a:off x="245" y="1010"/>
                <a:ext cx="5269" cy="2976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3" name="Freeform 5"/>
              <p:cNvSpPr>
                <a:spLocks/>
              </p:cNvSpPr>
              <p:nvPr/>
            </p:nvSpPr>
            <p:spPr bwMode="auto">
              <a:xfrm>
                <a:off x="240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0" y="0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0" y="0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4" name="Freeform 6"/>
              <p:cNvSpPr>
                <a:spLocks/>
              </p:cNvSpPr>
              <p:nvPr/>
            </p:nvSpPr>
            <p:spPr bwMode="auto">
              <a:xfrm>
                <a:off x="252" y="1008"/>
                <a:ext cx="5269" cy="2977"/>
              </a:xfrm>
              <a:custGeom>
                <a:avLst/>
                <a:gdLst/>
                <a:ahLst/>
                <a:cxnLst>
                  <a:cxn ang="0">
                    <a:pos x="5268" y="0"/>
                  </a:cxn>
                  <a:cxn ang="0">
                    <a:pos x="5268" y="2976"/>
                  </a:cxn>
                  <a:cxn ang="0">
                    <a:pos x="0" y="2976"/>
                  </a:cxn>
                </a:cxnLst>
                <a:rect l="0" t="0" r="r" b="b"/>
                <a:pathLst>
                  <a:path w="5269" h="2977">
                    <a:moveTo>
                      <a:pt x="5268" y="0"/>
                    </a:moveTo>
                    <a:lnTo>
                      <a:pt x="5268" y="2976"/>
                    </a:lnTo>
                    <a:lnTo>
                      <a:pt x="0" y="2976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336" y="1103"/>
              <a:ext cx="97" cy="2785"/>
              <a:chOff x="336" y="1103"/>
              <a:chExt cx="97" cy="2785"/>
            </a:xfrm>
          </p:grpSpPr>
          <p:sp>
            <p:nvSpPr>
              <p:cNvPr id="2056" name="Rectangle 8"/>
              <p:cNvSpPr>
                <a:spLocks noChangeArrowheads="1"/>
              </p:cNvSpPr>
              <p:nvPr/>
            </p:nvSpPr>
            <p:spPr bwMode="auto">
              <a:xfrm>
                <a:off x="336" y="1104"/>
                <a:ext cx="96" cy="2784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57" name="Freeform 9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96" y="2784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96" y="2784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8" name="Freeform 10"/>
              <p:cNvSpPr>
                <a:spLocks/>
              </p:cNvSpPr>
              <p:nvPr/>
            </p:nvSpPr>
            <p:spPr bwMode="auto">
              <a:xfrm>
                <a:off x="336" y="1103"/>
                <a:ext cx="97" cy="2785"/>
              </a:xfrm>
              <a:custGeom>
                <a:avLst/>
                <a:gdLst/>
                <a:ahLst/>
                <a:cxnLst>
                  <a:cxn ang="0">
                    <a:pos x="0" y="2784"/>
                  </a:cxn>
                  <a:cxn ang="0">
                    <a:pos x="0" y="0"/>
                  </a:cxn>
                  <a:cxn ang="0">
                    <a:pos x="96" y="0"/>
                  </a:cxn>
                </a:cxnLst>
                <a:rect l="0" t="0" r="r" b="b"/>
                <a:pathLst>
                  <a:path w="97" h="2785">
                    <a:moveTo>
                      <a:pt x="0" y="2784"/>
                    </a:moveTo>
                    <a:lnTo>
                      <a:pt x="0" y="0"/>
                    </a:lnTo>
                    <a:lnTo>
                      <a:pt x="96" y="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9" name="Group 11"/>
            <p:cNvGrpSpPr>
              <a:grpSpLocks/>
            </p:cNvGrpSpPr>
            <p:nvPr/>
          </p:nvGrpSpPr>
          <p:grpSpPr bwMode="auto">
            <a:xfrm>
              <a:off x="240" y="192"/>
              <a:ext cx="193" cy="721"/>
              <a:chOff x="240" y="192"/>
              <a:chExt cx="193" cy="721"/>
            </a:xfrm>
          </p:grpSpPr>
          <p:sp>
            <p:nvSpPr>
              <p:cNvPr id="2060" name="Rectangle 12"/>
              <p:cNvSpPr>
                <a:spLocks noChangeArrowheads="1"/>
              </p:cNvSpPr>
              <p:nvPr/>
            </p:nvSpPr>
            <p:spPr bwMode="auto">
              <a:xfrm>
                <a:off x="240" y="192"/>
                <a:ext cx="192" cy="72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061" name="Freeform 13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0" y="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0" y="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B2B2B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2" name="Freeform 14"/>
              <p:cNvSpPr>
                <a:spLocks/>
              </p:cNvSpPr>
              <p:nvPr/>
            </p:nvSpPr>
            <p:spPr bwMode="auto">
              <a:xfrm>
                <a:off x="240" y="192"/>
                <a:ext cx="193" cy="721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192" y="720"/>
                  </a:cxn>
                  <a:cxn ang="0">
                    <a:pos x="0" y="720"/>
                  </a:cxn>
                </a:cxnLst>
                <a:rect l="0" t="0" r="r" b="b"/>
                <a:pathLst>
                  <a:path w="193" h="721">
                    <a:moveTo>
                      <a:pt x="192" y="0"/>
                    </a:moveTo>
                    <a:lnTo>
                      <a:pt x="192" y="720"/>
                    </a:lnTo>
                    <a:lnTo>
                      <a:pt x="0" y="720"/>
                    </a:lnTo>
                  </a:path>
                </a:pathLst>
              </a:custGeom>
              <a:noFill/>
              <a:ln w="285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06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429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6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6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1" i="1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Susan Cartwright</a:t>
            </a:r>
          </a:p>
        </p:txBody>
      </p:sp>
      <p:sp>
        <p:nvSpPr>
          <p:cNvPr id="206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30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solidFill>
                  <a:srgbClr val="FFFF99"/>
                </a:solidFill>
              </a:defRPr>
            </a:lvl1pPr>
          </a:lstStyle>
          <a:p>
            <a:r>
              <a:rPr lang="en-US" altLang="en-US"/>
              <a:t>Our Evolving Universe</a:t>
            </a:r>
          </a:p>
        </p:txBody>
      </p:sp>
      <p:sp>
        <p:nvSpPr>
          <p:cNvPr id="206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230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chemeClr val="bg1"/>
                </a:solidFill>
              </a:defRPr>
            </a:lvl1pPr>
          </a:lstStyle>
          <a:p>
            <a:fld id="{12B8CC83-8CFA-4E7D-95DD-98E222C68C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Monotype Sorts" pitchFamily="2" charset="2"/>
        <a:buChar char="n"/>
        <a:defRPr sz="2400">
          <a:solidFill>
            <a:schemeClr val="bg1"/>
          </a:solidFill>
          <a:effectDag name="">
            <a:cont type="tree" name="">
              <a:effect ref="fillLine"/>
              <a:outerShdw dist="38100" dir="13500000" algn="br">
                <a:srgbClr val="FFFFFF"/>
              </a:outerShdw>
            </a:cont>
            <a:cont type="tree" name="">
              <a:effect ref="fillLine"/>
              <a:outerShdw dist="38100" dir="2700000" algn="tl">
                <a:srgbClr val="999999"/>
              </a:outerShdw>
            </a:cont>
            <a:effect ref="fillLine"/>
          </a:effectDag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Monotype Sorts" pitchFamily="2" charset="2"/>
        <a:buChar char="l"/>
        <a:defRPr sz="2000">
          <a:solidFill>
            <a:srgbClr val="66FFFF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99"/>
        </a:buClr>
        <a:buSzPct val="75000"/>
        <a:buFont typeface="Monotype Sorts" pitchFamily="2" charset="2"/>
        <a:buChar char="u"/>
        <a:defRPr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Monotype Sorts" pitchFamily="2" charset="2"/>
        <a:buChar char="F"/>
        <a:defRPr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nimations/cluster1.avi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animations/an03_later.avi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F3EE6-BA81-4990-BA4E-6CADE992554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5157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Star Birth</a:t>
            </a:r>
          </a:p>
        </p:txBody>
      </p:sp>
      <p:sp>
        <p:nvSpPr>
          <p:cNvPr id="5158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721600" cy="4114800"/>
          </a:xfrm>
        </p:spPr>
        <p:txBody>
          <a:bodyPr/>
          <a:lstStyle/>
          <a:p>
            <a:r>
              <a:rPr lang="en-GB" altLang="en-GB" sz="2000"/>
              <a:t>Most of the bright stars we see have lifetimes much less than the age of the Solar System</a:t>
            </a:r>
          </a:p>
          <a:p>
            <a:pPr lvl="1"/>
            <a:r>
              <a:rPr lang="en-GB" altLang="en-GB" sz="1800"/>
              <a:t>star formation is an ongoing process</a:t>
            </a:r>
          </a:p>
          <a:p>
            <a:pPr lvl="1"/>
            <a:r>
              <a:rPr lang="en-GB" altLang="en-GB" sz="1800"/>
              <a:t>how does it</a:t>
            </a:r>
            <a:br>
              <a:rPr lang="en-GB" altLang="en-GB" sz="1800"/>
            </a:br>
            <a:r>
              <a:rPr lang="en-GB" altLang="en-GB" sz="1800"/>
              <a:t>happen?</a:t>
            </a:r>
          </a:p>
          <a:p>
            <a:pPr lvl="1"/>
            <a:r>
              <a:rPr lang="en-GB" altLang="en-GB" sz="1800"/>
              <a:t>are stars born</a:t>
            </a:r>
            <a:br>
              <a:rPr lang="en-GB" altLang="en-GB" sz="1800"/>
            </a:br>
            <a:r>
              <a:rPr lang="en-GB" altLang="en-GB" sz="1800"/>
              <a:t>now different</a:t>
            </a:r>
            <a:br>
              <a:rPr lang="en-GB" altLang="en-GB" sz="1800"/>
            </a:br>
            <a:r>
              <a:rPr lang="en-GB" altLang="en-GB" sz="1800"/>
              <a:t>from older</a:t>
            </a:r>
            <a:br>
              <a:rPr lang="en-GB" altLang="en-GB" sz="1800"/>
            </a:br>
            <a:r>
              <a:rPr lang="en-GB" altLang="en-GB" sz="1800"/>
              <a:t>stars?</a:t>
            </a:r>
          </a:p>
          <a:p>
            <a:pPr lvl="1"/>
            <a:r>
              <a:rPr lang="en-GB" altLang="en-GB" sz="1800"/>
              <a:t>what about</a:t>
            </a:r>
            <a:br>
              <a:rPr lang="en-GB" altLang="en-GB" sz="1800"/>
            </a:br>
            <a:r>
              <a:rPr lang="en-GB" altLang="en-GB" sz="1800"/>
              <a:t>planetary</a:t>
            </a:r>
            <a:br>
              <a:rPr lang="en-GB" altLang="en-GB" sz="1800"/>
            </a:br>
            <a:r>
              <a:rPr lang="en-GB" altLang="en-GB" sz="1800"/>
              <a:t>systems?</a:t>
            </a:r>
          </a:p>
        </p:txBody>
      </p:sp>
      <p:pic>
        <p:nvPicPr>
          <p:cNvPr id="5160" name="Picture 40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352800" y="2970213"/>
            <a:ext cx="5257800" cy="3227387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6AB9A-39D8-40E2-8E42-CB3B3E2FC07C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Planetary systems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Many young stars are seen to be surrounded by dusty discs (“protoplanetary discs” or “proplyds”)</a:t>
            </a:r>
          </a:p>
          <a:p>
            <a:pPr lvl="1"/>
            <a:r>
              <a:rPr lang="en-GB" altLang="en-GB" sz="1800"/>
              <a:t>the Solar System is believed to have developed from such a disc</a:t>
            </a:r>
          </a:p>
          <a:p>
            <a:pPr lvl="1"/>
            <a:r>
              <a:rPr lang="en-GB" altLang="en-GB" sz="1800"/>
              <a:t>dust grains clump together to form larger objects, eventually planets</a:t>
            </a:r>
          </a:p>
          <a:p>
            <a:pPr>
              <a:buFont typeface="Monotype Sorts" pitchFamily="2" charset="2"/>
              <a:buChar char="è"/>
            </a:pPr>
            <a:r>
              <a:rPr lang="en-GB" altLang="en-GB" sz="2000"/>
              <a:t>Planetary systems common?</a:t>
            </a:r>
          </a:p>
        </p:txBody>
      </p:sp>
      <p:pic>
        <p:nvPicPr>
          <p:cNvPr id="97286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865688" y="1752600"/>
            <a:ext cx="3679825" cy="4114800"/>
          </a:xfrm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6" name="Picture 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9614" y="3554568"/>
            <a:ext cx="4045442" cy="2427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C20FC-52B1-4BE8-A89E-DA37F4787BA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Recycling and planets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23900" y="1752599"/>
            <a:ext cx="7899400" cy="4455017"/>
          </a:xfrm>
        </p:spPr>
        <p:txBody>
          <a:bodyPr/>
          <a:lstStyle/>
          <a:p>
            <a:r>
              <a:rPr lang="en-GB" altLang="en-GB" sz="2000" dirty="0"/>
              <a:t>Many </a:t>
            </a:r>
            <a:r>
              <a:rPr lang="en-GB" altLang="en-GB" sz="2000" dirty="0" err="1"/>
              <a:t>extrasolar</a:t>
            </a:r>
            <a:r>
              <a:rPr lang="en-GB" altLang="en-GB" sz="2000" dirty="0"/>
              <a:t> planets have now been discovered (see later)</a:t>
            </a:r>
          </a:p>
          <a:p>
            <a:r>
              <a:rPr lang="en-GB" altLang="en-GB" sz="2000" dirty="0"/>
              <a:t>Heavy element content of stars with planets systematically higher than typical </a:t>
            </a:r>
            <a:r>
              <a:rPr lang="en-GB" altLang="en-GB" sz="2000" dirty="0" smtClean="0"/>
              <a:t>sample, though some low-heavy-element stars </a:t>
            </a:r>
            <a:r>
              <a:rPr lang="en-GB" altLang="en-GB" sz="2000" dirty="0" smtClean="0">
                <a:solidFill>
                  <a:srgbClr val="FFFF99"/>
                </a:solidFill>
              </a:rPr>
              <a:t>do</a:t>
            </a:r>
            <a:r>
              <a:rPr lang="en-GB" altLang="en-GB" sz="2000" dirty="0" smtClean="0"/>
              <a:t> have planets</a:t>
            </a:r>
            <a:endParaRPr lang="en-GB" altLang="en-GB" sz="2000" dirty="0"/>
          </a:p>
          <a:p>
            <a:pPr lvl="1"/>
            <a:r>
              <a:rPr lang="en-GB" altLang="en-GB" sz="1800" dirty="0"/>
              <a:t>not surprising if planets</a:t>
            </a:r>
            <a:br>
              <a:rPr lang="en-GB" altLang="en-GB" sz="1800" dirty="0"/>
            </a:br>
            <a:r>
              <a:rPr lang="en-GB" altLang="en-GB" sz="1800" dirty="0"/>
              <a:t>form from build-up of dust</a:t>
            </a:r>
            <a:br>
              <a:rPr lang="en-GB" altLang="en-GB" sz="1800" dirty="0"/>
            </a:br>
            <a:r>
              <a:rPr lang="en-GB" altLang="en-GB" sz="1800" dirty="0"/>
              <a:t>grains into rocky bodies</a:t>
            </a:r>
          </a:p>
          <a:p>
            <a:pPr lvl="1"/>
            <a:r>
              <a:rPr lang="en-GB" altLang="en-GB" sz="1800" dirty="0"/>
              <a:t>implies planets </a:t>
            </a:r>
            <a:r>
              <a:rPr lang="en-GB" altLang="en-GB" sz="1800" dirty="0" smtClean="0"/>
              <a:t>commoner</a:t>
            </a:r>
            <a:r>
              <a:rPr lang="en-GB" altLang="en-GB" sz="1800" dirty="0"/>
              <a:t/>
            </a:r>
            <a:br>
              <a:rPr lang="en-GB" altLang="en-GB" sz="1800" dirty="0"/>
            </a:br>
            <a:r>
              <a:rPr lang="en-GB" altLang="en-GB" sz="1800" dirty="0"/>
              <a:t>around second-generation </a:t>
            </a:r>
            <a:br>
              <a:rPr lang="en-GB" altLang="en-GB" sz="1800" dirty="0"/>
            </a:br>
            <a:r>
              <a:rPr lang="en-GB" altLang="en-GB" sz="1800" dirty="0"/>
              <a:t>stars formed from enriched</a:t>
            </a:r>
            <a:br>
              <a:rPr lang="en-GB" altLang="en-GB" sz="1800" dirty="0"/>
            </a:br>
            <a:r>
              <a:rPr lang="en-GB" altLang="en-GB" sz="1800" dirty="0"/>
              <a:t>material</a:t>
            </a:r>
          </a:p>
          <a:p>
            <a:pPr lvl="1"/>
            <a:r>
              <a:rPr lang="en-GB" altLang="en-GB" sz="1800" dirty="0"/>
              <a:t>indeed, no planets seen </a:t>
            </a:r>
            <a:r>
              <a:rPr lang="en-GB" altLang="en-GB" sz="1800" dirty="0" smtClean="0"/>
              <a:t>in </a:t>
            </a:r>
            <a:br>
              <a:rPr lang="en-GB" altLang="en-GB" sz="1800" dirty="0" smtClean="0"/>
            </a:br>
            <a:r>
              <a:rPr lang="en-GB" altLang="en-GB" sz="1800" dirty="0" smtClean="0"/>
              <a:t>transit search in globular </a:t>
            </a:r>
            <a:br>
              <a:rPr lang="en-GB" altLang="en-GB" sz="1800" dirty="0" smtClean="0"/>
            </a:br>
            <a:r>
              <a:rPr lang="en-GB" altLang="en-GB" sz="1800" dirty="0" smtClean="0"/>
              <a:t>cluster </a:t>
            </a:r>
            <a:r>
              <a:rPr lang="en-GB" altLang="en-GB" sz="1800" dirty="0"/>
              <a:t>47 </a:t>
            </a:r>
            <a:r>
              <a:rPr lang="en-GB" altLang="en-GB" sz="1800" dirty="0" err="1"/>
              <a:t>Tucanae</a:t>
            </a:r>
            <a:endParaRPr lang="en-GB" altLang="en-GB" sz="1800" dirty="0"/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4648737" y="5972175"/>
            <a:ext cx="4032000" cy="276999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GB" sz="1200" b="1" dirty="0">
                <a:latin typeface="Helvetica" pitchFamily="34" charset="0"/>
              </a:rPr>
              <a:t>heavy element content relative to Sun</a:t>
            </a:r>
          </a:p>
        </p:txBody>
      </p:sp>
      <p:sp>
        <p:nvSpPr>
          <p:cNvPr id="11" name="Down Arrow Callout 10"/>
          <p:cNvSpPr/>
          <p:nvPr/>
        </p:nvSpPr>
        <p:spPr bwMode="auto">
          <a:xfrm>
            <a:off x="6486526" y="3752850"/>
            <a:ext cx="1123950" cy="761999"/>
          </a:xfrm>
          <a:prstGeom prst="downArrowCallout">
            <a:avLst>
              <a:gd name="adj1" fmla="val 11667"/>
              <a:gd name="adj2" fmla="val 15095"/>
              <a:gd name="adj3" fmla="val 25000"/>
              <a:gd name="adj4" fmla="val 56088"/>
            </a:avLst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average for</a:t>
            </a:r>
            <a:r>
              <a:rPr kumimoji="0" lang="en-GB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nearby stars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2C5C2-6E37-4D0C-980F-4E463C4982DB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Brown dwarfs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241800" cy="4381500"/>
          </a:xfrm>
        </p:spPr>
        <p:txBody>
          <a:bodyPr/>
          <a:lstStyle/>
          <a:p>
            <a:r>
              <a:rPr lang="en-GB" altLang="en-GB" sz="2000"/>
              <a:t>Stars must have masses at least 8% of the Sun’s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otherwise fusion never starts (not hot enough)</a:t>
            </a:r>
          </a:p>
          <a:p>
            <a:r>
              <a:rPr lang="en-GB" altLang="en-GB" sz="2000"/>
              <a:t>Jupiter is only 0.1% of Sun’s mass</a:t>
            </a:r>
          </a:p>
          <a:p>
            <a:r>
              <a:rPr lang="en-GB" altLang="en-GB" sz="2000"/>
              <a:t>Between the two are sub-stellar </a:t>
            </a:r>
            <a:r>
              <a:rPr lang="en-GB" altLang="en-GB" sz="2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brown dwarfs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in theory brown dwarfs form “like stars”, not “like planets”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observationally hard to define boundary!</a:t>
            </a:r>
          </a:p>
        </p:txBody>
      </p:sp>
      <p:pic>
        <p:nvPicPr>
          <p:cNvPr id="101382" name="Picture 6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08588" y="1752600"/>
            <a:ext cx="3398837" cy="411480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6680200" y="1981200"/>
            <a:ext cx="16002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brown dwarf seen: Gliese 229B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86A88-5E2E-44A6-BBE5-B5D70CE7CC45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What have we learned?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altLang="en-GB" sz="2000"/>
              <a:t>Star formation is an ongoing process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many of the bright stars we see are much younger than the Sun</a:t>
            </a:r>
          </a:p>
          <a:p>
            <a:r>
              <a:rPr lang="en-GB" altLang="en-GB" sz="2000"/>
              <a:t>Stars form when a clump of dense, cool gas collapses under gravity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rapidly rotating clouds may fragment to produce binary systems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heavy-element-rich clouds yield stars with planets</a:t>
            </a:r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11700" y="1752600"/>
            <a:ext cx="3898900" cy="4114800"/>
          </a:xfrm>
        </p:spPr>
        <p:txBody>
          <a:bodyPr/>
          <a:lstStyle/>
          <a:p>
            <a:r>
              <a:rPr lang="en-GB" altLang="en-GB" sz="2000"/>
              <a:t>Supernovae and planetary nebulae recycle material to the interstellar gas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this is enriched in heavy elements</a:t>
            </a:r>
          </a:p>
          <a:p>
            <a:pPr lvl="1">
              <a:lnSpc>
                <a:spcPct val="90000"/>
              </a:lnSpc>
            </a:pPr>
            <a:r>
              <a:rPr lang="en-GB" altLang="en-GB" sz="1800"/>
              <a:t>shocks from supernovae may also encourage stars to form</a:t>
            </a:r>
          </a:p>
          <a:p>
            <a:r>
              <a:rPr lang="en-GB" altLang="en-GB" sz="2000"/>
              <a:t>Where is all this happening?</a:t>
            </a:r>
          </a:p>
          <a:p>
            <a:pPr lvl="1"/>
            <a:r>
              <a:rPr lang="en-GB" altLang="en-GB" sz="1800"/>
              <a:t>only in certain regions of our Galaxy</a:t>
            </a:r>
          </a:p>
          <a:p>
            <a:pPr lvl="1" algn="r">
              <a:buFont typeface="Monotype Sorts" pitchFamily="2" charset="2"/>
              <a:buNone/>
            </a:pPr>
            <a:r>
              <a:rPr lang="en-GB" altLang="en-GB" b="1" i="1">
                <a:solidFill>
                  <a:srgbClr val="FFFF99"/>
                </a:solidFill>
                <a:latin typeface="Times" pitchFamily="18" charset="0"/>
              </a:rPr>
              <a:t>…next lecture!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  <p:bldP spid="10035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D39560-36DE-48EA-8ED7-015D05E930F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How are stars born?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0" y="1752600"/>
            <a:ext cx="3886200" cy="4114800"/>
          </a:xfrm>
        </p:spPr>
        <p:txBody>
          <a:bodyPr/>
          <a:lstStyle/>
          <a:p>
            <a:r>
              <a:rPr lang="en-GB" altLang="en-GB" sz="2000"/>
              <a:t>Space is not empty, but filled with very rarefied gas</a:t>
            </a:r>
          </a:p>
          <a:p>
            <a:r>
              <a:rPr lang="en-GB" altLang="en-GB" sz="2000"/>
              <a:t>Gas pressure depends on temperature: cool, dense gas may not have high enough pressure to balance inward gravitational force</a:t>
            </a:r>
          </a:p>
          <a:p>
            <a:r>
              <a:rPr lang="en-GB" altLang="en-GB" sz="2000"/>
              <a:t>Cool, dense molecular gas can collapse to form stars</a:t>
            </a:r>
          </a:p>
        </p:txBody>
      </p:sp>
      <p:pic>
        <p:nvPicPr>
          <p:cNvPr id="86020" name="Picture 4" descr="M16Full.gif                                                    0000655DMacintosh HD                   B3585E45: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85825" y="1854200"/>
            <a:ext cx="36893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68E35-39A6-4681-BF3C-5FA855B0833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Stages in star birth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0900" y="1600200"/>
            <a:ext cx="5054600" cy="4584700"/>
          </a:xfrm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GB" altLang="en-GB" sz="2000"/>
              <a:t>As gas cloud collapses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GB" altLang="en-GB" sz="1800"/>
              <a:t>its rotation causes the formation of a disc around the young star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GB" altLang="en-GB" sz="1800"/>
              <a:t>the gas forming the young star heats up as the star contracts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GB" altLang="en-GB" sz="1800"/>
              <a:t>the increased pressure causes jets of gas to be emitted from the poles of the young star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GB" altLang="en-GB" sz="1800"/>
              <a:t>conversion of gravitational energy to radiation (electromagnetic energy) causes young star to shine, even though fusion has not started</a:t>
            </a:r>
          </a:p>
          <a:p>
            <a:pPr lvl="1">
              <a:lnSpc>
                <a:spcPct val="90000"/>
              </a:lnSpc>
              <a:spcBef>
                <a:spcPct val="10000"/>
              </a:spcBef>
              <a:spcAft>
                <a:spcPct val="20000"/>
              </a:spcAft>
            </a:pPr>
            <a:r>
              <a:rPr lang="en-GB" altLang="en-GB" sz="1800"/>
              <a:t>eventually fusion reactions turn on in the centre of the young star: it has now reached the main sequence</a:t>
            </a:r>
          </a:p>
        </p:txBody>
      </p:sp>
      <p:pic>
        <p:nvPicPr>
          <p:cNvPr id="89094" name="Picture 6">
            <a:hlinkClick r:id="rId2" action="ppaction://hlinkfil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 l="3720" t="7426" r="3720" b="1651"/>
          <a:stretch>
            <a:fillRect/>
          </a:stretch>
        </p:blipFill>
        <p:spPr>
          <a:xfrm>
            <a:off x="6080125" y="1812925"/>
            <a:ext cx="2379663" cy="4214813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0C694-F0EE-4ABF-9A97-DE71C52E3C55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9216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Recognising young stars</a:t>
            </a:r>
          </a:p>
        </p:txBody>
      </p:sp>
      <p:sp>
        <p:nvSpPr>
          <p:cNvPr id="92163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7747000" cy="4114800"/>
          </a:xfrm>
        </p:spPr>
        <p:txBody>
          <a:bodyPr/>
          <a:lstStyle/>
          <a:p>
            <a:r>
              <a:rPr lang="en-GB" altLang="en-GB" sz="2000"/>
              <a:t>They will be surrounded by warm gas and dust, which gives off infra-red radiation</a:t>
            </a:r>
          </a:p>
          <a:p>
            <a:r>
              <a:rPr lang="en-GB" altLang="en-GB" sz="2000"/>
              <a:t>They may emit jets of material (bipolar outflows)</a:t>
            </a:r>
          </a:p>
          <a:p>
            <a:r>
              <a:rPr lang="en-GB" altLang="en-GB" sz="2000"/>
              <a:t>They are unstable, and hence </a:t>
            </a:r>
            <a:br>
              <a:rPr lang="en-GB" altLang="en-GB" sz="2000"/>
            </a:br>
            <a:r>
              <a:rPr lang="en-GB" altLang="en-GB" sz="2000"/>
              <a:t>may have variable light output</a:t>
            </a:r>
          </a:p>
          <a:p>
            <a:r>
              <a:rPr lang="en-GB" altLang="en-GB" sz="2000"/>
              <a:t>They are located above and to </a:t>
            </a:r>
            <a:br>
              <a:rPr lang="en-GB" altLang="en-GB" sz="2000"/>
            </a:br>
            <a:r>
              <a:rPr lang="en-GB" altLang="en-GB" sz="2000"/>
              <a:t>the right </a:t>
            </a:r>
            <a:br>
              <a:rPr lang="en-GB" altLang="en-GB" sz="2000"/>
            </a:br>
            <a:r>
              <a:rPr lang="en-GB" altLang="en-GB" sz="2000"/>
              <a:t>of the main </a:t>
            </a:r>
            <a:br>
              <a:rPr lang="en-GB" altLang="en-GB" sz="2000"/>
            </a:br>
            <a:r>
              <a:rPr lang="en-GB" altLang="en-GB" sz="2000"/>
              <a:t>sequence </a:t>
            </a:r>
            <a:br>
              <a:rPr lang="en-GB" altLang="en-GB" sz="2000"/>
            </a:br>
            <a:r>
              <a:rPr lang="en-GB" altLang="en-GB" sz="2000"/>
              <a:t>(they are </a:t>
            </a:r>
            <a:br>
              <a:rPr lang="en-GB" altLang="en-GB" sz="2000"/>
            </a:br>
            <a:r>
              <a:rPr lang="en-GB" altLang="en-GB" sz="2000"/>
              <a:t>large and </a:t>
            </a:r>
            <a:br>
              <a:rPr lang="en-GB" altLang="en-GB" sz="2000"/>
            </a:br>
            <a:r>
              <a:rPr lang="en-GB" altLang="en-GB" sz="2000"/>
              <a:t>cool)</a:t>
            </a:r>
          </a:p>
        </p:txBody>
      </p:sp>
      <p:pic>
        <p:nvPicPr>
          <p:cNvPr id="92165" name="Picture 1029"/>
          <p:cNvPicPr>
            <a:picLocks noChangeAspect="1" noChangeArrowheads="1"/>
          </p:cNvPicPr>
          <p:nvPr>
            <p:ph sz="half" idx="2"/>
          </p:nvPr>
        </p:nvPicPr>
        <p:blipFill>
          <a:blip r:embed="rId2"/>
          <a:srcRect t="12599" r="38672"/>
          <a:stretch>
            <a:fillRect/>
          </a:stretch>
        </p:blipFill>
        <p:spPr>
          <a:xfrm>
            <a:off x="5245100" y="3251200"/>
            <a:ext cx="3444875" cy="3013075"/>
          </a:xfrm>
          <a:solidFill>
            <a:srgbClr val="FFFF99"/>
          </a:solidFill>
          <a:ln/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92166" name="Picture 1030"/>
          <p:cNvPicPr>
            <a:picLocks noChangeAspect="1" noChangeArrowheads="1"/>
          </p:cNvPicPr>
          <p:nvPr/>
        </p:nvPicPr>
        <p:blipFill>
          <a:blip r:embed="rId3"/>
          <a:srcRect r="3436" b="2765"/>
          <a:stretch>
            <a:fillRect/>
          </a:stretch>
        </p:blipFill>
        <p:spPr bwMode="auto">
          <a:xfrm>
            <a:off x="7158038" y="2347913"/>
            <a:ext cx="1701800" cy="21304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pic>
        <p:nvPicPr>
          <p:cNvPr id="92167" name="Picture 10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9388" y="3784600"/>
            <a:ext cx="2579687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12641-9897-462B-A42E-FDCE56799B9D}" type="slidenum">
              <a:rPr lang="en-US" altLang="en-US"/>
              <a:pPr/>
              <a:t>5</a:t>
            </a:fld>
            <a:endParaRPr lang="en-US" altLang="en-US"/>
          </a:p>
        </p:txBody>
      </p:sp>
      <p:pic>
        <p:nvPicPr>
          <p:cNvPr id="90125" name="Picture 13"/>
          <p:cNvPicPr>
            <a:picLocks noChangeAspect="1" noChangeArrowheads="1"/>
          </p:cNvPicPr>
          <p:nvPr>
            <p:ph sz="quarter" idx="3"/>
          </p:nvPr>
        </p:nvPicPr>
        <p:blipFill>
          <a:blip r:embed="rId2"/>
          <a:srcRect/>
          <a:stretch>
            <a:fillRect/>
          </a:stretch>
        </p:blipFill>
        <p:spPr>
          <a:xfrm>
            <a:off x="814388" y="1676400"/>
            <a:ext cx="3511550" cy="4579938"/>
          </a:xfrm>
        </p:spPr>
      </p:pic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GB" altLang="en-GB"/>
              <a:t>Young stars and jets</a:t>
            </a:r>
          </a:p>
        </p:txBody>
      </p:sp>
      <p:pic>
        <p:nvPicPr>
          <p:cNvPr id="90118" name="Picture 6"/>
          <p:cNvPicPr>
            <a:picLocks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914900" y="1727200"/>
            <a:ext cx="3717925" cy="4494213"/>
          </a:xfrm>
        </p:spPr>
      </p:pic>
      <p:pic>
        <p:nvPicPr>
          <p:cNvPr id="105475" name="Picture 3" descr="T_Tauri_star_nicmo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44763" y="2006600"/>
            <a:ext cx="2428875" cy="2438400"/>
          </a:xfrm>
          <a:prstGeom prst="rect">
            <a:avLst/>
          </a:prstGeom>
          <a:noFill/>
        </p:spPr>
      </p:pic>
      <p:pic>
        <p:nvPicPr>
          <p:cNvPr id="105477" name="Picture 5" descr="YSO_jet_wf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6638" y="501650"/>
            <a:ext cx="2600325" cy="156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D7567-89E0-4DAB-B8B8-873294967457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96270" name="AutoShape 14"/>
          <p:cNvSpPr>
            <a:spLocks noChangeArrowheads="1"/>
          </p:cNvSpPr>
          <p:nvPr/>
        </p:nvSpPr>
        <p:spPr bwMode="auto">
          <a:xfrm rot="16200000" flipH="1">
            <a:off x="4267200" y="5334000"/>
            <a:ext cx="971550" cy="9715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Galactic recycling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3124200" cy="4114800"/>
          </a:xfrm>
        </p:spPr>
        <p:txBody>
          <a:bodyPr/>
          <a:lstStyle/>
          <a:p>
            <a:r>
              <a:rPr lang="en-GB" altLang="en-GB" sz="2000"/>
              <a:t>Supernovae and planetary nebulae replenish interstellar gas</a:t>
            </a:r>
          </a:p>
          <a:p>
            <a:pPr lvl="1"/>
            <a:r>
              <a:rPr lang="en-GB" altLang="en-GB" sz="1800"/>
              <a:t>enriched with heavy elements from fusion</a:t>
            </a:r>
          </a:p>
          <a:p>
            <a:r>
              <a:rPr lang="en-GB" altLang="en-GB" sz="2000"/>
              <a:t>Very low mass stars are landfill!</a:t>
            </a:r>
          </a:p>
          <a:p>
            <a:pPr lvl="1"/>
            <a:r>
              <a:rPr lang="en-GB" altLang="en-GB" sz="1800"/>
              <a:t>lifetime &gt;&gt; age of universe</a:t>
            </a:r>
          </a:p>
        </p:txBody>
      </p:sp>
      <p:pic>
        <p:nvPicPr>
          <p:cNvPr id="96261" name="Picture 5" descr="M16Full.gif   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2"/>
          <a:srcRect l="1308" t="1173" r="1308" b="19550"/>
          <a:stretch>
            <a:fillRect/>
          </a:stretch>
        </p:blipFill>
        <p:spPr bwMode="auto">
          <a:xfrm>
            <a:off x="7377113" y="3505200"/>
            <a:ext cx="1230312" cy="1117600"/>
          </a:xfrm>
          <a:prstGeom prst="rect">
            <a:avLst/>
          </a:prstGeom>
          <a:noFill/>
        </p:spPr>
      </p:pic>
      <p:pic>
        <p:nvPicPr>
          <p:cNvPr id="96262" name="Picture 6" descr="crab.jpg      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3"/>
          <a:srcRect r="2765" b="3436"/>
          <a:stretch>
            <a:fillRect/>
          </a:stretch>
        </p:blipFill>
        <p:spPr bwMode="auto">
          <a:xfrm>
            <a:off x="5408613" y="1993900"/>
            <a:ext cx="1416050" cy="1131888"/>
          </a:xfrm>
          <a:prstGeom prst="rect">
            <a:avLst/>
          </a:prstGeom>
          <a:noFill/>
        </p:spPr>
      </p:pic>
      <p:pic>
        <p:nvPicPr>
          <p:cNvPr id="96263" name="Picture 7" descr="pn.m2-9.jpg   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78463" y="3697288"/>
            <a:ext cx="1241425" cy="693737"/>
          </a:xfrm>
          <a:prstGeom prst="rect">
            <a:avLst/>
          </a:prstGeom>
          <a:noFill/>
        </p:spPr>
      </p:pic>
      <p:sp>
        <p:nvSpPr>
          <p:cNvPr id="96264" name="AutoShape 8"/>
          <p:cNvSpPr>
            <a:spLocks noChangeArrowheads="1"/>
          </p:cNvSpPr>
          <p:nvPr/>
        </p:nvSpPr>
        <p:spPr bwMode="auto">
          <a:xfrm rot="5400000">
            <a:off x="6985000" y="2247900"/>
            <a:ext cx="971550" cy="9715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6265" name="Picture 9" descr="jewelbox.jpg  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7200" y="4572000"/>
            <a:ext cx="1273175" cy="1697038"/>
          </a:xfrm>
          <a:prstGeom prst="rect">
            <a:avLst/>
          </a:prstGeom>
          <a:noFill/>
        </p:spPr>
      </p:pic>
      <p:sp>
        <p:nvSpPr>
          <p:cNvPr id="96266" name="AutoShape 10"/>
          <p:cNvSpPr>
            <a:spLocks noChangeArrowheads="1"/>
          </p:cNvSpPr>
          <p:nvPr/>
        </p:nvSpPr>
        <p:spPr bwMode="auto">
          <a:xfrm rot="10800000">
            <a:off x="6883400" y="4876800"/>
            <a:ext cx="971550" cy="97155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6267" name="AutoShape 11"/>
          <p:cNvSpPr>
            <a:spLocks noChangeArrowheads="1"/>
          </p:cNvSpPr>
          <p:nvPr/>
        </p:nvSpPr>
        <p:spPr bwMode="auto">
          <a:xfrm flipV="1">
            <a:off x="4419600" y="3657600"/>
            <a:ext cx="812800" cy="2095500"/>
          </a:xfrm>
          <a:prstGeom prst="curvedRightArrow">
            <a:avLst>
              <a:gd name="adj1" fmla="val 51563"/>
              <a:gd name="adj2" fmla="val 103125"/>
              <a:gd name="adj3" fmla="val 3333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6268" name="AutoShape 12"/>
          <p:cNvSpPr>
            <a:spLocks noChangeArrowheads="1"/>
          </p:cNvSpPr>
          <p:nvPr/>
        </p:nvSpPr>
        <p:spPr bwMode="auto">
          <a:xfrm flipV="1">
            <a:off x="4152900" y="1803400"/>
            <a:ext cx="1079500" cy="3962400"/>
          </a:xfrm>
          <a:prstGeom prst="curvedRightArrow">
            <a:avLst>
              <a:gd name="adj1" fmla="val 51014"/>
              <a:gd name="adj2" fmla="val 124426"/>
              <a:gd name="adj3" fmla="val 32208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6269" name="AutoShape 13"/>
          <p:cNvSpPr>
            <a:spLocks noChangeArrowheads="1"/>
          </p:cNvSpPr>
          <p:nvPr/>
        </p:nvSpPr>
        <p:spPr bwMode="auto">
          <a:xfrm>
            <a:off x="6807200" y="3733800"/>
            <a:ext cx="469900" cy="723900"/>
          </a:xfrm>
          <a:prstGeom prst="rightArrow">
            <a:avLst>
              <a:gd name="adj1" fmla="val 42981"/>
              <a:gd name="adj2" fmla="val 54731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0FDC3-3556-4EF3-9C3A-BEEC73C165A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A star formation region</a:t>
            </a:r>
          </a:p>
        </p:txBody>
      </p:sp>
      <p:pic>
        <p:nvPicPr>
          <p:cNvPr id="87049" name="Picture 9" descr="ngc3603.jpg                                                    0000655DMacintosh HD                   B3585E45:"/>
          <p:cNvPicPr>
            <a:picLocks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752600"/>
            <a:ext cx="3508375" cy="4181475"/>
          </a:xfrm>
          <a:ln>
            <a:solidFill>
              <a:srgbClr val="FFFF99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pic>
        <p:nvPicPr>
          <p:cNvPr id="87071" name="Picture 31" descr="ngc3603chandra.jpg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0900" y="1765300"/>
            <a:ext cx="1244600" cy="12446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87072" name="Picture 32" descr="ngc3603vlt.jpg                                                 0000655DMacintosh HD                   B3585E45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88" y="1752600"/>
            <a:ext cx="3760787" cy="4202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</p:pic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927100" y="5003800"/>
            <a:ext cx="10922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chemeClr val="bg1"/>
                </a:solidFill>
                <a:latin typeface="Comic Sans MS" pitchFamily="66" charset="0"/>
              </a:rPr>
              <a:t>visible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825500" y="2984500"/>
            <a:ext cx="12192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chemeClr val="bg1"/>
                </a:solidFill>
                <a:latin typeface="Comic Sans MS" pitchFamily="66" charset="0"/>
              </a:rPr>
              <a:t>X-ray  (Chandra)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4889500" y="1816100"/>
            <a:ext cx="15367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600">
                <a:solidFill>
                  <a:schemeClr val="bg1"/>
                </a:solidFill>
                <a:latin typeface="Comic Sans MS" pitchFamily="66" charset="0"/>
              </a:rPr>
              <a:t>infra-red</a:t>
            </a:r>
          </a:p>
        </p:txBody>
      </p:sp>
      <p:sp>
        <p:nvSpPr>
          <p:cNvPr id="87077" name="Freeform 37"/>
          <p:cNvSpPr>
            <a:spLocks/>
          </p:cNvSpPr>
          <p:nvPr/>
        </p:nvSpPr>
        <p:spPr bwMode="auto">
          <a:xfrm rot="2767991">
            <a:off x="5420519" y="2458244"/>
            <a:ext cx="2493962" cy="2432050"/>
          </a:xfrm>
          <a:custGeom>
            <a:avLst/>
            <a:gdLst/>
            <a:ahLst/>
            <a:cxnLst>
              <a:cxn ang="0">
                <a:pos x="1080" y="0"/>
              </a:cxn>
              <a:cxn ang="0">
                <a:pos x="2176" y="0"/>
              </a:cxn>
              <a:cxn ang="0">
                <a:pos x="2168" y="2208"/>
              </a:cxn>
              <a:cxn ang="0">
                <a:pos x="0" y="2208"/>
              </a:cxn>
              <a:cxn ang="0">
                <a:pos x="0" y="1072"/>
              </a:cxn>
              <a:cxn ang="0">
                <a:pos x="584" y="1088"/>
              </a:cxn>
              <a:cxn ang="0">
                <a:pos x="576" y="616"/>
              </a:cxn>
              <a:cxn ang="0">
                <a:pos x="1072" y="616"/>
              </a:cxn>
              <a:cxn ang="0">
                <a:pos x="1080" y="0"/>
              </a:cxn>
            </a:cxnLst>
            <a:rect l="0" t="0" r="r" b="b"/>
            <a:pathLst>
              <a:path w="2176" h="2208">
                <a:moveTo>
                  <a:pt x="1080" y="0"/>
                </a:moveTo>
                <a:lnTo>
                  <a:pt x="2176" y="0"/>
                </a:lnTo>
                <a:lnTo>
                  <a:pt x="2168" y="2208"/>
                </a:lnTo>
                <a:lnTo>
                  <a:pt x="0" y="2208"/>
                </a:lnTo>
                <a:lnTo>
                  <a:pt x="0" y="1072"/>
                </a:lnTo>
                <a:lnTo>
                  <a:pt x="584" y="1088"/>
                </a:lnTo>
                <a:lnTo>
                  <a:pt x="576" y="616"/>
                </a:lnTo>
                <a:lnTo>
                  <a:pt x="1072" y="616"/>
                </a:lnTo>
                <a:lnTo>
                  <a:pt x="1080" y="0"/>
                </a:lnTo>
                <a:close/>
              </a:path>
            </a:pathLst>
          </a:custGeom>
          <a:noFill/>
          <a:ln w="9525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3EE49-2685-4E5E-9856-E18B4C47041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Star formation in action: NGC3603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067300" y="1752600"/>
            <a:ext cx="3543300" cy="4114800"/>
          </a:xfrm>
        </p:spPr>
        <p:txBody>
          <a:bodyPr/>
          <a:lstStyle/>
          <a:p>
            <a:r>
              <a:rPr lang="en-GB" altLang="en-GB" sz="1800"/>
              <a:t>Dark, opaque </a:t>
            </a:r>
            <a:r>
              <a:rPr lang="en-GB" altLang="en-GB" sz="180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Bok globules</a:t>
            </a:r>
            <a:r>
              <a:rPr lang="en-GB" altLang="en-GB" sz="1800"/>
              <a:t> of cold dense gas</a:t>
            </a:r>
          </a:p>
          <a:p>
            <a:pPr>
              <a:buClr>
                <a:schemeClr val="bg1"/>
              </a:buClr>
            </a:pPr>
            <a:r>
              <a:rPr lang="en-GB" altLang="en-GB" sz="180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Gas pillars</a:t>
            </a:r>
            <a:r>
              <a:rPr lang="en-GB" altLang="en-GB" sz="1800"/>
              <a:t> caused by the presence of a dense clump of gas at the tip</a:t>
            </a:r>
          </a:p>
          <a:p>
            <a:r>
              <a:rPr lang="en-GB" altLang="en-GB" sz="1800"/>
              <a:t>A massive </a:t>
            </a:r>
            <a:r>
              <a:rPr lang="en-GB" altLang="en-GB" sz="18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protoplanetary disc</a:t>
            </a:r>
            <a:r>
              <a:rPr lang="en-GB" altLang="en-GB" sz="1800"/>
              <a:t> around a newly formed massive star</a:t>
            </a:r>
          </a:p>
          <a:p>
            <a:r>
              <a:rPr lang="en-GB" altLang="en-GB" sz="1800"/>
              <a:t>A </a:t>
            </a:r>
            <a:r>
              <a:rPr lang="en-GB" altLang="en-GB" sz="1800">
                <a:solidFill>
                  <a:srgbClr val="66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young cluster</a:t>
            </a:r>
            <a:r>
              <a:rPr lang="en-GB" altLang="en-GB" sz="1800"/>
              <a:t> of massive blue stars</a:t>
            </a:r>
          </a:p>
          <a:p>
            <a:r>
              <a:rPr lang="en-GB" altLang="en-GB" sz="1800"/>
              <a:t>An evolved </a:t>
            </a:r>
            <a:r>
              <a:rPr lang="en-GB" altLang="en-GB" sz="180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blue supergiant</a:t>
            </a:r>
            <a:r>
              <a:rPr lang="en-GB" altLang="en-GB" sz="1800"/>
              <a:t>, probably about to explode as a supernova</a:t>
            </a:r>
            <a:endParaRPr lang="en-GB" altLang="en-GB" sz="2000"/>
          </a:p>
        </p:txBody>
      </p:sp>
      <p:pic>
        <p:nvPicPr>
          <p:cNvPr id="93188" name="Picture 4"/>
          <p:cNvPicPr>
            <a:picLocks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38200" y="1752600"/>
            <a:ext cx="4127500" cy="4457700"/>
          </a:xfrm>
          <a:ln>
            <a:solidFill>
              <a:srgbClr val="FFFF99"/>
            </a:solidFill>
          </a:ln>
        </p:spPr>
      </p:pic>
      <p:sp>
        <p:nvSpPr>
          <p:cNvPr id="93189" name="Oval 5"/>
          <p:cNvSpPr>
            <a:spLocks noChangeArrowheads="1"/>
          </p:cNvSpPr>
          <p:nvPr/>
        </p:nvSpPr>
        <p:spPr bwMode="auto">
          <a:xfrm>
            <a:off x="4533900" y="1866900"/>
            <a:ext cx="419100" cy="381000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0" name="Oval 6"/>
          <p:cNvSpPr>
            <a:spLocks noChangeArrowheads="1"/>
          </p:cNvSpPr>
          <p:nvPr/>
        </p:nvSpPr>
        <p:spPr bwMode="auto">
          <a:xfrm>
            <a:off x="3619500" y="2806700"/>
            <a:ext cx="4191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93191" name="Oval 7"/>
          <p:cNvSpPr>
            <a:spLocks noChangeArrowheads="1"/>
          </p:cNvSpPr>
          <p:nvPr/>
        </p:nvSpPr>
        <p:spPr bwMode="auto">
          <a:xfrm>
            <a:off x="2349500" y="4368800"/>
            <a:ext cx="419100" cy="381000"/>
          </a:xfrm>
          <a:prstGeom prst="ellips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2717800" y="3276600"/>
            <a:ext cx="660400" cy="660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 rot="-1765174">
            <a:off x="1849438" y="3067050"/>
            <a:ext cx="1325562" cy="479425"/>
          </a:xfrm>
          <a:prstGeom prst="ellips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4" name="Line 10"/>
          <p:cNvSpPr>
            <a:spLocks noChangeShapeType="1"/>
          </p:cNvSpPr>
          <p:nvPr/>
        </p:nvSpPr>
        <p:spPr bwMode="auto">
          <a:xfrm flipH="1">
            <a:off x="4953000" y="1981200"/>
            <a:ext cx="254000" cy="381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5" name="Line 11"/>
          <p:cNvSpPr>
            <a:spLocks noChangeShapeType="1"/>
          </p:cNvSpPr>
          <p:nvPr/>
        </p:nvSpPr>
        <p:spPr bwMode="auto">
          <a:xfrm flipH="1">
            <a:off x="4013200" y="2638425"/>
            <a:ext cx="1157288" cy="307975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6" name="Oval 12"/>
          <p:cNvSpPr>
            <a:spLocks noChangeArrowheads="1"/>
          </p:cNvSpPr>
          <p:nvPr/>
        </p:nvSpPr>
        <p:spPr bwMode="auto">
          <a:xfrm>
            <a:off x="3187700" y="4330700"/>
            <a:ext cx="419100" cy="381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>
            <a:prstShdw prst="shdw17" dist="17961" dir="2700000">
              <a:schemeClr val="hlink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93197" name="Line 13"/>
          <p:cNvSpPr>
            <a:spLocks noChangeShapeType="1"/>
          </p:cNvSpPr>
          <p:nvPr/>
        </p:nvSpPr>
        <p:spPr bwMode="auto">
          <a:xfrm flipH="1">
            <a:off x="3530600" y="2667000"/>
            <a:ext cx="1689100" cy="170180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8" name="Line 14"/>
          <p:cNvSpPr>
            <a:spLocks noChangeShapeType="1"/>
          </p:cNvSpPr>
          <p:nvPr/>
        </p:nvSpPr>
        <p:spPr bwMode="auto">
          <a:xfrm flipH="1">
            <a:off x="2743200" y="3503613"/>
            <a:ext cx="2414588" cy="992187"/>
          </a:xfrm>
          <a:prstGeom prst="line">
            <a:avLst/>
          </a:prstGeom>
          <a:noFill/>
          <a:ln w="28575">
            <a:solidFill>
              <a:srgbClr val="FFFF99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199" name="Line 15"/>
          <p:cNvSpPr>
            <a:spLocks noChangeShapeType="1"/>
          </p:cNvSpPr>
          <p:nvPr/>
        </p:nvSpPr>
        <p:spPr bwMode="auto">
          <a:xfrm flipH="1" flipV="1">
            <a:off x="3302000" y="3824288"/>
            <a:ext cx="1893888" cy="488950"/>
          </a:xfrm>
          <a:prstGeom prst="line">
            <a:avLst/>
          </a:prstGeom>
          <a:noFill/>
          <a:ln w="28575">
            <a:solidFill>
              <a:srgbClr val="66FF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00" name="Line 16"/>
          <p:cNvSpPr>
            <a:spLocks noChangeShapeType="1"/>
          </p:cNvSpPr>
          <p:nvPr/>
        </p:nvSpPr>
        <p:spPr bwMode="auto">
          <a:xfrm flipH="1" flipV="1">
            <a:off x="2668588" y="3532188"/>
            <a:ext cx="2540000" cy="138906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93201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2813" y="2116138"/>
            <a:ext cx="942975" cy="1468437"/>
          </a:xfrm>
          <a:prstGeom prst="rect">
            <a:avLst/>
          </a:prstGeom>
          <a:noFill/>
        </p:spPr>
      </p:pic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736600" y="1803400"/>
            <a:ext cx="2120900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altLang="en-GB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IR reveals a second, younger </a:t>
            </a:r>
            <a:br>
              <a:rPr lang="en-GB" altLang="en-GB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altLang="en-GB" sz="160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cluster</a:t>
            </a:r>
          </a:p>
        </p:txBody>
      </p:sp>
      <p:sp>
        <p:nvSpPr>
          <p:cNvPr id="93203" name="Oval 19"/>
          <p:cNvSpPr>
            <a:spLocks noChangeArrowheads="1"/>
          </p:cNvSpPr>
          <p:nvPr/>
        </p:nvSpPr>
        <p:spPr bwMode="auto">
          <a:xfrm>
            <a:off x="1016000" y="2819400"/>
            <a:ext cx="660400" cy="660400"/>
          </a:xfrm>
          <a:prstGeom prst="ellipse">
            <a:avLst/>
          </a:prstGeom>
          <a:noFill/>
          <a:ln w="28575">
            <a:solidFill>
              <a:srgbClr val="66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93204" name="Arc 20"/>
          <p:cNvSpPr>
            <a:spLocks/>
          </p:cNvSpPr>
          <p:nvPr/>
        </p:nvSpPr>
        <p:spPr bwMode="auto">
          <a:xfrm flipH="1" flipV="1">
            <a:off x="1422400" y="3505200"/>
            <a:ext cx="2387600" cy="17018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rgbClr val="66FFFF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 animBg="1"/>
      <p:bldP spid="93195" grpId="0" animBg="1"/>
      <p:bldP spid="93197" grpId="0" animBg="1"/>
      <p:bldP spid="93198" grpId="0" animBg="1"/>
      <p:bldP spid="93199" grpId="0" animBg="1"/>
      <p:bldP spid="93200" grpId="0" animBg="1"/>
      <p:bldP spid="93202" grpId="0"/>
      <p:bldP spid="9320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/>
              <a:t>Susan Cartwright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Our Evolving Universe</a:t>
            </a:r>
            <a:endParaRPr lang="en-US" altLang="en-US" b="0" i="0">
              <a:solidFill>
                <a:schemeClr val="tx1"/>
              </a:solidFill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5D008-BCDD-477C-836D-B48F10FD317C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GB"/>
              <a:t>Binary systems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2600"/>
            <a:ext cx="4648200" cy="4114800"/>
          </a:xfrm>
        </p:spPr>
        <p:txBody>
          <a:bodyPr/>
          <a:lstStyle/>
          <a:p>
            <a:r>
              <a:rPr lang="en-GB" altLang="en-GB" sz="2000"/>
              <a:t>Most stars are members of binary or multiple systems</a:t>
            </a:r>
          </a:p>
          <a:p>
            <a:pPr lvl="1"/>
            <a:r>
              <a:rPr lang="en-GB" altLang="en-GB" sz="1800"/>
              <a:t>of 30 nearest stars, 12 are in binary systems and 6 in triples</a:t>
            </a:r>
          </a:p>
          <a:p>
            <a:r>
              <a:rPr lang="en-GB" altLang="en-GB" sz="2000"/>
              <a:t>How does this happen?</a:t>
            </a:r>
          </a:p>
          <a:p>
            <a:pPr lvl="1"/>
            <a:r>
              <a:rPr lang="en-GB" altLang="en-GB" sz="1800"/>
              <a:t>clouds spin faster as they collapse</a:t>
            </a:r>
          </a:p>
          <a:p>
            <a:pPr lvl="2"/>
            <a:r>
              <a:rPr lang="en-GB" altLang="en-GB" sz="1600"/>
              <a:t>above critical speed cloud will break up into smaller clumps</a:t>
            </a:r>
          </a:p>
          <a:p>
            <a:pPr lvl="2"/>
            <a:r>
              <a:rPr lang="en-GB" altLang="en-GB" sz="1600"/>
              <a:t>these clumps form individual stars, still gravitationally bound together (since clump was)</a:t>
            </a:r>
          </a:p>
          <a:p>
            <a:pPr lvl="1"/>
            <a:r>
              <a:rPr lang="en-GB" altLang="en-GB" sz="1800"/>
              <a:t>picture shows simulation which produced triple system </a:t>
            </a:r>
          </a:p>
        </p:txBody>
      </p:sp>
      <p:pic>
        <p:nvPicPr>
          <p:cNvPr id="99334" name="Picture 6">
            <a:hlinkClick r:id="rId2" action="ppaction://hlinkfile"/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708650" y="1714500"/>
            <a:ext cx="2811463" cy="4222750"/>
          </a:xfrm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99335" name="Text Box 7"/>
          <p:cNvSpPr txBox="1">
            <a:spLocks noChangeArrowheads="1"/>
          </p:cNvSpPr>
          <p:nvPr/>
        </p:nvSpPr>
        <p:spPr bwMode="auto">
          <a:xfrm>
            <a:off x="5651500" y="5905500"/>
            <a:ext cx="2882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GB" sz="1400">
                <a:solidFill>
                  <a:srgbClr val="FFFF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Matthew Bate, U. of Exeter</a:t>
            </a:r>
            <a:endParaRPr lang="en-GB" altLang="en-GB" sz="1400">
              <a:solidFill>
                <a:srgbClr val="FFFF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fessional">
  <a:themeElements>
    <a:clrScheme name="Professional 2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FF99CC"/>
      </a:hlink>
      <a:folHlink>
        <a:srgbClr val="CBCBCB"/>
      </a:folHlink>
    </a:clrScheme>
    <a:fontScheme name="Professional">
      <a:majorFont>
        <a:latin typeface="Helvetica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rofessional 1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6600FF"/>
        </a:accent1>
        <a:accent2>
          <a:srgbClr val="CC00FF"/>
        </a:accent2>
        <a:accent3>
          <a:srgbClr val="FFFFFF"/>
        </a:accent3>
        <a:accent4>
          <a:srgbClr val="000000"/>
        </a:accent4>
        <a:accent5>
          <a:srgbClr val="B8A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2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FF99CC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EAEAEA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555555"/>
        </a:accent6>
        <a:hlink>
          <a:srgbClr val="969696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essional 4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033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HD:Microsoft Office 98:Templates:Presentation Designs:Professional</Template>
  <TotalTime>1280</TotalTime>
  <Words>715</Words>
  <Application>Microsoft PowerPoint</Application>
  <PresentationFormat>On-screen Show (4:3)</PresentationFormat>
  <Paragraphs>121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Times New Roman</vt:lpstr>
      <vt:lpstr>Helvetica</vt:lpstr>
      <vt:lpstr>Comic Sans MS</vt:lpstr>
      <vt:lpstr>Monotype Sorts</vt:lpstr>
      <vt:lpstr>Times</vt:lpstr>
      <vt:lpstr>Professional</vt:lpstr>
      <vt:lpstr>Star Birth</vt:lpstr>
      <vt:lpstr>How are stars born?</vt:lpstr>
      <vt:lpstr>Stages in star birth</vt:lpstr>
      <vt:lpstr>Recognising young stars</vt:lpstr>
      <vt:lpstr>Young stars and jets</vt:lpstr>
      <vt:lpstr>Galactic recycling</vt:lpstr>
      <vt:lpstr>A star formation region</vt:lpstr>
      <vt:lpstr>Star formation in action: NGC3603</vt:lpstr>
      <vt:lpstr>Binary systems</vt:lpstr>
      <vt:lpstr>Planetary systems</vt:lpstr>
      <vt:lpstr>Recycling and planets</vt:lpstr>
      <vt:lpstr>Brown dwarfs</vt:lpstr>
      <vt:lpstr>What have we learned?</vt:lpstr>
    </vt:vector>
  </TitlesOfParts>
  <Company>University of Sheffield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Introduction: The Night Sky</dc:title>
  <dc:creator>Susan Cartwright</dc:creator>
  <cp:lastModifiedBy>Susan Cartwright</cp:lastModifiedBy>
  <cp:revision>99</cp:revision>
  <dcterms:created xsi:type="dcterms:W3CDTF">2001-07-03T18:56:06Z</dcterms:created>
  <dcterms:modified xsi:type="dcterms:W3CDTF">2008-09-22T13:21:40Z</dcterms:modified>
</cp:coreProperties>
</file>