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77" r:id="rId2"/>
    <p:sldId id="278" r:id="rId3"/>
    <p:sldId id="262" r:id="rId4"/>
    <p:sldId id="263" r:id="rId5"/>
    <p:sldId id="264" r:id="rId6"/>
    <p:sldId id="265" r:id="rId7"/>
    <p:sldId id="266" r:id="rId8"/>
    <p:sldId id="267" r:id="rId9"/>
    <p:sldId id="276" r:id="rId10"/>
    <p:sldId id="270" r:id="rId11"/>
    <p:sldId id="268" r:id="rId12"/>
    <p:sldId id="279" r:id="rId13"/>
    <p:sldId id="269" r:id="rId14"/>
    <p:sldId id="274" r:id="rId15"/>
    <p:sldId id="271" r:id="rId16"/>
    <p:sldId id="273" r:id="rId17"/>
    <p:sldId id="272" r:id="rId18"/>
    <p:sldId id="275" r:id="rId1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9933"/>
    <a:srgbClr val="FF0000"/>
    <a:srgbClr val="FFFF99"/>
    <a:srgbClr val="0066FF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7" autoAdjust="0"/>
  </p:normalViewPr>
  <p:slideViewPr>
    <p:cSldViewPr snapToGrid="0">
      <p:cViewPr varScale="1">
        <p:scale>
          <a:sx n="55" d="100"/>
          <a:sy n="55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632" y="-12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san\AppData\Local\Temp\exoplanet.eu_catalog.csv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scatterChart>
        <c:scatterStyle val="lineMarker"/>
        <c:ser>
          <c:idx val="0"/>
          <c:order val="0"/>
          <c:xVal>
            <c:numRef>
              <c:f>exoplanet.eu_catalog!$B$3:$B$46</c:f>
            </c:numRef>
          </c:xVal>
          <c:yVal>
            <c:numRef>
              <c:f>exoplanet.eu_catalog!$C$3:$C$46</c:f>
            </c:numRef>
          </c:yVal>
        </c:ser>
        <c:ser>
          <c:idx val="1"/>
          <c:order val="1"/>
          <c:xVal>
            <c:numRef>
              <c:f>exoplanet.eu_catalog!$B$3:$B$46</c:f>
            </c:numRef>
          </c:xVal>
          <c:yVal>
            <c:numRef>
              <c:f>exoplanet.eu_catalog!$D$3:$D$46</c:f>
            </c:numRef>
          </c:yVal>
        </c:ser>
        <c:ser>
          <c:idx val="2"/>
          <c:order val="2"/>
          <c:xVal>
            <c:numRef>
              <c:f>exoplanet.eu_catalog!$B$3:$B$46</c:f>
            </c:numRef>
          </c:xVal>
          <c:yVal>
            <c:numRef>
              <c:f>exoplanet.eu_catalog!$E$3:$E$46</c:f>
            </c:numRef>
          </c:yVal>
        </c:ser>
        <c:ser>
          <c:idx val="3"/>
          <c:order val="3"/>
          <c:xVal>
            <c:numRef>
              <c:f>exoplanet.eu_catalog!$B$3:$B$46</c:f>
            </c:numRef>
          </c:xVal>
          <c:yVal>
            <c:numRef>
              <c:f>exoplanet.eu_catalog!$F$3:$F$46</c:f>
            </c:numRef>
          </c:yVal>
        </c:ser>
        <c:ser>
          <c:idx val="4"/>
          <c:order val="4"/>
          <c:xVal>
            <c:numRef>
              <c:f>exoplanet.eu_catalog!$B$3:$B$46</c:f>
            </c:numRef>
          </c:xVal>
          <c:yVal>
            <c:numRef>
              <c:f>exoplanet.eu_catalog!$G$3:$G$46</c:f>
            </c:numRef>
          </c:yVal>
        </c:ser>
        <c:ser>
          <c:idx val="5"/>
          <c:order val="5"/>
          <c:xVal>
            <c:numRef>
              <c:f>exoplanet.eu_catalog!$B$3:$B$46</c:f>
            </c:numRef>
          </c:xVal>
          <c:yVal>
            <c:numRef>
              <c:f>exoplanet.eu_catalog!$H$3:$H$46</c:f>
            </c:numRef>
          </c:yVal>
        </c:ser>
        <c:ser>
          <c:idx val="6"/>
          <c:order val="6"/>
          <c:xVal>
            <c:numRef>
              <c:f>exoplanet.eu_catalog!$B$3:$B$46</c:f>
            </c:numRef>
          </c:xVal>
          <c:yVal>
            <c:numRef>
              <c:f>exoplanet.eu_catalog!$I$3:$I$46</c:f>
            </c:numRef>
          </c:yVal>
        </c:ser>
        <c:ser>
          <c:idx val="7"/>
          <c:order val="7"/>
          <c:xVal>
            <c:numRef>
              <c:f>exoplanet.eu_catalog!$B$3:$B$46</c:f>
            </c:numRef>
          </c:xVal>
          <c:yVal>
            <c:numRef>
              <c:f>exoplanet.eu_catalog!$J$3:$J$46</c:f>
            </c:numRef>
          </c:yVal>
        </c:ser>
        <c:ser>
          <c:idx val="8"/>
          <c:order val="8"/>
          <c:tx>
            <c:v>Imaging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exoplanet.eu_catalog!$B$3:$B$46</c:f>
            </c:numRef>
          </c:xVal>
          <c:yVal>
            <c:numRef>
              <c:f>exoplanet.eu_catalog!$K$3:$K$46</c:f>
            </c:numRef>
          </c:yVal>
        </c:ser>
        <c:ser>
          <c:idx val="9"/>
          <c:order val="9"/>
          <c:tx>
            <c:v>Radial Velocity</c:v>
          </c:tx>
          <c:spPr>
            <a:ln w="28575">
              <a:noFill/>
            </a:ln>
          </c:spPr>
          <c:marker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exoplanet.eu_catalog!$B$72:$B$609</c:f>
              <c:numCache>
                <c:formatCode>General</c:formatCode>
                <c:ptCount val="1"/>
                <c:pt idx="0">
                  <c:v>0.202624</c:v>
                </c:pt>
              </c:numCache>
            </c:numRef>
          </c:xVal>
          <c:yVal>
            <c:numRef>
              <c:f>exoplanet.eu_catalog!$K$72:$K$609</c:f>
              <c:numCache>
                <c:formatCode>General</c:formatCode>
                <c:ptCount val="1"/>
                <c:pt idx="0">
                  <c:v>3.4</c:v>
                </c:pt>
              </c:numCache>
            </c:numRef>
          </c:yVal>
        </c:ser>
        <c:ser>
          <c:idx val="10"/>
          <c:order val="10"/>
          <c:tx>
            <c:v>Transit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chemeClr val="accent1">
                  <a:lumMod val="75000"/>
                </a:schemeClr>
              </a:solidFill>
            </c:spPr>
          </c:marker>
          <c:xVal>
            <c:numRef>
              <c:f>exoplanet.eu_catalog!$B$610:$B$1033</c:f>
              <c:numCache>
                <c:formatCode>General</c:formatCode>
                <c:ptCount val="1"/>
              </c:numCache>
            </c:numRef>
          </c:xVal>
          <c:yVal>
            <c:numRef>
              <c:f>exoplanet.eu_catalog!$K$610:$K$1033</c:f>
              <c:numCache>
                <c:formatCode>General</c:formatCode>
                <c:ptCount val="1"/>
                <c:pt idx="0">
                  <c:v>1.01</c:v>
                </c:pt>
              </c:numCache>
            </c:numRef>
          </c:yVal>
        </c:ser>
        <c:ser>
          <c:idx val="11"/>
          <c:order val="11"/>
          <c:tx>
            <c:v>Microlensing</c:v>
          </c:tx>
          <c:spPr>
            <a:ln w="28575">
              <a:noFill/>
            </a:ln>
          </c:spPr>
          <c:marker>
            <c:spPr>
              <a:solidFill>
                <a:srgbClr val="FFFF99"/>
              </a:solidFill>
              <a:ln>
                <a:solidFill>
                  <a:srgbClr val="FFFF99"/>
                </a:solidFill>
              </a:ln>
            </c:spPr>
          </c:marker>
          <c:xVal>
            <c:numRef>
              <c:f>exoplanet.eu_catalog!$B$47:$B$71</c:f>
            </c:numRef>
          </c:xVal>
          <c:yVal>
            <c:numRef>
              <c:f>exoplanet.eu_catalog!$K$47:$K$71</c:f>
            </c:numRef>
          </c:yVal>
        </c:ser>
        <c:ser>
          <c:idx val="12"/>
          <c:order val="12"/>
          <c:tx>
            <c:v>Timing</c:v>
          </c:tx>
          <c:spPr>
            <a:ln w="28575">
              <a:noFill/>
            </a:ln>
          </c:spPr>
          <c:marker>
            <c:symbol val="triangle"/>
            <c:size val="7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exoplanet.eu_catalog!$B$1034:$B$1048</c:f>
            </c:numRef>
          </c:xVal>
          <c:yVal>
            <c:numRef>
              <c:f>exoplanet.eu_catalog!$K$1034:$K$1048</c:f>
            </c:numRef>
          </c:yVal>
        </c:ser>
        <c:ser>
          <c:idx val="13"/>
          <c:order val="13"/>
          <c:tx>
            <c:v>solar system</c:v>
          </c:tx>
          <c:spPr>
            <a:ln w="38100">
              <a:noFill/>
            </a:ln>
          </c:spPr>
          <c:marker>
            <c:symbol val="circle"/>
            <c:size val="8"/>
            <c:spPr>
              <a:noFill/>
              <a:ln w="38100">
                <a:solidFill>
                  <a:srgbClr val="FF9933"/>
                </a:solidFill>
              </a:ln>
            </c:spPr>
          </c:marker>
          <c:xVal>
            <c:numRef>
              <c:f>Sheet1!$B$2:$B$9</c:f>
              <c:numCache>
                <c:formatCode>General</c:formatCode>
                <c:ptCount val="8"/>
                <c:pt idx="0">
                  <c:v>1.7386722866174922E-4</c:v>
                </c:pt>
                <c:pt idx="1">
                  <c:v>2.5658587987355112E-3</c:v>
                </c:pt>
                <c:pt idx="2">
                  <c:v>3.1454162276080082E-3</c:v>
                </c:pt>
                <c:pt idx="3">
                  <c:v>3.3825079030558482E-4</c:v>
                </c:pt>
                <c:pt idx="4">
                  <c:v>1</c:v>
                </c:pt>
                <c:pt idx="5">
                  <c:v>0.29926238145416229</c:v>
                </c:pt>
                <c:pt idx="6">
                  <c:v>4.5732349841938878E-2</c:v>
                </c:pt>
                <c:pt idx="7">
                  <c:v>5.3740779768177031E-2</c:v>
                </c:pt>
              </c:numCache>
            </c:numRef>
          </c:xVal>
          <c:yVal>
            <c:numRef>
              <c:f>Sheet1!$C$2:$C$9</c:f>
              <c:numCache>
                <c:formatCode>General</c:formatCode>
                <c:ptCount val="8"/>
                <c:pt idx="0">
                  <c:v>0.38703208556149732</c:v>
                </c:pt>
                <c:pt idx="1">
                  <c:v>0.7232620320855615</c:v>
                </c:pt>
                <c:pt idx="2">
                  <c:v>1</c:v>
                </c:pt>
                <c:pt idx="3">
                  <c:v>1.5233957219251337</c:v>
                </c:pt>
                <c:pt idx="4">
                  <c:v>5.204545454545455</c:v>
                </c:pt>
                <c:pt idx="5">
                  <c:v>9.5822192513368982</c:v>
                </c:pt>
                <c:pt idx="6">
                  <c:v>19.201203208556151</c:v>
                </c:pt>
                <c:pt idx="7">
                  <c:v>30.047459893048131</c:v>
                </c:pt>
              </c:numCache>
            </c:numRef>
          </c:yVal>
        </c:ser>
        <c:axId val="77503872"/>
        <c:axId val="56102912"/>
      </c:scatterChart>
      <c:valAx>
        <c:axId val="77503872"/>
        <c:scaling>
          <c:logBase val="10"/>
          <c:orientation val="minMax"/>
          <c:min val="1.0000000000000007E-3"/>
        </c:scaling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planet mass (Jupiters)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56102912"/>
        <c:crossesAt val="1.0000000000000007E-3"/>
        <c:crossBetween val="midCat"/>
      </c:valAx>
      <c:valAx>
        <c:axId val="56102912"/>
        <c:scaling>
          <c:logBase val="10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orbital semi-major axis (AU)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77503872"/>
        <c:crossesAt val="1.0000000000000007E-3"/>
        <c:crossBetween val="midCat"/>
      </c:valAx>
    </c:plotArea>
    <c:legend>
      <c:legendPos val="l"/>
      <c:layout>
        <c:manualLayout>
          <c:xMode val="edge"/>
          <c:yMode val="edge"/>
          <c:x val="0.17972756038502372"/>
          <c:y val="3.0414144900246701E-2"/>
          <c:w val="0.2217029195265651"/>
          <c:h val="0.39966091415217292"/>
        </c:manualLayout>
      </c:layout>
      <c:overlay val="1"/>
      <c:spPr>
        <a:noFill/>
      </c:spPr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Gaussian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Sheet1!$A$2:$A$72</c:f>
              <c:numCache>
                <c:formatCode>General</c:formatCode>
                <c:ptCount val="71"/>
                <c:pt idx="0">
                  <c:v>-2.5</c:v>
                </c:pt>
                <c:pt idx="1">
                  <c:v>-2.4499999999999997</c:v>
                </c:pt>
                <c:pt idx="2">
                  <c:v>-2.4</c:v>
                </c:pt>
                <c:pt idx="3">
                  <c:v>-2.3499999999999996</c:v>
                </c:pt>
                <c:pt idx="4">
                  <c:v>-2.2999999999999998</c:v>
                </c:pt>
                <c:pt idx="5">
                  <c:v>-2.25</c:v>
                </c:pt>
                <c:pt idx="6">
                  <c:v>-2.2000000000000002</c:v>
                </c:pt>
                <c:pt idx="7">
                  <c:v>-2.15</c:v>
                </c:pt>
                <c:pt idx="8">
                  <c:v>-2.1</c:v>
                </c:pt>
                <c:pt idx="9">
                  <c:v>-2.0499999999999998</c:v>
                </c:pt>
                <c:pt idx="10">
                  <c:v>-2</c:v>
                </c:pt>
                <c:pt idx="11">
                  <c:v>-1.95</c:v>
                </c:pt>
                <c:pt idx="12">
                  <c:v>-1.9</c:v>
                </c:pt>
                <c:pt idx="13">
                  <c:v>-1.85</c:v>
                </c:pt>
                <c:pt idx="14">
                  <c:v>-1.8</c:v>
                </c:pt>
                <c:pt idx="15">
                  <c:v>-1.7500000000000002</c:v>
                </c:pt>
                <c:pt idx="16">
                  <c:v>-1.7000000000000002</c:v>
                </c:pt>
                <c:pt idx="17">
                  <c:v>-1.6500000000000001</c:v>
                </c:pt>
                <c:pt idx="18">
                  <c:v>-1.6</c:v>
                </c:pt>
                <c:pt idx="19">
                  <c:v>-1.55</c:v>
                </c:pt>
                <c:pt idx="20">
                  <c:v>-1.5</c:v>
                </c:pt>
                <c:pt idx="21">
                  <c:v>-1.45</c:v>
                </c:pt>
                <c:pt idx="22">
                  <c:v>-1.4</c:v>
                </c:pt>
                <c:pt idx="23">
                  <c:v>-1.35</c:v>
                </c:pt>
                <c:pt idx="24">
                  <c:v>-1.3</c:v>
                </c:pt>
                <c:pt idx="25">
                  <c:v>-1.25</c:v>
                </c:pt>
                <c:pt idx="26">
                  <c:v>-1.2</c:v>
                </c:pt>
                <c:pt idx="27">
                  <c:v>-1.1499999999999997</c:v>
                </c:pt>
                <c:pt idx="28">
                  <c:v>-1.1000000000000001</c:v>
                </c:pt>
                <c:pt idx="29">
                  <c:v>-1.05000000000001</c:v>
                </c:pt>
                <c:pt idx="30">
                  <c:v>-1.00000000000001</c:v>
                </c:pt>
                <c:pt idx="31">
                  <c:v>-0.95000000000000995</c:v>
                </c:pt>
                <c:pt idx="32">
                  <c:v>-0.90000000000001001</c:v>
                </c:pt>
                <c:pt idx="33">
                  <c:v>-0.85000000000001008</c:v>
                </c:pt>
                <c:pt idx="34">
                  <c:v>-0.80000000000001004</c:v>
                </c:pt>
                <c:pt idx="35">
                  <c:v>-0.7500000000000101</c:v>
                </c:pt>
                <c:pt idx="36">
                  <c:v>-0.70000000000000995</c:v>
                </c:pt>
                <c:pt idx="37">
                  <c:v>-0.65000000000001013</c:v>
                </c:pt>
                <c:pt idx="38">
                  <c:v>-0.60000000000001008</c:v>
                </c:pt>
                <c:pt idx="39">
                  <c:v>-0.55000000000001004</c:v>
                </c:pt>
                <c:pt idx="40">
                  <c:v>-0.50000000000000999</c:v>
                </c:pt>
                <c:pt idx="41">
                  <c:v>-0.45000000000001</c:v>
                </c:pt>
                <c:pt idx="42">
                  <c:v>-0.40000000000001001</c:v>
                </c:pt>
                <c:pt idx="43">
                  <c:v>-0.35000000000001008</c:v>
                </c:pt>
                <c:pt idx="44">
                  <c:v>-0.30000000000000998</c:v>
                </c:pt>
                <c:pt idx="45">
                  <c:v>-0.25000000000000999</c:v>
                </c:pt>
                <c:pt idx="46">
                  <c:v>-0.20000000000001</c:v>
                </c:pt>
                <c:pt idx="47">
                  <c:v>-0.15000000000000999</c:v>
                </c:pt>
                <c:pt idx="48">
                  <c:v>-0.10000000000001001</c:v>
                </c:pt>
                <c:pt idx="49">
                  <c:v>-5.0000000000010009E-2</c:v>
                </c:pt>
                <c:pt idx="50">
                  <c:v>-1.0214051826551405E-14</c:v>
                </c:pt>
                <c:pt idx="51">
                  <c:v>4.9999999999990115E-2</c:v>
                </c:pt>
                <c:pt idx="52">
                  <c:v>9.9999999999989944E-2</c:v>
                </c:pt>
                <c:pt idx="53">
                  <c:v>0.14999999999999006</c:v>
                </c:pt>
                <c:pt idx="54">
                  <c:v>0.19999999999999002</c:v>
                </c:pt>
                <c:pt idx="55">
                  <c:v>0.24999999999999006</c:v>
                </c:pt>
                <c:pt idx="56">
                  <c:v>0.29999999999999011</c:v>
                </c:pt>
                <c:pt idx="57">
                  <c:v>0.34999999999999015</c:v>
                </c:pt>
                <c:pt idx="58">
                  <c:v>0.39999999999999009</c:v>
                </c:pt>
                <c:pt idx="59">
                  <c:v>0.44999999999999013</c:v>
                </c:pt>
                <c:pt idx="60">
                  <c:v>0.49999999999999012</c:v>
                </c:pt>
                <c:pt idx="61">
                  <c:v>0.54999999999999005</c:v>
                </c:pt>
                <c:pt idx="62">
                  <c:v>0.5999999999999901</c:v>
                </c:pt>
                <c:pt idx="63">
                  <c:v>0.64999999999999014</c:v>
                </c:pt>
                <c:pt idx="64">
                  <c:v>0.69999999999999019</c:v>
                </c:pt>
                <c:pt idx="65">
                  <c:v>0.74999999999999012</c:v>
                </c:pt>
                <c:pt idx="66">
                  <c:v>0.79999999999999005</c:v>
                </c:pt>
                <c:pt idx="67">
                  <c:v>0.8499999999999901</c:v>
                </c:pt>
                <c:pt idx="68">
                  <c:v>0.89999999999999014</c:v>
                </c:pt>
                <c:pt idx="69">
                  <c:v>0.94999999999999007</c:v>
                </c:pt>
                <c:pt idx="70">
                  <c:v>0.99999999999999001</c:v>
                </c:pt>
              </c:numCache>
            </c:numRef>
          </c:xVal>
          <c:yVal>
            <c:numRef>
              <c:f>Sheet1!$B$2:$B$72</c:f>
              <c:numCache>
                <c:formatCode>General</c:formatCode>
                <c:ptCount val="71"/>
                <c:pt idx="0">
                  <c:v>3.1475328494770904E-34</c:v>
                </c:pt>
                <c:pt idx="1">
                  <c:v>7.9893216215411425E-33</c:v>
                </c:pt>
                <c:pt idx="2">
                  <c:v>1.8922292121208801E-31</c:v>
                </c:pt>
                <c:pt idx="3">
                  <c:v>4.1817858217735335E-30</c:v>
                </c:pt>
                <c:pt idx="4">
                  <c:v>8.6233106914135729E-29</c:v>
                </c:pt>
                <c:pt idx="5">
                  <c:v>1.6592448808039265E-27</c:v>
                </c:pt>
                <c:pt idx="6">
                  <c:v>2.9790043952674727E-26</c:v>
                </c:pt>
                <c:pt idx="7">
                  <c:v>4.9906372795405692E-25</c:v>
                </c:pt>
                <c:pt idx="8">
                  <c:v>7.8012657733945807E-24</c:v>
                </c:pt>
                <c:pt idx="9">
                  <c:v>1.1378849302793373E-22</c:v>
                </c:pt>
                <c:pt idx="10">
                  <c:v>1.5486590786361879E-21</c:v>
                </c:pt>
                <c:pt idx="11">
                  <c:v>1.9666972234948044E-20</c:v>
                </c:pt>
                <c:pt idx="12">
                  <c:v>2.3304693276604584E-19</c:v>
                </c:pt>
                <c:pt idx="13">
                  <c:v>2.5767571091550011E-18</c:v>
                </c:pt>
                <c:pt idx="14">
                  <c:v>2.658445609738457E-17</c:v>
                </c:pt>
                <c:pt idx="15">
                  <c:v>2.5592121009244888E-16</c:v>
                </c:pt>
                <c:pt idx="16">
                  <c:v>2.2988412779072955E-15</c:v>
                </c:pt>
                <c:pt idx="17">
                  <c:v>1.9267967170639594E-14</c:v>
                </c:pt>
                <c:pt idx="18">
                  <c:v>1.5069089541913112E-13</c:v>
                </c:pt>
                <c:pt idx="19">
                  <c:v>1.0996698909136333E-12</c:v>
                </c:pt>
                <c:pt idx="20">
                  <c:v>7.4879314469048271E-12</c:v>
                </c:pt>
                <c:pt idx="21">
                  <c:v>4.7575744164669375E-11</c:v>
                </c:pt>
                <c:pt idx="22">
                  <c:v>2.8205481975460466E-10</c:v>
                </c:pt>
                <c:pt idx="23">
                  <c:v>1.5602912228392324E-9</c:v>
                </c:pt>
                <c:pt idx="24">
                  <c:v>8.0538216940146269E-9</c:v>
                </c:pt>
                <c:pt idx="25">
                  <c:v>3.8790248357104185E-8</c:v>
                </c:pt>
                <c:pt idx="26">
                  <c:v>1.7432806710682608E-7</c:v>
                </c:pt>
                <c:pt idx="27">
                  <c:v>7.3103180864438841E-7</c:v>
                </c:pt>
                <c:pt idx="28">
                  <c:v>2.8604175814570932E-6</c:v>
                </c:pt>
                <c:pt idx="29">
                  <c:v>1.0443517720318284E-5</c:v>
                </c:pt>
                <c:pt idx="30">
                  <c:v>3.5578561270202899E-5</c:v>
                </c:pt>
                <c:pt idx="31">
                  <c:v>1.1309780103090784E-4</c:v>
                </c:pt>
                <c:pt idx="32">
                  <c:v>3.35462627902441E-4</c:v>
                </c:pt>
                <c:pt idx="33">
                  <c:v>9.2844959991582896E-4</c:v>
                </c:pt>
                <c:pt idx="34">
                  <c:v>2.3977103993904083E-3</c:v>
                </c:pt>
                <c:pt idx="35">
                  <c:v>5.7777577032033798E-3</c:v>
                </c:pt>
                <c:pt idx="36">
                  <c:v>1.2991106062324816E-2</c:v>
                </c:pt>
                <c:pt idx="37">
                  <c:v>2.7255687207334938E-2</c:v>
                </c:pt>
                <c:pt idx="38">
                  <c:v>5.3357116233364033E-2</c:v>
                </c:pt>
                <c:pt idx="39">
                  <c:v>9.7465691237728649E-2</c:v>
                </c:pt>
                <c:pt idx="40">
                  <c:v>0.16612515142850789</c:v>
                </c:pt>
                <c:pt idx="41">
                  <c:v>0.26420632928956034</c:v>
                </c:pt>
                <c:pt idx="42">
                  <c:v>0.39208050568084596</c:v>
                </c:pt>
                <c:pt idx="43">
                  <c:v>0.54291455750000039</c:v>
                </c:pt>
                <c:pt idx="44">
                  <c:v>0.70147456569890243</c:v>
                </c:pt>
                <c:pt idx="45">
                  <c:v>0.84570047739194865</c:v>
                </c:pt>
                <c:pt idx="46">
                  <c:v>0.95136118285279736</c:v>
                </c:pt>
                <c:pt idx="47">
                  <c:v>0.9986159171761233</c:v>
                </c:pt>
                <c:pt idx="48">
                  <c:v>0.97808307888506529</c:v>
                </c:pt>
                <c:pt idx="49">
                  <c:v>0.89387586613189296</c:v>
                </c:pt>
                <c:pt idx="50">
                  <c:v>0.76225956558823915</c:v>
                </c:pt>
                <c:pt idx="51">
                  <c:v>0.60653065971266473</c:v>
                </c:pt>
                <c:pt idx="52">
                  <c:v>0.45032581110566522</c:v>
                </c:pt>
                <c:pt idx="53">
                  <c:v>0.31197883044943331</c:v>
                </c:pt>
                <c:pt idx="54">
                  <c:v>0.20167293383371127</c:v>
                </c:pt>
                <c:pt idx="55">
                  <c:v>0.12164501370600772</c:v>
                </c:pt>
                <c:pt idx="56">
                  <c:v>6.8464463920105773E-2</c:v>
                </c:pt>
                <c:pt idx="57">
                  <c:v>3.5955084777850789E-2</c:v>
                </c:pt>
                <c:pt idx="58">
                  <c:v>1.7618933934844778E-2</c:v>
                </c:pt>
                <c:pt idx="59">
                  <c:v>8.0560683447905429E-3</c:v>
                </c:pt>
                <c:pt idx="60">
                  <c:v>3.4370896629061683E-3</c:v>
                </c:pt>
                <c:pt idx="61">
                  <c:v>1.3683045976242553E-3</c:v>
                </c:pt>
                <c:pt idx="62">
                  <c:v>5.0827519499880311E-4</c:v>
                </c:pt>
                <c:pt idx="63">
                  <c:v>1.7617295945109726E-4</c:v>
                </c:pt>
                <c:pt idx="64">
                  <c:v>5.6977552379758369E-5</c:v>
                </c:pt>
                <c:pt idx="65">
                  <c:v>1.7194618045800236E-5</c:v>
                </c:pt>
                <c:pt idx="66">
                  <c:v>4.8417847906378811E-6</c:v>
                </c:pt>
                <c:pt idx="67">
                  <c:v>1.2721626346794179E-6</c:v>
                </c:pt>
                <c:pt idx="68">
                  <c:v>3.1189182678330725E-7</c:v>
                </c:pt>
                <c:pt idx="69">
                  <c:v>7.1349273850753947E-8</c:v>
                </c:pt>
                <c:pt idx="70">
                  <c:v>1.5229979744717513E-8</c:v>
                </c:pt>
              </c:numCache>
            </c:numRef>
          </c:yVal>
          <c:smooth val="1"/>
        </c:ser>
        <c:axId val="51382144"/>
        <c:axId val="51383680"/>
      </c:scatterChart>
      <c:valAx>
        <c:axId val="51382144"/>
        <c:scaling>
          <c:orientation val="minMax"/>
          <c:max val="1"/>
          <c:min val="-2.5"/>
        </c:scaling>
        <c:axPos val="b"/>
        <c:numFmt formatCode="General" sourceLinked="1"/>
        <c:majorTickMark val="none"/>
        <c:tickLblPos val="none"/>
        <c:crossAx val="51383680"/>
        <c:crosses val="autoZero"/>
        <c:crossBetween val="midCat"/>
      </c:valAx>
      <c:valAx>
        <c:axId val="51383680"/>
        <c:scaling>
          <c:orientation val="minMax"/>
          <c:max val="1"/>
          <c:min val="0"/>
        </c:scaling>
        <c:axPos val="l"/>
        <c:numFmt formatCode="General" sourceLinked="1"/>
        <c:majorTickMark val="none"/>
        <c:tickLblPos val="none"/>
        <c:crossAx val="51382144"/>
        <c:crosses val="autoZero"/>
        <c:crossBetween val="midCat"/>
      </c:valAx>
      <c:spPr>
        <a:noFill/>
      </c:spPr>
    </c:plotArea>
    <c:plotVisOnly val="1"/>
  </c:chart>
  <c:spPr>
    <a:noFill/>
    <a:ln>
      <a:noFill/>
    </a:ln>
  </c:sp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0.16572</cdr:x>
      <cdr:y>0.12757</cdr:y>
    </cdr:from>
    <cdr:to>
      <cdr:x>0.55857</cdr:x>
      <cdr:y>0.36884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7340" y="438150"/>
          <a:ext cx="1771650" cy="8286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998F88C-601D-4271-B4D5-E49005621F45}" type="datetimeFigureOut">
              <a:rPr lang="en-GB" smtClean="0"/>
              <a:pPr/>
              <a:t>02/12/2013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7E48C7-1F83-44F5-9BE5-B6BDE792A9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" pitchFamily="18" charset="0"/>
              </a:defRPr>
            </a:lvl1pPr>
          </a:lstStyle>
          <a:p>
            <a:fld id="{7055A5C8-2C7B-4693-94C4-445C26282953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C6BFA-DF4A-48BD-AA87-5B62595A019D}" type="slidenum">
              <a:rPr lang="en-GB" altLang="en-GB"/>
              <a:pPr/>
              <a:t>1</a:t>
            </a:fld>
            <a:endParaRPr lang="en-GB" altLang="en-GB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9C2EC-2E35-462C-8558-44AB389E0D7A}" type="slidenum">
              <a:rPr lang="en-GB" altLang="en-GB"/>
              <a:pPr/>
              <a:t>10</a:t>
            </a:fld>
            <a:endParaRPr lang="en-GB" altLang="en-GB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B0EC7E-1045-4B29-917B-F60B34456B43}" type="slidenum">
              <a:rPr lang="en-GB" altLang="en-GB"/>
              <a:pPr/>
              <a:t>11</a:t>
            </a:fld>
            <a:endParaRPr lang="en-GB" altLang="en-GB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BD589-4821-4FEE-9F1A-E97DFA927B66}" type="slidenum">
              <a:rPr lang="en-GB" altLang="en-GB"/>
              <a:pPr/>
              <a:t>13</a:t>
            </a:fld>
            <a:endParaRPr lang="en-GB" altLang="en-GB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C44D0-B526-465B-948D-7D049A8EF1E0}" type="slidenum">
              <a:rPr lang="en-GB" altLang="en-GB"/>
              <a:pPr/>
              <a:t>14</a:t>
            </a:fld>
            <a:endParaRPr lang="en-GB" altLang="en-GB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EB0DB-F3E3-43DF-ABF2-1D8D087DFAD9}" type="slidenum">
              <a:rPr lang="en-GB" altLang="en-GB"/>
              <a:pPr/>
              <a:t>15</a:t>
            </a:fld>
            <a:endParaRPr lang="en-GB" altLang="en-GB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6112C-A523-4F95-A267-65A209F3BA81}" type="slidenum">
              <a:rPr lang="en-GB" altLang="en-GB"/>
              <a:pPr/>
              <a:t>16</a:t>
            </a:fld>
            <a:endParaRPr lang="en-GB" altLang="en-GB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159F4-BB3D-49D7-931E-38EE88A5AECF}" type="slidenum">
              <a:rPr lang="en-GB" altLang="en-GB"/>
              <a:pPr/>
              <a:t>17</a:t>
            </a:fld>
            <a:endParaRPr lang="en-GB" altLang="en-GB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DD398-E1EB-49D7-8E72-94DD7DD12416}" type="slidenum">
              <a:rPr lang="en-GB" altLang="en-GB"/>
              <a:pPr/>
              <a:t>18</a:t>
            </a:fld>
            <a:endParaRPr lang="en-GB" altLang="en-GB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65CF8-6F75-4A4E-9946-F99F1190AE96}" type="slidenum">
              <a:rPr lang="en-GB" altLang="en-GB"/>
              <a:pPr/>
              <a:t>2</a:t>
            </a:fld>
            <a:endParaRPr lang="en-GB" alt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F4D56-0B18-4FC3-98D0-77D5171FA959}" type="slidenum">
              <a:rPr lang="en-GB" altLang="en-GB"/>
              <a:pPr/>
              <a:t>3</a:t>
            </a:fld>
            <a:endParaRPr lang="en-GB" altLang="en-GB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080A1-B8E3-48FE-B7D0-A1175A8CA162}" type="slidenum">
              <a:rPr lang="en-GB" altLang="en-GB"/>
              <a:pPr/>
              <a:t>4</a:t>
            </a:fld>
            <a:endParaRPr lang="en-GB" altLang="en-GB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A7FE6-9995-4D8F-9304-7FC18B193537}" type="slidenum">
              <a:rPr lang="en-GB" altLang="en-GB"/>
              <a:pPr/>
              <a:t>5</a:t>
            </a:fld>
            <a:endParaRPr lang="en-GB" altLang="en-GB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D1FBA-7B39-4BFC-AE34-827E6A20D6F4}" type="slidenum">
              <a:rPr lang="en-GB" altLang="en-GB"/>
              <a:pPr/>
              <a:t>6</a:t>
            </a:fld>
            <a:endParaRPr lang="en-GB" altLang="en-GB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168E14-B71B-48B5-A7E3-F049732FBF85}" type="slidenum">
              <a:rPr lang="en-GB" altLang="en-GB"/>
              <a:pPr/>
              <a:t>7</a:t>
            </a:fld>
            <a:endParaRPr lang="en-GB" altLang="en-GB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EEBFE-615C-443E-8BF8-7A447D351B01}" type="slidenum">
              <a:rPr lang="en-GB" altLang="en-GB"/>
              <a:pPr/>
              <a:t>8</a:t>
            </a:fld>
            <a:endParaRPr lang="en-GB" altLang="en-GB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9E143-5B0A-441E-8461-65A4DBE1E037}" type="slidenum">
              <a:rPr lang="en-GB" altLang="en-GB"/>
              <a:pPr/>
              <a:t>9</a:t>
            </a:fld>
            <a:endParaRPr lang="en-GB" altLang="en-GB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155D6569-7B81-4C23-ACC3-5CB64705A3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A6835-4121-4657-B3F0-AE77D111B4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023B9-608A-4825-B305-877C3B5081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21F69B-7DDE-438F-BE01-B841D625F6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5407DB-698F-4F59-90D7-A4EF3DBAA2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830D445-C1C7-41DB-AABC-CE8EB16AA4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A5069-972E-40A3-83C9-8EA6BD9550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EDF93-3B04-482A-83DD-290CA93B60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14953-D3D3-4CA8-9514-41EA4B357BF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B1E07-E3EF-450F-8DEC-49B9CEDFC5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D973D-D9AE-48F2-A020-FE40B1EA83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66B6-56B0-4220-B8D4-3D1627AC63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44465-639B-49EE-8172-F6B1C4B675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4B9C0-406F-4FA9-9C96-8B16BBD96C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7514165B-6D39-4F11-A77B-005BF24930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pitchFamily="2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usan\Documents\Teaching\PHY111\ppt\animations\OSNanimkurz.mpeg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usan\Documents\Teaching\PHY111\ppt\animations\kley.mp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Susan\Documents\Teaching\PHY111\ppt\animations\disk.mp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R%208799%20system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Susan\Documents\Teaching\PHY111\ppt\animations\vbin4.mpe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Susan\Documents\Teaching\PHY111\ppt\animations\spbin.mpeg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B877D-9EB3-422C-A09D-7B82B400F55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planet-building universe</a:t>
            </a: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8382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GB" altLang="en-GB" sz="2000" dirty="0">
                <a:solidFill>
                  <a:schemeClr val="bg1"/>
                </a:solidFill>
                <a:latin typeface="Comic Sans MS" pitchFamily="66" charset="0"/>
              </a:rPr>
              <a:t>The top ten elements: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endParaRPr lang="en-GB" altLang="en-GB" sz="20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Comic Sans MS" pitchFamily="66" charset="0"/>
            </a:endParaRPr>
          </a:p>
        </p:txBody>
      </p:sp>
      <p:pic>
        <p:nvPicPr>
          <p:cNvPr id="2068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747838"/>
            <a:ext cx="3810000" cy="1912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graphicFrame>
        <p:nvGraphicFramePr>
          <p:cNvPr id="206855" name="Object 7"/>
          <p:cNvGraphicFramePr>
            <a:graphicFrameLocks noChangeAspect="1"/>
          </p:cNvGraphicFramePr>
          <p:nvPr/>
        </p:nvGraphicFramePr>
        <p:xfrm>
          <a:off x="204788" y="2165350"/>
          <a:ext cx="4962525" cy="4152900"/>
        </p:xfrm>
        <a:graphic>
          <a:graphicData uri="http://schemas.openxmlformats.org/presentationml/2006/ole">
            <p:oleObj spid="_x0000_s206855" name="Document" r:id="rId5" imgW="5660136" imgH="4736592" progId="Word.Document.8">
              <p:embed/>
            </p:oleObj>
          </a:graphicData>
        </a:graphic>
      </p:graphicFrame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4762500" y="3822700"/>
            <a:ext cx="383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dirty="0">
                <a:solidFill>
                  <a:srgbClr val="FFFF99"/>
                </a:solidFill>
                <a:latin typeface="Comic Sans MS" pitchFamily="66" charset="0"/>
              </a:rPr>
              <a:t>Note that the most common elements in your body all occur in the top ten, formed by a variety of mechanisms (most obvious absentees are calcium and phosphorus)</a:t>
            </a:r>
          </a:p>
        </p:txBody>
      </p:sp>
      <p:sp>
        <p:nvSpPr>
          <p:cNvPr id="206857" name="AutoShape 9"/>
          <p:cNvSpPr>
            <a:spLocks/>
          </p:cNvSpPr>
          <p:nvPr/>
        </p:nvSpPr>
        <p:spPr bwMode="auto">
          <a:xfrm>
            <a:off x="2955925" y="1195388"/>
            <a:ext cx="1363663" cy="296862"/>
          </a:xfrm>
          <a:prstGeom prst="borderCallout2">
            <a:avLst>
              <a:gd name="adj1" fmla="val 38505"/>
              <a:gd name="adj2" fmla="val -5588"/>
              <a:gd name="adj3" fmla="val 38505"/>
              <a:gd name="adj4" fmla="val -13852"/>
              <a:gd name="adj5" fmla="val 319250"/>
              <a:gd name="adj6" fmla="val -22583"/>
            </a:avLst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production</a:t>
            </a:r>
          </a:p>
        </p:txBody>
      </p:sp>
      <p:sp>
        <p:nvSpPr>
          <p:cNvPr id="206858" name="AutoShape 10"/>
          <p:cNvSpPr>
            <a:spLocks/>
          </p:cNvSpPr>
          <p:nvPr/>
        </p:nvSpPr>
        <p:spPr bwMode="auto">
          <a:xfrm>
            <a:off x="4851400" y="1179513"/>
            <a:ext cx="1773238" cy="296862"/>
          </a:xfrm>
          <a:prstGeom prst="borderCallout2">
            <a:avLst>
              <a:gd name="adj1" fmla="val 38505"/>
              <a:gd name="adj2" fmla="val -4296"/>
              <a:gd name="adj3" fmla="val 38505"/>
              <a:gd name="adj4" fmla="val -22917"/>
              <a:gd name="adj5" fmla="val 319250"/>
              <a:gd name="adj6" fmla="val -42079"/>
            </a:avLst>
          </a:prstGeom>
          <a:noFill/>
          <a:ln w="38100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latin typeface="Comic Sans MS" pitchFamily="66" charset="0"/>
              </a:rPr>
              <a:t>dissemination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7" grpId="0" animBg="1"/>
      <p:bldP spid="2068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SNanimkurz.mpe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315326" y="1777666"/>
            <a:ext cx="3978442" cy="274826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4A46A-DCCD-4B71-80FD-4CE1D11EC17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Some data….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4394200" y="1917700"/>
            <a:ext cx="1676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  <a:t>Transit of HD209458 </a:t>
            </a:r>
            <a:b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</a:br>
            <a:r>
              <a:rPr lang="en-GB" altLang="en-GB" sz="1600">
                <a:solidFill>
                  <a:srgbClr val="FFFF99"/>
                </a:solidFill>
                <a:latin typeface="Comic Sans MS" pitchFamily="66" charset="0"/>
              </a:rPr>
              <a:t>(H-J Deeg)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 cstate="print"/>
          <a:srcRect t="17896" b="17896"/>
          <a:stretch>
            <a:fillRect/>
          </a:stretch>
        </p:blipFill>
        <p:spPr bwMode="auto">
          <a:xfrm>
            <a:off x="876300" y="1762125"/>
            <a:ext cx="2360613" cy="19605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6" cstate="print"/>
          <a:srcRect t="48355"/>
          <a:stretch>
            <a:fillRect/>
          </a:stretch>
        </p:blipFill>
        <p:spPr bwMode="auto">
          <a:xfrm>
            <a:off x="800100" y="3938588"/>
            <a:ext cx="3459163" cy="2208212"/>
          </a:xfrm>
          <a:prstGeom prst="rect">
            <a:avLst/>
          </a:prstGeom>
          <a:solidFill>
            <a:srgbClr val="CCFFFF"/>
          </a:solidFill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057400" y="1739900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200">
                <a:solidFill>
                  <a:schemeClr val="bg2"/>
                </a:solidFill>
                <a:latin typeface="Times" pitchFamily="18" charset="0"/>
              </a:rPr>
              <a:t>Geneva Obs.</a:t>
            </a:r>
            <a:endParaRPr lang="en-GB" altLang="en-GB" sz="1200">
              <a:latin typeface="Times" pitchFamily="18" charset="0"/>
            </a:endParaRP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715000" y="4800600"/>
            <a:ext cx="2933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dirty="0">
                <a:solidFill>
                  <a:srgbClr val="FFFF99"/>
                </a:solidFill>
                <a:latin typeface="Comic Sans MS" pitchFamily="66" charset="0"/>
              </a:rPr>
              <a:t>Transit observations show that this planet has a radius about 1.5x Jupiter and a mass of 0.69x Jupiter.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9F329-F4BE-4A7D-A53D-2473B1BE9C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Known extrasolar planets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896225" cy="4114800"/>
          </a:xfrm>
        </p:spPr>
        <p:txBody>
          <a:bodyPr/>
          <a:lstStyle/>
          <a:p>
            <a:r>
              <a:rPr lang="en-GB" altLang="en-GB" sz="2000" dirty="0"/>
              <a:t>Massive </a:t>
            </a:r>
            <a:r>
              <a:rPr lang="en-GB" altLang="en-GB" sz="2000" dirty="0" smtClean="0"/>
              <a:t>(2 Earth </a:t>
            </a:r>
            <a:r>
              <a:rPr lang="en-GB" altLang="en-GB" sz="2000" dirty="0"/>
              <a:t>- </a:t>
            </a:r>
            <a:r>
              <a:rPr lang="en-GB" altLang="en-GB" sz="2000" dirty="0" smtClean="0"/>
              <a:t>30 </a:t>
            </a:r>
            <a:r>
              <a:rPr lang="en-GB" altLang="en-GB" sz="2000" dirty="0"/>
              <a:t>Jupiter) and close to star (many &lt;1 AU)</a:t>
            </a:r>
          </a:p>
          <a:p>
            <a:pPr lvl="1">
              <a:spcBef>
                <a:spcPct val="15000"/>
              </a:spcBef>
            </a:pPr>
            <a:r>
              <a:rPr lang="en-GB" altLang="en-GB" sz="2400" b="1" i="1" dirty="0">
                <a:solidFill>
                  <a:srgbClr val="FFFF99"/>
                </a:solidFill>
                <a:latin typeface="Times" pitchFamily="18" charset="0"/>
              </a:rPr>
              <a:t>this is a selection effect</a:t>
            </a:r>
            <a:r>
              <a:rPr lang="en-GB" altLang="en-GB" sz="2400" b="1" i="1" dirty="0">
                <a:latin typeface="Times" pitchFamily="18" charset="0"/>
              </a:rPr>
              <a:t> </a:t>
            </a:r>
            <a:r>
              <a:rPr lang="en-GB" altLang="en-GB" sz="1800" dirty="0"/>
              <a:t>(caused by detection method)</a:t>
            </a:r>
          </a:p>
          <a:p>
            <a:pPr lvl="2">
              <a:spcBef>
                <a:spcPct val="15000"/>
              </a:spcBef>
            </a:pPr>
            <a:r>
              <a:rPr lang="en-GB" altLang="en-GB" dirty="0">
                <a:solidFill>
                  <a:schemeClr val="accent5"/>
                </a:solidFill>
              </a:rPr>
              <a:t>but does show that such planets exist!</a:t>
            </a:r>
          </a:p>
          <a:p>
            <a:pPr lvl="1">
              <a:spcBef>
                <a:spcPct val="15000"/>
              </a:spcBef>
            </a:pPr>
            <a:r>
              <a:rPr lang="en-GB" altLang="en-GB" dirty="0" smtClean="0"/>
              <a:t>most </a:t>
            </a:r>
            <a:r>
              <a:rPr lang="en-GB" altLang="en-GB" dirty="0"/>
              <a:t>masses are minimum values</a:t>
            </a:r>
          </a:p>
          <a:p>
            <a:pPr lvl="2">
              <a:spcBef>
                <a:spcPct val="15000"/>
              </a:spcBef>
            </a:pPr>
            <a:r>
              <a:rPr lang="en-GB" altLang="en-GB" dirty="0" smtClean="0">
                <a:solidFill>
                  <a:schemeClr val="accent5"/>
                </a:solidFill>
              </a:rPr>
              <a:t>but </a:t>
            </a:r>
            <a:r>
              <a:rPr lang="en-GB" altLang="en-GB" dirty="0" smtClean="0">
                <a:solidFill>
                  <a:schemeClr val="accent5"/>
                </a:solidFill>
              </a:rPr>
              <a:t>424</a:t>
            </a:r>
            <a:r>
              <a:rPr lang="en-GB" altLang="en-GB" dirty="0" smtClean="0">
                <a:solidFill>
                  <a:schemeClr val="accent5"/>
                </a:solidFill>
              </a:rPr>
              <a:t> </a:t>
            </a:r>
            <a:r>
              <a:rPr lang="en-GB" altLang="en-GB" dirty="0" smtClean="0">
                <a:solidFill>
                  <a:schemeClr val="accent5"/>
                </a:solidFill>
              </a:rPr>
              <a:t>planets transit</a:t>
            </a:r>
            <a:endParaRPr lang="en-GB" altLang="en-GB" dirty="0">
              <a:solidFill>
                <a:schemeClr val="accent5"/>
              </a:solidFill>
            </a:endParaRPr>
          </a:p>
          <a:p>
            <a:pPr lvl="2">
              <a:spcBef>
                <a:spcPct val="15000"/>
              </a:spcBef>
            </a:pPr>
            <a:r>
              <a:rPr lang="en-GB" altLang="en-GB" dirty="0" smtClean="0">
                <a:solidFill>
                  <a:schemeClr val="accent5"/>
                </a:solidFill>
              </a:rPr>
              <a:t>25 found by</a:t>
            </a:r>
            <a:br>
              <a:rPr lang="en-GB" altLang="en-GB" dirty="0" smtClean="0">
                <a:solidFill>
                  <a:schemeClr val="accent5"/>
                </a:solidFill>
              </a:rPr>
            </a:br>
            <a:r>
              <a:rPr lang="en-GB" altLang="en-GB" dirty="0" smtClean="0">
                <a:solidFill>
                  <a:schemeClr val="accent5"/>
                </a:solidFill>
              </a:rPr>
              <a:t>gravitational </a:t>
            </a:r>
            <a:r>
              <a:rPr lang="en-GB" altLang="en-GB" dirty="0" err="1" smtClean="0">
                <a:solidFill>
                  <a:schemeClr val="accent5"/>
                </a:solidFill>
              </a:rPr>
              <a:t>lensing</a:t>
            </a:r>
            <a:endParaRPr lang="en-GB" altLang="en-GB" dirty="0">
              <a:solidFill>
                <a:schemeClr val="accent5"/>
              </a:solidFill>
            </a:endParaRPr>
          </a:p>
          <a:p>
            <a:pPr lvl="2">
              <a:spcBef>
                <a:spcPct val="15000"/>
              </a:spcBef>
            </a:pPr>
            <a:r>
              <a:rPr lang="en-GB" altLang="en-GB" dirty="0" smtClean="0">
                <a:solidFill>
                  <a:schemeClr val="accent5"/>
                </a:solidFill>
              </a:rPr>
              <a:t>44</a:t>
            </a:r>
            <a:r>
              <a:rPr lang="en-GB" altLang="en-GB" dirty="0" smtClean="0">
                <a:solidFill>
                  <a:schemeClr val="accent5"/>
                </a:solidFill>
              </a:rPr>
              <a:t> </a:t>
            </a:r>
            <a:r>
              <a:rPr lang="en-GB" altLang="en-GB" dirty="0">
                <a:solidFill>
                  <a:schemeClr val="accent5"/>
                </a:solidFill>
              </a:rPr>
              <a:t>directly imaged</a:t>
            </a:r>
          </a:p>
          <a:p>
            <a:pPr lvl="1">
              <a:spcBef>
                <a:spcPct val="15000"/>
              </a:spcBef>
            </a:pPr>
            <a:r>
              <a:rPr lang="en-GB" altLang="en-GB" dirty="0"/>
              <a:t>some </a:t>
            </a:r>
            <a:r>
              <a:rPr lang="en-GB" altLang="en-GB" dirty="0" smtClean="0"/>
              <a:t>presumably </a:t>
            </a:r>
            <a:r>
              <a:rPr lang="en-GB" altLang="en-GB" dirty="0"/>
              <a:t>brown </a:t>
            </a:r>
            <a:br>
              <a:rPr lang="en-GB" altLang="en-GB" dirty="0"/>
            </a:br>
            <a:r>
              <a:rPr lang="en-GB" altLang="en-GB" dirty="0" smtClean="0"/>
              <a:t>dwarfs  (&gt;13 M</a:t>
            </a:r>
            <a:r>
              <a:rPr lang="en-GB" altLang="en-GB" baseline="-25000" dirty="0" smtClean="0"/>
              <a:t>J</a:t>
            </a:r>
            <a:r>
              <a:rPr lang="en-GB" altLang="en-GB" dirty="0" smtClean="0"/>
              <a:t>)</a:t>
            </a:r>
            <a:endParaRPr lang="en-GB" altLang="en-GB" dirty="0"/>
          </a:p>
          <a:p>
            <a:pPr lvl="2">
              <a:spcBef>
                <a:spcPct val="15000"/>
              </a:spcBef>
            </a:pPr>
            <a:r>
              <a:rPr lang="en-GB" altLang="en-GB" dirty="0">
                <a:solidFill>
                  <a:schemeClr val="accent5"/>
                </a:solidFill>
              </a:rPr>
              <a:t>but surely not all </a:t>
            </a:r>
            <a:br>
              <a:rPr lang="en-GB" altLang="en-GB" dirty="0">
                <a:solidFill>
                  <a:schemeClr val="accent5"/>
                </a:solidFill>
              </a:rPr>
            </a:br>
            <a:r>
              <a:rPr lang="en-GB" altLang="en-GB" dirty="0">
                <a:solidFill>
                  <a:schemeClr val="accent5"/>
                </a:solidFill>
              </a:rPr>
              <a:t>(random orientation)</a:t>
            </a:r>
            <a:endParaRPr lang="en-GB" altLang="en-GB" sz="2000" dirty="0">
              <a:solidFill>
                <a:schemeClr val="accent5"/>
              </a:solidFill>
            </a:endParaRPr>
          </a:p>
        </p:txBody>
      </p:sp>
      <p:pic>
        <p:nvPicPr>
          <p:cNvPr id="251906" name="Picture 2" descr="http://exoplanet.eu/diagrams/diagram.png?t=h&amp;f=mass%3Amjup%3E0.001&amp;x=mass&amp;xmin=&amp;xmax=&amp;xlog=on&amp;y=raw&amp;ymin=&amp;ymax=&amp;nbin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1011" y="3253430"/>
            <a:ext cx="4146730" cy="311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Known </a:t>
            </a:r>
            <a:r>
              <a:rPr lang="en-GB" dirty="0" err="1" smtClean="0"/>
              <a:t>extrasolar</a:t>
            </a:r>
            <a:r>
              <a:rPr lang="en-GB" dirty="0" smtClean="0"/>
              <a:t> planets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Susan Cartwright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D973D-D9AE-48F2-A020-FE40B1EA838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793630" y="1742536"/>
          <a:ext cx="7781027" cy="453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ular Callout 6"/>
          <p:cNvSpPr/>
          <p:nvPr/>
        </p:nvSpPr>
        <p:spPr bwMode="auto">
          <a:xfrm>
            <a:off x="5055079" y="4192438"/>
            <a:ext cx="2191110" cy="793630"/>
          </a:xfrm>
          <a:prstGeom prst="wedgeRectCallout">
            <a:avLst>
              <a:gd name="adj1" fmla="val 41372"/>
              <a:gd name="adj2" fmla="val 77717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0913" y="5089585"/>
            <a:ext cx="134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hot </a:t>
            </a:r>
            <a:r>
              <a:rPr lang="en-GB" dirty="0" err="1" smtClean="0">
                <a:solidFill>
                  <a:schemeClr val="bg1"/>
                </a:solidFill>
                <a:latin typeface="Comic Sans MS" pitchFamily="66" charset="0"/>
              </a:rPr>
              <a:t>Jupiters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2792083" y="3637472"/>
            <a:ext cx="1176068" cy="1590136"/>
          </a:xfrm>
          <a:prstGeom prst="wedgeRectCallout">
            <a:avLst>
              <a:gd name="adj1" fmla="val 113255"/>
              <a:gd name="adj2" fmla="val -12083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838" y="1894936"/>
            <a:ext cx="1345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super-Earths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http://exoplanet.eu/diagrams/diagram.png?t=&amp;f=&amp;x=axis&amp;xmin=&amp;xmax=&amp;xlog=on&amp;y=eccentricity&amp;ymin=min&amp;ymax=max"/>
          <p:cNvPicPr>
            <a:picLocks noChangeAspect="1" noChangeArrowheads="1"/>
          </p:cNvPicPr>
          <p:nvPr/>
        </p:nvPicPr>
        <p:blipFill>
          <a:blip r:embed="rId3" cstate="print"/>
          <a:srcRect r="7171"/>
          <a:stretch>
            <a:fillRect/>
          </a:stretch>
        </p:blipFill>
        <p:spPr bwMode="auto">
          <a:xfrm>
            <a:off x="4192438" y="2830736"/>
            <a:ext cx="4513412" cy="3446477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8E2E-0172-4062-9406-6D2983CC2A9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Orbits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7400" y="1739900"/>
            <a:ext cx="7721600" cy="4114800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GB" altLang="en-GB" sz="2000"/>
              <a:t>Solar system planets in near-circular orbits</a:t>
            </a:r>
          </a:p>
          <a:p>
            <a:pPr>
              <a:spcBef>
                <a:spcPct val="15000"/>
              </a:spcBef>
            </a:pPr>
            <a:r>
              <a:rPr lang="en-GB" altLang="en-GB" sz="2000"/>
              <a:t>Binary stars (and brown dwarfs?) often in eccentric orbits</a:t>
            </a:r>
          </a:p>
          <a:p>
            <a:pPr>
              <a:spcBef>
                <a:spcPct val="10000"/>
              </a:spcBef>
            </a:pPr>
            <a:r>
              <a:rPr lang="en-GB" altLang="en-GB" sz="2000"/>
              <a:t>Many of these objects are in eccentric orbits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but no clear correlation</a:t>
            </a:r>
            <a:br>
              <a:rPr lang="en-GB" altLang="en-GB" sz="1800"/>
            </a:br>
            <a:r>
              <a:rPr lang="en-GB" altLang="en-GB" sz="1800"/>
              <a:t>with mass</a:t>
            </a:r>
          </a:p>
          <a:p>
            <a:pPr lvl="1">
              <a:spcBef>
                <a:spcPct val="10000"/>
              </a:spcBef>
            </a:pPr>
            <a:r>
              <a:rPr lang="en-GB" altLang="en-GB" sz="1800"/>
              <a:t>no evidence for two</a:t>
            </a:r>
            <a:br>
              <a:rPr lang="en-GB" altLang="en-GB" sz="1800"/>
            </a:br>
            <a:r>
              <a:rPr lang="en-GB" altLang="en-GB" sz="1800"/>
              <a:t>distinct types of body</a:t>
            </a:r>
          </a:p>
        </p:txBody>
      </p:sp>
      <p:pic>
        <p:nvPicPr>
          <p:cNvPr id="249860" name="Picture 4" descr="http://exoplanet.eu/diagrams/diagram.png?t=&amp;f=mass%3Amjup%3E0.001&amp;x=mass&amp;xmin=&amp;xmax=&amp;xlog=on&amp;y=eccentricity&amp;ymin=min&amp;ymax=max"/>
          <p:cNvPicPr>
            <a:picLocks noChangeAspect="1" noChangeArrowheads="1"/>
          </p:cNvPicPr>
          <p:nvPr/>
        </p:nvPicPr>
        <p:blipFill>
          <a:blip r:embed="rId4" cstate="print"/>
          <a:srcRect r="6422"/>
          <a:stretch>
            <a:fillRect/>
          </a:stretch>
        </p:blipFill>
        <p:spPr bwMode="auto">
          <a:xfrm>
            <a:off x="4192438" y="2826650"/>
            <a:ext cx="4485738" cy="3429000"/>
          </a:xfrm>
          <a:prstGeom prst="rect">
            <a:avLst/>
          </a:prstGeom>
          <a:noFill/>
        </p:spPr>
      </p:pic>
      <p:sp>
        <p:nvSpPr>
          <p:cNvPr id="168977" name="Line 17"/>
          <p:cNvSpPr>
            <a:spLocks noChangeShapeType="1"/>
          </p:cNvSpPr>
          <p:nvPr/>
        </p:nvSpPr>
        <p:spPr bwMode="auto">
          <a:xfrm>
            <a:off x="4752975" y="5362575"/>
            <a:ext cx="3822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8980" name="Line 20"/>
          <p:cNvSpPr>
            <a:spLocks noChangeShapeType="1"/>
          </p:cNvSpPr>
          <p:nvPr/>
        </p:nvSpPr>
        <p:spPr bwMode="auto">
          <a:xfrm>
            <a:off x="4733925" y="5800725"/>
            <a:ext cx="3822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xoplanet.eu/diagrams/diagram.png?t=h&amp;f=&amp;x=star.metallicity&amp;xmin=&amp;xmax=&amp;y=raw&amp;ymin=&amp;ymax=&amp;nbin="/>
          <p:cNvPicPr>
            <a:picLocks noChangeAspect="1" noChangeArrowheads="1"/>
          </p:cNvPicPr>
          <p:nvPr/>
        </p:nvPicPr>
        <p:blipFill>
          <a:blip r:embed="rId3" cstate="print"/>
          <a:srcRect l="3674" t="6854" r="8307"/>
          <a:stretch>
            <a:fillRect/>
          </a:stretch>
        </p:blipFill>
        <p:spPr bwMode="auto">
          <a:xfrm>
            <a:off x="4181475" y="2498387"/>
            <a:ext cx="4803121" cy="3847838"/>
          </a:xfrm>
          <a:prstGeom prst="rect">
            <a:avLst/>
          </a:prstGeom>
          <a:noFill/>
        </p:spPr>
      </p:pic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dirty="0"/>
              <a:t>Susan Cartwright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13A42-9786-49C9-9E43-7BADB2DBFE22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Parent stars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874000" cy="4406900"/>
          </a:xfrm>
        </p:spPr>
        <p:txBody>
          <a:bodyPr/>
          <a:lstStyle/>
          <a:p>
            <a:r>
              <a:rPr lang="en-GB" altLang="en-GB" sz="2000" dirty="0"/>
              <a:t>High in heavy elements (usually &gt;Sun)</a:t>
            </a:r>
          </a:p>
          <a:p>
            <a:pPr lvl="1"/>
            <a:r>
              <a:rPr lang="en-GB" altLang="en-GB" sz="1800" dirty="0"/>
              <a:t>reasonable: </a:t>
            </a:r>
            <a:r>
              <a:rPr lang="en-GB" altLang="en-GB" sz="1800" dirty="0" smtClean="0"/>
              <a:t>planets form </a:t>
            </a:r>
            <a:r>
              <a:rPr lang="en-GB" altLang="en-GB" sz="1800" dirty="0"/>
              <a:t>from dust</a:t>
            </a:r>
          </a:p>
          <a:p>
            <a:r>
              <a:rPr lang="en-GB" altLang="en-GB" sz="2000" dirty="0"/>
              <a:t>Roughly solar type</a:t>
            </a:r>
            <a:br>
              <a:rPr lang="en-GB" altLang="en-GB" sz="2000" dirty="0"/>
            </a:br>
            <a:r>
              <a:rPr lang="en-GB" altLang="en-GB" sz="2000" dirty="0"/>
              <a:t>(F7 - K2)</a:t>
            </a:r>
          </a:p>
          <a:p>
            <a:pPr lvl="1"/>
            <a:r>
              <a:rPr lang="en-GB" altLang="en-GB" sz="1800" dirty="0"/>
              <a:t>probably some </a:t>
            </a:r>
            <a:br>
              <a:rPr lang="en-GB" altLang="en-GB" sz="1800" dirty="0"/>
            </a:br>
            <a:r>
              <a:rPr lang="en-GB" altLang="en-GB" sz="1800" dirty="0"/>
              <a:t>selection bias: there</a:t>
            </a:r>
            <a:br>
              <a:rPr lang="en-GB" altLang="en-GB" sz="1800" dirty="0"/>
            </a:br>
            <a:r>
              <a:rPr lang="en-GB" altLang="en-GB" sz="1800" dirty="0"/>
              <a:t>are a few low mass</a:t>
            </a:r>
            <a:br>
              <a:rPr lang="en-GB" altLang="en-GB" sz="1800" dirty="0"/>
            </a:br>
            <a:r>
              <a:rPr lang="en-GB" altLang="en-GB" sz="1800" dirty="0"/>
              <a:t>stars </a:t>
            </a:r>
          </a:p>
          <a:p>
            <a:pPr lvl="1"/>
            <a:r>
              <a:rPr lang="en-GB" altLang="en-GB" sz="1800" dirty="0"/>
              <a:t>ultra-accurate</a:t>
            </a:r>
            <a:br>
              <a:rPr lang="en-GB" altLang="en-GB" sz="1800" dirty="0"/>
            </a:br>
            <a:r>
              <a:rPr lang="en-GB" altLang="en-GB" sz="1800" dirty="0"/>
              <a:t>spectroscopy </a:t>
            </a:r>
            <a:br>
              <a:rPr lang="en-GB" altLang="en-GB" sz="1800" dirty="0"/>
            </a:br>
            <a:r>
              <a:rPr lang="en-GB" altLang="en-GB" sz="1800" dirty="0"/>
              <a:t>difficult in cool stars</a:t>
            </a:r>
            <a:br>
              <a:rPr lang="en-GB" altLang="en-GB" sz="1800" dirty="0"/>
            </a:br>
            <a:r>
              <a:rPr lang="en-GB" altLang="en-GB" sz="1800" dirty="0"/>
              <a:t>because of complex</a:t>
            </a:r>
            <a:br>
              <a:rPr lang="en-GB" altLang="en-GB" sz="1800" dirty="0"/>
            </a:br>
            <a:r>
              <a:rPr lang="en-GB" altLang="en-GB" sz="1800" dirty="0"/>
              <a:t>spectra</a:t>
            </a:r>
          </a:p>
        </p:txBody>
      </p:sp>
      <p:graphicFrame>
        <p:nvGraphicFramePr>
          <p:cNvPr id="11" name="Chart 10"/>
          <p:cNvGraphicFramePr/>
          <p:nvPr/>
        </p:nvGraphicFramePr>
        <p:xfrm>
          <a:off x="4519985" y="2628900"/>
          <a:ext cx="4509716" cy="3434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10150" y="3048000"/>
            <a:ext cx="1933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Gaussian fit to nearby F and G class stars</a:t>
            </a:r>
            <a:endParaRPr lang="en-GB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8900" name="Picture 4" descr="http://exoplanet.eu/diagrams/diagram.png?t=h&amp;f=&amp;x=star.mass&amp;xmin=&amp;xmax=&amp;y=raw&amp;ymin=&amp;ymax=&amp;nbin=20"/>
          <p:cNvPicPr>
            <a:picLocks noChangeAspect="1" noChangeArrowheads="1"/>
          </p:cNvPicPr>
          <p:nvPr/>
        </p:nvPicPr>
        <p:blipFill>
          <a:blip r:embed="rId5" cstate="print"/>
          <a:srcRect l="3957" t="7231" r="7458"/>
          <a:stretch>
            <a:fillRect/>
          </a:stretch>
        </p:blipFill>
        <p:spPr bwMode="auto">
          <a:xfrm>
            <a:off x="4002656" y="2460867"/>
            <a:ext cx="4968815" cy="390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56F2-E0BA-4966-9CF9-CB5989A379B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are these planets?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384675" cy="4114800"/>
          </a:xfrm>
        </p:spPr>
        <p:txBody>
          <a:bodyPr/>
          <a:lstStyle/>
          <a:p>
            <a:r>
              <a:rPr lang="en-GB" altLang="en-GB" sz="2000"/>
              <a:t>Solar system has small rocky planets close to star, large gas giants further away</a:t>
            </a:r>
          </a:p>
          <a:p>
            <a:pPr lvl="1"/>
            <a:r>
              <a:rPr lang="en-GB" altLang="en-GB" sz="1800"/>
              <a:t>no experience of </a:t>
            </a:r>
            <a:r>
              <a:rPr lang="en-GB" altLang="en-GB" sz="1800">
                <a:solidFill>
                  <a:srgbClr val="FFFF99"/>
                </a:solidFill>
              </a:rPr>
              <a:t>large</a:t>
            </a:r>
            <a:r>
              <a:rPr lang="en-GB" altLang="en-GB" sz="1800"/>
              <a:t> planets </a:t>
            </a:r>
            <a:r>
              <a:rPr lang="en-GB" altLang="en-GB" sz="1800">
                <a:solidFill>
                  <a:srgbClr val="FFFF99"/>
                </a:solidFill>
              </a:rPr>
              <a:t>close </a:t>
            </a:r>
            <a:r>
              <a:rPr lang="en-GB" altLang="en-GB" sz="1800"/>
              <a:t>to star</a:t>
            </a:r>
          </a:p>
          <a:p>
            <a:pPr lvl="1"/>
            <a:r>
              <a:rPr lang="en-GB" altLang="en-GB" sz="1800"/>
              <a:t>generally assume these are gas giants, but direct evidence only for transiting planets</a:t>
            </a:r>
          </a:p>
        </p:txBody>
      </p:sp>
      <p:pic>
        <p:nvPicPr>
          <p:cNvPr id="171017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27650" y="3749675"/>
            <a:ext cx="3186113" cy="2479675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7835900" y="1766888"/>
            <a:ext cx="850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Mars by HST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7797800" y="3302000"/>
            <a:ext cx="96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 b="1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Voyager</a:t>
            </a:r>
          </a:p>
        </p:txBody>
      </p:sp>
      <p:pic>
        <p:nvPicPr>
          <p:cNvPr id="171022" name="Picture 14" descr="we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67388" y="1677988"/>
            <a:ext cx="1981200" cy="1981200"/>
          </a:xfr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7F93-1226-4929-B545-97834A85D4C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How are they formed?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6600" y="17526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Our theory for solar system: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stellar wind from young Sun blows volatiles outwards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“snowstorm” at 5 AU where water-ice solidifies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fast accretion of large icy planet (~10 </a:t>
            </a:r>
            <a:r>
              <a:rPr lang="en-GB" altLang="en-GB" sz="1800" dirty="0" err="1"/>
              <a:t>M</a:t>
            </a:r>
            <a:r>
              <a:rPr lang="en-GB" altLang="en-GB" sz="1800" baseline="-25000" dirty="0" err="1"/>
              <a:t>Earth</a:t>
            </a:r>
            <a:r>
              <a:rPr lang="en-GB" altLang="en-GB" sz="1800" dirty="0"/>
              <a:t>) which then collects H/He atmosphere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gas giants Jupiter, Saturn just outside “snow line”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small rocky planets inside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slowly accreting icy planets in outer system (Uranus, Neptune)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752599"/>
            <a:ext cx="3810000" cy="471721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 err="1"/>
              <a:t>Extrasolar</a:t>
            </a:r>
            <a:r>
              <a:rPr lang="en-GB" altLang="en-GB" sz="2000" dirty="0"/>
              <a:t> “hot </a:t>
            </a:r>
            <a:r>
              <a:rPr lang="en-GB" altLang="en-GB" sz="2000" dirty="0" err="1"/>
              <a:t>Jupiters</a:t>
            </a:r>
            <a:r>
              <a:rPr lang="en-GB" altLang="en-GB" sz="2000" dirty="0"/>
              <a:t>”: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do they form in situ?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looks impossible: too hot for ices, too little material for rock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do they form outside snow line and migrate?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planet forms in gas/dust disc around star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drag from remaining gas/dust causes it to spiral inwards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66FFFF"/>
              </a:buClr>
            </a:pPr>
            <a:r>
              <a:rPr lang="en-GB" altLang="en-GB" sz="1600" dirty="0">
                <a:solidFill>
                  <a:schemeClr val="accent5"/>
                </a:solidFill>
              </a:rPr>
              <a:t>why does it stop?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Clr>
                <a:srgbClr val="66FFFF"/>
              </a:buClr>
            </a:pPr>
            <a:r>
              <a:rPr lang="en-GB" altLang="en-GB" sz="1800" dirty="0"/>
              <a:t>why didn’t Jupiter do this</a:t>
            </a:r>
            <a:r>
              <a:rPr lang="en-GB" altLang="en-GB" sz="1800" dirty="0" smtClean="0"/>
              <a:t>?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66FFFF"/>
              </a:buClr>
            </a:pPr>
            <a:r>
              <a:rPr lang="en-GB" altLang="en-GB" sz="1600" dirty="0" smtClean="0">
                <a:solidFill>
                  <a:srgbClr val="FFFF99"/>
                </a:solidFill>
              </a:rPr>
              <a:t>current  theory—it did, but moved back out owing to interaction with Saturn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66FFFF"/>
              </a:buClr>
            </a:pPr>
            <a:r>
              <a:rPr lang="en-GB" altLang="en-GB" sz="1600" dirty="0" smtClean="0">
                <a:solidFill>
                  <a:srgbClr val="FFFF99"/>
                </a:solidFill>
              </a:rPr>
              <a:t>see PHY106</a:t>
            </a:r>
            <a:endParaRPr lang="en-GB" alt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41186-D2F2-4A56-AD46-2C91BDF0A83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Formation of “hot Jupiters”</a:t>
            </a: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4" cstate="print"/>
          <a:srcRect t="3038"/>
          <a:stretch>
            <a:fillRect/>
          </a:stretch>
        </p:blipFill>
        <p:spPr bwMode="auto">
          <a:xfrm>
            <a:off x="863600" y="1674813"/>
            <a:ext cx="3365500" cy="4597400"/>
          </a:xfrm>
          <a:prstGeom prst="rect">
            <a:avLst/>
          </a:prstGeom>
          <a:noFill/>
        </p:spPr>
      </p:pic>
      <p:sp>
        <p:nvSpPr>
          <p:cNvPr id="172039" name="Text Box 7"/>
          <p:cNvSpPr txBox="1">
            <a:spLocks noChangeArrowheads="1"/>
          </p:cNvSpPr>
          <p:nvPr/>
        </p:nvSpPr>
        <p:spPr bwMode="auto">
          <a:xfrm>
            <a:off x="6464300" y="5918200"/>
            <a:ext cx="22098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Movie by Willy Kley</a:t>
            </a:r>
          </a:p>
        </p:txBody>
      </p:sp>
      <p:pic>
        <p:nvPicPr>
          <p:cNvPr id="11" name="kley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664242" y="1808747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Our Evolving Universe</a:t>
            </a:r>
            <a:endParaRPr lang="en-US" altLang="en-US" b="0" i="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DEE6D-7767-4375-84BA-F2DD07EA0C03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have we learned?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521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Using Doppler shift measurements we have detected planets round </a:t>
            </a:r>
            <a:br>
              <a:rPr lang="en-GB" altLang="en-GB" sz="2000" dirty="0"/>
            </a:br>
            <a:r>
              <a:rPr lang="en-GB" altLang="en-GB" sz="2000" dirty="0" smtClean="0"/>
              <a:t>~800 </a:t>
            </a:r>
            <a:r>
              <a:rPr lang="en-GB" altLang="en-GB" sz="2000" dirty="0"/>
              <a:t>nearby stars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 smtClean="0"/>
              <a:t>relatively massive </a:t>
            </a:r>
            <a:r>
              <a:rPr lang="en-GB" altLang="en-GB" sz="1800" dirty="0"/>
              <a:t>planets close to stars, often in eccentric orbits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not what was expected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may arise when Jupiter-like planets migrate inwards after formation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/>
              <a:t>mainly single planets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 smtClean="0">
                <a:solidFill>
                  <a:schemeClr val="accent5"/>
                </a:solidFill>
              </a:rPr>
              <a:t>174 multi-planet systems containing up to 7 detected planets</a:t>
            </a:r>
            <a:endParaRPr lang="en-GB" altLang="en-GB" sz="1600" dirty="0">
              <a:solidFill>
                <a:schemeClr val="accent5"/>
              </a:solidFill>
            </a:endParaRP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solar system has only </a:t>
            </a:r>
            <a:r>
              <a:rPr lang="en-GB" altLang="en-GB" sz="1600" dirty="0" smtClean="0">
                <a:solidFill>
                  <a:schemeClr val="accent5"/>
                </a:solidFill>
              </a:rPr>
              <a:t>1-2  detectable giant planets </a:t>
            </a:r>
            <a:endParaRPr lang="en-GB" altLang="en-GB" sz="1600" dirty="0">
              <a:solidFill>
                <a:schemeClr val="accent5"/>
              </a:solidFill>
            </a:endParaRP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752600"/>
            <a:ext cx="4254500" cy="4114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What does this imply?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>
                <a:solidFill>
                  <a:srgbClr val="FF0000"/>
                </a:solidFill>
              </a:rPr>
              <a:t>does not</a:t>
            </a:r>
            <a:r>
              <a:rPr lang="en-GB" altLang="en-GB" sz="1800" dirty="0"/>
              <a:t> imply that such systems are typical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detection method is biased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>
                <a:solidFill>
                  <a:srgbClr val="FFFF99"/>
                </a:solidFill>
              </a:rPr>
              <a:t>does</a:t>
            </a:r>
            <a:r>
              <a:rPr lang="en-GB" altLang="en-GB" sz="1800" dirty="0"/>
              <a:t> imply that they are possible!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>
                <a:solidFill>
                  <a:srgbClr val="FF0000"/>
                </a:solidFill>
              </a:rPr>
              <a:t>does not</a:t>
            </a:r>
            <a:r>
              <a:rPr lang="en-GB" altLang="en-GB" sz="1800" dirty="0"/>
              <a:t> imply that systems like ours are uncommon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Jupiter is barely detectable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altLang="en-GB" sz="1800" dirty="0">
                <a:solidFill>
                  <a:srgbClr val="FFFF99"/>
                </a:solidFill>
              </a:rPr>
              <a:t>but</a:t>
            </a:r>
            <a:r>
              <a:rPr lang="en-GB" altLang="en-GB" sz="1800" dirty="0"/>
              <a:t> does not provide evidence that they are common!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en-GB" altLang="en-GB" sz="2000" dirty="0"/>
              <a:t>No evidence yet for “other Earths”</a:t>
            </a:r>
          </a:p>
          <a:p>
            <a:pPr algn="r">
              <a:lnSpc>
                <a:spcPct val="90000"/>
              </a:lnSpc>
              <a:spcBef>
                <a:spcPct val="10000"/>
              </a:spcBef>
              <a:buFont typeface="Monotype Sorts" pitchFamily="2" charset="2"/>
              <a:buNone/>
            </a:pPr>
            <a:r>
              <a:rPr lang="en-GB" altLang="en-GB" sz="2400" b="1" i="1" dirty="0">
                <a:solidFill>
                  <a:srgbClr val="FFFF99"/>
                </a:solidFill>
                <a:latin typeface="Times" pitchFamily="18" charset="0"/>
              </a:rPr>
              <a:t>...speculation next lecture!</a:t>
            </a:r>
            <a:endParaRPr lang="en-GB" alt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BFD4-4887-4011-B872-D61B94AFBED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r>
              <a:rPr lang="en-GB" altLang="en-GB" sz="4000" b="1" dirty="0">
                <a:solidFill>
                  <a:schemeClr val="bg1"/>
                </a:solidFill>
                <a:latin typeface="Helvetica" pitchFamily="34" charset="0"/>
              </a:rPr>
              <a:t>A planet-building universe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8382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GB" altLang="en-GB" sz="2000" dirty="0">
                <a:solidFill>
                  <a:schemeClr val="bg1"/>
                </a:solidFill>
                <a:latin typeface="Comic Sans MS" pitchFamily="66" charset="0"/>
              </a:rPr>
              <a:t>Massive stars produce heavy elements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pitchFamily="2" charset="2"/>
              <a:buChar char="l"/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and disseminate them into interstellar medium via planetary nebulae and supernovae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GB" altLang="en-GB" sz="2000" dirty="0">
                <a:solidFill>
                  <a:schemeClr val="bg1"/>
                </a:solidFill>
                <a:latin typeface="Comic Sans MS" pitchFamily="66" charset="0"/>
              </a:rPr>
              <a:t>Heavy elements in cool gas tend to clump together to form small dust grains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pitchFamily="2" charset="2"/>
              <a:buChar char="l"/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reason for opacity of gas clouds in Milky Way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4800600" y="17526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Monotype Sorts" pitchFamily="2" charset="2"/>
              <a:buChar char="n"/>
            </a:pPr>
            <a:r>
              <a:rPr lang="en-GB" altLang="en-GB" sz="2000" dirty="0">
                <a:solidFill>
                  <a:schemeClr val="bg1"/>
                </a:solidFill>
                <a:latin typeface="Comic Sans MS" pitchFamily="66" charset="0"/>
              </a:rPr>
              <a:t>Theory and observation (</a:t>
            </a:r>
            <a:r>
              <a:rPr lang="en-GB" altLang="en-GB" sz="2000" dirty="0" err="1">
                <a:solidFill>
                  <a:schemeClr val="bg1"/>
                </a:solidFill>
                <a:latin typeface="Comic Sans MS" pitchFamily="66" charset="0"/>
              </a:rPr>
              <a:t>cratering</a:t>
            </a:r>
            <a:r>
              <a:rPr lang="en-GB" altLang="en-GB" sz="2000" dirty="0">
                <a:solidFill>
                  <a:schemeClr val="bg1"/>
                </a:solidFill>
                <a:latin typeface="Comic Sans MS" pitchFamily="66" charset="0"/>
              </a:rPr>
              <a:t> record) suggest planets of solar system formed by accretion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pitchFamily="2" charset="2"/>
              <a:buChar char="l"/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dust grains collide and stick to form successively larger bodies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SzPct val="60000"/>
              <a:buFont typeface="Monotype Sorts" pitchFamily="2" charset="2"/>
              <a:buChar char="l"/>
            </a:pPr>
            <a:r>
              <a:rPr lang="en-GB" altLang="en-GB" dirty="0">
                <a:solidFill>
                  <a:srgbClr val="66FFFF"/>
                </a:solidFill>
                <a:latin typeface="Comic Sans MS" pitchFamily="66" charset="0"/>
              </a:rPr>
              <a:t>probably fairly easy process if stars form from dust-rich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Our Evolving Universe</a:t>
            </a:r>
            <a:endParaRPr lang="en-US" altLang="en-US" b="0" i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4355-1CAC-4284-9122-324CD5F4569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Detection of extrasolar planets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835900" cy="4114800"/>
          </a:xfrm>
        </p:spPr>
        <p:txBody>
          <a:bodyPr/>
          <a:lstStyle/>
          <a:p>
            <a:r>
              <a:rPr lang="en-GB" altLang="en-GB" sz="2000" dirty="0" smtClean="0"/>
              <a:t>Over 850 planets </a:t>
            </a:r>
            <a:r>
              <a:rPr lang="en-GB" altLang="en-GB" sz="2000" dirty="0"/>
              <a:t>have now been observed around other stars</a:t>
            </a:r>
          </a:p>
          <a:p>
            <a:pPr lvl="1"/>
            <a:r>
              <a:rPr lang="en-GB" altLang="en-GB" sz="1800" dirty="0"/>
              <a:t>how are they detected?</a:t>
            </a:r>
          </a:p>
          <a:p>
            <a:pPr lvl="1"/>
            <a:r>
              <a:rPr lang="en-GB" altLang="en-GB" sz="1800" dirty="0"/>
              <a:t>what do they look like?</a:t>
            </a:r>
          </a:p>
          <a:p>
            <a:pPr lvl="1"/>
            <a:r>
              <a:rPr lang="en-GB" altLang="en-GB" sz="1800" dirty="0"/>
              <a:t>what do they tell us?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4686300" y="4191000"/>
            <a:ext cx="3860800" cy="1614488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66FFFF"/>
              </a:buClr>
              <a:buSzPct val="75000"/>
              <a:buFont typeface="Wingdings" pitchFamily="2" charset="2"/>
              <a:buChar char="l"/>
            </a:pPr>
            <a:r>
              <a:rPr lang="en-GB" dirty="0"/>
              <a:t> </a:t>
            </a:r>
            <a:r>
              <a:rPr lang="en-GB" dirty="0">
                <a:solidFill>
                  <a:srgbClr val="FFFF99"/>
                </a:solidFill>
                <a:latin typeface="Comic Sans MS" pitchFamily="66" charset="0"/>
              </a:rPr>
              <a:t>How do planets form?</a:t>
            </a:r>
          </a:p>
          <a:p>
            <a:pPr>
              <a:spcBef>
                <a:spcPct val="50000"/>
              </a:spcBef>
              <a:buClr>
                <a:srgbClr val="66FFFF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solidFill>
                  <a:srgbClr val="FFFF99"/>
                </a:solidFill>
                <a:latin typeface="Comic Sans MS" pitchFamily="66" charset="0"/>
              </a:rPr>
              <a:t> Are planets common?</a:t>
            </a:r>
          </a:p>
          <a:p>
            <a:pPr>
              <a:spcBef>
                <a:spcPct val="50000"/>
              </a:spcBef>
              <a:buClr>
                <a:srgbClr val="66FFFF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solidFill>
                  <a:srgbClr val="FFFF99"/>
                </a:solidFill>
                <a:latin typeface="Comic Sans MS" pitchFamily="66" charset="0"/>
              </a:rPr>
              <a:t> Is our system typical?</a:t>
            </a:r>
          </a:p>
          <a:p>
            <a:pPr>
              <a:spcBef>
                <a:spcPct val="50000"/>
              </a:spcBef>
              <a:buClr>
                <a:srgbClr val="66FFFF"/>
              </a:buClr>
              <a:buSzPct val="75000"/>
              <a:buFont typeface="Wingdings" pitchFamily="2" charset="2"/>
              <a:buChar char="l"/>
            </a:pPr>
            <a:r>
              <a:rPr lang="en-GB" dirty="0">
                <a:solidFill>
                  <a:srgbClr val="FFFF99"/>
                </a:solidFill>
                <a:latin typeface="Comic Sans MS" pitchFamily="66" charset="0"/>
              </a:rPr>
              <a:t> Are Earth-like planets common?</a:t>
            </a:r>
            <a:endParaRPr lang="en-GB" dirty="0"/>
          </a:p>
        </p:txBody>
      </p:sp>
      <p:pic>
        <p:nvPicPr>
          <p:cNvPr id="9" name="disk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356936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66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Our Evolving Universe</a:t>
            </a:r>
            <a:endParaRPr lang="en-US" altLang="en-US" b="0" i="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FC67-40A6-4859-ACCC-3EFBCCA46AE2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First, find your planet...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310063"/>
          </a:xfrm>
        </p:spPr>
        <p:txBody>
          <a:bodyPr/>
          <a:lstStyle/>
          <a:p>
            <a:r>
              <a:rPr lang="en-GB" altLang="en-GB" sz="2000" dirty="0"/>
              <a:t>Can we observe planets directly?</a:t>
            </a:r>
          </a:p>
          <a:p>
            <a:pPr lvl="1"/>
            <a:r>
              <a:rPr lang="en-GB" altLang="en-GB" sz="1800" dirty="0"/>
              <a:t>hardly ever with current </a:t>
            </a:r>
            <a:r>
              <a:rPr lang="en-GB" altLang="en-GB" sz="1800" dirty="0" smtClean="0"/>
              <a:t>technology (</a:t>
            </a:r>
            <a:r>
              <a:rPr lang="en-GB" altLang="en-GB" sz="1800" dirty="0" smtClean="0">
                <a:hlinkClick r:id="rId3" action="ppaction://hlinkpres?slideindex=1&amp;slidetitle="/>
              </a:rPr>
              <a:t>but...</a:t>
            </a:r>
            <a:r>
              <a:rPr lang="en-GB" altLang="en-GB" sz="1800" dirty="0" smtClean="0"/>
              <a:t>)</a:t>
            </a:r>
            <a:endParaRPr lang="en-GB" altLang="en-GB" sz="1800" dirty="0"/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planets too faint compared with their star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this brown dwarf is just visible - and its star is a red dwarf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this suspected planet is orbiting a brown dwarf</a:t>
            </a:r>
          </a:p>
          <a:p>
            <a:pPr lvl="1"/>
            <a:r>
              <a:rPr lang="en-GB" altLang="en-GB" sz="1800" dirty="0"/>
              <a:t>planets shine by reflected light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the brighter the planet, the closer it must be to its star</a:t>
            </a:r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413" y="1692275"/>
            <a:ext cx="3686175" cy="4462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161800" name="Picture 8" descr="The red object appears to be a planet orbiting the brighter (but still relatively dim) brown dwarf star, seen here as blue-whit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45263" y="1757363"/>
            <a:ext cx="2095500" cy="160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16206-053C-466E-B47A-AA383E8331C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Finding invisible planets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114800" cy="4114800"/>
          </a:xfrm>
        </p:spPr>
        <p:txBody>
          <a:bodyPr/>
          <a:lstStyle/>
          <a:p>
            <a:r>
              <a:rPr lang="en-GB" altLang="en-GB" sz="2000" dirty="0"/>
              <a:t>Gravitational force is </a:t>
            </a:r>
            <a:br>
              <a:rPr lang="en-GB" altLang="en-GB" sz="2000" dirty="0"/>
            </a:br>
            <a:r>
              <a:rPr lang="en-GB" altLang="en-GB" sz="2000" dirty="0"/>
              <a:t>mutual: planet pulls on star </a:t>
            </a:r>
            <a:br>
              <a:rPr lang="en-GB" altLang="en-GB" sz="2000" dirty="0"/>
            </a:br>
            <a:r>
              <a:rPr lang="en-GB" altLang="en-GB" sz="2000" dirty="0"/>
              <a:t>as much as star on planet</a:t>
            </a:r>
          </a:p>
          <a:p>
            <a:pPr lvl="1"/>
            <a:r>
              <a:rPr lang="en-GB" altLang="en-GB" sz="1800" dirty="0"/>
              <a:t>star must move around system centre of mass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it changes position on the sky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it moves along line of sight</a:t>
            </a:r>
          </a:p>
          <a:p>
            <a:pPr lvl="1"/>
            <a:r>
              <a:rPr lang="en-GB" altLang="en-GB" sz="1800" dirty="0"/>
              <a:t>problem: star is much more massive than planet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so won’t move much, or very quickly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GB" sz="2000" dirty="0"/>
              <a:t>Example: Sun and Jupiter</a:t>
            </a:r>
          </a:p>
          <a:p>
            <a:pPr lvl="1"/>
            <a:r>
              <a:rPr lang="en-GB" altLang="en-GB" sz="1800" dirty="0"/>
              <a:t>Sun weighs 1000x Jupiter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Radius of Jupiter’s orbit around centre of mass: </a:t>
            </a:r>
            <a:br>
              <a:rPr lang="en-GB" altLang="en-GB" sz="1600" dirty="0">
                <a:solidFill>
                  <a:schemeClr val="accent5"/>
                </a:solidFill>
              </a:rPr>
            </a:br>
            <a:r>
              <a:rPr lang="en-GB" altLang="en-GB" sz="1600" dirty="0">
                <a:solidFill>
                  <a:schemeClr val="accent5"/>
                </a:solidFill>
              </a:rPr>
              <a:t>5.2 AU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Radius of Sun’s orbit:</a:t>
            </a:r>
            <a:br>
              <a:rPr lang="en-GB" altLang="en-GB" sz="1600" dirty="0">
                <a:solidFill>
                  <a:schemeClr val="accent5"/>
                </a:solidFill>
              </a:rPr>
            </a:br>
            <a:r>
              <a:rPr lang="en-GB" altLang="en-GB" sz="1600" dirty="0">
                <a:solidFill>
                  <a:schemeClr val="accent5"/>
                </a:solidFill>
              </a:rPr>
              <a:t>0.0052 AU</a:t>
            </a:r>
          </a:p>
          <a:p>
            <a:pPr lvl="2">
              <a:lnSpc>
                <a:spcPct val="90000"/>
              </a:lnSpc>
              <a:spcBef>
                <a:spcPct val="10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Radius of Sun: 0.0047 AU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SzTx/>
              <a:buFont typeface="Monotype Sorts" pitchFamily="2" charset="2"/>
              <a:buChar char="è"/>
            </a:pPr>
            <a:r>
              <a:rPr lang="en-GB" altLang="en-GB" sz="1600" dirty="0">
                <a:solidFill>
                  <a:schemeClr val="hlink"/>
                </a:solidFill>
              </a:rPr>
              <a:t>From nearest star, Sun’s motion like 1p piece seen from 600 km away!</a:t>
            </a:r>
            <a:endParaRPr lang="en-GB" altLang="en-GB" sz="1600" dirty="0"/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9933"/>
              </a:buClr>
            </a:pPr>
            <a:r>
              <a:rPr lang="en-GB" altLang="en-GB" sz="1600" dirty="0">
                <a:solidFill>
                  <a:srgbClr val="FFFF99"/>
                </a:solidFill>
              </a:rPr>
              <a:t>Orbital velocity of Jupiter:</a:t>
            </a:r>
            <a:br>
              <a:rPr lang="en-GB" altLang="en-GB" sz="1600" dirty="0">
                <a:solidFill>
                  <a:srgbClr val="FFFF99"/>
                </a:solidFill>
              </a:rPr>
            </a:br>
            <a:r>
              <a:rPr lang="en-GB" altLang="en-GB" sz="1600" dirty="0">
                <a:solidFill>
                  <a:srgbClr val="FFFF99"/>
                </a:solidFill>
              </a:rPr>
              <a:t>13 km/s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9933"/>
              </a:buClr>
            </a:pPr>
            <a:r>
              <a:rPr lang="en-GB" altLang="en-GB" sz="1600" dirty="0">
                <a:solidFill>
                  <a:srgbClr val="FFFF99"/>
                </a:solidFill>
              </a:rPr>
              <a:t>Orbital velocity of Sun:</a:t>
            </a:r>
            <a:br>
              <a:rPr lang="en-GB" altLang="en-GB" sz="1600" dirty="0">
                <a:solidFill>
                  <a:srgbClr val="FFFF99"/>
                </a:solidFill>
              </a:rPr>
            </a:br>
            <a:r>
              <a:rPr lang="en-GB" altLang="en-GB" sz="1600" dirty="0">
                <a:solidFill>
                  <a:srgbClr val="FFFF99"/>
                </a:solidFill>
              </a:rPr>
              <a:t>13 m/s</a:t>
            </a:r>
          </a:p>
          <a:p>
            <a:pPr lvl="2">
              <a:lnSpc>
                <a:spcPct val="90000"/>
              </a:lnSpc>
              <a:spcBef>
                <a:spcPct val="10000"/>
              </a:spcBef>
              <a:buClr>
                <a:srgbClr val="FF9933"/>
              </a:buClr>
              <a:buSzTx/>
              <a:buFont typeface="Monotype Sorts" pitchFamily="2" charset="2"/>
              <a:buChar char="è"/>
            </a:pPr>
            <a:r>
              <a:rPr lang="en-GB" altLang="en-GB" sz="1600" dirty="0">
                <a:solidFill>
                  <a:schemeClr val="hlink"/>
                </a:solidFill>
              </a:rPr>
              <a:t>wavelength shift of 1 in 20 million!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147C-06D6-4AB1-8492-9ABBC74CD86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Method 1: astrometry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394200"/>
          </a:xfrm>
        </p:spPr>
        <p:txBody>
          <a:bodyPr/>
          <a:lstStyle/>
          <a:p>
            <a:r>
              <a:rPr lang="en-GB" altLang="en-GB" sz="2000" dirty="0"/>
              <a:t>Look for star moving across sky</a:t>
            </a:r>
          </a:p>
          <a:p>
            <a:pPr lvl="1"/>
            <a:r>
              <a:rPr lang="en-GB" altLang="en-GB" sz="1800" dirty="0"/>
              <a:t>used to detect presence of Sirius B (white dwarf)</a:t>
            </a:r>
          </a:p>
          <a:p>
            <a:pPr lvl="1"/>
            <a:r>
              <a:rPr lang="en-GB" altLang="en-GB" sz="1800" dirty="0"/>
              <a:t>need nearby star 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to detect motion</a:t>
            </a:r>
          </a:p>
          <a:p>
            <a:pPr lvl="1"/>
            <a:r>
              <a:rPr lang="en-GB" altLang="en-GB" sz="1800" dirty="0"/>
              <a:t>need </a:t>
            </a:r>
            <a:r>
              <a:rPr lang="en-GB" altLang="en-GB" sz="1800" b="1" dirty="0">
                <a:solidFill>
                  <a:srgbClr val="FFFF99"/>
                </a:solidFill>
              </a:rPr>
              <a:t>massive</a:t>
            </a:r>
            <a:r>
              <a:rPr lang="en-GB" altLang="en-GB" sz="1800" dirty="0"/>
              <a:t> planet </a:t>
            </a:r>
            <a:r>
              <a:rPr lang="en-GB" altLang="en-GB" sz="1800" b="1" dirty="0">
                <a:solidFill>
                  <a:srgbClr val="FFFF99"/>
                </a:solidFill>
              </a:rPr>
              <a:t>far</a:t>
            </a:r>
            <a:r>
              <a:rPr lang="en-GB" altLang="en-GB" sz="1800" dirty="0"/>
              <a:t> from star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maximise size of star’s orbit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long period: need long series of observations</a:t>
            </a:r>
          </a:p>
          <a:p>
            <a:r>
              <a:rPr lang="en-GB" altLang="en-GB" sz="2000" dirty="0"/>
              <a:t>Only one or two detections</a:t>
            </a:r>
          </a:p>
        </p:txBody>
      </p:sp>
      <p:pic>
        <p:nvPicPr>
          <p:cNvPr id="10" name="vbin4.mpeg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181600" y="2286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76DEE-7F81-4432-840D-98644DDF5C4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Method 2: Doppler shift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391526"/>
          </a:xfrm>
        </p:spPr>
        <p:txBody>
          <a:bodyPr/>
          <a:lstStyle/>
          <a:p>
            <a:r>
              <a:rPr lang="en-GB" altLang="en-GB" sz="2000" dirty="0"/>
              <a:t>Look for periodic shift in star’s spectrum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altLang="en-GB" sz="1800" dirty="0"/>
              <a:t>does not depend on distance of star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altLang="en-GB" sz="1800" dirty="0"/>
              <a:t>need </a:t>
            </a:r>
            <a:r>
              <a:rPr lang="en-GB" altLang="en-GB" sz="1800" b="1" dirty="0">
                <a:solidFill>
                  <a:srgbClr val="FFFF99"/>
                </a:solidFill>
              </a:rPr>
              <a:t>massive</a:t>
            </a:r>
            <a:r>
              <a:rPr lang="en-GB" altLang="en-GB" sz="1800" dirty="0"/>
              <a:t> planet </a:t>
            </a:r>
            <a:r>
              <a:rPr lang="en-GB" altLang="en-GB" sz="1800" b="1" dirty="0">
                <a:solidFill>
                  <a:srgbClr val="FFFF99"/>
                </a:solidFill>
              </a:rPr>
              <a:t>near</a:t>
            </a:r>
            <a:r>
              <a:rPr lang="en-GB" altLang="en-GB" sz="1800" dirty="0"/>
              <a:t> star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the closer the planet, the faster the orbital speed (of both planet and star)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GB" altLang="en-GB" sz="1800" dirty="0"/>
              <a:t>need very good spectrum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GB" altLang="en-GB" sz="1600" dirty="0">
                <a:solidFill>
                  <a:schemeClr val="accent5"/>
                </a:solidFill>
              </a:rPr>
              <a:t>measure Doppler shifts of &lt;1 in 1000000</a:t>
            </a:r>
          </a:p>
          <a:p>
            <a:r>
              <a:rPr lang="en-GB" altLang="en-GB" sz="2000" dirty="0" smtClean="0"/>
              <a:t>Most confirmed </a:t>
            </a:r>
            <a:r>
              <a:rPr lang="en-GB" altLang="en-GB" sz="2000" dirty="0"/>
              <a:t>detections use this </a:t>
            </a:r>
            <a:r>
              <a:rPr lang="en-GB" altLang="en-GB" sz="2000" dirty="0" smtClean="0"/>
              <a:t>method</a:t>
            </a:r>
          </a:p>
          <a:p>
            <a:pPr lvl="1"/>
            <a:r>
              <a:rPr lang="en-GB" altLang="en-GB" sz="1600" dirty="0" smtClean="0"/>
              <a:t>and it is used to confirm transit candidates</a:t>
            </a:r>
            <a:endParaRPr lang="en-GB" altLang="en-GB" sz="1600" dirty="0"/>
          </a:p>
        </p:txBody>
      </p:sp>
      <p:pic>
        <p:nvPicPr>
          <p:cNvPr id="10" name="spbin.mpeg">
            <a:hlinkClick r:id="" action="ppaction://media"/>
          </p:cNvPr>
          <p:cNvPicPr>
            <a:picLocks noGrp="1" noRot="1" noChangeAspect="1"/>
          </p:cNvPicPr>
          <p:nvPr>
            <p:ph type="media" sz="half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800600" y="1905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034E-22EB-4349-9C0E-136F2F3D84A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Problems….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114800" cy="4114800"/>
          </a:xfrm>
        </p:spPr>
        <p:txBody>
          <a:bodyPr/>
          <a:lstStyle/>
          <a:p>
            <a:r>
              <a:rPr lang="en-GB" altLang="en-GB" sz="2000" dirty="0"/>
              <a:t>Doppler shift only detects velocity along line of sight</a:t>
            </a:r>
          </a:p>
          <a:p>
            <a:pPr lvl="1"/>
            <a:r>
              <a:rPr lang="en-GB" altLang="en-GB" sz="1800" dirty="0"/>
              <a:t>can’t distinguish massive planet (or brown dwarf!) in tilted orbit from less massive planet in edge-on orbit</a:t>
            </a:r>
          </a:p>
          <a:p>
            <a:pPr lvl="1"/>
            <a:r>
              <a:rPr lang="en-GB" altLang="en-GB" sz="1800" dirty="0"/>
              <a:t>usually nothing to be done about this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might see planet move across face of star (transit)</a:t>
            </a:r>
          </a:p>
          <a:p>
            <a:pPr lvl="2"/>
            <a:r>
              <a:rPr lang="en-GB" altLang="en-GB" sz="1600" dirty="0">
                <a:solidFill>
                  <a:schemeClr val="accent5"/>
                </a:solidFill>
              </a:rPr>
              <a:t>can try astrometry</a:t>
            </a:r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5116513" y="1831975"/>
          <a:ext cx="3252787" cy="2254250"/>
        </p:xfrm>
        <a:graphic>
          <a:graphicData uri="http://schemas.openxmlformats.org/presentationml/2006/ole">
            <p:oleObj spid="_x0000_s190466" name="Picture" r:id="rId4" imgW="2807208" imgH="1944624" progId="Word.Picture.8">
              <p:embed/>
            </p:oleObj>
          </a:graphicData>
        </a:graphic>
      </p:graphicFrame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8600" y="4294188"/>
            <a:ext cx="3187700" cy="1903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80DD0-42F9-449A-8159-CC99A2F9AC1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 3: transit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810000" cy="4384675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GB" sz="2000" dirty="0"/>
              <a:t>Observe small drop in light from star as planet passes across it</a:t>
            </a:r>
          </a:p>
          <a:p>
            <a:pPr lvl="1">
              <a:lnSpc>
                <a:spcPct val="95000"/>
              </a:lnSpc>
            </a:pPr>
            <a:r>
              <a:rPr lang="en-GB" sz="1800" dirty="0"/>
              <a:t>amount of drop indicates size (not mass) of planet</a:t>
            </a:r>
          </a:p>
          <a:p>
            <a:pPr lvl="1">
              <a:lnSpc>
                <a:spcPct val="95000"/>
              </a:lnSpc>
            </a:pPr>
            <a:r>
              <a:rPr lang="en-GB" sz="1800" dirty="0"/>
              <a:t>interval between transits gives period</a:t>
            </a:r>
          </a:p>
          <a:p>
            <a:pPr lvl="1">
              <a:lnSpc>
                <a:spcPct val="95000"/>
              </a:lnSpc>
            </a:pPr>
            <a:r>
              <a:rPr lang="en-GB" sz="1800" dirty="0"/>
              <a:t>needs confirmation by radial velocity measurements</a:t>
            </a:r>
          </a:p>
          <a:p>
            <a:pPr lvl="2">
              <a:lnSpc>
                <a:spcPct val="95000"/>
              </a:lnSpc>
            </a:pPr>
            <a:r>
              <a:rPr lang="en-GB" sz="1600" dirty="0">
                <a:solidFill>
                  <a:schemeClr val="accent5"/>
                </a:solidFill>
              </a:rPr>
              <a:t>otherwise could be grazing eclipse by stellar companion</a:t>
            </a:r>
          </a:p>
          <a:p>
            <a:pPr>
              <a:lnSpc>
                <a:spcPct val="95000"/>
              </a:lnSpc>
            </a:pPr>
            <a:r>
              <a:rPr lang="en-GB" sz="2000" dirty="0"/>
              <a:t>Increasingly important technique</a:t>
            </a:r>
          </a:p>
        </p:txBody>
      </p:sp>
      <p:pic>
        <p:nvPicPr>
          <p:cNvPr id="180231" name="Picture 7" descr="OGLE-TR-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313" y="1820863"/>
            <a:ext cx="3810000" cy="2897187"/>
          </a:xfrm>
        </p:spPr>
      </p:pic>
      <p:sp>
        <p:nvSpPr>
          <p:cNvPr id="180232" name="Oval 8"/>
          <p:cNvSpPr>
            <a:spLocks noChangeArrowheads="1"/>
          </p:cNvSpPr>
          <p:nvPr/>
        </p:nvSpPr>
        <p:spPr bwMode="auto">
          <a:xfrm>
            <a:off x="5846763" y="5232400"/>
            <a:ext cx="900112" cy="9001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 flipV="1">
            <a:off x="5995988" y="5067300"/>
            <a:ext cx="1035050" cy="14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0233" name="Oval 9"/>
          <p:cNvSpPr>
            <a:spLocks noChangeArrowheads="1"/>
          </p:cNvSpPr>
          <p:nvPr/>
        </p:nvSpPr>
        <p:spPr bwMode="auto">
          <a:xfrm>
            <a:off x="5746750" y="4803775"/>
            <a:ext cx="539750" cy="53975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0236" name="Line 12"/>
          <p:cNvSpPr>
            <a:spLocks noChangeShapeType="1"/>
          </p:cNvSpPr>
          <p:nvPr/>
        </p:nvSpPr>
        <p:spPr bwMode="auto">
          <a:xfrm flipV="1">
            <a:off x="5984875" y="5657850"/>
            <a:ext cx="1035050" cy="142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0235" name="Oval 11"/>
          <p:cNvSpPr>
            <a:spLocks noChangeArrowheads="1"/>
          </p:cNvSpPr>
          <p:nvPr/>
        </p:nvSpPr>
        <p:spPr bwMode="auto">
          <a:xfrm>
            <a:off x="5843588" y="5572125"/>
            <a:ext cx="179387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3010</TotalTime>
  <Words>1037</Words>
  <Application>Microsoft Office PowerPoint</Application>
  <PresentationFormat>On-screen Show (4:3)</PresentationFormat>
  <Paragraphs>223</Paragraphs>
  <Slides>18</Slides>
  <Notes>17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Professional</vt:lpstr>
      <vt:lpstr>Document</vt:lpstr>
      <vt:lpstr>Picture</vt:lpstr>
      <vt:lpstr>A planet-building universe</vt:lpstr>
      <vt:lpstr>Slide 2</vt:lpstr>
      <vt:lpstr>Detection of extrasolar planets</vt:lpstr>
      <vt:lpstr>First, find your planet...</vt:lpstr>
      <vt:lpstr>Finding invisible planets</vt:lpstr>
      <vt:lpstr>Method 1: astrometry</vt:lpstr>
      <vt:lpstr>Method 2: Doppler shift</vt:lpstr>
      <vt:lpstr>Problems….</vt:lpstr>
      <vt:lpstr>Method 3: transit</vt:lpstr>
      <vt:lpstr>Some data….</vt:lpstr>
      <vt:lpstr>Known extrasolar planets</vt:lpstr>
      <vt:lpstr>Known extrasolar planets</vt:lpstr>
      <vt:lpstr>Orbits</vt:lpstr>
      <vt:lpstr>Parent stars</vt:lpstr>
      <vt:lpstr>What are these planets?</vt:lpstr>
      <vt:lpstr>How are they formed?</vt:lpstr>
      <vt:lpstr>Formation of “hot Jupiters”</vt:lpstr>
      <vt:lpstr>What have we learned?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</cp:lastModifiedBy>
  <cp:revision>216</cp:revision>
  <dcterms:created xsi:type="dcterms:W3CDTF">2001-07-03T18:56:06Z</dcterms:created>
  <dcterms:modified xsi:type="dcterms:W3CDTF">2013-12-02T10:18:27Z</dcterms:modified>
</cp:coreProperties>
</file>