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82" r:id="rId2"/>
    <p:sldId id="259" r:id="rId3"/>
    <p:sldId id="260" r:id="rId4"/>
    <p:sldId id="261" r:id="rId5"/>
    <p:sldId id="262" r:id="rId6"/>
    <p:sldId id="265" r:id="rId7"/>
    <p:sldId id="264" r:id="rId8"/>
    <p:sldId id="266" r:id="rId9"/>
    <p:sldId id="278" r:id="rId10"/>
    <p:sldId id="267" r:id="rId11"/>
    <p:sldId id="285" r:id="rId12"/>
    <p:sldId id="270" r:id="rId13"/>
    <p:sldId id="271" r:id="rId14"/>
    <p:sldId id="273" r:id="rId15"/>
    <p:sldId id="279" r:id="rId16"/>
    <p:sldId id="280" r:id="rId17"/>
    <p:sldId id="274" r:id="rId18"/>
    <p:sldId id="281" r:id="rId1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D1F"/>
    <a:srgbClr val="F4D72E"/>
    <a:srgbClr val="C50000"/>
    <a:srgbClr val="8396A6"/>
    <a:srgbClr val="00424A"/>
    <a:srgbClr val="6363A5"/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32" y="-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A2BBF1A-571D-4B1B-A417-0CD2D9F710D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fld id="{DDDFD545-230B-4714-8DED-C4566A015B2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F6A30-770D-475F-9F64-6B7D0EE6D840}" type="slidenum">
              <a:rPr lang="en-GB"/>
              <a:pPr/>
              <a:t>1</a:t>
            </a:fld>
            <a:endParaRPr lang="en-GB"/>
          </a:p>
        </p:txBody>
      </p:sp>
      <p:sp>
        <p:nvSpPr>
          <p:cNvPr id="17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2A121-CDB3-498C-8326-3BF516C2E135}" type="slidenum">
              <a:rPr lang="en-GB"/>
              <a:pPr/>
              <a:t>10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ADC63-80F6-407A-B52F-E5EC48344634}" type="slidenum">
              <a:rPr lang="en-GB"/>
              <a:pPr/>
              <a:t>11</a:t>
            </a:fld>
            <a:endParaRPr lang="en-GB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DF9A4-772C-46F3-989F-601BBFCF6682}" type="slidenum">
              <a:rPr lang="en-GB"/>
              <a:pPr/>
              <a:t>12</a:t>
            </a:fld>
            <a:endParaRPr lang="en-GB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4C4A0-2EB9-41C5-BF61-60690B137D3A}" type="slidenum">
              <a:rPr lang="en-GB"/>
              <a:pPr/>
              <a:t>13</a:t>
            </a:fld>
            <a:endParaRPr lang="en-GB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54E2F-4373-414B-AA13-3422A76BC220}" type="slidenum">
              <a:rPr lang="en-GB"/>
              <a:pPr/>
              <a:t>14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AAA5E-E11B-4D0B-B010-1B1024565681}" type="slidenum">
              <a:rPr lang="en-GB"/>
              <a:pPr/>
              <a:t>15</a:t>
            </a:fld>
            <a:endParaRPr lang="en-GB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8470B-3844-446D-8CE9-FD05F39E81F3}" type="slidenum">
              <a:rPr lang="en-GB"/>
              <a:pPr/>
              <a:t>16</a:t>
            </a:fld>
            <a:endParaRPr lang="en-GB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FFE28-451F-47D1-95E4-38D80F0083A4}" type="slidenum">
              <a:rPr lang="en-GB"/>
              <a:pPr/>
              <a:t>17</a:t>
            </a:fld>
            <a:endParaRPr lang="en-GB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DA2CC-35ED-4414-B367-FDFD5EDCA3FB}" type="slidenum">
              <a:rPr lang="en-GB"/>
              <a:pPr/>
              <a:t>18</a:t>
            </a:fld>
            <a:endParaRPr lang="en-GB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C71A4-C7F2-41BB-9FE2-3802A8FA67BA}" type="slidenum">
              <a:rPr lang="en-GB"/>
              <a:pPr/>
              <a:t>2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DCB73-B0E7-4FBF-B859-24E4DAD59675}" type="slidenum">
              <a:rPr lang="en-GB"/>
              <a:pPr/>
              <a:t>3</a:t>
            </a:fld>
            <a:endParaRPr lang="en-GB"/>
          </a:p>
        </p:txBody>
      </p:sp>
      <p:sp>
        <p:nvSpPr>
          <p:cNvPr id="181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2251C-91B1-4DE9-9D71-3627A8A85D76}" type="slidenum">
              <a:rPr lang="en-GB"/>
              <a:pPr/>
              <a:t>4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9E02B-BDCA-4ADE-94C5-C8BF1292CA52}" type="slidenum">
              <a:rPr lang="en-GB"/>
              <a:pPr/>
              <a:t>5</a:t>
            </a:fld>
            <a:endParaRPr lang="en-GB"/>
          </a:p>
        </p:txBody>
      </p:sp>
      <p:sp>
        <p:nvSpPr>
          <p:cNvPr id="183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8D28B-979D-49E0-A142-899CCBB84A7D}" type="slidenum">
              <a:rPr lang="en-GB"/>
              <a:pPr/>
              <a:t>6</a:t>
            </a:fld>
            <a:endParaRPr lang="en-GB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93553-BDCF-4BB8-B68A-30637471FB70}" type="slidenum">
              <a:rPr lang="en-GB"/>
              <a:pPr/>
              <a:t>7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A188D-1547-4421-8C30-E8D04A4ED34F}" type="slidenum">
              <a:rPr lang="en-GB"/>
              <a:pPr/>
              <a:t>8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9FC35-4B84-4427-BE9E-318F37938FA7}" type="slidenum">
              <a:rPr lang="en-GB"/>
              <a:pPr/>
              <a:t>9</a:t>
            </a:fld>
            <a:endParaRPr lang="en-GB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charset="2"/>
              <a:buNone/>
              <a:defRPr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D2FD7331-0B2C-423B-A903-133387BD4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DF167-2080-4BC3-A0D5-762D1BD10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82930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8293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348552-E65C-471C-9EA5-EE9E741B0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4196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4196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A936C8-8918-4595-A804-B0EDA4422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3EE3A-EC8F-4E62-9C64-2A4589228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5F866F-0CF4-45C3-9F3C-338B490B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4196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4196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EE0A9-3BDB-41DA-A7AC-8A36BB72C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EB6F92-5A6A-4453-981A-C07AB12F0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5C2830-F42D-4F16-AEF0-828D3BE98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A26F53-D480-400D-AC6A-9C4375EF6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2ADCC-2ACF-4612-B3DE-0E5AC3892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0FC67-BCAA-40C5-9313-F565A8F11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88B920E2-537E-4160-A024-B62B63656E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076F0-7435-4282-9FDA-E6DDEAD8E263}" type="slidenum">
              <a:rPr lang="en-US"/>
              <a:pPr/>
              <a:t>1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is the Night Sky Dark?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5" y="1847850"/>
            <a:ext cx="4248150" cy="2895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GB"/>
              <a:t>‘Cosmology’</a:t>
            </a:r>
            <a:endParaRPr lang="en-GB" sz="1800"/>
          </a:p>
          <a:p>
            <a:pPr lvl="1">
              <a:lnSpc>
                <a:spcPct val="90000"/>
              </a:lnSpc>
            </a:pPr>
            <a:r>
              <a:rPr lang="en-GB" sz="1600"/>
              <a:t>Studies of the universe as a whole…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GB" sz="60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GB"/>
              <a:t>Today…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Brief history of ideas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/>
              <a:t>     (Early Greeks </a:t>
            </a:r>
            <a:r>
              <a:rPr lang="en-GB" sz="1600">
                <a:sym typeface="Symbol" pitchFamily="18" charset="2"/>
              </a:rPr>
              <a:t> </a:t>
            </a:r>
            <a:r>
              <a:rPr lang="en-GB" sz="1600" b="1">
                <a:solidFill>
                  <a:srgbClr val="F4D72E"/>
                </a:solidFill>
              </a:rPr>
              <a:t>Big Bang</a:t>
            </a:r>
            <a:r>
              <a:rPr lang="en-GB" sz="1600"/>
              <a:t>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The </a:t>
            </a:r>
            <a:r>
              <a:rPr lang="en-GB" sz="1400">
                <a:solidFill>
                  <a:srgbClr val="FFFF00"/>
                </a:solidFill>
              </a:rPr>
              <a:t>e</a:t>
            </a:r>
            <a:r>
              <a:rPr lang="en-GB" sz="1600">
                <a:solidFill>
                  <a:srgbClr val="FFFF00"/>
                </a:solidFill>
              </a:rPr>
              <a:t>x</a:t>
            </a:r>
            <a:r>
              <a:rPr lang="en-GB" sz="1800">
                <a:solidFill>
                  <a:srgbClr val="FFFF00"/>
                </a:solidFill>
              </a:rPr>
              <a:t>pa</a:t>
            </a:r>
            <a:r>
              <a:rPr lang="en-GB">
                <a:solidFill>
                  <a:srgbClr val="FFFF00"/>
                </a:solidFill>
              </a:rPr>
              <a:t>n</a:t>
            </a:r>
            <a:r>
              <a:rPr lang="en-GB" sz="2200">
                <a:solidFill>
                  <a:srgbClr val="FFFF00"/>
                </a:solidFill>
              </a:rPr>
              <a:t>d</a:t>
            </a:r>
            <a:r>
              <a:rPr lang="en-GB" sz="2400">
                <a:solidFill>
                  <a:srgbClr val="FFFF00"/>
                </a:solidFill>
              </a:rPr>
              <a:t>in</a:t>
            </a:r>
            <a:r>
              <a:rPr lang="en-GB" sz="2800">
                <a:solidFill>
                  <a:srgbClr val="FFFF00"/>
                </a:solidFill>
              </a:rPr>
              <a:t>g</a:t>
            </a:r>
            <a:r>
              <a:rPr lang="en-GB" sz="1600"/>
              <a:t> universe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/>
              <a:t>    (Hubble, Relativity, density &amp; destiny)</a:t>
            </a:r>
          </a:p>
          <a:p>
            <a:pPr lvl="1">
              <a:lnSpc>
                <a:spcPct val="90000"/>
              </a:lnSpc>
            </a:pPr>
            <a:endParaRPr lang="en-GB" sz="1000"/>
          </a:p>
          <a:p>
            <a:pPr lvl="1">
              <a:lnSpc>
                <a:spcPct val="90000"/>
              </a:lnSpc>
            </a:pPr>
            <a:r>
              <a:rPr lang="en-GB" sz="1600"/>
              <a:t>An alternative theory: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/>
              <a:t>           The </a:t>
            </a:r>
            <a:r>
              <a:rPr lang="en-GB" sz="1600">
                <a:solidFill>
                  <a:srgbClr val="FFFF00"/>
                </a:solidFill>
              </a:rPr>
              <a:t>‘Steady State</a:t>
            </a:r>
            <a:r>
              <a:rPr lang="en-GB" sz="1600"/>
              <a:t>’ model</a:t>
            </a: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2112963"/>
            <a:ext cx="3590925" cy="3806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5354B-1035-4AB3-8878-D703809004F8}" type="slidenum">
              <a:rPr lang="en-US"/>
              <a:pPr/>
              <a:t>10</a:t>
            </a:fld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9800" y="2630488"/>
            <a:ext cx="3970338" cy="2400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/>
              <a:t>Not like a normal explosion </a:t>
            </a:r>
          </a:p>
          <a:p>
            <a:pPr>
              <a:lnSpc>
                <a:spcPct val="90000"/>
              </a:lnSpc>
            </a:pPr>
            <a:r>
              <a:rPr lang="en-GB" sz="1600"/>
              <a:t>Not IN a particular place AT a particular time.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Big bang thought to be the beginning of time itself.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Expansion OF space not WITHIN space.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GB" sz="1600"/>
          </a:p>
          <a:p>
            <a:pPr lvl="1">
              <a:lnSpc>
                <a:spcPct val="90000"/>
              </a:lnSpc>
            </a:pPr>
            <a:endParaRPr lang="en-GB" sz="1600"/>
          </a:p>
          <a:p>
            <a:pPr>
              <a:lnSpc>
                <a:spcPct val="90000"/>
              </a:lnSpc>
            </a:pPr>
            <a:endParaRPr lang="en-GB" sz="160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8305800" cy="1104900"/>
          </a:xfrm>
          <a:noFill/>
          <a:ln/>
        </p:spPr>
        <p:txBody>
          <a:bodyPr/>
          <a:lstStyle/>
          <a:p>
            <a:r>
              <a:rPr lang="en-GB" sz="2000" b="0" i="1"/>
              <a:t>The expanding universe…</a:t>
            </a:r>
            <a:br>
              <a:rPr lang="en-GB" sz="2000" b="0" i="1"/>
            </a:br>
            <a:r>
              <a:rPr lang="en-GB" sz="3600"/>
              <a:t>What does the expansion look like?</a:t>
            </a:r>
          </a:p>
        </p:txBody>
      </p:sp>
      <p:grpSp>
        <p:nvGrpSpPr>
          <p:cNvPr id="146442" name="Group 10"/>
          <p:cNvGrpSpPr>
            <a:grpSpLocks/>
          </p:cNvGrpSpPr>
          <p:nvPr/>
        </p:nvGrpSpPr>
        <p:grpSpPr bwMode="auto">
          <a:xfrm>
            <a:off x="5308600" y="2095500"/>
            <a:ext cx="2108200" cy="1422400"/>
            <a:chOff x="3184" y="1592"/>
            <a:chExt cx="1784" cy="1200"/>
          </a:xfrm>
        </p:grpSpPr>
        <p:sp>
          <p:nvSpPr>
            <p:cNvPr id="146441" name="Rectangle 9"/>
            <p:cNvSpPr>
              <a:spLocks noChangeArrowheads="1"/>
            </p:cNvSpPr>
            <p:nvPr/>
          </p:nvSpPr>
          <p:spPr bwMode="auto">
            <a:xfrm>
              <a:off x="3184" y="1592"/>
              <a:ext cx="1784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4643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7" y="1637"/>
              <a:ext cx="1712" cy="1120"/>
            </a:xfrm>
            <a:prstGeom prst="rect">
              <a:avLst/>
            </a:prstGeom>
            <a:noFill/>
            <a:ln w="9525">
              <a:solidFill>
                <a:srgbClr val="9A1D1F"/>
              </a:solidFill>
              <a:miter lim="800000"/>
              <a:headEnd/>
              <a:tailEnd/>
            </a:ln>
          </p:spPr>
        </p:pic>
      </p:grp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7440613" y="2393950"/>
            <a:ext cx="14112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>
                <a:solidFill>
                  <a:srgbClr val="F4D72E"/>
                </a:solidFill>
                <a:latin typeface="Comic Sans MS" pitchFamily="66" charset="0"/>
              </a:rPr>
              <a:t>Raisins in bread</a:t>
            </a:r>
          </a:p>
          <a:p>
            <a:r>
              <a:rPr lang="en-GB" sz="1400">
                <a:solidFill>
                  <a:srgbClr val="F4D72E"/>
                </a:solidFill>
                <a:latin typeface="Comic Sans MS" pitchFamily="66" charset="0"/>
              </a:rPr>
              <a:t>analogy</a:t>
            </a:r>
          </a:p>
        </p:txBody>
      </p:sp>
      <p:grpSp>
        <p:nvGrpSpPr>
          <p:cNvPr id="146489" name="Group 57"/>
          <p:cNvGrpSpPr>
            <a:grpSpLocks/>
          </p:cNvGrpSpPr>
          <p:nvPr/>
        </p:nvGrpSpPr>
        <p:grpSpPr bwMode="auto">
          <a:xfrm>
            <a:off x="5137150" y="3733800"/>
            <a:ext cx="3448050" cy="2228850"/>
            <a:chOff x="3236" y="2352"/>
            <a:chExt cx="2172" cy="1404"/>
          </a:xfrm>
        </p:grpSpPr>
        <p:grpSp>
          <p:nvGrpSpPr>
            <p:cNvPr id="146488" name="Group 56"/>
            <p:cNvGrpSpPr>
              <a:grpSpLocks/>
            </p:cNvGrpSpPr>
            <p:nvPr/>
          </p:nvGrpSpPr>
          <p:grpSpPr bwMode="auto">
            <a:xfrm>
              <a:off x="3236" y="2352"/>
              <a:ext cx="2172" cy="1404"/>
              <a:chOff x="3236" y="2352"/>
              <a:chExt cx="2172" cy="1404"/>
            </a:xfrm>
          </p:grpSpPr>
          <p:sp>
            <p:nvSpPr>
              <p:cNvPr id="146446" name="Text Box 14"/>
              <p:cNvSpPr txBox="1">
                <a:spLocks noChangeArrowheads="1"/>
              </p:cNvSpPr>
              <p:nvPr/>
            </p:nvSpPr>
            <p:spPr bwMode="auto">
              <a:xfrm>
                <a:off x="4767" y="2772"/>
                <a:ext cx="641" cy="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400">
                    <a:solidFill>
                      <a:srgbClr val="F4D72E"/>
                    </a:solidFill>
                    <a:latin typeface="Comic Sans MS" pitchFamily="66" charset="0"/>
                  </a:rPr>
                  <a:t>Surface of balloon analogy</a:t>
                </a:r>
              </a:p>
            </p:txBody>
          </p:sp>
          <p:sp>
            <p:nvSpPr>
              <p:cNvPr id="146449" name="Rectangle 17"/>
              <p:cNvSpPr>
                <a:spLocks noChangeArrowheads="1"/>
              </p:cNvSpPr>
              <p:nvPr/>
            </p:nvSpPr>
            <p:spPr bwMode="auto">
              <a:xfrm>
                <a:off x="3236" y="2352"/>
                <a:ext cx="1512" cy="140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6450" name="Group 18"/>
            <p:cNvGrpSpPr>
              <a:grpSpLocks/>
            </p:cNvGrpSpPr>
            <p:nvPr/>
          </p:nvGrpSpPr>
          <p:grpSpPr bwMode="auto">
            <a:xfrm>
              <a:off x="3308" y="2463"/>
              <a:ext cx="1320" cy="1198"/>
              <a:chOff x="3836" y="1351"/>
              <a:chExt cx="1320" cy="1198"/>
            </a:xfrm>
          </p:grpSpPr>
          <p:grpSp>
            <p:nvGrpSpPr>
              <p:cNvPr id="146451" name="Group 19"/>
              <p:cNvGrpSpPr>
                <a:grpSpLocks noChangeAspect="1"/>
              </p:cNvGrpSpPr>
              <p:nvPr/>
            </p:nvGrpSpPr>
            <p:grpSpPr bwMode="auto">
              <a:xfrm rot="932328">
                <a:off x="4114" y="1577"/>
                <a:ext cx="793" cy="758"/>
                <a:chOff x="3476" y="1328"/>
                <a:chExt cx="1272" cy="1232"/>
              </a:xfrm>
            </p:grpSpPr>
            <p:sp>
              <p:nvSpPr>
                <p:cNvPr id="146452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3476" y="1328"/>
                  <a:ext cx="1272" cy="12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CF5E9"/>
                    </a:gs>
                    <a:gs pos="100000">
                      <a:srgbClr val="8CF5E9">
                        <a:gamma/>
                        <a:shade val="45098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53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1712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5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268" y="140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5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3960" y="244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5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1924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5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84" y="148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5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540" y="22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5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185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984" y="1372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1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048" y="195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2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864" y="231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3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4192" y="171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4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356" y="195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5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56" y="229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6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916" y="16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7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216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8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364" y="241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6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44" y="1544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70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2052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71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588" y="1724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72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96" y="178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7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960" y="21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7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700" y="206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7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724" y="1536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7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212" y="2324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7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680" y="1880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6478" name="Line 46"/>
              <p:cNvSpPr>
                <a:spLocks noChangeAspect="1" noChangeShapeType="1"/>
              </p:cNvSpPr>
              <p:nvPr/>
            </p:nvSpPr>
            <p:spPr bwMode="auto">
              <a:xfrm rot="932328" flipV="1">
                <a:off x="4719" y="1351"/>
                <a:ext cx="41" cy="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79" name="Line 47"/>
              <p:cNvSpPr>
                <a:spLocks noChangeAspect="1" noChangeShapeType="1"/>
              </p:cNvSpPr>
              <p:nvPr/>
            </p:nvSpPr>
            <p:spPr bwMode="auto">
              <a:xfrm rot="932328" flipH="1" flipV="1">
                <a:off x="4130" y="1362"/>
                <a:ext cx="204" cy="2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80" name="Line 48"/>
              <p:cNvSpPr>
                <a:spLocks noChangeAspect="1" noChangeShapeType="1"/>
              </p:cNvSpPr>
              <p:nvPr/>
            </p:nvSpPr>
            <p:spPr bwMode="auto">
              <a:xfrm rot="932328">
                <a:off x="4740" y="2317"/>
                <a:ext cx="177" cy="1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81" name="Line 49"/>
              <p:cNvSpPr>
                <a:spLocks noChangeAspect="1" noChangeShapeType="1"/>
              </p:cNvSpPr>
              <p:nvPr/>
            </p:nvSpPr>
            <p:spPr bwMode="auto">
              <a:xfrm rot="932328" flipH="1">
                <a:off x="4249" y="2317"/>
                <a:ext cx="51" cy="2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82" name="Line 50"/>
              <p:cNvSpPr>
                <a:spLocks noChangeShapeType="1"/>
              </p:cNvSpPr>
              <p:nvPr/>
            </p:nvSpPr>
            <p:spPr bwMode="auto">
              <a:xfrm flipV="1">
                <a:off x="4928" y="1864"/>
                <a:ext cx="2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83" name="Line 51"/>
              <p:cNvSpPr>
                <a:spLocks noChangeShapeType="1"/>
              </p:cNvSpPr>
              <p:nvPr/>
            </p:nvSpPr>
            <p:spPr bwMode="auto">
              <a:xfrm flipH="1">
                <a:off x="3836" y="1996"/>
                <a:ext cx="24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46487" name="Rectangle 55"/>
          <p:cNvSpPr>
            <a:spLocks noChangeArrowheads="1"/>
          </p:cNvSpPr>
          <p:nvPr/>
        </p:nvSpPr>
        <p:spPr bwMode="auto">
          <a:xfrm>
            <a:off x="965200" y="4378325"/>
            <a:ext cx="3784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Hard (very hard) to visualise.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endParaRPr lang="en-GB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7EE93-06A4-4A1E-9456-FD113247C5C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The expanding universe…</a:t>
            </a:r>
            <a:r>
              <a:rPr lang="en-GB"/>
              <a:t> </a:t>
            </a:r>
            <a:br>
              <a:rPr lang="en-GB"/>
            </a:br>
            <a:r>
              <a:rPr lang="en-GB"/>
              <a:t>Einstein’s Relativity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0425" y="1685925"/>
            <a:ext cx="41148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GB" sz="2000"/>
              <a:t>Special Relativity (1905)…</a:t>
            </a:r>
            <a:endParaRPr lang="en-GB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1800"/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828800"/>
            <a:ext cx="2759075" cy="2254250"/>
          </a:xfrm>
          <a:prstGeom prst="rect">
            <a:avLst/>
          </a:prstGeom>
          <a:noFill/>
        </p:spPr>
      </p:pic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58775" y="2349500"/>
            <a:ext cx="47879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The speed of light (c) is always constant (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3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  <a:sym typeface="Symbol" pitchFamily="18" charset="2"/>
              </a:rPr>
              <a:t></a:t>
            </a:r>
            <a:r>
              <a:rPr lang="en-GB" sz="1600" dirty="0" smtClean="0">
                <a:solidFill>
                  <a:srgbClr val="66FFFF"/>
                </a:solidFill>
                <a:latin typeface="Comic Sans MS" pitchFamily="66" charset="0"/>
              </a:rPr>
              <a:t>10</a:t>
            </a:r>
            <a:r>
              <a:rPr lang="en-GB" sz="1600" baseline="30000" dirty="0" smtClean="0">
                <a:solidFill>
                  <a:srgbClr val="66FFFF"/>
                </a:solidFill>
                <a:latin typeface="Comic Sans MS" pitchFamily="66" charset="0"/>
              </a:rPr>
              <a:t>8 </a:t>
            </a:r>
            <a:r>
              <a:rPr lang="en-GB" sz="1600" dirty="0" smtClean="0">
                <a:solidFill>
                  <a:srgbClr val="66FFFF"/>
                </a:solidFill>
                <a:latin typeface="Comic Sans MS" pitchFamily="66" charset="0"/>
              </a:rPr>
              <a:t>m s</a:t>
            </a:r>
            <a:r>
              <a:rPr lang="en-GB" sz="1600" baseline="30000" dirty="0" smtClean="0">
                <a:solidFill>
                  <a:srgbClr val="66FFFF"/>
                </a:solidFill>
                <a:latin typeface="Comic Sans MS" pitchFamily="66" charset="0"/>
              </a:rPr>
              <a:t>-1</a:t>
            </a: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)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Nothing can go faster than c.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Space &amp; time are not independent.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Mass &amp; energy are related: </a:t>
            </a:r>
            <a:r>
              <a:rPr lang="en-GB" b="1" i="1" dirty="0">
                <a:solidFill>
                  <a:srgbClr val="F4D72E"/>
                </a:solidFill>
                <a:latin typeface="Comic Sans MS" pitchFamily="66" charset="0"/>
              </a:rPr>
              <a:t>E = mc</a:t>
            </a:r>
            <a:r>
              <a:rPr lang="en-GB" b="1" i="1" baseline="30000" dirty="0">
                <a:solidFill>
                  <a:srgbClr val="F4D72E"/>
                </a:solidFill>
                <a:latin typeface="Comic Sans MS" pitchFamily="66" charset="0"/>
              </a:rPr>
              <a:t>2</a:t>
            </a:r>
            <a:endParaRPr lang="en-GB" dirty="0">
              <a:solidFill>
                <a:srgbClr val="66FFFF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endParaRPr lang="en-GB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12763" y="1676400"/>
            <a:ext cx="4843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sz="14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sz="6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    Concerns motion, space, time &amp; the speed of light.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sz="14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sz="14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grpSp>
        <p:nvGrpSpPr>
          <p:cNvPr id="176144" name="Group 16"/>
          <p:cNvGrpSpPr>
            <a:grpSpLocks/>
          </p:cNvGrpSpPr>
          <p:nvPr/>
        </p:nvGrpSpPr>
        <p:grpSpPr bwMode="auto">
          <a:xfrm>
            <a:off x="919163" y="4289425"/>
            <a:ext cx="7805737" cy="1797050"/>
            <a:chOff x="579" y="2702"/>
            <a:chExt cx="4917" cy="1132"/>
          </a:xfrm>
        </p:grpSpPr>
        <p:grpSp>
          <p:nvGrpSpPr>
            <p:cNvPr id="176137" name="Group 9"/>
            <p:cNvGrpSpPr>
              <a:grpSpLocks/>
            </p:cNvGrpSpPr>
            <p:nvPr/>
          </p:nvGrpSpPr>
          <p:grpSpPr bwMode="auto">
            <a:xfrm>
              <a:off x="579" y="2891"/>
              <a:ext cx="2470" cy="839"/>
              <a:chOff x="2852" y="2616"/>
              <a:chExt cx="2395" cy="637"/>
            </a:xfrm>
          </p:grpSpPr>
          <p:pic>
            <p:nvPicPr>
              <p:cNvPr id="176138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52" y="2616"/>
                <a:ext cx="2395" cy="637"/>
              </a:xfrm>
              <a:prstGeom prst="rect">
                <a:avLst/>
              </a:prstGeom>
              <a:noFill/>
            </p:spPr>
          </p:pic>
          <p:sp>
            <p:nvSpPr>
              <p:cNvPr id="176139" name="Freeform 11"/>
              <p:cNvSpPr>
                <a:spLocks/>
              </p:cNvSpPr>
              <p:nvPr/>
            </p:nvSpPr>
            <p:spPr bwMode="auto">
              <a:xfrm>
                <a:off x="3788" y="2688"/>
                <a:ext cx="900" cy="432"/>
              </a:xfrm>
              <a:custGeom>
                <a:avLst/>
                <a:gdLst/>
                <a:ahLst/>
                <a:cxnLst>
                  <a:cxn ang="0">
                    <a:pos x="900" y="0"/>
                  </a:cxn>
                  <a:cxn ang="0">
                    <a:pos x="716" y="8"/>
                  </a:cxn>
                  <a:cxn ang="0">
                    <a:pos x="404" y="32"/>
                  </a:cxn>
                  <a:cxn ang="0">
                    <a:pos x="220" y="80"/>
                  </a:cxn>
                  <a:cxn ang="0">
                    <a:pos x="76" y="144"/>
                  </a:cxn>
                  <a:cxn ang="0">
                    <a:pos x="12" y="216"/>
                  </a:cxn>
                  <a:cxn ang="0">
                    <a:pos x="12" y="264"/>
                  </a:cxn>
                  <a:cxn ang="0">
                    <a:pos x="84" y="304"/>
                  </a:cxn>
                  <a:cxn ang="0">
                    <a:pos x="228" y="352"/>
                  </a:cxn>
                  <a:cxn ang="0">
                    <a:pos x="444" y="400"/>
                  </a:cxn>
                  <a:cxn ang="0">
                    <a:pos x="692" y="432"/>
                  </a:cxn>
                </a:cxnLst>
                <a:rect l="0" t="0" r="r" b="b"/>
                <a:pathLst>
                  <a:path w="900" h="432">
                    <a:moveTo>
                      <a:pt x="900" y="0"/>
                    </a:moveTo>
                    <a:cubicBezTo>
                      <a:pt x="849" y="1"/>
                      <a:pt x="799" y="3"/>
                      <a:pt x="716" y="8"/>
                    </a:cubicBezTo>
                    <a:cubicBezTo>
                      <a:pt x="633" y="13"/>
                      <a:pt x="487" y="20"/>
                      <a:pt x="404" y="32"/>
                    </a:cubicBezTo>
                    <a:cubicBezTo>
                      <a:pt x="321" y="44"/>
                      <a:pt x="275" y="61"/>
                      <a:pt x="220" y="80"/>
                    </a:cubicBezTo>
                    <a:cubicBezTo>
                      <a:pt x="165" y="99"/>
                      <a:pt x="111" y="121"/>
                      <a:pt x="76" y="144"/>
                    </a:cubicBezTo>
                    <a:cubicBezTo>
                      <a:pt x="41" y="167"/>
                      <a:pt x="23" y="196"/>
                      <a:pt x="12" y="216"/>
                    </a:cubicBezTo>
                    <a:cubicBezTo>
                      <a:pt x="1" y="236"/>
                      <a:pt x="0" y="249"/>
                      <a:pt x="12" y="264"/>
                    </a:cubicBezTo>
                    <a:cubicBezTo>
                      <a:pt x="24" y="279"/>
                      <a:pt x="48" y="289"/>
                      <a:pt x="84" y="304"/>
                    </a:cubicBezTo>
                    <a:cubicBezTo>
                      <a:pt x="120" y="319"/>
                      <a:pt x="168" y="336"/>
                      <a:pt x="228" y="352"/>
                    </a:cubicBezTo>
                    <a:cubicBezTo>
                      <a:pt x="288" y="368"/>
                      <a:pt x="367" y="387"/>
                      <a:pt x="444" y="400"/>
                    </a:cubicBezTo>
                    <a:cubicBezTo>
                      <a:pt x="521" y="413"/>
                      <a:pt x="606" y="422"/>
                      <a:pt x="692" y="432"/>
                    </a:cubicBezTo>
                  </a:path>
                </a:pathLst>
              </a:custGeom>
              <a:noFill/>
              <a:ln w="19050" cmpd="sng">
                <a:solidFill>
                  <a:srgbClr val="C5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6136" name="Rectangle 8"/>
            <p:cNvSpPr>
              <a:spLocks noChangeArrowheads="1"/>
            </p:cNvSpPr>
            <p:nvPr/>
          </p:nvSpPr>
          <p:spPr bwMode="auto">
            <a:xfrm>
              <a:off x="3168" y="2702"/>
              <a:ext cx="232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General Relativity (1915)…</a:t>
              </a:r>
              <a:endParaRPr lang="en-GB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auto">
            <a:xfrm>
              <a:off x="2895" y="2946"/>
              <a:ext cx="2584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Comic Sans MS" pitchFamily="66" charset="0"/>
                </a:rPr>
                <a:t>      </a:t>
              </a: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Concerns motion, space-time,    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      gravity and mass. 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dirty="0">
                  <a:solidFill>
                    <a:srgbClr val="66FFFF"/>
                  </a:solidFill>
                  <a:latin typeface="Comic Sans MS" pitchFamily="66" charset="0"/>
                </a:rPr>
                <a:t>Mass </a:t>
              </a:r>
              <a:r>
                <a:rPr lang="en-GB" dirty="0">
                  <a:solidFill>
                    <a:srgbClr val="F4D72E"/>
                  </a:solidFill>
                  <a:latin typeface="Comic Sans MS" pitchFamily="66" charset="0"/>
                </a:rPr>
                <a:t>WARPS</a:t>
              </a:r>
              <a:r>
                <a:rPr lang="en-GB" dirty="0">
                  <a:solidFill>
                    <a:srgbClr val="66FFFF"/>
                  </a:solidFill>
                  <a:latin typeface="Comic Sans MS" pitchFamily="66" charset="0"/>
                </a:rPr>
                <a:t> Space-time.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dirty="0">
                  <a:solidFill>
                    <a:srgbClr val="66FFFF"/>
                  </a:solidFill>
                  <a:latin typeface="Comic Sans MS" pitchFamily="66" charset="0"/>
                </a:rPr>
                <a:t>Warping perceived as gravity </a:t>
              </a:r>
            </a:p>
          </p:txBody>
        </p:sp>
      </p:grpSp>
      <p:sp>
        <p:nvSpPr>
          <p:cNvPr id="176143" name="WordArt 15"/>
          <p:cNvSpPr>
            <a:spLocks noChangeArrowheads="1" noChangeShapeType="1" noTextEdit="1"/>
          </p:cNvSpPr>
          <p:nvPr/>
        </p:nvSpPr>
        <p:spPr bwMode="auto">
          <a:xfrm rot="2328330">
            <a:off x="5378450" y="2311400"/>
            <a:ext cx="3124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5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SPACE-TIME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AC433-16EC-4BCB-BDD6-115A81361285}" type="slidenum">
              <a:rPr lang="en-US"/>
              <a:pPr/>
              <a:t>12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The expanding universe…</a:t>
            </a:r>
            <a:r>
              <a:rPr lang="en-GB"/>
              <a:t> </a:t>
            </a:r>
            <a:br>
              <a:rPr lang="en-GB"/>
            </a:br>
            <a:r>
              <a:rPr lang="en-GB"/>
              <a:t>Evidence for General Relativity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714500"/>
            <a:ext cx="3009900" cy="22987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GB" sz="1800"/>
          </a:p>
          <a:p>
            <a:r>
              <a:rPr lang="en-GB" sz="2000"/>
              <a:t>General Relativity predicts light is bent by massive objects</a:t>
            </a:r>
          </a:p>
          <a:p>
            <a:pPr>
              <a:buFont typeface="Monotype Sorts" charset="2"/>
              <a:buNone/>
            </a:pPr>
            <a:endParaRPr lang="en-GB" sz="1800"/>
          </a:p>
        </p:txBody>
      </p:sp>
      <p:pic>
        <p:nvPicPr>
          <p:cNvPr id="149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5" y="1760538"/>
            <a:ext cx="4835525" cy="2992437"/>
          </a:xfrm>
          <a:prstGeom prst="rect">
            <a:avLst/>
          </a:prstGeom>
          <a:noFill/>
        </p:spPr>
      </p:pic>
      <p:pic>
        <p:nvPicPr>
          <p:cNvPr id="1495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30275" y="4308475"/>
            <a:ext cx="2851150" cy="1665288"/>
          </a:xfrm>
        </p:spPr>
      </p:pic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4394200" y="5151438"/>
            <a:ext cx="3946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‘Gravitational </a:t>
            </a:r>
            <a:r>
              <a:rPr lang="en-US" sz="2800" b="1" dirty="0" err="1">
                <a:solidFill>
                  <a:schemeClr val="bg1"/>
                </a:solidFill>
                <a:latin typeface="Comic Sans MS" pitchFamily="66" charset="0"/>
              </a:rPr>
              <a:t>Lensing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’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E85F3-665F-4556-9751-EFAC57B5C03E}" type="slidenum">
              <a:rPr lang="en-US"/>
              <a:pPr/>
              <a:t>13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The expanding universe…</a:t>
            </a:r>
            <a:r>
              <a:rPr lang="en-GB"/>
              <a:t> </a:t>
            </a:r>
            <a:br>
              <a:rPr lang="en-GB"/>
            </a:br>
            <a:r>
              <a:rPr lang="en-GB"/>
              <a:t>Curvature of the Universe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1700" y="1714500"/>
            <a:ext cx="6731000" cy="4419600"/>
          </a:xfrm>
        </p:spPr>
        <p:txBody>
          <a:bodyPr/>
          <a:lstStyle/>
          <a:p>
            <a:pPr marL="381000" indent="-381000"/>
            <a:r>
              <a:rPr lang="en-GB" sz="1800"/>
              <a:t>General relativity says:</a:t>
            </a:r>
          </a:p>
          <a:p>
            <a:pPr marL="800100" lvl="1" indent="-342900"/>
            <a:r>
              <a:rPr lang="en-GB" sz="1800"/>
              <a:t>Space-time in the universe is </a:t>
            </a:r>
            <a:r>
              <a:rPr lang="en-GB" sz="1800" i="1">
                <a:solidFill>
                  <a:srgbClr val="F4D72E"/>
                </a:solidFill>
              </a:rPr>
              <a:t>CURVED!</a:t>
            </a:r>
            <a:endParaRPr lang="en-GB" sz="1800"/>
          </a:p>
          <a:p>
            <a:pPr marL="800100" lvl="1" indent="-342900"/>
            <a:r>
              <a:rPr lang="en-GB" sz="1800"/>
              <a:t>Curvature depends on mass density (</a:t>
            </a:r>
            <a:r>
              <a:rPr lang="en-GB" sz="1800">
                <a:sym typeface="Symbol" pitchFamily="18" charset="2"/>
              </a:rPr>
              <a:t>).   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6921500" y="250190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If </a:t>
            </a:r>
          </a:p>
        </p:txBody>
      </p:sp>
      <p:grpSp>
        <p:nvGrpSpPr>
          <p:cNvPr id="150574" name="Group 46"/>
          <p:cNvGrpSpPr>
            <a:grpSpLocks/>
          </p:cNvGrpSpPr>
          <p:nvPr/>
        </p:nvGrpSpPr>
        <p:grpSpPr bwMode="auto">
          <a:xfrm>
            <a:off x="1181100" y="2873375"/>
            <a:ext cx="6592888" cy="2881313"/>
            <a:chOff x="744" y="1810"/>
            <a:chExt cx="4153" cy="1815"/>
          </a:xfrm>
        </p:grpSpPr>
        <p:grpSp>
          <p:nvGrpSpPr>
            <p:cNvPr id="150571" name="Group 43"/>
            <p:cNvGrpSpPr>
              <a:grpSpLocks/>
            </p:cNvGrpSpPr>
            <p:nvPr/>
          </p:nvGrpSpPr>
          <p:grpSpPr bwMode="auto">
            <a:xfrm>
              <a:off x="744" y="1810"/>
              <a:ext cx="4153" cy="1585"/>
              <a:chOff x="744" y="1906"/>
              <a:chExt cx="4153" cy="1585"/>
            </a:xfrm>
          </p:grpSpPr>
          <p:pic>
            <p:nvPicPr>
              <p:cNvPr id="15053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6" y="2227"/>
                <a:ext cx="3131" cy="1264"/>
              </a:xfrm>
              <a:prstGeom prst="rect">
                <a:avLst/>
              </a:prstGeom>
              <a:noFill/>
            </p:spPr>
          </p:pic>
          <p:grpSp>
            <p:nvGrpSpPr>
              <p:cNvPr id="150543" name="Group 15"/>
              <p:cNvGrpSpPr>
                <a:grpSpLocks/>
              </p:cNvGrpSpPr>
              <p:nvPr/>
            </p:nvGrpSpPr>
            <p:grpSpPr bwMode="auto">
              <a:xfrm>
                <a:off x="2040" y="1906"/>
                <a:ext cx="548" cy="231"/>
                <a:chOff x="1544" y="1658"/>
                <a:chExt cx="548" cy="231"/>
              </a:xfrm>
            </p:grpSpPr>
            <p:sp>
              <p:nvSpPr>
                <p:cNvPr id="150542" name="Rectangle 14"/>
                <p:cNvSpPr>
                  <a:spLocks noChangeArrowheads="1"/>
                </p:cNvSpPr>
                <p:nvPr/>
              </p:nvSpPr>
              <p:spPr bwMode="auto">
                <a:xfrm>
                  <a:off x="1544" y="1696"/>
                  <a:ext cx="456" cy="184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054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558" y="1658"/>
                  <a:ext cx="53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>
                      <a:latin typeface="Comic Sans MS" pitchFamily="66" charset="0"/>
                      <a:sym typeface="Symbol" pitchFamily="18" charset="2"/>
                    </a:rPr>
                    <a:t></a:t>
                  </a:r>
                  <a:r>
                    <a:rPr lang="en-GB" sz="1400">
                      <a:latin typeface="Comic Sans MS" pitchFamily="66" charset="0"/>
                      <a:sym typeface="Symbol" pitchFamily="18" charset="2"/>
                    </a:rPr>
                    <a:t> = </a:t>
                  </a:r>
                  <a:r>
                    <a:rPr lang="en-GB">
                      <a:latin typeface="Comic Sans MS" pitchFamily="66" charset="0"/>
                      <a:sym typeface="Symbol" pitchFamily="18" charset="2"/>
                    </a:rPr>
                    <a:t></a:t>
                  </a:r>
                  <a:r>
                    <a:rPr lang="en-GB" baseline="-25000">
                      <a:latin typeface="Comic Sans MS" pitchFamily="66" charset="0"/>
                      <a:sym typeface="Symbol" pitchFamily="18" charset="2"/>
                    </a:rPr>
                    <a:t>c</a:t>
                  </a:r>
                  <a:endParaRPr lang="en-GB">
                    <a:latin typeface="Comic Sans MS" pitchFamily="66" charset="0"/>
                    <a:sym typeface="Symbol" pitchFamily="18" charset="2"/>
                  </a:endParaRPr>
                </a:p>
              </p:txBody>
            </p:sp>
          </p:grpSp>
          <p:grpSp>
            <p:nvGrpSpPr>
              <p:cNvPr id="150544" name="Group 16"/>
              <p:cNvGrpSpPr>
                <a:grpSpLocks/>
              </p:cNvGrpSpPr>
              <p:nvPr/>
            </p:nvGrpSpPr>
            <p:grpSpPr bwMode="auto">
              <a:xfrm>
                <a:off x="3072" y="1914"/>
                <a:ext cx="548" cy="231"/>
                <a:chOff x="1544" y="1658"/>
                <a:chExt cx="548" cy="231"/>
              </a:xfrm>
            </p:grpSpPr>
            <p:sp>
              <p:nvSpPr>
                <p:cNvPr id="150545" name="Rectangle 17"/>
                <p:cNvSpPr>
                  <a:spLocks noChangeArrowheads="1"/>
                </p:cNvSpPr>
                <p:nvPr/>
              </p:nvSpPr>
              <p:spPr bwMode="auto">
                <a:xfrm>
                  <a:off x="1544" y="1696"/>
                  <a:ext cx="456" cy="184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054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558" y="1658"/>
                  <a:ext cx="53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>
                      <a:latin typeface="Comic Sans MS" pitchFamily="66" charset="0"/>
                      <a:sym typeface="Symbol" pitchFamily="18" charset="2"/>
                    </a:rPr>
                    <a:t></a:t>
                  </a:r>
                  <a:r>
                    <a:rPr lang="en-GB" sz="1400">
                      <a:latin typeface="Comic Sans MS" pitchFamily="66" charset="0"/>
                      <a:sym typeface="Symbol" pitchFamily="18" charset="2"/>
                    </a:rPr>
                    <a:t> &gt; </a:t>
                  </a:r>
                  <a:r>
                    <a:rPr lang="en-GB">
                      <a:latin typeface="Comic Sans MS" pitchFamily="66" charset="0"/>
                      <a:sym typeface="Symbol" pitchFamily="18" charset="2"/>
                    </a:rPr>
                    <a:t></a:t>
                  </a:r>
                  <a:r>
                    <a:rPr lang="en-GB" baseline="-25000">
                      <a:latin typeface="Comic Sans MS" pitchFamily="66" charset="0"/>
                      <a:sym typeface="Symbol" pitchFamily="18" charset="2"/>
                    </a:rPr>
                    <a:t>c</a:t>
                  </a:r>
                  <a:endParaRPr lang="en-GB">
                    <a:latin typeface="Comic Sans MS" pitchFamily="66" charset="0"/>
                    <a:sym typeface="Symbol" pitchFamily="18" charset="2"/>
                  </a:endParaRPr>
                </a:p>
              </p:txBody>
            </p:sp>
          </p:grpSp>
          <p:grpSp>
            <p:nvGrpSpPr>
              <p:cNvPr id="150547" name="Group 19"/>
              <p:cNvGrpSpPr>
                <a:grpSpLocks/>
              </p:cNvGrpSpPr>
              <p:nvPr/>
            </p:nvGrpSpPr>
            <p:grpSpPr bwMode="auto">
              <a:xfrm>
                <a:off x="4104" y="1914"/>
                <a:ext cx="548" cy="231"/>
                <a:chOff x="1544" y="1658"/>
                <a:chExt cx="548" cy="231"/>
              </a:xfrm>
            </p:grpSpPr>
            <p:sp>
              <p:nvSpPr>
                <p:cNvPr id="150548" name="Rectangle 20"/>
                <p:cNvSpPr>
                  <a:spLocks noChangeArrowheads="1"/>
                </p:cNvSpPr>
                <p:nvPr/>
              </p:nvSpPr>
              <p:spPr bwMode="auto">
                <a:xfrm>
                  <a:off x="1544" y="1696"/>
                  <a:ext cx="456" cy="184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054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558" y="1658"/>
                  <a:ext cx="53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>
                      <a:latin typeface="Comic Sans MS" pitchFamily="66" charset="0"/>
                      <a:sym typeface="Symbol" pitchFamily="18" charset="2"/>
                    </a:rPr>
                    <a:t></a:t>
                  </a:r>
                  <a:r>
                    <a:rPr lang="en-GB" sz="1400">
                      <a:latin typeface="Comic Sans MS" pitchFamily="66" charset="0"/>
                      <a:sym typeface="Symbol" pitchFamily="18" charset="2"/>
                    </a:rPr>
                    <a:t> &lt; </a:t>
                  </a:r>
                  <a:r>
                    <a:rPr lang="en-GB">
                      <a:latin typeface="Comic Sans MS" pitchFamily="66" charset="0"/>
                      <a:sym typeface="Symbol" pitchFamily="18" charset="2"/>
                    </a:rPr>
                    <a:t></a:t>
                  </a:r>
                  <a:r>
                    <a:rPr lang="en-GB" baseline="-25000">
                      <a:latin typeface="Comic Sans MS" pitchFamily="66" charset="0"/>
                      <a:sym typeface="Symbol" pitchFamily="18" charset="2"/>
                    </a:rPr>
                    <a:t>c</a:t>
                  </a:r>
                  <a:endParaRPr lang="en-GB">
                    <a:latin typeface="Comic Sans MS" pitchFamily="66" charset="0"/>
                    <a:sym typeface="Symbol" pitchFamily="18" charset="2"/>
                  </a:endParaRPr>
                </a:p>
              </p:txBody>
            </p:sp>
          </p:grpSp>
          <p:grpSp>
            <p:nvGrpSpPr>
              <p:cNvPr id="150559" name="Group 31"/>
              <p:cNvGrpSpPr>
                <a:grpSpLocks/>
              </p:cNvGrpSpPr>
              <p:nvPr/>
            </p:nvGrpSpPr>
            <p:grpSpPr bwMode="auto">
              <a:xfrm>
                <a:off x="744" y="2655"/>
                <a:ext cx="1064" cy="385"/>
                <a:chOff x="760" y="2487"/>
                <a:chExt cx="1064" cy="385"/>
              </a:xfrm>
            </p:grpSpPr>
            <p:grpSp>
              <p:nvGrpSpPr>
                <p:cNvPr id="150558" name="Group 30"/>
                <p:cNvGrpSpPr>
                  <a:grpSpLocks/>
                </p:cNvGrpSpPr>
                <p:nvPr/>
              </p:nvGrpSpPr>
              <p:grpSpPr bwMode="auto">
                <a:xfrm>
                  <a:off x="766" y="2487"/>
                  <a:ext cx="1058" cy="385"/>
                  <a:chOff x="782" y="2503"/>
                  <a:chExt cx="1058" cy="385"/>
                </a:xfrm>
              </p:grpSpPr>
              <p:sp>
                <p:nvSpPr>
                  <p:cNvPr id="15055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4" y="2520"/>
                    <a:ext cx="800" cy="368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55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" y="2503"/>
                    <a:ext cx="1058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GB" sz="1400">
                        <a:latin typeface="Comic Sans MS" pitchFamily="66" charset="0"/>
                        <a:sym typeface="Symbol" pitchFamily="18" charset="2"/>
                      </a:rPr>
                      <a:t>       ‘Critical</a:t>
                    </a:r>
                  </a:p>
                  <a:p>
                    <a:r>
                      <a:rPr lang="en-GB" sz="1400">
                        <a:latin typeface="Comic Sans MS" pitchFamily="66" charset="0"/>
                        <a:sym typeface="Symbol" pitchFamily="18" charset="2"/>
                      </a:rPr>
                      <a:t>       Density’</a:t>
                    </a:r>
                    <a:endParaRPr lang="en-GB" sz="1400" baseline="-25000">
                      <a:latin typeface="Comic Sans MS" pitchFamily="66" charset="0"/>
                      <a:sym typeface="Symbol" pitchFamily="18" charset="2"/>
                    </a:endParaRPr>
                  </a:p>
                </p:txBody>
              </p:sp>
            </p:grpSp>
            <p:sp>
              <p:nvSpPr>
                <p:cNvPr id="150554" name="Rectangle 26"/>
                <p:cNvSpPr>
                  <a:spLocks noChangeArrowheads="1"/>
                </p:cNvSpPr>
                <p:nvPr/>
              </p:nvSpPr>
              <p:spPr bwMode="auto">
                <a:xfrm>
                  <a:off x="760" y="2551"/>
                  <a:ext cx="32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Comic Sans MS" pitchFamily="66" charset="0"/>
                      <a:sym typeface="Symbol" pitchFamily="18" charset="2"/>
                    </a:rPr>
                    <a:t></a:t>
                  </a:r>
                  <a:r>
                    <a:rPr lang="en-GB" baseline="-25000">
                      <a:latin typeface="Comic Sans MS" pitchFamily="66" charset="0"/>
                      <a:sym typeface="Symbol" pitchFamily="18" charset="2"/>
                    </a:rPr>
                    <a:t>c</a:t>
                  </a:r>
                  <a:r>
                    <a:rPr lang="en-GB" sz="1400" baseline="-25000">
                      <a:latin typeface="Comic Sans MS" pitchFamily="66" charset="0"/>
                      <a:sym typeface="Symbol" pitchFamily="18" charset="2"/>
                    </a:rPr>
                    <a:t> </a:t>
                  </a:r>
                  <a:r>
                    <a:rPr lang="en-GB" sz="1400">
                      <a:latin typeface="Comic Sans MS" pitchFamily="66" charset="0"/>
                      <a:sym typeface="Symbol" pitchFamily="18" charset="2"/>
                    </a:rPr>
                    <a:t>=</a:t>
                  </a:r>
                </a:p>
              </p:txBody>
            </p:sp>
          </p:grpSp>
        </p:grpSp>
        <p:sp>
          <p:nvSpPr>
            <p:cNvPr id="150572" name="Text Box 44"/>
            <p:cNvSpPr txBox="1">
              <a:spLocks noChangeArrowheads="1"/>
            </p:cNvSpPr>
            <p:nvPr/>
          </p:nvSpPr>
          <p:spPr bwMode="auto">
            <a:xfrm>
              <a:off x="1952" y="3392"/>
              <a:ext cx="27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8CF5E9"/>
                  </a:solidFill>
                  <a:latin typeface="Comic Sans MS" pitchFamily="66" charset="0"/>
                </a:rPr>
                <a:t> ‘Flat’              ‘Closed’             ‘Open’</a:t>
              </a:r>
            </a:p>
          </p:txBody>
        </p:sp>
      </p:grpSp>
      <p:grpSp>
        <p:nvGrpSpPr>
          <p:cNvPr id="150577" name="Group 49"/>
          <p:cNvGrpSpPr>
            <a:grpSpLocks/>
          </p:cNvGrpSpPr>
          <p:nvPr/>
        </p:nvGrpSpPr>
        <p:grpSpPr bwMode="auto">
          <a:xfrm>
            <a:off x="1060450" y="5530850"/>
            <a:ext cx="6310313" cy="730250"/>
            <a:chOff x="668" y="3484"/>
            <a:chExt cx="3975" cy="460"/>
          </a:xfrm>
        </p:grpSpPr>
        <p:sp>
          <p:nvSpPr>
            <p:cNvPr id="150573" name="Text Box 45"/>
            <p:cNvSpPr txBox="1">
              <a:spLocks noChangeArrowheads="1"/>
            </p:cNvSpPr>
            <p:nvPr/>
          </p:nvSpPr>
          <p:spPr bwMode="auto">
            <a:xfrm>
              <a:off x="1915" y="3654"/>
              <a:ext cx="272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4D72E"/>
                  </a:solidFill>
                  <a:latin typeface="Comic Sans MS" pitchFamily="66" charset="0"/>
                </a:rPr>
                <a:t>Infinite            Finite             Infinite</a:t>
              </a:r>
            </a:p>
          </p:txBody>
        </p:sp>
        <p:sp>
          <p:nvSpPr>
            <p:cNvPr id="150575" name="Text Box 47"/>
            <p:cNvSpPr txBox="1">
              <a:spLocks noChangeArrowheads="1"/>
            </p:cNvSpPr>
            <p:nvPr/>
          </p:nvSpPr>
          <p:spPr bwMode="auto">
            <a:xfrm>
              <a:off x="668" y="3484"/>
              <a:ext cx="140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4D72E"/>
                  </a:solidFill>
                  <a:latin typeface="Comic Sans MS" pitchFamily="66" charset="0"/>
                </a:rPr>
                <a:t>Size of the Universe</a:t>
              </a:r>
            </a:p>
          </p:txBody>
        </p:sp>
        <p:sp>
          <p:nvSpPr>
            <p:cNvPr id="150576" name="Line 48"/>
            <p:cNvSpPr>
              <a:spLocks noChangeShapeType="1"/>
            </p:cNvSpPr>
            <p:nvPr/>
          </p:nvSpPr>
          <p:spPr bwMode="auto">
            <a:xfrm>
              <a:off x="1440" y="3787"/>
              <a:ext cx="405" cy="0"/>
            </a:xfrm>
            <a:prstGeom prst="line">
              <a:avLst/>
            </a:prstGeom>
            <a:noFill/>
            <a:ln w="9525">
              <a:solidFill>
                <a:srgbClr val="F4D72E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AA2A1B-2E97-420D-A8CD-754D92A5DAA1}" type="slidenum">
              <a:rPr lang="en-US"/>
              <a:pPr/>
              <a:t>14</a:t>
            </a:fld>
            <a:endParaRPr lang="en-US" dirty="0"/>
          </a:p>
        </p:txBody>
      </p:sp>
      <p:grpSp>
        <p:nvGrpSpPr>
          <p:cNvPr id="152620" name="Group 44"/>
          <p:cNvGrpSpPr>
            <a:grpSpLocks/>
          </p:cNvGrpSpPr>
          <p:nvPr/>
        </p:nvGrpSpPr>
        <p:grpSpPr bwMode="auto">
          <a:xfrm>
            <a:off x="5194300" y="2717800"/>
            <a:ext cx="3048000" cy="2806700"/>
            <a:chOff x="3272" y="1712"/>
            <a:chExt cx="1920" cy="1768"/>
          </a:xfrm>
        </p:grpSpPr>
        <p:sp>
          <p:nvSpPr>
            <p:cNvPr id="152587" name="Rectangle 11"/>
            <p:cNvSpPr>
              <a:spLocks noChangeArrowheads="1"/>
            </p:cNvSpPr>
            <p:nvPr/>
          </p:nvSpPr>
          <p:spPr bwMode="auto">
            <a:xfrm>
              <a:off x="3272" y="1712"/>
              <a:ext cx="1920" cy="1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2619" name="Oval 43"/>
            <p:cNvSpPr>
              <a:spLocks noChangeArrowheads="1"/>
            </p:cNvSpPr>
            <p:nvPr/>
          </p:nvSpPr>
          <p:spPr bwMode="auto">
            <a:xfrm>
              <a:off x="4136" y="2088"/>
              <a:ext cx="40" cy="43"/>
            </a:xfrm>
            <a:prstGeom prst="ellipse">
              <a:avLst/>
            </a:prstGeom>
            <a:solidFill>
              <a:srgbClr val="63636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The expanding universe…</a:t>
            </a:r>
            <a:r>
              <a:rPr lang="en-GB"/>
              <a:t> </a:t>
            </a:r>
            <a:br>
              <a:rPr lang="en-GB"/>
            </a:br>
            <a:r>
              <a:rPr lang="en-GB"/>
              <a:t>What about the future?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4700" y="1778000"/>
            <a:ext cx="4965700" cy="1206500"/>
          </a:xfrm>
        </p:spPr>
        <p:txBody>
          <a:bodyPr/>
          <a:lstStyle/>
          <a:p>
            <a:r>
              <a:rPr lang="en-GB" sz="2000"/>
              <a:t>Fate of the universe is dependent on density (</a:t>
            </a:r>
            <a:r>
              <a:rPr lang="en-GB">
                <a:sym typeface="Symbol" pitchFamily="18" charset="2"/>
              </a:rPr>
              <a:t></a:t>
            </a:r>
            <a:r>
              <a:rPr lang="en-GB" sz="2000"/>
              <a:t>) &amp; critical density (</a:t>
            </a:r>
            <a:r>
              <a:rPr lang="en-GB">
                <a:sym typeface="Symbol" pitchFamily="18" charset="2"/>
              </a:rPr>
              <a:t></a:t>
            </a:r>
            <a:r>
              <a:rPr lang="en-GB" baseline="-25000">
                <a:sym typeface="Symbol" pitchFamily="18" charset="2"/>
              </a:rPr>
              <a:t>c</a:t>
            </a:r>
            <a:r>
              <a:rPr lang="en-GB" sz="2000"/>
              <a:t>)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1752600" y="5740400"/>
            <a:ext cx="6545263" cy="3889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Which is it?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3rd lecture - ‘Vital Statistics of the Universe’  </a:t>
            </a:r>
          </a:p>
        </p:txBody>
      </p:sp>
      <p:grpSp>
        <p:nvGrpSpPr>
          <p:cNvPr id="152590" name="Group 14"/>
          <p:cNvGrpSpPr>
            <a:grpSpLocks/>
          </p:cNvGrpSpPr>
          <p:nvPr/>
        </p:nvGrpSpPr>
        <p:grpSpPr bwMode="auto">
          <a:xfrm>
            <a:off x="5727700" y="3111500"/>
            <a:ext cx="2159000" cy="2006600"/>
            <a:chOff x="3384" y="1720"/>
            <a:chExt cx="1504" cy="1440"/>
          </a:xfrm>
        </p:grpSpPr>
        <p:sp>
          <p:nvSpPr>
            <p:cNvPr id="152591" name="Line 15"/>
            <p:cNvSpPr>
              <a:spLocks noChangeShapeType="1"/>
            </p:cNvSpPr>
            <p:nvPr/>
          </p:nvSpPr>
          <p:spPr bwMode="auto">
            <a:xfrm>
              <a:off x="3384" y="1720"/>
              <a:ext cx="0" cy="1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2592" name="Line 16"/>
            <p:cNvSpPr>
              <a:spLocks noChangeShapeType="1"/>
            </p:cNvSpPr>
            <p:nvPr/>
          </p:nvSpPr>
          <p:spPr bwMode="auto">
            <a:xfrm>
              <a:off x="3384" y="3160"/>
              <a:ext cx="15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2594" name="Text Box 18"/>
          <p:cNvSpPr txBox="1">
            <a:spLocks noChangeArrowheads="1"/>
          </p:cNvSpPr>
          <p:nvPr/>
        </p:nvSpPr>
        <p:spPr bwMode="auto">
          <a:xfrm rot="-5351910">
            <a:off x="4249738" y="3838575"/>
            <a:ext cx="2352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Comic Sans MS" pitchFamily="66" charset="0"/>
              </a:rPr>
              <a:t>Separation of galaxies (D)</a:t>
            </a:r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 rot="1596">
            <a:off x="7227888" y="5180013"/>
            <a:ext cx="857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Comic Sans MS" pitchFamily="66" charset="0"/>
              </a:rPr>
              <a:t>Time (t)</a:t>
            </a: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 flipV="1">
            <a:off x="5745163" y="3111500"/>
            <a:ext cx="973137" cy="2011363"/>
          </a:xfrm>
          <a:prstGeom prst="line">
            <a:avLst/>
          </a:prstGeom>
          <a:noFill/>
          <a:ln w="19050">
            <a:solidFill>
              <a:srgbClr val="61616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2623" name="Group 47"/>
          <p:cNvGrpSpPr>
            <a:grpSpLocks/>
          </p:cNvGrpSpPr>
          <p:nvPr/>
        </p:nvGrpSpPr>
        <p:grpSpPr bwMode="auto">
          <a:xfrm>
            <a:off x="5753100" y="3003550"/>
            <a:ext cx="1973263" cy="2063750"/>
            <a:chOff x="3624" y="1892"/>
            <a:chExt cx="1243" cy="1300"/>
          </a:xfrm>
        </p:grpSpPr>
        <p:sp>
          <p:nvSpPr>
            <p:cNvPr id="152605" name="Freeform 29"/>
            <p:cNvSpPr>
              <a:spLocks/>
            </p:cNvSpPr>
            <p:nvPr/>
          </p:nvSpPr>
          <p:spPr bwMode="auto">
            <a:xfrm>
              <a:off x="3624" y="2055"/>
              <a:ext cx="832" cy="1137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120" y="936"/>
                </a:cxn>
                <a:cxn ang="0">
                  <a:pos x="256" y="696"/>
                </a:cxn>
                <a:cxn ang="0">
                  <a:pos x="408" y="464"/>
                </a:cxn>
                <a:cxn ang="0">
                  <a:pos x="600" y="208"/>
                </a:cxn>
                <a:cxn ang="0">
                  <a:pos x="832" y="0"/>
                </a:cxn>
              </a:cxnLst>
              <a:rect l="0" t="0" r="r" b="b"/>
              <a:pathLst>
                <a:path w="832" h="1200">
                  <a:moveTo>
                    <a:pt x="0" y="1200"/>
                  </a:moveTo>
                  <a:cubicBezTo>
                    <a:pt x="38" y="1110"/>
                    <a:pt x="77" y="1020"/>
                    <a:pt x="120" y="936"/>
                  </a:cubicBezTo>
                  <a:cubicBezTo>
                    <a:pt x="163" y="852"/>
                    <a:pt x="208" y="775"/>
                    <a:pt x="256" y="696"/>
                  </a:cubicBezTo>
                  <a:cubicBezTo>
                    <a:pt x="304" y="617"/>
                    <a:pt x="351" y="545"/>
                    <a:pt x="408" y="464"/>
                  </a:cubicBezTo>
                  <a:cubicBezTo>
                    <a:pt x="465" y="383"/>
                    <a:pt x="529" y="285"/>
                    <a:pt x="600" y="208"/>
                  </a:cubicBezTo>
                  <a:cubicBezTo>
                    <a:pt x="671" y="131"/>
                    <a:pt x="751" y="65"/>
                    <a:pt x="832" y="0"/>
                  </a:cubicBezTo>
                </a:path>
              </a:pathLst>
            </a:custGeom>
            <a:noFill/>
            <a:ln w="19050" cmpd="sng">
              <a:solidFill>
                <a:srgbClr val="0040A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2606" name="Rectangle 30"/>
            <p:cNvSpPr>
              <a:spLocks noChangeArrowheads="1"/>
            </p:cNvSpPr>
            <p:nvPr/>
          </p:nvSpPr>
          <p:spPr bwMode="auto">
            <a:xfrm>
              <a:off x="4440" y="1892"/>
              <a:ext cx="42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40A1"/>
                  </a:solidFill>
                  <a:latin typeface="Comic Sans MS" pitchFamily="66" charset="0"/>
                  <a:sym typeface="Symbol" pitchFamily="18" charset="2"/>
                </a:rPr>
                <a:t> &lt; </a:t>
              </a:r>
              <a:r>
                <a:rPr lang="en-GB" sz="1600" baseline="-25000">
                  <a:solidFill>
                    <a:srgbClr val="0040A1"/>
                  </a:solidFill>
                  <a:latin typeface="Comic Sans MS" pitchFamily="66" charset="0"/>
                  <a:sym typeface="Symbol" pitchFamily="18" charset="2"/>
                </a:rPr>
                <a:t>c</a:t>
              </a:r>
            </a:p>
          </p:txBody>
        </p:sp>
      </p:grpSp>
      <p:sp>
        <p:nvSpPr>
          <p:cNvPr id="152607" name="Rectangle 31"/>
          <p:cNvSpPr>
            <a:spLocks noChangeArrowheads="1"/>
          </p:cNvSpPr>
          <p:nvPr/>
        </p:nvSpPr>
        <p:spPr bwMode="auto">
          <a:xfrm>
            <a:off x="6515100" y="2787650"/>
            <a:ext cx="481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737373"/>
                </a:solidFill>
                <a:latin typeface="Comic Sans MS" pitchFamily="66" charset="0"/>
                <a:sym typeface="Symbol" pitchFamily="18" charset="2"/>
              </a:rPr>
              <a:t>=0</a:t>
            </a:r>
            <a:endParaRPr lang="en-GB" sz="1400" baseline="-25000">
              <a:solidFill>
                <a:srgbClr val="737373"/>
              </a:solidFill>
              <a:latin typeface="Comic Sans MS" pitchFamily="66" charset="0"/>
              <a:sym typeface="Symbol" pitchFamily="18" charset="2"/>
            </a:endParaRPr>
          </a:p>
        </p:txBody>
      </p:sp>
      <p:grpSp>
        <p:nvGrpSpPr>
          <p:cNvPr id="152624" name="Group 48"/>
          <p:cNvGrpSpPr>
            <a:grpSpLocks/>
          </p:cNvGrpSpPr>
          <p:nvPr/>
        </p:nvGrpSpPr>
        <p:grpSpPr bwMode="auto">
          <a:xfrm>
            <a:off x="5765800" y="3306763"/>
            <a:ext cx="2495550" cy="1798637"/>
            <a:chOff x="3632" y="2083"/>
            <a:chExt cx="1572" cy="1133"/>
          </a:xfrm>
        </p:grpSpPr>
        <p:sp>
          <p:nvSpPr>
            <p:cNvPr id="152609" name="Freeform 33"/>
            <p:cNvSpPr>
              <a:spLocks/>
            </p:cNvSpPr>
            <p:nvPr/>
          </p:nvSpPr>
          <p:spPr bwMode="auto">
            <a:xfrm>
              <a:off x="3632" y="2248"/>
              <a:ext cx="1144" cy="968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120" y="704"/>
                </a:cxn>
                <a:cxn ang="0">
                  <a:pos x="328" y="400"/>
                </a:cxn>
                <a:cxn ang="0">
                  <a:pos x="544" y="192"/>
                </a:cxn>
                <a:cxn ang="0">
                  <a:pos x="896" y="48"/>
                </a:cxn>
                <a:cxn ang="0">
                  <a:pos x="1144" y="0"/>
                </a:cxn>
              </a:cxnLst>
              <a:rect l="0" t="0" r="r" b="b"/>
              <a:pathLst>
                <a:path w="1144" h="968">
                  <a:moveTo>
                    <a:pt x="0" y="968"/>
                  </a:moveTo>
                  <a:cubicBezTo>
                    <a:pt x="38" y="878"/>
                    <a:pt x="65" y="799"/>
                    <a:pt x="120" y="704"/>
                  </a:cubicBezTo>
                  <a:cubicBezTo>
                    <a:pt x="175" y="609"/>
                    <a:pt x="257" y="485"/>
                    <a:pt x="328" y="400"/>
                  </a:cubicBezTo>
                  <a:cubicBezTo>
                    <a:pt x="399" y="315"/>
                    <a:pt x="449" y="251"/>
                    <a:pt x="544" y="192"/>
                  </a:cubicBezTo>
                  <a:cubicBezTo>
                    <a:pt x="639" y="133"/>
                    <a:pt x="796" y="80"/>
                    <a:pt x="896" y="48"/>
                  </a:cubicBezTo>
                  <a:cubicBezTo>
                    <a:pt x="996" y="16"/>
                    <a:pt x="1092" y="10"/>
                    <a:pt x="1144" y="0"/>
                  </a:cubicBezTo>
                </a:path>
              </a:pathLst>
            </a:custGeom>
            <a:noFill/>
            <a:ln w="19050" cmpd="sng">
              <a:solidFill>
                <a:srgbClr val="2EBD2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2610" name="Rectangle 34"/>
            <p:cNvSpPr>
              <a:spLocks noChangeArrowheads="1"/>
            </p:cNvSpPr>
            <p:nvPr/>
          </p:nvSpPr>
          <p:spPr bwMode="auto">
            <a:xfrm>
              <a:off x="4760" y="2083"/>
              <a:ext cx="44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2EBD23"/>
                  </a:solidFill>
                  <a:latin typeface="Comic Sans MS" pitchFamily="66" charset="0"/>
                  <a:sym typeface="Symbol" pitchFamily="18" charset="2"/>
                </a:rPr>
                <a:t> = </a:t>
              </a:r>
              <a:r>
                <a:rPr lang="en-GB" sz="1600" baseline="-25000">
                  <a:solidFill>
                    <a:srgbClr val="2EBD23"/>
                  </a:solidFill>
                  <a:latin typeface="Comic Sans MS" pitchFamily="66" charset="0"/>
                  <a:sym typeface="Symbol" pitchFamily="18" charset="2"/>
                </a:rPr>
                <a:t>c</a:t>
              </a:r>
            </a:p>
          </p:txBody>
        </p:sp>
      </p:grpSp>
      <p:grpSp>
        <p:nvGrpSpPr>
          <p:cNvPr id="152626" name="Group 50"/>
          <p:cNvGrpSpPr>
            <a:grpSpLocks/>
          </p:cNvGrpSpPr>
          <p:nvPr/>
        </p:nvGrpSpPr>
        <p:grpSpPr bwMode="auto">
          <a:xfrm>
            <a:off x="746125" y="2730500"/>
            <a:ext cx="4394200" cy="2911475"/>
            <a:chOff x="470" y="1720"/>
            <a:chExt cx="2768" cy="1834"/>
          </a:xfrm>
        </p:grpSpPr>
        <p:sp>
          <p:nvSpPr>
            <p:cNvPr id="152581" name="Rectangle 5"/>
            <p:cNvSpPr>
              <a:spLocks noChangeArrowheads="1"/>
            </p:cNvSpPr>
            <p:nvPr/>
          </p:nvSpPr>
          <p:spPr bwMode="auto">
            <a:xfrm>
              <a:off x="488" y="1720"/>
              <a:ext cx="2305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sz="1600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Comic Sans MS" pitchFamily="66" charset="0"/>
                </a:rPr>
                <a:t>  </a:t>
              </a: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In simple models (</a:t>
              </a:r>
              <a:r>
                <a:rPr lang="el-GR" dirty="0">
                  <a:solidFill>
                    <a:schemeClr val="bg1"/>
                  </a:solidFill>
                  <a:latin typeface="Comic Sans MS" pitchFamily="66" charset="0"/>
                </a:rPr>
                <a:t>Λ</a:t>
              </a: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=0):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   If 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 &lt; </a:t>
              </a:r>
              <a:r>
                <a:rPr lang="en-GB" sz="1600" baseline="-250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c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: (Open Universe)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  <a:sym typeface="Symbol" pitchFamily="18" charset="2"/>
                </a:rPr>
                <a:t>     Universe will expand forever</a:t>
              </a:r>
            </a:p>
          </p:txBody>
        </p:sp>
        <p:sp>
          <p:nvSpPr>
            <p:cNvPr id="152582" name="Rectangle 6"/>
            <p:cNvSpPr>
              <a:spLocks noChangeArrowheads="1"/>
            </p:cNvSpPr>
            <p:nvPr/>
          </p:nvSpPr>
          <p:spPr bwMode="auto">
            <a:xfrm>
              <a:off x="487" y="2353"/>
              <a:ext cx="275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   If 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 = </a:t>
              </a:r>
              <a:r>
                <a:rPr lang="en-GB" sz="1600" baseline="-250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c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: (Flat universe)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  <a:sym typeface="Symbol" pitchFamily="18" charset="2"/>
              </a:endParaRP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  <a:sym typeface="Symbol" pitchFamily="18" charset="2"/>
                </a:rPr>
                <a:t>     Expansion decelerates towards zero</a:t>
              </a:r>
            </a:p>
          </p:txBody>
        </p:sp>
        <p:sp>
          <p:nvSpPr>
            <p:cNvPr id="152583" name="Rectangle 7"/>
            <p:cNvSpPr>
              <a:spLocks noChangeArrowheads="1"/>
            </p:cNvSpPr>
            <p:nvPr/>
          </p:nvSpPr>
          <p:spPr bwMode="auto">
            <a:xfrm>
              <a:off x="470" y="2841"/>
              <a:ext cx="2493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60000"/>
                <a:buFont typeface="Times" pitchFamily="18" charset="0"/>
                <a:buChar char="•"/>
              </a:pP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   If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 &gt; </a:t>
              </a:r>
              <a:r>
                <a:rPr lang="en-GB" sz="1600" baseline="-250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c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  <a:sym typeface="Symbol" pitchFamily="18" charset="2"/>
                </a:rPr>
                <a:t>: (Closed Universe)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  <a:sym typeface="Symbol" pitchFamily="18" charset="2"/>
              </a:endParaRP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60000"/>
                <a:buFont typeface="Times" pitchFamily="18" charset="0"/>
                <a:buNone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  <a:sym typeface="Symbol" pitchFamily="18" charset="2"/>
                </a:rPr>
                <a:t>     Universe will eventually    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60000"/>
                <a:buFont typeface="Times" pitchFamily="18" charset="0"/>
                <a:buNone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  <a:sym typeface="Symbol" pitchFamily="18" charset="2"/>
                </a:rPr>
                <a:t>     collapse (the Big Crunch!)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  <a:p>
              <a:endParaRPr lang="en-GB" dirty="0"/>
            </a:p>
          </p:txBody>
        </p:sp>
      </p:grpSp>
      <p:grpSp>
        <p:nvGrpSpPr>
          <p:cNvPr id="152625" name="Group 49"/>
          <p:cNvGrpSpPr>
            <a:grpSpLocks/>
          </p:cNvGrpSpPr>
          <p:nvPr/>
        </p:nvGrpSpPr>
        <p:grpSpPr bwMode="auto">
          <a:xfrm>
            <a:off x="5753100" y="4284663"/>
            <a:ext cx="2176463" cy="922337"/>
            <a:chOff x="3624" y="2699"/>
            <a:chExt cx="1371" cy="581"/>
          </a:xfrm>
        </p:grpSpPr>
        <p:sp>
          <p:nvSpPr>
            <p:cNvPr id="152611" name="Freeform 35"/>
            <p:cNvSpPr>
              <a:spLocks/>
            </p:cNvSpPr>
            <p:nvPr/>
          </p:nvSpPr>
          <p:spPr bwMode="auto">
            <a:xfrm>
              <a:off x="3624" y="2699"/>
              <a:ext cx="1024" cy="511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120" y="293"/>
                </a:cxn>
                <a:cxn ang="0">
                  <a:pos x="280" y="93"/>
                </a:cxn>
                <a:cxn ang="0">
                  <a:pos x="488" y="5"/>
                </a:cxn>
                <a:cxn ang="0">
                  <a:pos x="664" y="61"/>
                </a:cxn>
                <a:cxn ang="0">
                  <a:pos x="776" y="133"/>
                </a:cxn>
                <a:cxn ang="0">
                  <a:pos x="944" y="365"/>
                </a:cxn>
                <a:cxn ang="0">
                  <a:pos x="1024" y="565"/>
                </a:cxn>
              </a:cxnLst>
              <a:rect l="0" t="0" r="r" b="b"/>
              <a:pathLst>
                <a:path w="1024" h="573">
                  <a:moveTo>
                    <a:pt x="0" y="573"/>
                  </a:moveTo>
                  <a:cubicBezTo>
                    <a:pt x="36" y="473"/>
                    <a:pt x="73" y="373"/>
                    <a:pt x="120" y="293"/>
                  </a:cubicBezTo>
                  <a:cubicBezTo>
                    <a:pt x="167" y="213"/>
                    <a:pt x="219" y="141"/>
                    <a:pt x="280" y="93"/>
                  </a:cubicBezTo>
                  <a:cubicBezTo>
                    <a:pt x="341" y="45"/>
                    <a:pt x="424" y="10"/>
                    <a:pt x="488" y="5"/>
                  </a:cubicBezTo>
                  <a:cubicBezTo>
                    <a:pt x="552" y="0"/>
                    <a:pt x="616" y="40"/>
                    <a:pt x="664" y="61"/>
                  </a:cubicBezTo>
                  <a:cubicBezTo>
                    <a:pt x="712" y="82"/>
                    <a:pt x="730" y="83"/>
                    <a:pt x="776" y="133"/>
                  </a:cubicBezTo>
                  <a:cubicBezTo>
                    <a:pt x="822" y="183"/>
                    <a:pt x="903" y="293"/>
                    <a:pt x="944" y="365"/>
                  </a:cubicBezTo>
                  <a:cubicBezTo>
                    <a:pt x="985" y="437"/>
                    <a:pt x="1011" y="532"/>
                    <a:pt x="1024" y="565"/>
                  </a:cubicBezTo>
                </a:path>
              </a:pathLst>
            </a:custGeom>
            <a:noFill/>
            <a:ln w="19050" cmpd="sng">
              <a:solidFill>
                <a:srgbClr val="C5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2612" name="Rectangle 36"/>
            <p:cNvSpPr>
              <a:spLocks noChangeArrowheads="1"/>
            </p:cNvSpPr>
            <p:nvPr/>
          </p:nvSpPr>
          <p:spPr bwMode="auto">
            <a:xfrm>
              <a:off x="4568" y="2793"/>
              <a:ext cx="42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C50000"/>
                  </a:solidFill>
                  <a:latin typeface="Comic Sans MS" pitchFamily="66" charset="0"/>
                  <a:sym typeface="Symbol" pitchFamily="18" charset="2"/>
                </a:rPr>
                <a:t> &gt; </a:t>
              </a:r>
              <a:r>
                <a:rPr lang="en-GB" sz="1600" baseline="-25000">
                  <a:solidFill>
                    <a:srgbClr val="C50000"/>
                  </a:solidFill>
                  <a:latin typeface="Comic Sans MS" pitchFamily="66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152617" name="AutoShape 41"/>
            <p:cNvSpPr>
              <a:spLocks noChangeArrowheads="1"/>
            </p:cNvSpPr>
            <p:nvPr/>
          </p:nvSpPr>
          <p:spPr bwMode="auto">
            <a:xfrm>
              <a:off x="4568" y="3125"/>
              <a:ext cx="152" cy="155"/>
            </a:xfrm>
            <a:prstGeom prst="irregularSeal1">
              <a:avLst/>
            </a:prstGeom>
            <a:solidFill>
              <a:srgbClr val="C5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2622" name="Text Box 46"/>
          <p:cNvSpPr txBox="1">
            <a:spLocks noChangeArrowheads="1"/>
          </p:cNvSpPr>
          <p:nvPr/>
        </p:nvSpPr>
        <p:spPr bwMode="auto">
          <a:xfrm>
            <a:off x="5546725" y="2252663"/>
            <a:ext cx="2486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4D72E"/>
                </a:solidFill>
                <a:latin typeface="Comic Sans MS" pitchFamily="66" charset="0"/>
              </a:rPr>
              <a:t>Density is Destiny!</a:t>
            </a:r>
          </a:p>
        </p:txBody>
      </p:sp>
      <p:sp>
        <p:nvSpPr>
          <p:cNvPr id="152602" name="Oval 26"/>
          <p:cNvSpPr>
            <a:spLocks noChangeAspect="1" noChangeArrowheads="1"/>
          </p:cNvSpPr>
          <p:nvPr/>
        </p:nvSpPr>
        <p:spPr bwMode="auto">
          <a:xfrm>
            <a:off x="5689600" y="5067300"/>
            <a:ext cx="76200" cy="73025"/>
          </a:xfrm>
          <a:prstGeom prst="ellipse">
            <a:avLst/>
          </a:prstGeom>
          <a:solidFill>
            <a:srgbClr val="9A1D1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Rectangle 32"/>
          <p:cNvSpPr/>
          <p:nvPr/>
        </p:nvSpPr>
        <p:spPr bwMode="auto">
          <a:xfrm>
            <a:off x="1133341" y="1764406"/>
            <a:ext cx="7392473" cy="43788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But...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 smtClean="0">
                <a:solidFill>
                  <a:srgbClr val="FF0000"/>
                </a:solidFill>
                <a:latin typeface="+mn-lt"/>
              </a:rPr>
              <a:t>BEWARE OF THE COSMOLOGICAL CONSTANT!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latin typeface="+mn-lt"/>
              </a:rPr>
              <a:t>(See later!)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 animBg="1" autoUpdateAnimBg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504B4-F493-4479-85D0-71E54DA7F84F}" type="slidenum">
              <a:rPr lang="en-US"/>
              <a:pPr/>
              <a:t>15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so far…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0737" y="2273300"/>
            <a:ext cx="7602045" cy="3987800"/>
          </a:xfrm>
        </p:spPr>
        <p:txBody>
          <a:bodyPr/>
          <a:lstStyle/>
          <a:p>
            <a:r>
              <a:rPr lang="en-GB" dirty="0"/>
              <a:t>Brief history of ideas..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rgbClr val="F4D72E"/>
                </a:solidFill>
              </a:rPr>
              <a:t>Cosmological Principle</a:t>
            </a:r>
            <a:r>
              <a:rPr lang="en-GB" dirty="0"/>
              <a:t>: The universe looks the same in all directions and in any location.</a:t>
            </a:r>
          </a:p>
          <a:p>
            <a:pPr lvl="1"/>
            <a:endParaRPr lang="en-GB" sz="900" dirty="0"/>
          </a:p>
          <a:p>
            <a:pPr lvl="1"/>
            <a:r>
              <a:rPr lang="en-GB" dirty="0" err="1">
                <a:solidFill>
                  <a:srgbClr val="F4D72E"/>
                </a:solidFill>
              </a:rPr>
              <a:t>Olbers</a:t>
            </a:r>
            <a:r>
              <a:rPr lang="en-GB" dirty="0">
                <a:solidFill>
                  <a:srgbClr val="F4D72E"/>
                </a:solidFill>
              </a:rPr>
              <a:t>’ Paradox</a:t>
            </a:r>
            <a:r>
              <a:rPr lang="en-GB" dirty="0"/>
              <a:t>: If the universe is infinite, eternal and static - ‘Why is the night sky dark?’</a:t>
            </a:r>
          </a:p>
          <a:p>
            <a:pPr lvl="1"/>
            <a:endParaRPr lang="en-GB" sz="500" dirty="0"/>
          </a:p>
          <a:p>
            <a:pPr lvl="1"/>
            <a:r>
              <a:rPr lang="en-GB" dirty="0"/>
              <a:t>Now believe the universe is in a state of </a:t>
            </a:r>
            <a:r>
              <a:rPr lang="en-GB" dirty="0">
                <a:solidFill>
                  <a:srgbClr val="F4D72E"/>
                </a:solidFill>
              </a:rPr>
              <a:t>expansion</a:t>
            </a:r>
            <a:r>
              <a:rPr lang="en-GB" dirty="0"/>
              <a:t> and cooling after an initial </a:t>
            </a:r>
            <a:r>
              <a:rPr lang="en-GB" dirty="0">
                <a:solidFill>
                  <a:srgbClr val="F4D72E"/>
                </a:solidFill>
              </a:rPr>
              <a:t>‘Big Bang’</a:t>
            </a:r>
            <a:r>
              <a:rPr lang="en-GB" dirty="0"/>
              <a:t> ~</a:t>
            </a:r>
            <a:r>
              <a:rPr lang="en-GB" dirty="0" smtClean="0"/>
              <a:t>14 </a:t>
            </a:r>
            <a:r>
              <a:rPr lang="en-GB" dirty="0"/>
              <a:t>billion years ago.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AE808F-2660-4CE0-B0B9-B8C844EAE8F8}" type="slidenum">
              <a:rPr lang="en-US"/>
              <a:pPr/>
              <a:t>16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so far…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5292144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The expanding universe: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500" dirty="0"/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8CF5E9"/>
                </a:solidFill>
              </a:rPr>
              <a:t>Distant objects are receding </a:t>
            </a:r>
            <a:r>
              <a:rPr lang="en-GB" sz="1800" dirty="0" smtClean="0">
                <a:solidFill>
                  <a:srgbClr val="8CF5E9"/>
                </a:solidFill>
              </a:rPr>
              <a:t/>
            </a:r>
            <a:br>
              <a:rPr lang="en-GB" sz="1800" dirty="0" smtClean="0">
                <a:solidFill>
                  <a:srgbClr val="8CF5E9"/>
                </a:solidFill>
              </a:rPr>
            </a:br>
            <a:r>
              <a:rPr lang="en-GB" sz="1800" dirty="0" smtClean="0">
                <a:solidFill>
                  <a:srgbClr val="8CF5E9"/>
                </a:solidFill>
              </a:rPr>
              <a:t>according </a:t>
            </a:r>
            <a:r>
              <a:rPr lang="en-GB" sz="1800" dirty="0">
                <a:solidFill>
                  <a:srgbClr val="8CF5E9"/>
                </a:solidFill>
              </a:rPr>
              <a:t>to </a:t>
            </a:r>
            <a:r>
              <a:rPr lang="en-GB" sz="1800" dirty="0">
                <a:solidFill>
                  <a:srgbClr val="F4D72E"/>
                </a:solidFill>
              </a:rPr>
              <a:t>Hubble’s law</a:t>
            </a:r>
            <a:r>
              <a:rPr lang="en-GB" sz="1800" dirty="0"/>
              <a:t> (V=H</a:t>
            </a:r>
            <a:r>
              <a:rPr lang="en-GB" sz="1800" baseline="-25000" dirty="0"/>
              <a:t>0</a:t>
            </a:r>
            <a:r>
              <a:rPr lang="en-GB" sz="1800" dirty="0"/>
              <a:t>D).</a:t>
            </a:r>
          </a:p>
          <a:p>
            <a:pPr lvl="1">
              <a:lnSpc>
                <a:spcPct val="90000"/>
              </a:lnSpc>
            </a:pPr>
            <a:endParaRPr lang="en-GB" sz="800" dirty="0"/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8CF5E9"/>
                </a:solidFill>
              </a:rPr>
              <a:t>The </a:t>
            </a:r>
            <a:r>
              <a:rPr lang="en-GB" sz="1800" dirty="0">
                <a:solidFill>
                  <a:srgbClr val="F4D72E"/>
                </a:solidFill>
              </a:rPr>
              <a:t>Big Bang</a:t>
            </a:r>
            <a:r>
              <a:rPr lang="en-GB" sz="1800" dirty="0">
                <a:solidFill>
                  <a:srgbClr val="8CF5E9"/>
                </a:solidFill>
              </a:rPr>
              <a:t> is not like a normal explosion.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600" dirty="0"/>
              <a:t>Expansion OF (not WITHIN) space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Big bang = beginning of time</a:t>
            </a:r>
          </a:p>
          <a:p>
            <a:pPr lvl="2">
              <a:lnSpc>
                <a:spcPct val="90000"/>
              </a:lnSpc>
            </a:pPr>
            <a:endParaRPr lang="en-GB" sz="900" dirty="0"/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F4D72E"/>
                </a:solidFill>
              </a:rPr>
              <a:t>Einstein’s Relativity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8CF5E9"/>
                </a:solidFill>
              </a:rPr>
              <a:t>describes </a:t>
            </a:r>
            <a:r>
              <a:rPr lang="en-GB" sz="1800" dirty="0" smtClean="0">
                <a:solidFill>
                  <a:srgbClr val="8CF5E9"/>
                </a:solidFill>
              </a:rPr>
              <a:t/>
            </a:r>
            <a:br>
              <a:rPr lang="en-GB" sz="1800" dirty="0" smtClean="0">
                <a:solidFill>
                  <a:srgbClr val="8CF5E9"/>
                </a:solidFill>
              </a:rPr>
            </a:br>
            <a:r>
              <a:rPr lang="en-GB" sz="1800" dirty="0" smtClean="0">
                <a:solidFill>
                  <a:srgbClr val="8CF5E9"/>
                </a:solidFill>
              </a:rPr>
              <a:t>gravity</a:t>
            </a:r>
            <a:r>
              <a:rPr lang="en-GB" sz="1800" dirty="0">
                <a:solidFill>
                  <a:srgbClr val="8CF5E9"/>
                </a:solidFill>
              </a:rPr>
              <a:t>, space, time and the structure of the universe.</a:t>
            </a:r>
          </a:p>
          <a:p>
            <a:pPr lvl="1">
              <a:lnSpc>
                <a:spcPct val="90000"/>
              </a:lnSpc>
            </a:pPr>
            <a:endParaRPr lang="en-GB" sz="800" dirty="0"/>
          </a:p>
          <a:p>
            <a:pPr lvl="1">
              <a:lnSpc>
                <a:spcPct val="90000"/>
              </a:lnSpc>
            </a:pPr>
            <a:r>
              <a:rPr lang="en-GB" sz="1800" dirty="0"/>
              <a:t>The </a:t>
            </a:r>
            <a:r>
              <a:rPr lang="en-GB" sz="1800" dirty="0">
                <a:solidFill>
                  <a:srgbClr val="F4D72E"/>
                </a:solidFill>
              </a:rPr>
              <a:t>Age </a:t>
            </a:r>
            <a:r>
              <a:rPr lang="en-GB" sz="1800" dirty="0">
                <a:solidFill>
                  <a:srgbClr val="8CF5E9"/>
                </a:solidFill>
              </a:rPr>
              <a:t>and</a:t>
            </a:r>
            <a:r>
              <a:rPr lang="en-GB" sz="1800" dirty="0">
                <a:solidFill>
                  <a:srgbClr val="F4D72E"/>
                </a:solidFill>
              </a:rPr>
              <a:t> Fate</a:t>
            </a:r>
            <a:r>
              <a:rPr lang="en-GB" sz="1800" dirty="0"/>
              <a:t> of the universe dependant on density (</a:t>
            </a:r>
            <a:r>
              <a:rPr lang="en-GB" dirty="0">
                <a:sym typeface="Symbol" pitchFamily="18" charset="2"/>
              </a:rPr>
              <a:t></a:t>
            </a:r>
            <a:r>
              <a:rPr lang="en-GB" sz="1800" dirty="0">
                <a:sym typeface="Symbol" pitchFamily="18" charset="2"/>
              </a:rPr>
              <a:t>)</a:t>
            </a:r>
            <a:endParaRPr lang="en-GB" sz="1800" dirty="0"/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469" y="1714768"/>
            <a:ext cx="3171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F068A-144D-465C-9998-314C7E2AFDCD}" type="slidenum">
              <a:rPr lang="en-US"/>
              <a:pPr/>
              <a:t>17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An alternative model?</a:t>
            </a:r>
            <a:r>
              <a:rPr lang="en-GB"/>
              <a:t> </a:t>
            </a:r>
            <a:br>
              <a:rPr lang="en-GB"/>
            </a:br>
            <a:r>
              <a:rPr lang="en-GB"/>
              <a:t>The Steady State Model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7400" y="1739900"/>
            <a:ext cx="4330700" cy="210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So far we know…</a:t>
            </a:r>
            <a:endParaRPr lang="en-GB" sz="1400"/>
          </a:p>
          <a:p>
            <a:pPr lvl="1">
              <a:lnSpc>
                <a:spcPct val="90000"/>
              </a:lnSpc>
            </a:pPr>
            <a:r>
              <a:rPr lang="en-GB" sz="1600"/>
              <a:t>Distant objects receding according to Hubble’s Law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Structure of universe described by General Relativity.</a:t>
            </a:r>
          </a:p>
          <a:p>
            <a:pPr>
              <a:lnSpc>
                <a:spcPct val="90000"/>
              </a:lnSpc>
            </a:pPr>
            <a:r>
              <a:rPr lang="en-GB" sz="1800"/>
              <a:t>Is the Big Bang the only Model that fits?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781425" y="-5461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153720" name="Group 120"/>
          <p:cNvGrpSpPr>
            <a:grpSpLocks/>
          </p:cNvGrpSpPr>
          <p:nvPr/>
        </p:nvGrpSpPr>
        <p:grpSpPr bwMode="auto">
          <a:xfrm>
            <a:off x="6426200" y="1881188"/>
            <a:ext cx="1581150" cy="1933575"/>
            <a:chOff x="4048" y="1185"/>
            <a:chExt cx="996" cy="1218"/>
          </a:xfrm>
        </p:grpSpPr>
        <p:pic>
          <p:nvPicPr>
            <p:cNvPr id="153652" name="Picture 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8" y="1185"/>
              <a:ext cx="968" cy="1041"/>
            </a:xfrm>
            <a:prstGeom prst="rect">
              <a:avLst/>
            </a:prstGeom>
            <a:noFill/>
            <a:ln w="9525">
              <a:solidFill>
                <a:srgbClr val="F4D72E"/>
              </a:solidFill>
              <a:miter lim="800000"/>
              <a:headEnd/>
              <a:tailEnd/>
            </a:ln>
          </p:spPr>
        </p:pic>
        <p:sp>
          <p:nvSpPr>
            <p:cNvPr id="153653" name="Text Box 53"/>
            <p:cNvSpPr txBox="1">
              <a:spLocks noChangeArrowheads="1"/>
            </p:cNvSpPr>
            <p:nvPr/>
          </p:nvSpPr>
          <p:spPr bwMode="auto">
            <a:xfrm>
              <a:off x="4048" y="2233"/>
              <a:ext cx="99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rgbClr val="F4D72E"/>
                  </a:solidFill>
                  <a:latin typeface="Comic Sans MS" pitchFamily="66" charset="0"/>
                </a:rPr>
                <a:t>Fred Hoyle (1915-2001)</a:t>
              </a:r>
            </a:p>
          </p:txBody>
        </p:sp>
      </p:grpSp>
      <p:grpSp>
        <p:nvGrpSpPr>
          <p:cNvPr id="153723" name="Group 123"/>
          <p:cNvGrpSpPr>
            <a:grpSpLocks/>
          </p:cNvGrpSpPr>
          <p:nvPr/>
        </p:nvGrpSpPr>
        <p:grpSpPr bwMode="auto">
          <a:xfrm>
            <a:off x="787400" y="3975100"/>
            <a:ext cx="7708900" cy="2540000"/>
            <a:chOff x="496" y="2504"/>
            <a:chExt cx="4856" cy="1600"/>
          </a:xfrm>
        </p:grpSpPr>
        <p:sp>
          <p:nvSpPr>
            <p:cNvPr id="153654" name="Rectangle 54"/>
            <p:cNvSpPr>
              <a:spLocks noChangeArrowheads="1"/>
            </p:cNvSpPr>
            <p:nvPr/>
          </p:nvSpPr>
          <p:spPr bwMode="auto">
            <a:xfrm>
              <a:off x="496" y="2584"/>
              <a:ext cx="2664" cy="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The Steady State Model…</a:t>
              </a:r>
              <a:endParaRPr lang="en-GB" sz="16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There was 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no big bang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The universe has 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always looked same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 as it does now. 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It is 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infinite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 but 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expanding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Mass is created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 as space expands</a:t>
              </a:r>
            </a:p>
          </p:txBody>
        </p:sp>
        <p:grpSp>
          <p:nvGrpSpPr>
            <p:cNvPr id="153722" name="Group 122"/>
            <p:cNvGrpSpPr>
              <a:grpSpLocks/>
            </p:cNvGrpSpPr>
            <p:nvPr/>
          </p:nvGrpSpPr>
          <p:grpSpPr bwMode="auto">
            <a:xfrm>
              <a:off x="3232" y="2504"/>
              <a:ext cx="2120" cy="1344"/>
              <a:chOff x="3296" y="2504"/>
              <a:chExt cx="2120" cy="1344"/>
            </a:xfrm>
          </p:grpSpPr>
          <p:sp>
            <p:nvSpPr>
              <p:cNvPr id="153721" name="Rectangle 121"/>
              <p:cNvSpPr>
                <a:spLocks noChangeArrowheads="1"/>
              </p:cNvSpPr>
              <p:nvPr/>
            </p:nvSpPr>
            <p:spPr bwMode="auto">
              <a:xfrm>
                <a:off x="3296" y="2504"/>
                <a:ext cx="2120" cy="1344"/>
              </a:xfrm>
              <a:prstGeom prst="rect">
                <a:avLst/>
              </a:prstGeom>
              <a:solidFill>
                <a:srgbClr val="8396A6"/>
              </a:solidFill>
              <a:ln w="9525">
                <a:solidFill>
                  <a:srgbClr val="F4D72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53707" name="Group 107"/>
              <p:cNvGrpSpPr>
                <a:grpSpLocks/>
              </p:cNvGrpSpPr>
              <p:nvPr/>
            </p:nvGrpSpPr>
            <p:grpSpPr bwMode="auto">
              <a:xfrm>
                <a:off x="3408" y="2560"/>
                <a:ext cx="1896" cy="1224"/>
                <a:chOff x="3480" y="2640"/>
                <a:chExt cx="1896" cy="1224"/>
              </a:xfrm>
            </p:grpSpPr>
            <p:grpSp>
              <p:nvGrpSpPr>
                <p:cNvPr id="153699" name="Group 99"/>
                <p:cNvGrpSpPr>
                  <a:grpSpLocks/>
                </p:cNvGrpSpPr>
                <p:nvPr/>
              </p:nvGrpSpPr>
              <p:grpSpPr bwMode="auto">
                <a:xfrm>
                  <a:off x="3480" y="2640"/>
                  <a:ext cx="536" cy="408"/>
                  <a:chOff x="3184" y="1592"/>
                  <a:chExt cx="1784" cy="1200"/>
                </a:xfrm>
              </p:grpSpPr>
              <p:sp>
                <p:nvSpPr>
                  <p:cNvPr id="153700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184" y="1592"/>
                    <a:ext cx="1784" cy="1200"/>
                  </a:xfrm>
                  <a:prstGeom prst="rect">
                    <a:avLst/>
                  </a:prstGeom>
                  <a:solidFill>
                    <a:srgbClr val="839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pic>
                <p:nvPicPr>
                  <p:cNvPr id="153701" name="Picture 10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227" y="1637"/>
                    <a:ext cx="1712" cy="1120"/>
                  </a:xfrm>
                  <a:prstGeom prst="rect">
                    <a:avLst/>
                  </a:prstGeom>
                  <a:solidFill>
                    <a:srgbClr val="8396A6"/>
                  </a:solidFill>
                  <a:ln w="9525">
                    <a:solidFill>
                      <a:srgbClr val="9A1D1F"/>
                    </a:solidFill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53703" name="Group 103"/>
                <p:cNvGrpSpPr>
                  <a:grpSpLocks/>
                </p:cNvGrpSpPr>
                <p:nvPr/>
              </p:nvGrpSpPr>
              <p:grpSpPr bwMode="auto">
                <a:xfrm>
                  <a:off x="4264" y="2928"/>
                  <a:ext cx="1112" cy="936"/>
                  <a:chOff x="3184" y="1592"/>
                  <a:chExt cx="1784" cy="1200"/>
                </a:xfrm>
              </p:grpSpPr>
              <p:sp>
                <p:nvSpPr>
                  <p:cNvPr id="153704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3184" y="1592"/>
                    <a:ext cx="1784" cy="1200"/>
                  </a:xfrm>
                  <a:prstGeom prst="rect">
                    <a:avLst/>
                  </a:prstGeom>
                  <a:solidFill>
                    <a:srgbClr val="839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pic>
                <p:nvPicPr>
                  <p:cNvPr id="153705" name="Picture 10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227" y="1637"/>
                    <a:ext cx="1712" cy="1120"/>
                  </a:xfrm>
                  <a:prstGeom prst="rect">
                    <a:avLst/>
                  </a:prstGeom>
                  <a:solidFill>
                    <a:srgbClr val="8396A6"/>
                  </a:solidFill>
                  <a:ln w="9525">
                    <a:solidFill>
                      <a:srgbClr val="9A1D1F"/>
                    </a:solidFill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53706" name="Line 106"/>
                <p:cNvSpPr>
                  <a:spLocks noChangeShapeType="1"/>
                </p:cNvSpPr>
                <p:nvPr/>
              </p:nvSpPr>
              <p:spPr bwMode="auto">
                <a:xfrm>
                  <a:off x="4072" y="2936"/>
                  <a:ext cx="136" cy="96"/>
                </a:xfrm>
                <a:prstGeom prst="line">
                  <a:avLst/>
                </a:prstGeom>
                <a:noFill/>
                <a:ln w="9525">
                  <a:solidFill>
                    <a:srgbClr val="F4D72E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53719" name="Group 119"/>
          <p:cNvGrpSpPr>
            <a:grpSpLocks/>
          </p:cNvGrpSpPr>
          <p:nvPr/>
        </p:nvGrpSpPr>
        <p:grpSpPr bwMode="auto">
          <a:xfrm>
            <a:off x="7105650" y="4497388"/>
            <a:ext cx="1228725" cy="1249362"/>
            <a:chOff x="4612" y="2921"/>
            <a:chExt cx="774" cy="787"/>
          </a:xfrm>
        </p:grpSpPr>
        <p:grpSp>
          <p:nvGrpSpPr>
            <p:cNvPr id="153714" name="Group 114"/>
            <p:cNvGrpSpPr>
              <a:grpSpLocks/>
            </p:cNvGrpSpPr>
            <p:nvPr/>
          </p:nvGrpSpPr>
          <p:grpSpPr bwMode="auto">
            <a:xfrm>
              <a:off x="4612" y="3185"/>
              <a:ext cx="559" cy="523"/>
              <a:chOff x="4612" y="3185"/>
              <a:chExt cx="559" cy="523"/>
            </a:xfrm>
          </p:grpSpPr>
          <p:sp>
            <p:nvSpPr>
              <p:cNvPr id="153708" name="Oval 108"/>
              <p:cNvSpPr>
                <a:spLocks noChangeArrowheads="1"/>
              </p:cNvSpPr>
              <p:nvPr/>
            </p:nvSpPr>
            <p:spPr bwMode="auto">
              <a:xfrm>
                <a:off x="4772" y="3185"/>
                <a:ext cx="27" cy="27"/>
              </a:xfrm>
              <a:prstGeom prst="ellipse">
                <a:avLst/>
              </a:prstGeom>
              <a:solidFill>
                <a:srgbClr val="C5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709" name="Oval 109"/>
              <p:cNvSpPr>
                <a:spLocks noChangeArrowheads="1"/>
              </p:cNvSpPr>
              <p:nvPr/>
            </p:nvSpPr>
            <p:spPr bwMode="auto">
              <a:xfrm>
                <a:off x="4612" y="3521"/>
                <a:ext cx="27" cy="27"/>
              </a:xfrm>
              <a:prstGeom prst="ellipse">
                <a:avLst/>
              </a:prstGeom>
              <a:solidFill>
                <a:srgbClr val="C5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710" name="Oval 110"/>
              <p:cNvSpPr>
                <a:spLocks noChangeArrowheads="1"/>
              </p:cNvSpPr>
              <p:nvPr/>
            </p:nvSpPr>
            <p:spPr bwMode="auto">
              <a:xfrm>
                <a:off x="4928" y="3433"/>
                <a:ext cx="27" cy="27"/>
              </a:xfrm>
              <a:prstGeom prst="ellipse">
                <a:avLst/>
              </a:prstGeom>
              <a:solidFill>
                <a:srgbClr val="C5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711" name="Oval 111"/>
              <p:cNvSpPr>
                <a:spLocks noChangeArrowheads="1"/>
              </p:cNvSpPr>
              <p:nvPr/>
            </p:nvSpPr>
            <p:spPr bwMode="auto">
              <a:xfrm>
                <a:off x="4808" y="3681"/>
                <a:ext cx="27" cy="27"/>
              </a:xfrm>
              <a:prstGeom prst="ellipse">
                <a:avLst/>
              </a:prstGeom>
              <a:solidFill>
                <a:srgbClr val="C5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712" name="Oval 112"/>
              <p:cNvSpPr>
                <a:spLocks noChangeArrowheads="1"/>
              </p:cNvSpPr>
              <p:nvPr/>
            </p:nvSpPr>
            <p:spPr bwMode="auto">
              <a:xfrm>
                <a:off x="5144" y="3285"/>
                <a:ext cx="27" cy="27"/>
              </a:xfrm>
              <a:prstGeom prst="ellipse">
                <a:avLst/>
              </a:prstGeom>
              <a:solidFill>
                <a:srgbClr val="C5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713" name="Oval 113"/>
              <p:cNvSpPr>
                <a:spLocks noChangeArrowheads="1"/>
              </p:cNvSpPr>
              <p:nvPr/>
            </p:nvSpPr>
            <p:spPr bwMode="auto">
              <a:xfrm>
                <a:off x="5132" y="3521"/>
                <a:ext cx="27" cy="27"/>
              </a:xfrm>
              <a:prstGeom prst="ellipse">
                <a:avLst/>
              </a:prstGeom>
              <a:solidFill>
                <a:srgbClr val="C5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3717" name="Text Box 117"/>
            <p:cNvSpPr txBox="1">
              <a:spLocks noChangeArrowheads="1"/>
            </p:cNvSpPr>
            <p:nvPr/>
          </p:nvSpPr>
          <p:spPr bwMode="auto">
            <a:xfrm>
              <a:off x="4870" y="2921"/>
              <a:ext cx="51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omic Sans MS" pitchFamily="66" charset="0"/>
                </a:rPr>
                <a:t>new mass</a:t>
              </a:r>
            </a:p>
          </p:txBody>
        </p:sp>
        <p:sp>
          <p:nvSpPr>
            <p:cNvPr id="153718" name="Line 118"/>
            <p:cNvSpPr>
              <a:spLocks noChangeShapeType="1"/>
            </p:cNvSpPr>
            <p:nvPr/>
          </p:nvSpPr>
          <p:spPr bwMode="auto">
            <a:xfrm flipH="1">
              <a:off x="4816" y="3080"/>
              <a:ext cx="152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Our Evolving Universe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7CAAE-B4AA-44ED-849A-E2733E7D755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102100" cy="952500"/>
          </a:xfrm>
        </p:spPr>
        <p:txBody>
          <a:bodyPr/>
          <a:lstStyle/>
          <a:p>
            <a:r>
              <a:rPr lang="en-GB" sz="2000"/>
              <a:t>Does the Steady State model also solve Olbers’ Paradox?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/>
              <a:t>An alternative model?</a:t>
            </a:r>
            <a:r>
              <a:rPr lang="en-GB"/>
              <a:t> </a:t>
            </a:r>
            <a:br>
              <a:rPr lang="en-GB"/>
            </a:br>
            <a:r>
              <a:rPr lang="en-GB"/>
              <a:t>The Steady State Model</a:t>
            </a:r>
          </a:p>
        </p:txBody>
      </p:sp>
      <p:sp>
        <p:nvSpPr>
          <p:cNvPr id="162884" name="Rectangle 68"/>
          <p:cNvSpPr>
            <a:spLocks noChangeArrowheads="1"/>
          </p:cNvSpPr>
          <p:nvPr/>
        </p:nvSpPr>
        <p:spPr bwMode="auto">
          <a:xfrm>
            <a:off x="5397500" y="1854200"/>
            <a:ext cx="2717800" cy="25019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66FF">
                  <a:gamma/>
                  <a:shade val="36078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62885" name="Picture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913" y="3935413"/>
            <a:ext cx="304800" cy="323850"/>
          </a:xfrm>
          <a:prstGeom prst="rect">
            <a:avLst/>
          </a:prstGeom>
          <a:noFill/>
        </p:spPr>
      </p:pic>
      <p:sp>
        <p:nvSpPr>
          <p:cNvPr id="162886" name="Oval 70"/>
          <p:cNvSpPr>
            <a:spLocks noChangeAspect="1" noChangeArrowheads="1"/>
          </p:cNvSpPr>
          <p:nvPr/>
        </p:nvSpPr>
        <p:spPr bwMode="auto">
          <a:xfrm>
            <a:off x="5556250" y="2016125"/>
            <a:ext cx="82550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87" name="Oval 71"/>
          <p:cNvSpPr>
            <a:spLocks noChangeAspect="1" noChangeArrowheads="1"/>
          </p:cNvSpPr>
          <p:nvPr/>
        </p:nvSpPr>
        <p:spPr bwMode="auto">
          <a:xfrm>
            <a:off x="5883275" y="2422525"/>
            <a:ext cx="82550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88" name="Oval 72"/>
          <p:cNvSpPr>
            <a:spLocks noChangeAspect="1" noChangeArrowheads="1"/>
          </p:cNvSpPr>
          <p:nvPr/>
        </p:nvSpPr>
        <p:spPr bwMode="auto">
          <a:xfrm>
            <a:off x="5829300" y="1971675"/>
            <a:ext cx="84138" cy="88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89" name="Oval 73"/>
          <p:cNvSpPr>
            <a:spLocks noChangeAspect="1" noChangeArrowheads="1"/>
          </p:cNvSpPr>
          <p:nvPr/>
        </p:nvSpPr>
        <p:spPr bwMode="auto">
          <a:xfrm>
            <a:off x="6192838" y="2039938"/>
            <a:ext cx="84137" cy="88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0" name="Oval 74"/>
          <p:cNvSpPr>
            <a:spLocks noChangeAspect="1" noChangeArrowheads="1"/>
          </p:cNvSpPr>
          <p:nvPr/>
        </p:nvSpPr>
        <p:spPr bwMode="auto">
          <a:xfrm>
            <a:off x="5537200" y="2468563"/>
            <a:ext cx="82550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1" name="Oval 75"/>
          <p:cNvSpPr>
            <a:spLocks noChangeAspect="1" noChangeArrowheads="1"/>
          </p:cNvSpPr>
          <p:nvPr/>
        </p:nvSpPr>
        <p:spPr bwMode="auto">
          <a:xfrm>
            <a:off x="6378575" y="2570163"/>
            <a:ext cx="84138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2" name="Oval 76"/>
          <p:cNvSpPr>
            <a:spLocks noChangeAspect="1" noChangeArrowheads="1"/>
          </p:cNvSpPr>
          <p:nvPr/>
        </p:nvSpPr>
        <p:spPr bwMode="auto">
          <a:xfrm>
            <a:off x="5683250" y="2797175"/>
            <a:ext cx="84138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3" name="Oval 77"/>
          <p:cNvSpPr>
            <a:spLocks noChangeAspect="1" noChangeArrowheads="1"/>
          </p:cNvSpPr>
          <p:nvPr/>
        </p:nvSpPr>
        <p:spPr bwMode="auto">
          <a:xfrm>
            <a:off x="6037263" y="3113088"/>
            <a:ext cx="84137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4" name="Oval 78"/>
          <p:cNvSpPr>
            <a:spLocks noChangeAspect="1" noChangeArrowheads="1"/>
          </p:cNvSpPr>
          <p:nvPr/>
        </p:nvSpPr>
        <p:spPr bwMode="auto">
          <a:xfrm>
            <a:off x="6310313" y="2854325"/>
            <a:ext cx="84137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5" name="Oval 79"/>
          <p:cNvSpPr>
            <a:spLocks noChangeAspect="1" noChangeArrowheads="1"/>
          </p:cNvSpPr>
          <p:nvPr/>
        </p:nvSpPr>
        <p:spPr bwMode="auto">
          <a:xfrm>
            <a:off x="5976938" y="2741613"/>
            <a:ext cx="84137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6" name="Oval 80"/>
          <p:cNvSpPr>
            <a:spLocks noChangeAspect="1" noChangeArrowheads="1"/>
          </p:cNvSpPr>
          <p:nvPr/>
        </p:nvSpPr>
        <p:spPr bwMode="auto">
          <a:xfrm>
            <a:off x="6256338" y="2338388"/>
            <a:ext cx="84137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7" name="Oval 81"/>
          <p:cNvSpPr>
            <a:spLocks noChangeAspect="1" noChangeArrowheads="1"/>
          </p:cNvSpPr>
          <p:nvPr/>
        </p:nvSpPr>
        <p:spPr bwMode="auto">
          <a:xfrm>
            <a:off x="6102350" y="3630613"/>
            <a:ext cx="84138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8" name="Oval 82"/>
          <p:cNvSpPr>
            <a:spLocks noChangeAspect="1" noChangeArrowheads="1"/>
          </p:cNvSpPr>
          <p:nvPr/>
        </p:nvSpPr>
        <p:spPr bwMode="auto">
          <a:xfrm>
            <a:off x="6618288" y="2890838"/>
            <a:ext cx="84137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899" name="Oval 83"/>
          <p:cNvSpPr>
            <a:spLocks noChangeAspect="1" noChangeArrowheads="1"/>
          </p:cNvSpPr>
          <p:nvPr/>
        </p:nvSpPr>
        <p:spPr bwMode="auto">
          <a:xfrm rot="17406292">
            <a:off x="6808788" y="4062412"/>
            <a:ext cx="95250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0" name="Oval 84"/>
          <p:cNvSpPr>
            <a:spLocks noChangeAspect="1" noChangeArrowheads="1"/>
          </p:cNvSpPr>
          <p:nvPr/>
        </p:nvSpPr>
        <p:spPr bwMode="auto">
          <a:xfrm rot="17406292">
            <a:off x="7239001" y="3822700"/>
            <a:ext cx="95250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1" name="Oval 85"/>
          <p:cNvSpPr>
            <a:spLocks noChangeAspect="1" noChangeArrowheads="1"/>
          </p:cNvSpPr>
          <p:nvPr/>
        </p:nvSpPr>
        <p:spPr bwMode="auto">
          <a:xfrm rot="17406292">
            <a:off x="6904038" y="3686175"/>
            <a:ext cx="92075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2" name="Oval 86"/>
          <p:cNvSpPr>
            <a:spLocks noChangeAspect="1" noChangeArrowheads="1"/>
          </p:cNvSpPr>
          <p:nvPr/>
        </p:nvSpPr>
        <p:spPr bwMode="auto">
          <a:xfrm rot="17406292">
            <a:off x="7082632" y="3386931"/>
            <a:ext cx="95250" cy="809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3" name="Oval 87"/>
          <p:cNvSpPr>
            <a:spLocks noChangeAspect="1" noChangeArrowheads="1"/>
          </p:cNvSpPr>
          <p:nvPr/>
        </p:nvSpPr>
        <p:spPr bwMode="auto">
          <a:xfrm rot="17406292">
            <a:off x="7213601" y="4238625"/>
            <a:ext cx="95250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4" name="Oval 88"/>
          <p:cNvSpPr>
            <a:spLocks noChangeAspect="1" noChangeArrowheads="1"/>
          </p:cNvSpPr>
          <p:nvPr/>
        </p:nvSpPr>
        <p:spPr bwMode="auto">
          <a:xfrm rot="17406292">
            <a:off x="7586663" y="3371850"/>
            <a:ext cx="95250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5" name="Oval 89"/>
          <p:cNvSpPr>
            <a:spLocks noChangeAspect="1" noChangeArrowheads="1"/>
          </p:cNvSpPr>
          <p:nvPr/>
        </p:nvSpPr>
        <p:spPr bwMode="auto">
          <a:xfrm rot="17406292">
            <a:off x="7534275" y="4195763"/>
            <a:ext cx="93663" cy="777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6" name="Oval 90"/>
          <p:cNvSpPr>
            <a:spLocks noChangeAspect="1" noChangeArrowheads="1"/>
          </p:cNvSpPr>
          <p:nvPr/>
        </p:nvSpPr>
        <p:spPr bwMode="auto">
          <a:xfrm rot="17406292">
            <a:off x="7917657" y="3925093"/>
            <a:ext cx="95250" cy="809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7" name="Oval 91"/>
          <p:cNvSpPr>
            <a:spLocks noChangeAspect="1" noChangeArrowheads="1"/>
          </p:cNvSpPr>
          <p:nvPr/>
        </p:nvSpPr>
        <p:spPr bwMode="auto">
          <a:xfrm rot="17406292">
            <a:off x="7754144" y="3544094"/>
            <a:ext cx="93663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8" name="Oval 92"/>
          <p:cNvSpPr>
            <a:spLocks noChangeAspect="1" noChangeArrowheads="1"/>
          </p:cNvSpPr>
          <p:nvPr/>
        </p:nvSpPr>
        <p:spPr bwMode="auto">
          <a:xfrm rot="17406292">
            <a:off x="7589044" y="3861594"/>
            <a:ext cx="93663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09" name="Oval 93"/>
          <p:cNvSpPr>
            <a:spLocks noChangeAspect="1" noChangeArrowheads="1"/>
          </p:cNvSpPr>
          <p:nvPr/>
        </p:nvSpPr>
        <p:spPr bwMode="auto">
          <a:xfrm rot="17406292">
            <a:off x="7352506" y="3432969"/>
            <a:ext cx="93663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0" name="Oval 94"/>
          <p:cNvSpPr>
            <a:spLocks noChangeAspect="1" noChangeArrowheads="1"/>
          </p:cNvSpPr>
          <p:nvPr/>
        </p:nvSpPr>
        <p:spPr bwMode="auto">
          <a:xfrm rot="17406292">
            <a:off x="6882607" y="3137694"/>
            <a:ext cx="95250" cy="777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1" name="Oval 95"/>
          <p:cNvSpPr>
            <a:spLocks noChangeAspect="1" noChangeArrowheads="1"/>
          </p:cNvSpPr>
          <p:nvPr/>
        </p:nvSpPr>
        <p:spPr bwMode="auto">
          <a:xfrm rot="17406292">
            <a:off x="7926388" y="3100387"/>
            <a:ext cx="95250" cy="79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2" name="Oval 96"/>
          <p:cNvSpPr>
            <a:spLocks noChangeAspect="1" noChangeArrowheads="1"/>
          </p:cNvSpPr>
          <p:nvPr/>
        </p:nvSpPr>
        <p:spPr bwMode="auto">
          <a:xfrm rot="-812757">
            <a:off x="6554788" y="1984375"/>
            <a:ext cx="82550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3" name="Oval 97"/>
          <p:cNvSpPr>
            <a:spLocks noChangeAspect="1" noChangeArrowheads="1"/>
          </p:cNvSpPr>
          <p:nvPr/>
        </p:nvSpPr>
        <p:spPr bwMode="auto">
          <a:xfrm rot="-812757">
            <a:off x="7254875" y="2384425"/>
            <a:ext cx="84138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4" name="Oval 98"/>
          <p:cNvSpPr>
            <a:spLocks noChangeAspect="1" noChangeArrowheads="1"/>
          </p:cNvSpPr>
          <p:nvPr/>
        </p:nvSpPr>
        <p:spPr bwMode="auto">
          <a:xfrm rot="-812757">
            <a:off x="6986588" y="2027238"/>
            <a:ext cx="825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5" name="Oval 99"/>
          <p:cNvSpPr>
            <a:spLocks noChangeAspect="1" noChangeArrowheads="1"/>
          </p:cNvSpPr>
          <p:nvPr/>
        </p:nvSpPr>
        <p:spPr bwMode="auto">
          <a:xfrm rot="-812757">
            <a:off x="7421563" y="1970088"/>
            <a:ext cx="825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6" name="Oval 100"/>
          <p:cNvSpPr>
            <a:spLocks noChangeAspect="1" noChangeArrowheads="1"/>
          </p:cNvSpPr>
          <p:nvPr/>
        </p:nvSpPr>
        <p:spPr bwMode="auto">
          <a:xfrm rot="-812757">
            <a:off x="6869113" y="2563813"/>
            <a:ext cx="84137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7" name="Oval 101"/>
          <p:cNvSpPr>
            <a:spLocks noChangeAspect="1" noChangeArrowheads="1"/>
          </p:cNvSpPr>
          <p:nvPr/>
        </p:nvSpPr>
        <p:spPr bwMode="auto">
          <a:xfrm rot="-812757">
            <a:off x="7710488" y="2438400"/>
            <a:ext cx="84137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8" name="Oval 102"/>
          <p:cNvSpPr>
            <a:spLocks noChangeAspect="1" noChangeArrowheads="1"/>
          </p:cNvSpPr>
          <p:nvPr/>
        </p:nvSpPr>
        <p:spPr bwMode="auto">
          <a:xfrm rot="-812757">
            <a:off x="7081838" y="2843213"/>
            <a:ext cx="825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19" name="Oval 103"/>
          <p:cNvSpPr>
            <a:spLocks noChangeAspect="1" noChangeArrowheads="1"/>
          </p:cNvSpPr>
          <p:nvPr/>
        </p:nvSpPr>
        <p:spPr bwMode="auto">
          <a:xfrm rot="-812757">
            <a:off x="7488238" y="3059113"/>
            <a:ext cx="84137" cy="88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0" name="Oval 104"/>
          <p:cNvSpPr>
            <a:spLocks noChangeAspect="1" noChangeArrowheads="1"/>
          </p:cNvSpPr>
          <p:nvPr/>
        </p:nvSpPr>
        <p:spPr bwMode="auto">
          <a:xfrm rot="-812757">
            <a:off x="7700963" y="2730500"/>
            <a:ext cx="84137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1" name="Oval 105"/>
          <p:cNvSpPr>
            <a:spLocks noChangeAspect="1" noChangeArrowheads="1"/>
          </p:cNvSpPr>
          <p:nvPr/>
        </p:nvSpPr>
        <p:spPr bwMode="auto">
          <a:xfrm rot="-812757">
            <a:off x="7354888" y="2711450"/>
            <a:ext cx="82550" cy="88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2" name="Oval 106"/>
          <p:cNvSpPr>
            <a:spLocks noChangeAspect="1" noChangeArrowheads="1"/>
          </p:cNvSpPr>
          <p:nvPr/>
        </p:nvSpPr>
        <p:spPr bwMode="auto">
          <a:xfrm rot="-812757">
            <a:off x="7545388" y="2192338"/>
            <a:ext cx="825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3" name="Oval 107"/>
          <p:cNvSpPr>
            <a:spLocks noChangeAspect="1" noChangeArrowheads="1"/>
          </p:cNvSpPr>
          <p:nvPr/>
        </p:nvSpPr>
        <p:spPr bwMode="auto">
          <a:xfrm rot="-812757">
            <a:off x="7939088" y="2084388"/>
            <a:ext cx="825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4" name="Oval 108"/>
          <p:cNvSpPr>
            <a:spLocks noChangeAspect="1" noChangeArrowheads="1"/>
          </p:cNvSpPr>
          <p:nvPr/>
        </p:nvSpPr>
        <p:spPr bwMode="auto">
          <a:xfrm rot="-812757">
            <a:off x="8016875" y="2647950"/>
            <a:ext cx="84138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5" name="Oval 109"/>
          <p:cNvSpPr>
            <a:spLocks noChangeAspect="1" noChangeArrowheads="1"/>
          </p:cNvSpPr>
          <p:nvPr/>
        </p:nvSpPr>
        <p:spPr bwMode="auto">
          <a:xfrm rot="-1388847">
            <a:off x="5440363" y="3403600"/>
            <a:ext cx="84137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6" name="Oval 110"/>
          <p:cNvSpPr>
            <a:spLocks noChangeAspect="1" noChangeArrowheads="1"/>
          </p:cNvSpPr>
          <p:nvPr/>
        </p:nvSpPr>
        <p:spPr bwMode="auto">
          <a:xfrm rot="-1388847">
            <a:off x="5676900" y="3240088"/>
            <a:ext cx="82550" cy="88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7" name="Oval 111"/>
          <p:cNvSpPr>
            <a:spLocks noChangeAspect="1" noChangeArrowheads="1"/>
          </p:cNvSpPr>
          <p:nvPr/>
        </p:nvSpPr>
        <p:spPr bwMode="auto">
          <a:xfrm rot="-1388847">
            <a:off x="5462588" y="2998788"/>
            <a:ext cx="84137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8" name="Oval 112"/>
          <p:cNvSpPr>
            <a:spLocks noChangeAspect="1" noChangeArrowheads="1"/>
          </p:cNvSpPr>
          <p:nvPr/>
        </p:nvSpPr>
        <p:spPr bwMode="auto">
          <a:xfrm rot="-1388847">
            <a:off x="7893050" y="4248150"/>
            <a:ext cx="84138" cy="88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29" name="Oval 113"/>
          <p:cNvSpPr>
            <a:spLocks noChangeAspect="1" noChangeArrowheads="1"/>
          </p:cNvSpPr>
          <p:nvPr/>
        </p:nvSpPr>
        <p:spPr bwMode="auto">
          <a:xfrm rot="-1388847">
            <a:off x="6454775" y="3622675"/>
            <a:ext cx="84138" cy="88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30" name="Oval 114"/>
          <p:cNvSpPr>
            <a:spLocks noChangeAspect="1" noChangeArrowheads="1"/>
          </p:cNvSpPr>
          <p:nvPr/>
        </p:nvSpPr>
        <p:spPr bwMode="auto">
          <a:xfrm rot="-1388847">
            <a:off x="6596063" y="4141788"/>
            <a:ext cx="84137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31" name="Oval 115"/>
          <p:cNvSpPr>
            <a:spLocks noChangeAspect="1" noChangeArrowheads="1"/>
          </p:cNvSpPr>
          <p:nvPr/>
        </p:nvSpPr>
        <p:spPr bwMode="auto">
          <a:xfrm rot="-1388847">
            <a:off x="6216650" y="4189413"/>
            <a:ext cx="84138" cy="920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32" name="Oval 116"/>
          <p:cNvSpPr>
            <a:spLocks noChangeAspect="1" noChangeArrowheads="1"/>
          </p:cNvSpPr>
          <p:nvPr/>
        </p:nvSpPr>
        <p:spPr bwMode="auto">
          <a:xfrm rot="-1388847">
            <a:off x="6191250" y="3335338"/>
            <a:ext cx="825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33" name="Oval 117"/>
          <p:cNvSpPr>
            <a:spLocks noChangeAspect="1" noChangeArrowheads="1"/>
          </p:cNvSpPr>
          <p:nvPr/>
        </p:nvSpPr>
        <p:spPr bwMode="auto">
          <a:xfrm rot="-1388847">
            <a:off x="6562725" y="3154363"/>
            <a:ext cx="825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34" name="Oval 118"/>
          <p:cNvSpPr>
            <a:spLocks noChangeAspect="1" noChangeArrowheads="1"/>
          </p:cNvSpPr>
          <p:nvPr/>
        </p:nvSpPr>
        <p:spPr bwMode="auto">
          <a:xfrm rot="-1388847">
            <a:off x="6743700" y="3498850"/>
            <a:ext cx="82550" cy="904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2935" name="Oval 119"/>
          <p:cNvSpPr>
            <a:spLocks noChangeAspect="1" noChangeArrowheads="1"/>
          </p:cNvSpPr>
          <p:nvPr/>
        </p:nvSpPr>
        <p:spPr bwMode="auto">
          <a:xfrm>
            <a:off x="6708775" y="2528888"/>
            <a:ext cx="84138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2936" name="Group 120"/>
          <p:cNvGrpSpPr>
            <a:grpSpLocks/>
          </p:cNvGrpSpPr>
          <p:nvPr/>
        </p:nvGrpSpPr>
        <p:grpSpPr bwMode="auto">
          <a:xfrm>
            <a:off x="5689600" y="2095500"/>
            <a:ext cx="2252663" cy="2127250"/>
            <a:chOff x="3038" y="1618"/>
            <a:chExt cx="2074" cy="1918"/>
          </a:xfrm>
        </p:grpSpPr>
        <p:sp>
          <p:nvSpPr>
            <p:cNvPr id="162937" name="Line 121"/>
            <p:cNvSpPr>
              <a:spLocks noChangeShapeType="1"/>
            </p:cNvSpPr>
            <p:nvPr/>
          </p:nvSpPr>
          <p:spPr bwMode="auto">
            <a:xfrm flipV="1">
              <a:off x="3160" y="1618"/>
              <a:ext cx="1093" cy="1617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938" name="Line 122"/>
            <p:cNvSpPr>
              <a:spLocks noChangeShapeType="1"/>
            </p:cNvSpPr>
            <p:nvPr/>
          </p:nvSpPr>
          <p:spPr bwMode="auto">
            <a:xfrm flipV="1">
              <a:off x="3038" y="2020"/>
              <a:ext cx="209" cy="122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939" name="Line 123"/>
            <p:cNvSpPr>
              <a:spLocks noChangeShapeType="1"/>
            </p:cNvSpPr>
            <p:nvPr/>
          </p:nvSpPr>
          <p:spPr bwMode="auto">
            <a:xfrm flipV="1">
              <a:off x="3207" y="2626"/>
              <a:ext cx="925" cy="65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940" name="Line 124"/>
            <p:cNvSpPr>
              <a:spLocks noChangeShapeType="1"/>
            </p:cNvSpPr>
            <p:nvPr/>
          </p:nvSpPr>
          <p:spPr bwMode="auto">
            <a:xfrm flipV="1">
              <a:off x="3105" y="2635"/>
              <a:ext cx="263" cy="589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941" name="Line 125"/>
            <p:cNvSpPr>
              <a:spLocks noChangeShapeType="1"/>
            </p:cNvSpPr>
            <p:nvPr/>
          </p:nvSpPr>
          <p:spPr bwMode="auto">
            <a:xfrm>
              <a:off x="3180" y="3461"/>
              <a:ext cx="331" cy="7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942" name="Line 126"/>
            <p:cNvSpPr>
              <a:spLocks noChangeShapeType="1"/>
            </p:cNvSpPr>
            <p:nvPr/>
          </p:nvSpPr>
          <p:spPr bwMode="auto">
            <a:xfrm flipV="1">
              <a:off x="3187" y="3266"/>
              <a:ext cx="1602" cy="134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943" name="Line 127"/>
            <p:cNvSpPr>
              <a:spLocks noChangeShapeType="1"/>
            </p:cNvSpPr>
            <p:nvPr/>
          </p:nvSpPr>
          <p:spPr bwMode="auto">
            <a:xfrm flipV="1">
              <a:off x="3203" y="2577"/>
              <a:ext cx="1909" cy="76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2944" name="Oval 128"/>
          <p:cNvSpPr>
            <a:spLocks noChangeAspect="1" noChangeArrowheads="1"/>
          </p:cNvSpPr>
          <p:nvPr/>
        </p:nvSpPr>
        <p:spPr bwMode="auto">
          <a:xfrm rot="-1388847">
            <a:off x="6457950" y="3784600"/>
            <a:ext cx="84138" cy="88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3068" name="Group 252"/>
          <p:cNvGrpSpPr>
            <a:grpSpLocks/>
          </p:cNvGrpSpPr>
          <p:nvPr/>
        </p:nvGrpSpPr>
        <p:grpSpPr bwMode="auto">
          <a:xfrm>
            <a:off x="939800" y="2819400"/>
            <a:ext cx="7131050" cy="1136650"/>
            <a:chOff x="592" y="1688"/>
            <a:chExt cx="4492" cy="716"/>
          </a:xfrm>
        </p:grpSpPr>
        <p:grpSp>
          <p:nvGrpSpPr>
            <p:cNvPr id="163063" name="Group 247"/>
            <p:cNvGrpSpPr>
              <a:grpSpLocks/>
            </p:cNvGrpSpPr>
            <p:nvPr/>
          </p:nvGrpSpPr>
          <p:grpSpPr bwMode="auto">
            <a:xfrm>
              <a:off x="3920" y="2108"/>
              <a:ext cx="1164" cy="296"/>
              <a:chOff x="3704" y="2872"/>
              <a:chExt cx="1704" cy="424"/>
            </a:xfrm>
          </p:grpSpPr>
          <p:sp>
            <p:nvSpPr>
              <p:cNvPr id="163057" name="Freeform 241"/>
              <p:cNvSpPr>
                <a:spLocks/>
              </p:cNvSpPr>
              <p:nvPr/>
            </p:nvSpPr>
            <p:spPr bwMode="auto">
              <a:xfrm rot="-601822">
                <a:off x="3704" y="3183"/>
                <a:ext cx="206" cy="11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058" name="Freeform 242"/>
              <p:cNvSpPr>
                <a:spLocks/>
              </p:cNvSpPr>
              <p:nvPr/>
            </p:nvSpPr>
            <p:spPr bwMode="auto">
              <a:xfrm rot="-930209">
                <a:off x="4469" y="3025"/>
                <a:ext cx="645" cy="9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19050" cmpd="sng">
                <a:solidFill>
                  <a:srgbClr val="9A1D1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63060" name="Group 244"/>
              <p:cNvGrpSpPr>
                <a:grpSpLocks/>
              </p:cNvGrpSpPr>
              <p:nvPr/>
            </p:nvGrpSpPr>
            <p:grpSpPr bwMode="auto">
              <a:xfrm>
                <a:off x="4000" y="2872"/>
                <a:ext cx="1408" cy="296"/>
                <a:chOff x="3808" y="2872"/>
                <a:chExt cx="1408" cy="296"/>
              </a:xfrm>
            </p:grpSpPr>
            <p:sp>
              <p:nvSpPr>
                <p:cNvPr id="163061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3808" y="3144"/>
                  <a:ext cx="9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306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5016" y="2872"/>
                  <a:ext cx="20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63065" name="Rectangle 249"/>
            <p:cNvSpPr>
              <a:spLocks noChangeArrowheads="1"/>
            </p:cNvSpPr>
            <p:nvPr/>
          </p:nvSpPr>
          <p:spPr bwMode="auto">
            <a:xfrm>
              <a:off x="592" y="1688"/>
              <a:ext cx="24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dirty="0">
                  <a:solidFill>
                    <a:srgbClr val="F4D72E"/>
                  </a:solidFill>
                  <a:latin typeface="Comic Sans MS" pitchFamily="66" charset="0"/>
                </a:rPr>
                <a:t>Yes…</a:t>
              </a:r>
              <a:r>
                <a:rPr lang="en-GB" dirty="0">
                  <a:solidFill>
                    <a:srgbClr val="66FFFF"/>
                  </a:solidFill>
                  <a:latin typeface="Comic Sans MS" pitchFamily="66" charset="0"/>
                </a:rPr>
                <a:t> Light is cooled by expansion </a:t>
              </a:r>
            </a:p>
          </p:txBody>
        </p:sp>
      </p:grpSp>
      <p:sp>
        <p:nvSpPr>
          <p:cNvPr id="163069" name="Rectangle 253"/>
          <p:cNvSpPr>
            <a:spLocks noChangeArrowheads="1"/>
          </p:cNvSpPr>
          <p:nvPr/>
        </p:nvSpPr>
        <p:spPr bwMode="auto">
          <a:xfrm>
            <a:off x="863600" y="3835400"/>
            <a:ext cx="381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Big Bang or Steady State?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Any evidence for change over time</a:t>
            </a:r>
            <a:r>
              <a:rPr lang="en-GB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Any evidence for hot beginnings?</a:t>
            </a:r>
          </a:p>
        </p:txBody>
      </p:sp>
      <p:sp>
        <p:nvSpPr>
          <p:cNvPr id="163070" name="Rectangle 254"/>
          <p:cNvSpPr>
            <a:spLocks noChangeArrowheads="1"/>
          </p:cNvSpPr>
          <p:nvPr/>
        </p:nvSpPr>
        <p:spPr bwMode="auto">
          <a:xfrm>
            <a:off x="5257800" y="4889500"/>
            <a:ext cx="295275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3rd lecture - ‘Vital statistics of the Universe’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69" grpId="0" build="p" autoUpdateAnimBg="0"/>
      <p:bldP spid="16307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8EBD4-AD28-4251-8D1C-2C7C21A93B77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138265" name="Group 25"/>
          <p:cNvGrpSpPr>
            <a:grpSpLocks/>
          </p:cNvGrpSpPr>
          <p:nvPr/>
        </p:nvGrpSpPr>
        <p:grpSpPr bwMode="auto">
          <a:xfrm>
            <a:off x="5048250" y="1752600"/>
            <a:ext cx="3441700" cy="4419600"/>
            <a:chOff x="3180" y="1104"/>
            <a:chExt cx="2168" cy="2784"/>
          </a:xfrm>
        </p:grpSpPr>
        <p:pic>
          <p:nvPicPr>
            <p:cNvPr id="13824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0" y="1104"/>
              <a:ext cx="2168" cy="27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38264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644"/>
              <a:ext cx="432" cy="376"/>
            </a:xfrm>
            <a:prstGeom prst="rect">
              <a:avLst/>
            </a:prstGeom>
            <a:noFill/>
          </p:spPr>
        </p:pic>
      </p:grp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A brief history of Ideas…</a:t>
            </a:r>
            <a:br>
              <a:rPr lang="en-GB" sz="2000" b="0" i="1"/>
            </a:br>
            <a:r>
              <a:rPr lang="en-GB"/>
              <a:t>Are we in a special place?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254500" cy="215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Early Greeks (BC)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‘Geocentric’ - Earth centred</a:t>
            </a:r>
          </a:p>
          <a:p>
            <a:pPr>
              <a:lnSpc>
                <a:spcPct val="90000"/>
              </a:lnSpc>
            </a:pPr>
            <a:r>
              <a:rPr lang="en-GB" sz="1800"/>
              <a:t>Copernicus (1543 AD)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‘Heliocentric’ - Sun centred</a:t>
            </a:r>
          </a:p>
          <a:p>
            <a:pPr>
              <a:lnSpc>
                <a:spcPct val="90000"/>
              </a:lnSpc>
            </a:pPr>
            <a:r>
              <a:rPr lang="en-GB" sz="1800"/>
              <a:t>Newton (1600s AD)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Governed by law of gravity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727700" y="21209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963" y="4932363"/>
            <a:ext cx="1463675" cy="1169987"/>
          </a:xfrm>
          <a:prstGeom prst="rect">
            <a:avLst/>
          </a:prstGeom>
          <a:noFill/>
          <a:ln w="9525">
            <a:solidFill>
              <a:srgbClr val="F4D72E"/>
            </a:solidFill>
            <a:miter lim="800000"/>
            <a:headEnd/>
            <a:tailEnd/>
          </a:ln>
        </p:spPr>
      </p:pic>
      <p:pic>
        <p:nvPicPr>
          <p:cNvPr id="13825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3213" y="3219450"/>
            <a:ext cx="2816225" cy="1560513"/>
          </a:xfrm>
          <a:prstGeom prst="rect">
            <a:avLst/>
          </a:prstGeom>
          <a:noFill/>
          <a:ln w="9525">
            <a:solidFill>
              <a:srgbClr val="F4D72E"/>
            </a:solidFill>
            <a:miter lim="800000"/>
            <a:headEnd/>
            <a:tailEnd/>
          </a:ln>
        </p:spPr>
      </p:pic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6410325" y="1808163"/>
            <a:ext cx="8191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>
                <a:solidFill>
                  <a:srgbClr val="F4D72E"/>
                </a:solidFill>
                <a:latin typeface="Comic Sans MS" pitchFamily="66" charset="0"/>
              </a:rPr>
              <a:t>Geocentric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7400925" y="2900363"/>
            <a:ext cx="920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>
                <a:solidFill>
                  <a:srgbClr val="F4D72E"/>
                </a:solidFill>
                <a:latin typeface="Comic Sans MS" pitchFamily="66" charset="0"/>
              </a:rPr>
              <a:t>Heliocentric</a:t>
            </a: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5864225" y="5224463"/>
            <a:ext cx="10588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sz="1000">
                <a:solidFill>
                  <a:srgbClr val="F4D72E"/>
                </a:solidFill>
                <a:latin typeface="Comic Sans MS" pitchFamily="66" charset="0"/>
              </a:rPr>
              <a:t>The Cosmological Principle</a:t>
            </a:r>
          </a:p>
        </p:txBody>
      </p:sp>
      <p:pic>
        <p:nvPicPr>
          <p:cNvPr id="138263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6200" y="1885950"/>
            <a:ext cx="1220788" cy="1144588"/>
          </a:xfrm>
          <a:prstGeom prst="rect">
            <a:avLst/>
          </a:prstGeom>
          <a:noFill/>
          <a:ln w="9525">
            <a:solidFill>
              <a:srgbClr val="F4D72E"/>
            </a:solidFill>
            <a:miter lim="800000"/>
            <a:headEnd/>
            <a:tailEnd/>
          </a:ln>
        </p:spPr>
      </p:pic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844550" y="4000500"/>
            <a:ext cx="4330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From Newton on     (1600s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 now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We’re NOT in a special place.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The universe looks the same from everywhere and in all directions (‘</a:t>
            </a:r>
            <a:r>
              <a:rPr lang="en-GB" b="1" dirty="0">
                <a:solidFill>
                  <a:srgbClr val="F4D72E"/>
                </a:solidFill>
                <a:latin typeface="Comic Sans MS" pitchFamily="66" charset="0"/>
              </a:rPr>
              <a:t>Cosmological Principle</a:t>
            </a:r>
            <a:r>
              <a:rPr lang="en-GB" b="1" dirty="0">
                <a:solidFill>
                  <a:srgbClr val="66FFFF"/>
                </a:solidFill>
                <a:latin typeface="Comic Sans MS" pitchFamily="66" charset="0"/>
              </a:rPr>
              <a:t>’</a:t>
            </a: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6D83F-96FB-48E5-9A7B-2B37F7E00095}" type="slidenum">
              <a:rPr lang="en-US"/>
              <a:pPr/>
              <a:t>3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A brief history of Ideas…</a:t>
            </a:r>
            <a:r>
              <a:rPr lang="en-GB"/>
              <a:t/>
            </a:r>
            <a:br>
              <a:rPr lang="en-GB"/>
            </a:br>
            <a:r>
              <a:rPr lang="en-GB"/>
              <a:t>Why is the night sky dark?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0900" y="2235200"/>
            <a:ext cx="4102100" cy="1765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/>
              <a:t>Pre-1930’s the universe was widely thought to be infinite, eternal and static…</a:t>
            </a:r>
          </a:p>
          <a:p>
            <a:pPr>
              <a:lnSpc>
                <a:spcPct val="90000"/>
              </a:lnSpc>
            </a:pPr>
            <a:r>
              <a:rPr lang="en-GB" sz="1600"/>
              <a:t>But if so…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GB" sz="1600"/>
              <a:t>          ‘Why is the night sky dark?’</a:t>
            </a:r>
            <a:r>
              <a:rPr lang="en-GB" sz="1800"/>
              <a:t>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>
                <a:solidFill>
                  <a:srgbClr val="F4D72E"/>
                </a:solidFill>
              </a:rPr>
              <a:t>(</a:t>
            </a:r>
            <a:r>
              <a:rPr lang="en-GB" sz="1600" i="1">
                <a:solidFill>
                  <a:srgbClr val="F4D72E"/>
                </a:solidFill>
                <a:effectLst/>
              </a:rPr>
              <a:t>Heinrich Olbers ~ 1800’s AD)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1600"/>
          </a:p>
        </p:txBody>
      </p:sp>
      <p:grpSp>
        <p:nvGrpSpPr>
          <p:cNvPr id="139422" name="Group 158"/>
          <p:cNvGrpSpPr>
            <a:grpSpLocks/>
          </p:cNvGrpSpPr>
          <p:nvPr/>
        </p:nvGrpSpPr>
        <p:grpSpPr bwMode="auto">
          <a:xfrm>
            <a:off x="4914900" y="2400300"/>
            <a:ext cx="3683000" cy="3327400"/>
            <a:chOff x="3152" y="1512"/>
            <a:chExt cx="2216" cy="2096"/>
          </a:xfrm>
        </p:grpSpPr>
        <p:sp>
          <p:nvSpPr>
            <p:cNvPr id="139347" name="Rectangle 83"/>
            <p:cNvSpPr>
              <a:spLocks noChangeArrowheads="1"/>
            </p:cNvSpPr>
            <p:nvPr/>
          </p:nvSpPr>
          <p:spPr bwMode="auto">
            <a:xfrm>
              <a:off x="3152" y="1512"/>
              <a:ext cx="2216" cy="2096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36078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39348" name="Picture 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4" y="3255"/>
              <a:ext cx="248" cy="272"/>
            </a:xfrm>
            <a:prstGeom prst="rect">
              <a:avLst/>
            </a:prstGeom>
            <a:noFill/>
          </p:spPr>
        </p:pic>
        <p:sp>
          <p:nvSpPr>
            <p:cNvPr id="139349" name="Oval 85"/>
            <p:cNvSpPr>
              <a:spLocks noChangeAspect="1" noChangeArrowheads="1"/>
            </p:cNvSpPr>
            <p:nvPr/>
          </p:nvSpPr>
          <p:spPr bwMode="auto">
            <a:xfrm>
              <a:off x="3281" y="1648"/>
              <a:ext cx="67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0" name="Oval 86"/>
            <p:cNvSpPr>
              <a:spLocks noChangeAspect="1" noChangeArrowheads="1"/>
            </p:cNvSpPr>
            <p:nvPr/>
          </p:nvSpPr>
          <p:spPr bwMode="auto">
            <a:xfrm>
              <a:off x="3548" y="1988"/>
              <a:ext cx="67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1" name="Oval 87"/>
            <p:cNvSpPr>
              <a:spLocks noChangeAspect="1" noChangeArrowheads="1"/>
            </p:cNvSpPr>
            <p:nvPr/>
          </p:nvSpPr>
          <p:spPr bwMode="auto">
            <a:xfrm>
              <a:off x="3505" y="1610"/>
              <a:ext cx="67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2" name="Oval 88"/>
            <p:cNvSpPr>
              <a:spLocks noChangeAspect="1" noChangeArrowheads="1"/>
            </p:cNvSpPr>
            <p:nvPr/>
          </p:nvSpPr>
          <p:spPr bwMode="auto">
            <a:xfrm>
              <a:off x="3801" y="1667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3" name="Oval 89"/>
            <p:cNvSpPr>
              <a:spLocks noChangeAspect="1" noChangeArrowheads="1"/>
            </p:cNvSpPr>
            <p:nvPr/>
          </p:nvSpPr>
          <p:spPr bwMode="auto">
            <a:xfrm>
              <a:off x="3266" y="2027"/>
              <a:ext cx="67" cy="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4" name="Oval 90"/>
            <p:cNvSpPr>
              <a:spLocks noChangeAspect="1" noChangeArrowheads="1"/>
            </p:cNvSpPr>
            <p:nvPr/>
          </p:nvSpPr>
          <p:spPr bwMode="auto">
            <a:xfrm>
              <a:off x="3952" y="2112"/>
              <a:ext cx="68" cy="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5" name="Oval 91"/>
            <p:cNvSpPr>
              <a:spLocks noChangeAspect="1" noChangeArrowheads="1"/>
            </p:cNvSpPr>
            <p:nvPr/>
          </p:nvSpPr>
          <p:spPr bwMode="auto">
            <a:xfrm>
              <a:off x="3385" y="2302"/>
              <a:ext cx="68" cy="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6" name="Oval 92"/>
            <p:cNvSpPr>
              <a:spLocks noChangeAspect="1" noChangeArrowheads="1"/>
            </p:cNvSpPr>
            <p:nvPr/>
          </p:nvSpPr>
          <p:spPr bwMode="auto">
            <a:xfrm>
              <a:off x="3673" y="2567"/>
              <a:ext cx="68" cy="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7" name="Oval 93"/>
            <p:cNvSpPr>
              <a:spLocks noChangeAspect="1" noChangeArrowheads="1"/>
            </p:cNvSpPr>
            <p:nvPr/>
          </p:nvSpPr>
          <p:spPr bwMode="auto">
            <a:xfrm>
              <a:off x="3896" y="2350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8" name="Oval 94"/>
            <p:cNvSpPr>
              <a:spLocks noChangeAspect="1" noChangeArrowheads="1"/>
            </p:cNvSpPr>
            <p:nvPr/>
          </p:nvSpPr>
          <p:spPr bwMode="auto">
            <a:xfrm>
              <a:off x="3625" y="2255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59" name="Oval 95"/>
            <p:cNvSpPr>
              <a:spLocks noChangeAspect="1" noChangeArrowheads="1"/>
            </p:cNvSpPr>
            <p:nvPr/>
          </p:nvSpPr>
          <p:spPr bwMode="auto">
            <a:xfrm>
              <a:off x="3852" y="1917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0" name="Oval 96"/>
            <p:cNvSpPr>
              <a:spLocks noChangeAspect="1" noChangeArrowheads="1"/>
            </p:cNvSpPr>
            <p:nvPr/>
          </p:nvSpPr>
          <p:spPr bwMode="auto">
            <a:xfrm>
              <a:off x="3726" y="3000"/>
              <a:ext cx="68" cy="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1" name="Oval 97"/>
            <p:cNvSpPr>
              <a:spLocks noChangeAspect="1" noChangeArrowheads="1"/>
            </p:cNvSpPr>
            <p:nvPr/>
          </p:nvSpPr>
          <p:spPr bwMode="auto">
            <a:xfrm>
              <a:off x="4148" y="2381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2" name="Oval 98"/>
            <p:cNvSpPr>
              <a:spLocks noChangeAspect="1" noChangeArrowheads="1"/>
            </p:cNvSpPr>
            <p:nvPr/>
          </p:nvSpPr>
          <p:spPr bwMode="auto">
            <a:xfrm rot="17406292">
              <a:off x="4366" y="3386"/>
              <a:ext cx="79" cy="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3" name="Oval 99"/>
            <p:cNvSpPr>
              <a:spLocks noChangeAspect="1" noChangeArrowheads="1"/>
            </p:cNvSpPr>
            <p:nvPr/>
          </p:nvSpPr>
          <p:spPr bwMode="auto">
            <a:xfrm rot="17406292">
              <a:off x="4654" y="3162"/>
              <a:ext cx="80" cy="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4" name="Oval 100"/>
            <p:cNvSpPr>
              <a:spLocks noChangeAspect="1" noChangeArrowheads="1"/>
            </p:cNvSpPr>
            <p:nvPr/>
          </p:nvSpPr>
          <p:spPr bwMode="auto">
            <a:xfrm rot="17406292">
              <a:off x="4379" y="3048"/>
              <a:ext cx="78" cy="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5" name="Oval 101"/>
            <p:cNvSpPr>
              <a:spLocks noChangeAspect="1" noChangeArrowheads="1"/>
            </p:cNvSpPr>
            <p:nvPr/>
          </p:nvSpPr>
          <p:spPr bwMode="auto">
            <a:xfrm rot="17406292">
              <a:off x="4526" y="2797"/>
              <a:ext cx="80" cy="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6" name="Oval 102"/>
            <p:cNvSpPr>
              <a:spLocks noChangeAspect="1" noChangeArrowheads="1"/>
            </p:cNvSpPr>
            <p:nvPr/>
          </p:nvSpPr>
          <p:spPr bwMode="auto">
            <a:xfrm rot="17406292">
              <a:off x="4631" y="3511"/>
              <a:ext cx="80" cy="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7" name="Oval 103"/>
            <p:cNvSpPr>
              <a:spLocks noChangeAspect="1" noChangeArrowheads="1"/>
            </p:cNvSpPr>
            <p:nvPr/>
          </p:nvSpPr>
          <p:spPr bwMode="auto">
            <a:xfrm rot="17406292">
              <a:off x="4936" y="2784"/>
              <a:ext cx="80" cy="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8" name="Oval 104"/>
            <p:cNvSpPr>
              <a:spLocks noChangeAspect="1" noChangeArrowheads="1"/>
            </p:cNvSpPr>
            <p:nvPr/>
          </p:nvSpPr>
          <p:spPr bwMode="auto">
            <a:xfrm rot="17406292">
              <a:off x="4892" y="3475"/>
              <a:ext cx="79" cy="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69" name="Oval 105"/>
            <p:cNvSpPr>
              <a:spLocks noChangeAspect="1" noChangeArrowheads="1"/>
            </p:cNvSpPr>
            <p:nvPr/>
          </p:nvSpPr>
          <p:spPr bwMode="auto">
            <a:xfrm rot="17406292">
              <a:off x="5230" y="3312"/>
              <a:ext cx="80" cy="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0" name="Oval 106"/>
            <p:cNvSpPr>
              <a:spLocks noChangeAspect="1" noChangeArrowheads="1"/>
            </p:cNvSpPr>
            <p:nvPr/>
          </p:nvSpPr>
          <p:spPr bwMode="auto">
            <a:xfrm rot="17406292">
              <a:off x="5071" y="2929"/>
              <a:ext cx="79" cy="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1" name="Oval 107"/>
            <p:cNvSpPr>
              <a:spLocks noChangeAspect="1" noChangeArrowheads="1"/>
            </p:cNvSpPr>
            <p:nvPr/>
          </p:nvSpPr>
          <p:spPr bwMode="auto">
            <a:xfrm rot="17406292">
              <a:off x="5002" y="3218"/>
              <a:ext cx="79" cy="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2" name="Oval 108"/>
            <p:cNvSpPr>
              <a:spLocks noChangeAspect="1" noChangeArrowheads="1"/>
            </p:cNvSpPr>
            <p:nvPr/>
          </p:nvSpPr>
          <p:spPr bwMode="auto">
            <a:xfrm rot="17406292">
              <a:off x="4745" y="2835"/>
              <a:ext cx="79" cy="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3" name="Oval 109"/>
            <p:cNvSpPr>
              <a:spLocks noChangeAspect="1" noChangeArrowheads="1"/>
            </p:cNvSpPr>
            <p:nvPr/>
          </p:nvSpPr>
          <p:spPr bwMode="auto">
            <a:xfrm rot="17406292">
              <a:off x="4458" y="2692"/>
              <a:ext cx="79" cy="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4" name="Oval 110"/>
            <p:cNvSpPr>
              <a:spLocks noChangeAspect="1" noChangeArrowheads="1"/>
            </p:cNvSpPr>
            <p:nvPr/>
          </p:nvSpPr>
          <p:spPr bwMode="auto">
            <a:xfrm rot="17406292">
              <a:off x="5214" y="2556"/>
              <a:ext cx="80" cy="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5" name="Oval 111"/>
            <p:cNvSpPr>
              <a:spLocks noChangeAspect="1" noChangeArrowheads="1"/>
            </p:cNvSpPr>
            <p:nvPr/>
          </p:nvSpPr>
          <p:spPr bwMode="auto">
            <a:xfrm rot="-812757">
              <a:off x="4095" y="1621"/>
              <a:ext cx="68" cy="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6" name="Oval 112"/>
            <p:cNvSpPr>
              <a:spLocks noChangeAspect="1" noChangeArrowheads="1"/>
            </p:cNvSpPr>
            <p:nvPr/>
          </p:nvSpPr>
          <p:spPr bwMode="auto">
            <a:xfrm rot="-812757">
              <a:off x="4731" y="1868"/>
              <a:ext cx="67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7" name="Oval 113"/>
            <p:cNvSpPr>
              <a:spLocks noChangeAspect="1" noChangeArrowheads="1"/>
            </p:cNvSpPr>
            <p:nvPr/>
          </p:nvSpPr>
          <p:spPr bwMode="auto">
            <a:xfrm rot="-812757">
              <a:off x="4448" y="1656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8" name="Oval 114"/>
            <p:cNvSpPr>
              <a:spLocks noChangeAspect="1" noChangeArrowheads="1"/>
            </p:cNvSpPr>
            <p:nvPr/>
          </p:nvSpPr>
          <p:spPr bwMode="auto">
            <a:xfrm rot="-812757">
              <a:off x="4802" y="1610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79" name="Oval 115"/>
            <p:cNvSpPr>
              <a:spLocks noChangeAspect="1" noChangeArrowheads="1"/>
            </p:cNvSpPr>
            <p:nvPr/>
          </p:nvSpPr>
          <p:spPr bwMode="auto">
            <a:xfrm rot="-812757">
              <a:off x="4353" y="2107"/>
              <a:ext cx="67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0" name="Oval 116"/>
            <p:cNvSpPr>
              <a:spLocks noChangeAspect="1" noChangeArrowheads="1"/>
            </p:cNvSpPr>
            <p:nvPr/>
          </p:nvSpPr>
          <p:spPr bwMode="auto">
            <a:xfrm rot="-812757">
              <a:off x="5038" y="2001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1" name="Oval 117"/>
            <p:cNvSpPr>
              <a:spLocks noChangeAspect="1" noChangeArrowheads="1"/>
            </p:cNvSpPr>
            <p:nvPr/>
          </p:nvSpPr>
          <p:spPr bwMode="auto">
            <a:xfrm rot="-812757">
              <a:off x="4525" y="2341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2" name="Oval 118"/>
            <p:cNvSpPr>
              <a:spLocks noChangeAspect="1" noChangeArrowheads="1"/>
            </p:cNvSpPr>
            <p:nvPr/>
          </p:nvSpPr>
          <p:spPr bwMode="auto">
            <a:xfrm rot="-812757">
              <a:off x="4857" y="2521"/>
              <a:ext cx="69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3" name="Oval 119"/>
            <p:cNvSpPr>
              <a:spLocks noChangeAspect="1" noChangeArrowheads="1"/>
            </p:cNvSpPr>
            <p:nvPr/>
          </p:nvSpPr>
          <p:spPr bwMode="auto">
            <a:xfrm rot="-812757">
              <a:off x="5030" y="2246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4" name="Oval 120"/>
            <p:cNvSpPr>
              <a:spLocks noChangeAspect="1" noChangeArrowheads="1"/>
            </p:cNvSpPr>
            <p:nvPr/>
          </p:nvSpPr>
          <p:spPr bwMode="auto">
            <a:xfrm rot="-812757">
              <a:off x="4748" y="2230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5" name="Oval 121"/>
            <p:cNvSpPr>
              <a:spLocks noChangeAspect="1" noChangeArrowheads="1"/>
            </p:cNvSpPr>
            <p:nvPr/>
          </p:nvSpPr>
          <p:spPr bwMode="auto">
            <a:xfrm rot="-812757">
              <a:off x="4904" y="1794"/>
              <a:ext cx="68" cy="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6" name="Oval 122"/>
            <p:cNvSpPr>
              <a:spLocks noChangeAspect="1" noChangeArrowheads="1"/>
            </p:cNvSpPr>
            <p:nvPr/>
          </p:nvSpPr>
          <p:spPr bwMode="auto">
            <a:xfrm rot="-812757">
              <a:off x="5224" y="1705"/>
              <a:ext cx="67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7" name="Oval 123"/>
            <p:cNvSpPr>
              <a:spLocks noChangeAspect="1" noChangeArrowheads="1"/>
            </p:cNvSpPr>
            <p:nvPr/>
          </p:nvSpPr>
          <p:spPr bwMode="auto">
            <a:xfrm rot="-812757">
              <a:off x="5287" y="2177"/>
              <a:ext cx="69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8" name="Oval 124"/>
            <p:cNvSpPr>
              <a:spLocks noChangeAspect="1" noChangeArrowheads="1"/>
            </p:cNvSpPr>
            <p:nvPr/>
          </p:nvSpPr>
          <p:spPr bwMode="auto">
            <a:xfrm rot="-1388847">
              <a:off x="3187" y="2810"/>
              <a:ext cx="68" cy="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89" name="Oval 125"/>
            <p:cNvSpPr>
              <a:spLocks noChangeAspect="1" noChangeArrowheads="1"/>
            </p:cNvSpPr>
            <p:nvPr/>
          </p:nvSpPr>
          <p:spPr bwMode="auto">
            <a:xfrm rot="-1388847">
              <a:off x="3379" y="2672"/>
              <a:ext cx="69" cy="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0" name="Oval 126"/>
            <p:cNvSpPr>
              <a:spLocks noChangeAspect="1" noChangeArrowheads="1"/>
            </p:cNvSpPr>
            <p:nvPr/>
          </p:nvSpPr>
          <p:spPr bwMode="auto">
            <a:xfrm rot="-1388847">
              <a:off x="3205" y="2470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1" name="Oval 127"/>
            <p:cNvSpPr>
              <a:spLocks noChangeAspect="1" noChangeArrowheads="1"/>
            </p:cNvSpPr>
            <p:nvPr/>
          </p:nvSpPr>
          <p:spPr bwMode="auto">
            <a:xfrm rot="-1388847">
              <a:off x="5187" y="3517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2" name="Oval 128"/>
            <p:cNvSpPr>
              <a:spLocks noChangeAspect="1" noChangeArrowheads="1"/>
            </p:cNvSpPr>
            <p:nvPr/>
          </p:nvSpPr>
          <p:spPr bwMode="auto">
            <a:xfrm rot="-1388847">
              <a:off x="3974" y="3073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3" name="Oval 129"/>
            <p:cNvSpPr>
              <a:spLocks noChangeAspect="1" noChangeArrowheads="1"/>
            </p:cNvSpPr>
            <p:nvPr/>
          </p:nvSpPr>
          <p:spPr bwMode="auto">
            <a:xfrm rot="-1388847">
              <a:off x="4129" y="3429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4" name="Oval 130"/>
            <p:cNvSpPr>
              <a:spLocks noChangeAspect="1" noChangeArrowheads="1"/>
            </p:cNvSpPr>
            <p:nvPr/>
          </p:nvSpPr>
          <p:spPr bwMode="auto">
            <a:xfrm rot="-1388847">
              <a:off x="3820" y="3469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5" name="Oval 131"/>
            <p:cNvSpPr>
              <a:spLocks noChangeAspect="1" noChangeArrowheads="1"/>
            </p:cNvSpPr>
            <p:nvPr/>
          </p:nvSpPr>
          <p:spPr bwMode="auto">
            <a:xfrm rot="-1388847">
              <a:off x="3800" y="2752"/>
              <a:ext cx="67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6" name="Oval 132"/>
            <p:cNvSpPr>
              <a:spLocks noChangeAspect="1" noChangeArrowheads="1"/>
            </p:cNvSpPr>
            <p:nvPr/>
          </p:nvSpPr>
          <p:spPr bwMode="auto">
            <a:xfrm rot="-1388847">
              <a:off x="4102" y="2601"/>
              <a:ext cx="67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7" name="Oval 133"/>
            <p:cNvSpPr>
              <a:spLocks noChangeAspect="1" noChangeArrowheads="1"/>
            </p:cNvSpPr>
            <p:nvPr/>
          </p:nvSpPr>
          <p:spPr bwMode="auto">
            <a:xfrm rot="-1388847">
              <a:off x="4249" y="2890"/>
              <a:ext cx="69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398" name="Oval 134"/>
            <p:cNvSpPr>
              <a:spLocks noChangeAspect="1" noChangeArrowheads="1"/>
            </p:cNvSpPr>
            <p:nvPr/>
          </p:nvSpPr>
          <p:spPr bwMode="auto">
            <a:xfrm>
              <a:off x="4222" y="2078"/>
              <a:ext cx="68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9399" name="Group 135"/>
            <p:cNvGrpSpPr>
              <a:grpSpLocks/>
            </p:cNvGrpSpPr>
            <p:nvPr/>
          </p:nvGrpSpPr>
          <p:grpSpPr bwMode="auto">
            <a:xfrm>
              <a:off x="3391" y="1715"/>
              <a:ext cx="1835" cy="1782"/>
              <a:chOff x="3038" y="1618"/>
              <a:chExt cx="2074" cy="1918"/>
            </a:xfrm>
          </p:grpSpPr>
          <p:sp>
            <p:nvSpPr>
              <p:cNvPr id="139400" name="Line 136"/>
              <p:cNvSpPr>
                <a:spLocks noChangeShapeType="1"/>
              </p:cNvSpPr>
              <p:nvPr/>
            </p:nvSpPr>
            <p:spPr bwMode="auto">
              <a:xfrm flipV="1">
                <a:off x="3160" y="1618"/>
                <a:ext cx="1093" cy="161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401" name="Line 137"/>
              <p:cNvSpPr>
                <a:spLocks noChangeShapeType="1"/>
              </p:cNvSpPr>
              <p:nvPr/>
            </p:nvSpPr>
            <p:spPr bwMode="auto">
              <a:xfrm flipV="1">
                <a:off x="3038" y="2020"/>
                <a:ext cx="209" cy="122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402" name="Line 138"/>
              <p:cNvSpPr>
                <a:spLocks noChangeShapeType="1"/>
              </p:cNvSpPr>
              <p:nvPr/>
            </p:nvSpPr>
            <p:spPr bwMode="auto">
              <a:xfrm flipV="1">
                <a:off x="3207" y="2626"/>
                <a:ext cx="925" cy="65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403" name="Line 139"/>
              <p:cNvSpPr>
                <a:spLocks noChangeShapeType="1"/>
              </p:cNvSpPr>
              <p:nvPr/>
            </p:nvSpPr>
            <p:spPr bwMode="auto">
              <a:xfrm flipV="1">
                <a:off x="3105" y="2635"/>
                <a:ext cx="263" cy="58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404" name="Line 140"/>
              <p:cNvSpPr>
                <a:spLocks noChangeShapeType="1"/>
              </p:cNvSpPr>
              <p:nvPr/>
            </p:nvSpPr>
            <p:spPr bwMode="auto">
              <a:xfrm>
                <a:off x="3180" y="3461"/>
                <a:ext cx="331" cy="75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405" name="Line 141"/>
              <p:cNvSpPr>
                <a:spLocks noChangeShapeType="1"/>
              </p:cNvSpPr>
              <p:nvPr/>
            </p:nvSpPr>
            <p:spPr bwMode="auto">
              <a:xfrm flipV="1">
                <a:off x="3187" y="3266"/>
                <a:ext cx="1602" cy="13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406" name="Line 142"/>
              <p:cNvSpPr>
                <a:spLocks noChangeShapeType="1"/>
              </p:cNvSpPr>
              <p:nvPr/>
            </p:nvSpPr>
            <p:spPr bwMode="auto">
              <a:xfrm flipV="1">
                <a:off x="3203" y="2577"/>
                <a:ext cx="1909" cy="76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9407" name="Oval 143"/>
            <p:cNvSpPr>
              <a:spLocks noChangeAspect="1" noChangeArrowheads="1"/>
            </p:cNvSpPr>
            <p:nvPr/>
          </p:nvSpPr>
          <p:spPr bwMode="auto">
            <a:xfrm rot="-1388847">
              <a:off x="4057" y="3185"/>
              <a:ext cx="68" cy="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9423" name="Group 159"/>
          <p:cNvGrpSpPr>
            <a:grpSpLocks/>
          </p:cNvGrpSpPr>
          <p:nvPr/>
        </p:nvGrpSpPr>
        <p:grpSpPr bwMode="auto">
          <a:xfrm>
            <a:off x="5307013" y="3105150"/>
            <a:ext cx="2638425" cy="2433638"/>
            <a:chOff x="3343" y="1956"/>
            <a:chExt cx="1662" cy="1533"/>
          </a:xfrm>
        </p:grpSpPr>
        <p:sp>
          <p:nvSpPr>
            <p:cNvPr id="139409" name="Line 145"/>
            <p:cNvSpPr>
              <a:spLocks noChangeShapeType="1"/>
            </p:cNvSpPr>
            <p:nvPr/>
          </p:nvSpPr>
          <p:spPr bwMode="auto">
            <a:xfrm flipV="1">
              <a:off x="3343" y="2072"/>
              <a:ext cx="196" cy="1160"/>
            </a:xfrm>
            <a:prstGeom prst="line">
              <a:avLst/>
            </a:prstGeom>
            <a:noFill/>
            <a:ln w="9525">
              <a:solidFill>
                <a:srgbClr val="F4D72E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410" name="Line 146"/>
            <p:cNvSpPr>
              <a:spLocks noChangeShapeType="1"/>
            </p:cNvSpPr>
            <p:nvPr/>
          </p:nvSpPr>
          <p:spPr bwMode="auto">
            <a:xfrm flipV="1">
              <a:off x="3495" y="2739"/>
              <a:ext cx="970" cy="5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411" name="Line 147"/>
            <p:cNvSpPr>
              <a:spLocks noChangeShapeType="1"/>
            </p:cNvSpPr>
            <p:nvPr/>
          </p:nvSpPr>
          <p:spPr bwMode="auto">
            <a:xfrm flipV="1">
              <a:off x="3406" y="2668"/>
              <a:ext cx="247" cy="54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412" name="Line 148"/>
            <p:cNvSpPr>
              <a:spLocks noChangeShapeType="1"/>
            </p:cNvSpPr>
            <p:nvPr/>
          </p:nvSpPr>
          <p:spPr bwMode="auto">
            <a:xfrm>
              <a:off x="3511" y="3419"/>
              <a:ext cx="285" cy="7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413" name="Line 149"/>
            <p:cNvSpPr>
              <a:spLocks noChangeShapeType="1"/>
            </p:cNvSpPr>
            <p:nvPr/>
          </p:nvSpPr>
          <p:spPr bwMode="auto">
            <a:xfrm flipV="1">
              <a:off x="3526" y="3262"/>
              <a:ext cx="1479" cy="1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416" name="Line 152"/>
            <p:cNvSpPr>
              <a:spLocks noChangeShapeType="1"/>
            </p:cNvSpPr>
            <p:nvPr/>
          </p:nvSpPr>
          <p:spPr bwMode="auto">
            <a:xfrm flipV="1">
              <a:off x="3458" y="1956"/>
              <a:ext cx="1292" cy="12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417" name="Line 153"/>
            <p:cNvSpPr>
              <a:spLocks noChangeShapeType="1"/>
            </p:cNvSpPr>
            <p:nvPr/>
          </p:nvSpPr>
          <p:spPr bwMode="auto">
            <a:xfrm flipV="1">
              <a:off x="3537" y="3241"/>
              <a:ext cx="471" cy="7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9419" name="Rectangle 155"/>
          <p:cNvSpPr>
            <a:spLocks noChangeArrowheads="1"/>
          </p:cNvSpPr>
          <p:nvPr/>
        </p:nvSpPr>
        <p:spPr bwMode="auto">
          <a:xfrm>
            <a:off x="812800" y="5683250"/>
            <a:ext cx="3568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Something is WRONG!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sz="16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sp>
        <p:nvSpPr>
          <p:cNvPr id="139420" name="Rectangle 156"/>
          <p:cNvSpPr>
            <a:spLocks noChangeArrowheads="1"/>
          </p:cNvSpPr>
          <p:nvPr/>
        </p:nvSpPr>
        <p:spPr bwMode="auto">
          <a:xfrm>
            <a:off x="844550" y="4084638"/>
            <a:ext cx="4025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Expect: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Sky as bright as surface of average star!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Overall temperature of sky &gt; 3000K!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sz="16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sp>
        <p:nvSpPr>
          <p:cNvPr id="139424" name="Rectangle 160"/>
          <p:cNvSpPr>
            <a:spLocks noChangeArrowheads="1"/>
          </p:cNvSpPr>
          <p:nvPr/>
        </p:nvSpPr>
        <p:spPr bwMode="auto">
          <a:xfrm>
            <a:off x="838200" y="1358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GB" sz="3200" b="1" dirty="0" err="1">
                <a:solidFill>
                  <a:schemeClr val="bg1"/>
                </a:solidFill>
                <a:latin typeface="Helvetica" pitchFamily="34" charset="0"/>
              </a:rPr>
              <a:t>Olbers</a:t>
            </a:r>
            <a:r>
              <a:rPr lang="en-GB" sz="3200" b="1" dirty="0">
                <a:solidFill>
                  <a:schemeClr val="bg1"/>
                </a:solidFill>
                <a:latin typeface="Helvetica" pitchFamily="34" charset="0"/>
              </a:rPr>
              <a:t>’ Paradox</a:t>
            </a:r>
            <a:endParaRPr lang="en-GB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19" grpId="0" build="p" autoUpdateAnimBg="0"/>
      <p:bldP spid="1394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1A1B2-F315-4051-90C2-E329E5C40AB5}" type="slidenum">
              <a:rPr lang="en-US"/>
              <a:pPr/>
              <a:t>4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A brief history of Ideas…</a:t>
            </a:r>
            <a:br>
              <a:rPr lang="en-GB" sz="2000" b="0" i="1"/>
            </a:br>
            <a:r>
              <a:rPr lang="en-GB"/>
              <a:t>Einstein’s Universe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0" y="1854200"/>
            <a:ext cx="3886200" cy="417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Special &amp; General Relativity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GB" sz="1600"/>
              <a:t>      (Early 1900s)</a:t>
            </a:r>
            <a:endParaRPr lang="en-GB" sz="1800"/>
          </a:p>
          <a:p>
            <a:pPr lvl="1">
              <a:lnSpc>
                <a:spcPct val="90000"/>
              </a:lnSpc>
            </a:pPr>
            <a:r>
              <a:rPr lang="en-GB" sz="1600"/>
              <a:t>Revolutionary new descriptions of space, time, gravity and the universe.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GB" sz="800"/>
          </a:p>
          <a:p>
            <a:pPr>
              <a:lnSpc>
                <a:spcPct val="90000"/>
              </a:lnSpc>
            </a:pPr>
            <a:r>
              <a:rPr lang="en-GB" sz="1800"/>
              <a:t>Einstein’s model of the Universe assumed: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The Cosmological Principle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The universe is</a:t>
            </a:r>
            <a:r>
              <a:rPr lang="en-GB" sz="1400"/>
              <a:t> </a:t>
            </a:r>
            <a:r>
              <a:rPr lang="en-GB" sz="1800">
                <a:solidFill>
                  <a:srgbClr val="F4D72E"/>
                </a:solidFill>
              </a:rPr>
              <a:t>STATIC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GB" sz="1800">
              <a:solidFill>
                <a:srgbClr val="F4D72E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/>
              <a:t>He invented the cosmological constant (</a:t>
            </a:r>
            <a:r>
              <a:rPr lang="el-GR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en-GB" sz="1800"/>
              <a:t>) to allow static universe in General Relativity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Note that he </a:t>
            </a:r>
            <a:r>
              <a:rPr lang="en-GB" sz="1600">
                <a:solidFill>
                  <a:srgbClr val="F4D72E"/>
                </a:solidFill>
              </a:rPr>
              <a:t>could</a:t>
            </a:r>
            <a:r>
              <a:rPr lang="en-GB" sz="1600"/>
              <a:t> have predicted expansion!</a:t>
            </a:r>
            <a:endParaRPr lang="el-GR" sz="1600"/>
          </a:p>
          <a:p>
            <a:pPr>
              <a:lnSpc>
                <a:spcPct val="90000"/>
              </a:lnSpc>
            </a:pPr>
            <a:endParaRPr lang="en-GB" sz="18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1800"/>
          </a:p>
        </p:txBody>
      </p:sp>
      <p:pic>
        <p:nvPicPr>
          <p:cNvPr id="14030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35613" y="1906588"/>
            <a:ext cx="2414587" cy="2859087"/>
          </a:xfrm>
          <a:prstGeom prst="rect">
            <a:avLst/>
          </a:prstGeom>
          <a:noFill/>
          <a:ln w="9525">
            <a:solidFill>
              <a:srgbClr val="F4D72E"/>
            </a:solidFill>
            <a:miter lim="800000"/>
            <a:headEnd/>
            <a:tailEnd/>
          </a:ln>
        </p:spPr>
      </p:pic>
      <p:grpSp>
        <p:nvGrpSpPr>
          <p:cNvPr id="140340" name="Group 52"/>
          <p:cNvGrpSpPr>
            <a:grpSpLocks/>
          </p:cNvGrpSpPr>
          <p:nvPr/>
        </p:nvGrpSpPr>
        <p:grpSpPr bwMode="auto">
          <a:xfrm>
            <a:off x="5238750" y="2351088"/>
            <a:ext cx="3524250" cy="3556000"/>
            <a:chOff x="3300" y="1481"/>
            <a:chExt cx="2220" cy="2240"/>
          </a:xfrm>
        </p:grpSpPr>
        <p:grpSp>
          <p:nvGrpSpPr>
            <p:cNvPr id="140309" name="Group 21"/>
            <p:cNvGrpSpPr>
              <a:grpSpLocks/>
            </p:cNvGrpSpPr>
            <p:nvPr/>
          </p:nvGrpSpPr>
          <p:grpSpPr bwMode="auto">
            <a:xfrm>
              <a:off x="3300" y="3081"/>
              <a:ext cx="2051" cy="640"/>
              <a:chOff x="3308" y="3169"/>
              <a:chExt cx="2051" cy="640"/>
            </a:xfrm>
          </p:grpSpPr>
          <p:sp>
            <p:nvSpPr>
              <p:cNvPr id="140307" name="AutoShape 19"/>
              <p:cNvSpPr>
                <a:spLocks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40308" name="Oval 20"/>
              <p:cNvSpPr>
                <a:spLocks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0313" name="Group 25"/>
            <p:cNvGrpSpPr>
              <a:grpSpLocks noChangeAspect="1"/>
            </p:cNvGrpSpPr>
            <p:nvPr/>
          </p:nvGrpSpPr>
          <p:grpSpPr bwMode="auto">
            <a:xfrm>
              <a:off x="4933" y="2689"/>
              <a:ext cx="587" cy="272"/>
              <a:chOff x="3308" y="3169"/>
              <a:chExt cx="2051" cy="640"/>
            </a:xfrm>
          </p:grpSpPr>
          <p:sp>
            <p:nvSpPr>
              <p:cNvPr id="140314" name="AutoShape 26"/>
              <p:cNvSpPr>
                <a:spLocks noChangeAspect="1"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40315" name="Oval 27"/>
              <p:cNvSpPr>
                <a:spLocks noChangeAspect="1"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0316" name="Group 28"/>
            <p:cNvGrpSpPr>
              <a:grpSpLocks noChangeAspect="1"/>
            </p:cNvGrpSpPr>
            <p:nvPr/>
          </p:nvGrpSpPr>
          <p:grpSpPr bwMode="auto">
            <a:xfrm>
              <a:off x="5036" y="2121"/>
              <a:ext cx="295" cy="224"/>
              <a:chOff x="3308" y="3169"/>
              <a:chExt cx="2051" cy="640"/>
            </a:xfrm>
          </p:grpSpPr>
          <p:sp>
            <p:nvSpPr>
              <p:cNvPr id="140317" name="AutoShape 29"/>
              <p:cNvSpPr>
                <a:spLocks noChangeAspect="1"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40318" name="Oval 30"/>
              <p:cNvSpPr>
                <a:spLocks noChangeAspect="1"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0319" name="Group 31"/>
            <p:cNvGrpSpPr>
              <a:grpSpLocks noChangeAspect="1"/>
            </p:cNvGrpSpPr>
            <p:nvPr/>
          </p:nvGrpSpPr>
          <p:grpSpPr bwMode="auto">
            <a:xfrm>
              <a:off x="4884" y="1689"/>
              <a:ext cx="227" cy="150"/>
              <a:chOff x="3308" y="3169"/>
              <a:chExt cx="2051" cy="640"/>
            </a:xfrm>
          </p:grpSpPr>
          <p:sp>
            <p:nvSpPr>
              <p:cNvPr id="140320" name="AutoShape 32"/>
              <p:cNvSpPr>
                <a:spLocks noChangeAspect="1"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40321" name="Oval 33"/>
              <p:cNvSpPr>
                <a:spLocks noChangeAspect="1"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0322" name="Group 34"/>
            <p:cNvGrpSpPr>
              <a:grpSpLocks noChangeAspect="1"/>
            </p:cNvGrpSpPr>
            <p:nvPr/>
          </p:nvGrpSpPr>
          <p:grpSpPr bwMode="auto">
            <a:xfrm>
              <a:off x="4669" y="1481"/>
              <a:ext cx="118" cy="95"/>
              <a:chOff x="3308" y="3169"/>
              <a:chExt cx="2051" cy="640"/>
            </a:xfrm>
          </p:grpSpPr>
          <p:sp>
            <p:nvSpPr>
              <p:cNvPr id="140323" name="AutoShape 35"/>
              <p:cNvSpPr>
                <a:spLocks noChangeAspect="1"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40324" name="Oval 36"/>
              <p:cNvSpPr>
                <a:spLocks noChangeAspect="1"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0338" name="Group 50"/>
            <p:cNvGrpSpPr>
              <a:grpSpLocks/>
            </p:cNvGrpSpPr>
            <p:nvPr/>
          </p:nvGrpSpPr>
          <p:grpSpPr bwMode="auto">
            <a:xfrm>
              <a:off x="3648" y="3227"/>
              <a:ext cx="1379" cy="402"/>
              <a:chOff x="3648" y="3227"/>
              <a:chExt cx="1379" cy="402"/>
            </a:xfrm>
          </p:grpSpPr>
          <p:pic>
            <p:nvPicPr>
              <p:cNvPr id="140335" name="Picture 4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8" y="3227"/>
                <a:ext cx="1379" cy="402"/>
              </a:xfrm>
              <a:prstGeom prst="rect">
                <a:avLst/>
              </a:prstGeom>
              <a:noFill/>
            </p:spPr>
          </p:pic>
          <p:sp>
            <p:nvSpPr>
              <p:cNvPr id="140337" name="Rectangle 49"/>
              <p:cNvSpPr>
                <a:spLocks noChangeArrowheads="1"/>
              </p:cNvSpPr>
              <p:nvPr/>
            </p:nvSpPr>
            <p:spPr bwMode="auto">
              <a:xfrm>
                <a:off x="4840" y="3288"/>
                <a:ext cx="152" cy="112"/>
              </a:xfrm>
              <a:prstGeom prst="rect">
                <a:avLst/>
              </a:prstGeom>
              <a:solidFill>
                <a:srgbClr val="B4B4B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0296" name="Text Box 8"/>
            <p:cNvSpPr txBox="1">
              <a:spLocks noChangeArrowheads="1"/>
            </p:cNvSpPr>
            <p:nvPr/>
          </p:nvSpPr>
          <p:spPr bwMode="auto">
            <a:xfrm>
              <a:off x="4803" y="3225"/>
              <a:ext cx="1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FF0000"/>
                  </a:solidFill>
                  <a:sym typeface="Symbol" pitchFamily="18" charset="2"/>
                </a:rPr>
                <a:t></a:t>
              </a:r>
              <a:endParaRPr lang="en-GB" sz="2000" b="1">
                <a:latin typeface="Comic Sans MS" pitchFamily="66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AC3E2-270E-4649-9ECD-5E4F55B08201}" type="slidenum">
              <a:rPr lang="en-US"/>
              <a:pPr/>
              <a:t>5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A brief history of Ideas…</a:t>
            </a:r>
            <a:br>
              <a:rPr lang="en-GB" sz="2000" b="0" i="1"/>
            </a:br>
            <a:r>
              <a:rPr lang="en-GB"/>
              <a:t>Hubble’s Expanding Universe!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911600" cy="269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/>
              <a:t>1929 -Edwin Hubble’s analysis of light spectra of distant galaxies revealed the universe is  </a:t>
            </a:r>
            <a:r>
              <a:rPr lang="en-GB" sz="1000"/>
              <a:t>e</a:t>
            </a:r>
            <a:r>
              <a:rPr lang="en-GB" sz="1200"/>
              <a:t>x</a:t>
            </a:r>
            <a:r>
              <a:rPr lang="en-GB" sz="1400"/>
              <a:t>p</a:t>
            </a:r>
            <a:r>
              <a:rPr lang="en-GB" sz="1600"/>
              <a:t>a</a:t>
            </a:r>
            <a:r>
              <a:rPr lang="en-GB" sz="1800"/>
              <a:t>n</a:t>
            </a:r>
            <a:r>
              <a:rPr lang="en-GB" sz="2000"/>
              <a:t>di</a:t>
            </a:r>
            <a:r>
              <a:rPr lang="en-GB"/>
              <a:t>n</a:t>
            </a:r>
            <a:r>
              <a:rPr lang="en-GB" sz="2800"/>
              <a:t>g…</a:t>
            </a:r>
            <a:endParaRPr lang="en-GB" sz="1600"/>
          </a:p>
          <a:p>
            <a:pPr lvl="1">
              <a:lnSpc>
                <a:spcPct val="90000"/>
              </a:lnSpc>
            </a:pPr>
            <a:r>
              <a:rPr lang="en-GB" sz="1600"/>
              <a:t>Doppler effect shows: Redshift </a:t>
            </a:r>
            <a:r>
              <a:rPr lang="en-GB" sz="1600">
                <a:sym typeface="Symbol" pitchFamily="18" charset="2"/>
              </a:rPr>
              <a:t></a:t>
            </a:r>
            <a:r>
              <a:rPr lang="en-GB" sz="1600"/>
              <a:t> Velocity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Hubble’s Law: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>
                <a:solidFill>
                  <a:srgbClr val="F4D72E"/>
                </a:solidFill>
              </a:rPr>
              <a:t>          Velocity </a:t>
            </a:r>
            <a:r>
              <a:rPr lang="en-GB" sz="1600">
                <a:solidFill>
                  <a:srgbClr val="F4D72E"/>
                </a:solidFill>
                <a:sym typeface="Symbol" pitchFamily="18" charset="2"/>
              </a:rPr>
              <a:t> Distance</a:t>
            </a:r>
            <a:endParaRPr lang="en-GB" sz="1600">
              <a:sym typeface="Symbol" pitchFamily="18" charset="2"/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5953125" y="101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141360" name="Group 48"/>
          <p:cNvGrpSpPr>
            <a:grpSpLocks/>
          </p:cNvGrpSpPr>
          <p:nvPr/>
        </p:nvGrpSpPr>
        <p:grpSpPr bwMode="auto">
          <a:xfrm>
            <a:off x="4943475" y="1698625"/>
            <a:ext cx="3708400" cy="4378325"/>
            <a:chOff x="3114" y="1070"/>
            <a:chExt cx="2336" cy="2758"/>
          </a:xfrm>
        </p:grpSpPr>
        <p:sp>
          <p:nvSpPr>
            <p:cNvPr id="141353" name="Text Box 41"/>
            <p:cNvSpPr txBox="1">
              <a:spLocks noChangeArrowheads="1"/>
            </p:cNvSpPr>
            <p:nvPr/>
          </p:nvSpPr>
          <p:spPr bwMode="auto">
            <a:xfrm>
              <a:off x="4902" y="2936"/>
              <a:ext cx="54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srgbClr val="F4D72E"/>
                  </a:solidFill>
                  <a:latin typeface="Comic Sans MS" pitchFamily="66" charset="0"/>
                </a:rPr>
                <a:t>Hubble’s 1929 data</a:t>
              </a:r>
            </a:p>
          </p:txBody>
        </p:sp>
        <p:grpSp>
          <p:nvGrpSpPr>
            <p:cNvPr id="141359" name="Group 47"/>
            <p:cNvGrpSpPr>
              <a:grpSpLocks/>
            </p:cNvGrpSpPr>
            <p:nvPr/>
          </p:nvGrpSpPr>
          <p:grpSpPr bwMode="auto">
            <a:xfrm>
              <a:off x="3114" y="1070"/>
              <a:ext cx="2058" cy="2752"/>
              <a:chOff x="3114" y="1070"/>
              <a:chExt cx="2058" cy="2752"/>
            </a:xfrm>
          </p:grpSpPr>
          <p:grpSp>
            <p:nvGrpSpPr>
              <p:cNvPr id="141351" name="Group 39"/>
              <p:cNvGrpSpPr>
                <a:grpSpLocks/>
              </p:cNvGrpSpPr>
              <p:nvPr/>
            </p:nvGrpSpPr>
            <p:grpSpPr bwMode="auto">
              <a:xfrm>
                <a:off x="3114" y="1070"/>
                <a:ext cx="2058" cy="1178"/>
                <a:chOff x="3202" y="1078"/>
                <a:chExt cx="2236" cy="1250"/>
              </a:xfrm>
            </p:grpSpPr>
            <p:pic>
              <p:nvPicPr>
                <p:cNvPr id="141328" name="Picture 1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88" y="1268"/>
                  <a:ext cx="1423" cy="101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1331" name="Picture 1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28" y="1276"/>
                  <a:ext cx="448" cy="985"/>
                </a:xfrm>
                <a:prstGeom prst="rect">
                  <a:avLst/>
                </a:prstGeom>
                <a:noFill/>
              </p:spPr>
            </p:pic>
            <p:sp>
              <p:nvSpPr>
                <p:cNvPr id="14133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30" y="1415"/>
                  <a:ext cx="422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>
                      <a:solidFill>
                        <a:srgbClr val="F4D72E"/>
                      </a:solidFill>
                    </a:rPr>
                    <a:t>300 Mpc</a:t>
                  </a:r>
                </a:p>
              </p:txBody>
            </p:sp>
            <p:sp>
              <p:nvSpPr>
                <p:cNvPr id="1413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30" y="1887"/>
                  <a:ext cx="422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>
                      <a:solidFill>
                        <a:srgbClr val="F4D72E"/>
                      </a:solidFill>
                    </a:rPr>
                    <a:t>430 Mpc</a:t>
                  </a:r>
                </a:p>
              </p:txBody>
            </p:sp>
            <p:sp>
              <p:nvSpPr>
                <p:cNvPr id="141337" name="Line 25"/>
                <p:cNvSpPr>
                  <a:spLocks noChangeShapeType="1"/>
                </p:cNvSpPr>
                <p:nvPr/>
              </p:nvSpPr>
              <p:spPr bwMode="auto">
                <a:xfrm>
                  <a:off x="4340" y="1224"/>
                  <a:ext cx="0" cy="1104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38" name="Line 26"/>
                <p:cNvSpPr>
                  <a:spLocks noChangeShapeType="1"/>
                </p:cNvSpPr>
                <p:nvPr/>
              </p:nvSpPr>
              <p:spPr bwMode="auto">
                <a:xfrm>
                  <a:off x="4376" y="1224"/>
                  <a:ext cx="0" cy="1104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4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206" y="1078"/>
                  <a:ext cx="32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>
                      <a:solidFill>
                        <a:srgbClr val="F4D72E"/>
                      </a:solidFill>
                    </a:rPr>
                    <a:t>H + K</a:t>
                  </a:r>
                </a:p>
              </p:txBody>
            </p:sp>
            <p:sp>
              <p:nvSpPr>
                <p:cNvPr id="141342" name="Rectangle 30"/>
                <p:cNvSpPr>
                  <a:spLocks noChangeArrowheads="1"/>
                </p:cNvSpPr>
                <p:nvPr/>
              </p:nvSpPr>
              <p:spPr bwMode="auto">
                <a:xfrm>
                  <a:off x="4876" y="1620"/>
                  <a:ext cx="512" cy="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3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34" y="1591"/>
                  <a:ext cx="604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/>
                    <a:t>15,000 km/sec</a:t>
                  </a:r>
                </a:p>
              </p:txBody>
            </p:sp>
            <p:sp>
              <p:nvSpPr>
                <p:cNvPr id="141343" name="Rectangle 31"/>
                <p:cNvSpPr>
                  <a:spLocks noChangeArrowheads="1"/>
                </p:cNvSpPr>
                <p:nvPr/>
              </p:nvSpPr>
              <p:spPr bwMode="auto">
                <a:xfrm>
                  <a:off x="4864" y="2160"/>
                  <a:ext cx="512" cy="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4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822" y="2131"/>
                  <a:ext cx="604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/>
                    <a:t>22,000 km/sec</a:t>
                  </a:r>
                </a:p>
              </p:txBody>
            </p:sp>
            <p:sp>
              <p:nvSpPr>
                <p:cNvPr id="141345" name="Rectangle 33"/>
                <p:cNvSpPr>
                  <a:spLocks noChangeArrowheads="1"/>
                </p:cNvSpPr>
                <p:nvPr/>
              </p:nvSpPr>
              <p:spPr bwMode="auto">
                <a:xfrm>
                  <a:off x="3240" y="1668"/>
                  <a:ext cx="348" cy="1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46" name="Rectangle 34"/>
                <p:cNvSpPr>
                  <a:spLocks noChangeArrowheads="1"/>
                </p:cNvSpPr>
                <p:nvPr/>
              </p:nvSpPr>
              <p:spPr bwMode="auto">
                <a:xfrm>
                  <a:off x="3252" y="2148"/>
                  <a:ext cx="384" cy="1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202" y="1643"/>
                  <a:ext cx="317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/>
                    <a:t>Virgo</a:t>
                  </a:r>
                </a:p>
              </p:txBody>
            </p:sp>
            <p:sp>
              <p:nvSpPr>
                <p:cNvPr id="14135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210" y="2135"/>
                  <a:ext cx="499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/>
                    <a:t>Ursa Major</a:t>
                  </a:r>
                </a:p>
              </p:txBody>
            </p:sp>
          </p:grpSp>
          <p:pic>
            <p:nvPicPr>
              <p:cNvPr id="141352" name="Picture 4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19" y="2391"/>
                <a:ext cx="1495" cy="1431"/>
              </a:xfrm>
              <a:prstGeom prst="rect">
                <a:avLst/>
              </a:prstGeom>
              <a:noFill/>
            </p:spPr>
          </p:pic>
        </p:grpSp>
        <p:sp>
          <p:nvSpPr>
            <p:cNvPr id="141354" name="Text Box 42"/>
            <p:cNvSpPr txBox="1">
              <a:spLocks noChangeArrowheads="1"/>
            </p:cNvSpPr>
            <p:nvPr/>
          </p:nvSpPr>
          <p:spPr bwMode="auto">
            <a:xfrm>
              <a:off x="3870" y="3655"/>
              <a:ext cx="73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/>
                <a:t>Distance (Mpc)</a:t>
              </a:r>
            </a:p>
          </p:txBody>
        </p:sp>
        <p:sp>
          <p:nvSpPr>
            <p:cNvPr id="141355" name="Text Box 43"/>
            <p:cNvSpPr txBox="1">
              <a:spLocks noChangeArrowheads="1"/>
            </p:cNvSpPr>
            <p:nvPr/>
          </p:nvSpPr>
          <p:spPr bwMode="auto">
            <a:xfrm rot="-5400000">
              <a:off x="3149" y="3006"/>
              <a:ext cx="79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/>
                <a:t>Velocity (km/sec)</a:t>
              </a:r>
            </a:p>
          </p:txBody>
        </p:sp>
      </p:grpSp>
      <p:sp>
        <p:nvSpPr>
          <p:cNvPr id="141358" name="Rectangle 46"/>
          <p:cNvSpPr>
            <a:spLocks noChangeArrowheads="1"/>
          </p:cNvSpPr>
          <p:nvPr/>
        </p:nvSpPr>
        <p:spPr bwMode="auto">
          <a:xfrm>
            <a:off x="762000" y="4635500"/>
            <a:ext cx="3911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Einstein concedes: The universe IS expanding.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The introduction of </a:t>
            </a:r>
            <a:r>
              <a:rPr lang="en-GB" sz="2000" b="1" dirty="0">
                <a:solidFill>
                  <a:srgbClr val="FFC000"/>
                </a:solidFill>
                <a:latin typeface="Comic Sans MS" pitchFamily="66" charset="0"/>
                <a:sym typeface="Symbol" pitchFamily="18" charset="2"/>
              </a:rPr>
              <a:t>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was his “greatest blunder”!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5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3E2FE-278D-478F-8075-CFB0A6513234}" type="slidenum">
              <a:rPr lang="en-US"/>
              <a:pPr/>
              <a:t>6</a:t>
            </a:fld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8059738" cy="1104900"/>
          </a:xfrm>
          <a:noFill/>
          <a:ln/>
        </p:spPr>
        <p:txBody>
          <a:bodyPr/>
          <a:lstStyle/>
          <a:p>
            <a:r>
              <a:rPr lang="en-GB" sz="2000" b="0" i="1"/>
              <a:t>A brief history of Ideas…</a:t>
            </a:r>
            <a:br>
              <a:rPr lang="en-GB" sz="2000" b="0" i="1"/>
            </a:br>
            <a:r>
              <a:rPr lang="en-GB"/>
              <a:t>Current Thinking: The Big Bang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0" y="1765300"/>
            <a:ext cx="4241800" cy="4419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1800" dirty="0"/>
              <a:t>   The universe is expanding &amp; </a:t>
            </a:r>
          </a:p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1800" dirty="0"/>
              <a:t>     cooling after an initial ‘explosion’</a:t>
            </a:r>
          </a:p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1800" dirty="0"/>
              <a:t>      </a:t>
            </a:r>
            <a:r>
              <a:rPr lang="en-GB" sz="1800" dirty="0" smtClean="0"/>
              <a:t>~14 </a:t>
            </a:r>
            <a:r>
              <a:rPr lang="en-GB" sz="1800" dirty="0"/>
              <a:t>billion years ago. </a:t>
            </a:r>
          </a:p>
          <a:p>
            <a:pPr algn="ctr">
              <a:lnSpc>
                <a:spcPct val="90000"/>
              </a:lnSpc>
            </a:pPr>
            <a:endParaRPr lang="en-GB" sz="1800" dirty="0"/>
          </a:p>
        </p:txBody>
      </p:sp>
      <p:grpSp>
        <p:nvGrpSpPr>
          <p:cNvPr id="144410" name="Group 26"/>
          <p:cNvGrpSpPr>
            <a:grpSpLocks/>
          </p:cNvGrpSpPr>
          <p:nvPr/>
        </p:nvGrpSpPr>
        <p:grpSpPr bwMode="auto">
          <a:xfrm>
            <a:off x="1041400" y="2578100"/>
            <a:ext cx="7848600" cy="2019300"/>
            <a:chOff x="656" y="1656"/>
            <a:chExt cx="4944" cy="1272"/>
          </a:xfrm>
        </p:grpSpPr>
        <p:grpSp>
          <p:nvGrpSpPr>
            <p:cNvPr id="144395" name="Group 11"/>
            <p:cNvGrpSpPr>
              <a:grpSpLocks/>
            </p:cNvGrpSpPr>
            <p:nvPr/>
          </p:nvGrpSpPr>
          <p:grpSpPr bwMode="auto">
            <a:xfrm>
              <a:off x="656" y="1896"/>
              <a:ext cx="4608" cy="1032"/>
              <a:chOff x="656" y="2048"/>
              <a:chExt cx="4416" cy="936"/>
            </a:xfrm>
          </p:grpSpPr>
          <p:sp>
            <p:nvSpPr>
              <p:cNvPr id="144392" name="Rectangle 8"/>
              <p:cNvSpPr>
                <a:spLocks noChangeArrowheads="1"/>
              </p:cNvSpPr>
              <p:nvPr/>
            </p:nvSpPr>
            <p:spPr bwMode="auto">
              <a:xfrm>
                <a:off x="656" y="2048"/>
                <a:ext cx="4416" cy="9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14439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7" y="2080"/>
                <a:ext cx="4361" cy="872"/>
              </a:xfrm>
              <a:prstGeom prst="rect">
                <a:avLst/>
              </a:prstGeom>
              <a:noFill/>
            </p:spPr>
          </p:pic>
        </p:grpSp>
        <p:sp>
          <p:nvSpPr>
            <p:cNvPr id="144393" name="Text Box 9"/>
            <p:cNvSpPr txBox="1">
              <a:spLocks noChangeArrowheads="1"/>
            </p:cNvSpPr>
            <p:nvPr/>
          </p:nvSpPr>
          <p:spPr bwMode="auto">
            <a:xfrm>
              <a:off x="656" y="1656"/>
              <a:ext cx="74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4D72E"/>
                  </a:solidFill>
                  <a:latin typeface="Comic Sans MS" pitchFamily="66" charset="0"/>
                </a:rPr>
                <a:t>T = 0</a:t>
              </a:r>
            </a:p>
          </p:txBody>
        </p:sp>
        <p:sp>
          <p:nvSpPr>
            <p:cNvPr id="144394" name="Text Box 10"/>
            <p:cNvSpPr txBox="1">
              <a:spLocks noChangeArrowheads="1"/>
            </p:cNvSpPr>
            <p:nvPr/>
          </p:nvSpPr>
          <p:spPr bwMode="auto">
            <a:xfrm>
              <a:off x="4856" y="1656"/>
              <a:ext cx="74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4D72E"/>
                  </a:solidFill>
                  <a:latin typeface="Comic Sans MS" pitchFamily="66" charset="0"/>
                </a:rPr>
                <a:t>Now</a:t>
              </a:r>
            </a:p>
          </p:txBody>
        </p:sp>
      </p:grpSp>
      <p:sp>
        <p:nvSpPr>
          <p:cNvPr id="144411" name="Rectangle 27"/>
          <p:cNvSpPr>
            <a:spLocks noChangeArrowheads="1"/>
          </p:cNvSpPr>
          <p:nvPr/>
        </p:nvSpPr>
        <p:spPr bwMode="auto">
          <a:xfrm>
            <a:off x="977900" y="4597400"/>
            <a:ext cx="11144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4D72E"/>
                </a:solidFill>
                <a:latin typeface="Comic Sans MS" pitchFamily="66" charset="0"/>
              </a:rPr>
              <a:t>Very hot</a:t>
            </a:r>
          </a:p>
        </p:txBody>
      </p:sp>
      <p:sp>
        <p:nvSpPr>
          <p:cNvPr id="144412" name="Rectangle 28"/>
          <p:cNvSpPr>
            <a:spLocks noChangeArrowheads="1"/>
          </p:cNvSpPr>
          <p:nvPr/>
        </p:nvSpPr>
        <p:spPr bwMode="auto">
          <a:xfrm>
            <a:off x="7569200" y="4584700"/>
            <a:ext cx="6683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4D72E"/>
                </a:solidFill>
                <a:latin typeface="Comic Sans MS" pitchFamily="66" charset="0"/>
              </a:rPr>
              <a:t>~ 3K</a:t>
            </a:r>
          </a:p>
        </p:txBody>
      </p:sp>
      <p:sp>
        <p:nvSpPr>
          <p:cNvPr id="144426" name="Text Box 42"/>
          <p:cNvSpPr txBox="1">
            <a:spLocks noChangeArrowheads="1"/>
          </p:cNvSpPr>
          <p:nvPr/>
        </p:nvSpPr>
        <p:spPr bwMode="auto">
          <a:xfrm>
            <a:off x="2676525" y="5645150"/>
            <a:ext cx="43492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Next lecture - ‘The 1st </a:t>
            </a:r>
            <a:r>
              <a:rPr lang="en-GB" dirty="0" smtClean="0">
                <a:latin typeface="Comic Sans MS" pitchFamily="66" charset="0"/>
              </a:rPr>
              <a:t>400,000 </a:t>
            </a:r>
            <a:r>
              <a:rPr lang="en-GB" dirty="0">
                <a:latin typeface="Comic Sans MS" pitchFamily="66" charset="0"/>
              </a:rPr>
              <a:t>years’</a:t>
            </a:r>
          </a:p>
        </p:txBody>
      </p:sp>
      <p:grpSp>
        <p:nvGrpSpPr>
          <p:cNvPr id="144434" name="Group 50"/>
          <p:cNvGrpSpPr>
            <a:grpSpLocks/>
          </p:cNvGrpSpPr>
          <p:nvPr/>
        </p:nvGrpSpPr>
        <p:grpSpPr bwMode="auto">
          <a:xfrm>
            <a:off x="835025" y="4483100"/>
            <a:ext cx="8156575" cy="1176338"/>
            <a:chOff x="526" y="2824"/>
            <a:chExt cx="5138" cy="741"/>
          </a:xfrm>
        </p:grpSpPr>
        <p:grpSp>
          <p:nvGrpSpPr>
            <p:cNvPr id="144425" name="Group 41"/>
            <p:cNvGrpSpPr>
              <a:grpSpLocks/>
            </p:cNvGrpSpPr>
            <p:nvPr/>
          </p:nvGrpSpPr>
          <p:grpSpPr bwMode="auto">
            <a:xfrm>
              <a:off x="526" y="2989"/>
              <a:ext cx="5138" cy="576"/>
              <a:chOff x="470" y="3149"/>
              <a:chExt cx="5138" cy="576"/>
            </a:xfrm>
          </p:grpSpPr>
          <p:sp>
            <p:nvSpPr>
              <p:cNvPr id="144418" name="Rectangle 34"/>
              <p:cNvSpPr>
                <a:spLocks noChangeArrowheads="1"/>
              </p:cNvSpPr>
              <p:nvPr/>
            </p:nvSpPr>
            <p:spPr bwMode="auto">
              <a:xfrm>
                <a:off x="3507" y="3356"/>
                <a:ext cx="2101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Galaxy formation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endParaRPr lang="en-GB" sz="1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44424" name="Group 40"/>
              <p:cNvGrpSpPr>
                <a:grpSpLocks/>
              </p:cNvGrpSpPr>
              <p:nvPr/>
            </p:nvGrpSpPr>
            <p:grpSpPr bwMode="auto">
              <a:xfrm>
                <a:off x="470" y="3149"/>
                <a:ext cx="4185" cy="568"/>
                <a:chOff x="430" y="3149"/>
                <a:chExt cx="4185" cy="568"/>
              </a:xfrm>
            </p:grpSpPr>
            <p:sp>
              <p:nvSpPr>
                <p:cNvPr id="1444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30" y="3176"/>
                  <a:ext cx="1136" cy="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endParaRPr lang="en-GB" sz="1400" b="1">
                    <a:solidFill>
                      <a:schemeClr val="bg1"/>
                    </a:solidFill>
                    <a:latin typeface="Comic Sans MS" pitchFamily="66" charset="0"/>
                  </a:endParaRPr>
                </a:p>
                <a:p>
                  <a:pPr algn="ctr"/>
                  <a:r>
                    <a:rPr lang="en-GB" sz="1400" b="1">
                      <a:solidFill>
                        <a:schemeClr val="bg1"/>
                      </a:solidFill>
                      <a:latin typeface="Comic Sans MS" pitchFamily="66" charset="0"/>
                    </a:rPr>
                    <a:t>‘Inflation’</a:t>
                  </a:r>
                </a:p>
              </p:txBody>
            </p:sp>
            <p:sp>
              <p:nvSpPr>
                <p:cNvPr id="144415" name="Rectangle 31"/>
                <p:cNvSpPr>
                  <a:spLocks noChangeArrowheads="1"/>
                </p:cNvSpPr>
                <p:nvPr/>
              </p:nvSpPr>
              <p:spPr bwMode="auto">
                <a:xfrm>
                  <a:off x="1001" y="3379"/>
                  <a:ext cx="1298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lvl="1" algn="ctr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Monotype Sorts" charset="2"/>
                    <a:buNone/>
                  </a:pPr>
                  <a:r>
                    <a:rPr lang="en-GB" sz="1400" b="1">
                      <a:solidFill>
                        <a:schemeClr val="bg1"/>
                      </a:solidFill>
                      <a:latin typeface="Comic Sans MS" pitchFamily="66" charset="0"/>
                    </a:rPr>
                    <a:t>Particle/photon Soup</a:t>
                  </a:r>
                </a:p>
              </p:txBody>
            </p:sp>
            <p:sp>
              <p:nvSpPr>
                <p:cNvPr id="144416" name="Rectangle 32"/>
                <p:cNvSpPr>
                  <a:spLocks noChangeArrowheads="1"/>
                </p:cNvSpPr>
                <p:nvPr/>
              </p:nvSpPr>
              <p:spPr bwMode="auto">
                <a:xfrm>
                  <a:off x="1915" y="3351"/>
                  <a:ext cx="1298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lvl="1" algn="ctr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Monotype Sorts" charset="2"/>
                    <a:buNone/>
                  </a:pPr>
                  <a:r>
                    <a:rPr lang="en-GB" sz="1400" b="1">
                      <a:solidFill>
                        <a:schemeClr val="bg1"/>
                      </a:solidFill>
                      <a:latin typeface="Comic Sans MS" pitchFamily="66" charset="0"/>
                    </a:rPr>
                    <a:t>‘Nucleosynthesis’</a:t>
                  </a:r>
                </a:p>
              </p:txBody>
            </p:sp>
            <p:sp>
              <p:nvSpPr>
                <p:cNvPr id="144417" name="Rectangle 33"/>
                <p:cNvSpPr>
                  <a:spLocks noChangeArrowheads="1"/>
                </p:cNvSpPr>
                <p:nvPr/>
              </p:nvSpPr>
              <p:spPr bwMode="auto">
                <a:xfrm>
                  <a:off x="2845" y="3419"/>
                  <a:ext cx="1407" cy="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lvl="1" algn="ctr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Monotype Sorts" charset="2"/>
                    <a:buNone/>
                  </a:pPr>
                  <a:r>
                    <a:rPr lang="en-GB" sz="1400" b="1">
                      <a:solidFill>
                        <a:schemeClr val="bg1"/>
                      </a:solidFill>
                      <a:latin typeface="Comic Sans MS" pitchFamily="66" charset="0"/>
                    </a:rPr>
                    <a:t>‘Recombination’</a:t>
                  </a:r>
                </a:p>
              </p:txBody>
            </p:sp>
            <p:sp>
              <p:nvSpPr>
                <p:cNvPr id="14441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051" y="3149"/>
                  <a:ext cx="30" cy="179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42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774" y="3156"/>
                  <a:ext cx="15" cy="216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42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53" y="3172"/>
                  <a:ext cx="0" cy="19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422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4571" y="3186"/>
                  <a:ext cx="44" cy="18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423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544" y="3203"/>
                  <a:ext cx="73" cy="202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44429" name="Line 45"/>
            <p:cNvSpPr>
              <a:spLocks noChangeShapeType="1"/>
            </p:cNvSpPr>
            <p:nvPr/>
          </p:nvSpPr>
          <p:spPr bwMode="auto">
            <a:xfrm>
              <a:off x="1184" y="2824"/>
              <a:ext cx="0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30" name="Line 46"/>
            <p:cNvSpPr>
              <a:spLocks noChangeShapeType="1"/>
            </p:cNvSpPr>
            <p:nvPr/>
          </p:nvSpPr>
          <p:spPr bwMode="auto">
            <a:xfrm>
              <a:off x="1928" y="2832"/>
              <a:ext cx="0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31" name="Line 47"/>
            <p:cNvSpPr>
              <a:spLocks noChangeShapeType="1"/>
            </p:cNvSpPr>
            <p:nvPr/>
          </p:nvSpPr>
          <p:spPr bwMode="auto">
            <a:xfrm>
              <a:off x="2688" y="2832"/>
              <a:ext cx="0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32" name="Line 48"/>
            <p:cNvSpPr>
              <a:spLocks noChangeShapeType="1"/>
            </p:cNvSpPr>
            <p:nvPr/>
          </p:nvSpPr>
          <p:spPr bwMode="auto">
            <a:xfrm>
              <a:off x="3368" y="2832"/>
              <a:ext cx="0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33" name="Line 49"/>
            <p:cNvSpPr>
              <a:spLocks noChangeShapeType="1"/>
            </p:cNvSpPr>
            <p:nvPr/>
          </p:nvSpPr>
          <p:spPr bwMode="auto">
            <a:xfrm>
              <a:off x="4344" y="2832"/>
              <a:ext cx="0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2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8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18B08-09E5-4864-BA29-7E1D15B97829}" type="slidenum">
              <a:rPr lang="en-US"/>
              <a:pPr/>
              <a:t>7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the Big Bang theory solve Olbers’ paradox?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905000"/>
            <a:ext cx="3962400" cy="4419600"/>
          </a:xfrm>
        </p:spPr>
        <p:txBody>
          <a:bodyPr/>
          <a:lstStyle/>
          <a:p>
            <a:pPr marL="381000" indent="-381000"/>
            <a:r>
              <a:rPr lang="en-GB" sz="2000"/>
              <a:t>Olbers’ paradox assumes the Universe is Infinite, Eternal and Static.</a:t>
            </a:r>
          </a:p>
          <a:p>
            <a:pPr marL="800100" lvl="1" indent="-342900"/>
            <a:endParaRPr lang="en-GB"/>
          </a:p>
        </p:txBody>
      </p:sp>
      <p:grpSp>
        <p:nvGrpSpPr>
          <p:cNvPr id="143545" name="Group 185"/>
          <p:cNvGrpSpPr>
            <a:grpSpLocks/>
          </p:cNvGrpSpPr>
          <p:nvPr/>
        </p:nvGrpSpPr>
        <p:grpSpPr bwMode="auto">
          <a:xfrm>
            <a:off x="4673600" y="2222500"/>
            <a:ext cx="3975100" cy="3581400"/>
            <a:chOff x="2768" y="1400"/>
            <a:chExt cx="2504" cy="2256"/>
          </a:xfrm>
        </p:grpSpPr>
        <p:sp>
          <p:nvSpPr>
            <p:cNvPr id="143546" name="Rectangle 186"/>
            <p:cNvSpPr>
              <a:spLocks noChangeArrowheads="1"/>
            </p:cNvSpPr>
            <p:nvPr/>
          </p:nvSpPr>
          <p:spPr bwMode="auto">
            <a:xfrm>
              <a:off x="2768" y="1400"/>
              <a:ext cx="2504" cy="2256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shade val="36078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43547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3" y="3276"/>
              <a:ext cx="280" cy="293"/>
            </a:xfrm>
            <a:prstGeom prst="rect">
              <a:avLst/>
            </a:prstGeom>
            <a:noFill/>
          </p:spPr>
        </p:pic>
        <p:sp>
          <p:nvSpPr>
            <p:cNvPr id="143548" name="Oval 188"/>
            <p:cNvSpPr>
              <a:spLocks noChangeAspect="1" noChangeArrowheads="1"/>
            </p:cNvSpPr>
            <p:nvPr/>
          </p:nvSpPr>
          <p:spPr bwMode="auto">
            <a:xfrm>
              <a:off x="2914" y="1546"/>
              <a:ext cx="76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49" name="Oval 189"/>
            <p:cNvSpPr>
              <a:spLocks noChangeAspect="1" noChangeArrowheads="1"/>
            </p:cNvSpPr>
            <p:nvPr/>
          </p:nvSpPr>
          <p:spPr bwMode="auto">
            <a:xfrm>
              <a:off x="3215" y="1912"/>
              <a:ext cx="76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0" name="Oval 190"/>
            <p:cNvSpPr>
              <a:spLocks noChangeAspect="1" noChangeArrowheads="1"/>
            </p:cNvSpPr>
            <p:nvPr/>
          </p:nvSpPr>
          <p:spPr bwMode="auto">
            <a:xfrm>
              <a:off x="3167" y="1506"/>
              <a:ext cx="76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1" name="Oval 191"/>
            <p:cNvSpPr>
              <a:spLocks noChangeAspect="1" noChangeArrowheads="1"/>
            </p:cNvSpPr>
            <p:nvPr/>
          </p:nvSpPr>
          <p:spPr bwMode="auto">
            <a:xfrm>
              <a:off x="3501" y="1567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2" name="Oval 192"/>
            <p:cNvSpPr>
              <a:spLocks noChangeAspect="1" noChangeArrowheads="1"/>
            </p:cNvSpPr>
            <p:nvPr/>
          </p:nvSpPr>
          <p:spPr bwMode="auto">
            <a:xfrm>
              <a:off x="2897" y="1954"/>
              <a:ext cx="76" cy="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3" name="Oval 193"/>
            <p:cNvSpPr>
              <a:spLocks noChangeAspect="1" noChangeArrowheads="1"/>
            </p:cNvSpPr>
            <p:nvPr/>
          </p:nvSpPr>
          <p:spPr bwMode="auto">
            <a:xfrm>
              <a:off x="3672" y="2046"/>
              <a:ext cx="77" cy="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4" name="Oval 194"/>
            <p:cNvSpPr>
              <a:spLocks noChangeAspect="1" noChangeArrowheads="1"/>
            </p:cNvSpPr>
            <p:nvPr/>
          </p:nvSpPr>
          <p:spPr bwMode="auto">
            <a:xfrm>
              <a:off x="3031" y="2250"/>
              <a:ext cx="77" cy="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5" name="Oval 195"/>
            <p:cNvSpPr>
              <a:spLocks noChangeAspect="1" noChangeArrowheads="1"/>
            </p:cNvSpPr>
            <p:nvPr/>
          </p:nvSpPr>
          <p:spPr bwMode="auto">
            <a:xfrm>
              <a:off x="3357" y="2536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6" name="Oval 196"/>
            <p:cNvSpPr>
              <a:spLocks noChangeAspect="1" noChangeArrowheads="1"/>
            </p:cNvSpPr>
            <p:nvPr/>
          </p:nvSpPr>
          <p:spPr bwMode="auto">
            <a:xfrm>
              <a:off x="3609" y="2302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7" name="Oval 197"/>
            <p:cNvSpPr>
              <a:spLocks noChangeAspect="1" noChangeArrowheads="1"/>
            </p:cNvSpPr>
            <p:nvPr/>
          </p:nvSpPr>
          <p:spPr bwMode="auto">
            <a:xfrm>
              <a:off x="3302" y="2200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8" name="Oval 198"/>
            <p:cNvSpPr>
              <a:spLocks noChangeAspect="1" noChangeArrowheads="1"/>
            </p:cNvSpPr>
            <p:nvPr/>
          </p:nvSpPr>
          <p:spPr bwMode="auto">
            <a:xfrm>
              <a:off x="3559" y="1836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9" name="Oval 199"/>
            <p:cNvSpPr>
              <a:spLocks noChangeAspect="1" noChangeArrowheads="1"/>
            </p:cNvSpPr>
            <p:nvPr/>
          </p:nvSpPr>
          <p:spPr bwMode="auto">
            <a:xfrm>
              <a:off x="3417" y="3002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0" name="Oval 200"/>
            <p:cNvSpPr>
              <a:spLocks noChangeAspect="1" noChangeArrowheads="1"/>
            </p:cNvSpPr>
            <p:nvPr/>
          </p:nvSpPr>
          <p:spPr bwMode="auto">
            <a:xfrm>
              <a:off x="3893" y="2335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1" name="Oval 201"/>
            <p:cNvSpPr>
              <a:spLocks noChangeAspect="1" noChangeArrowheads="1"/>
            </p:cNvSpPr>
            <p:nvPr/>
          </p:nvSpPr>
          <p:spPr bwMode="auto">
            <a:xfrm rot="17406292">
              <a:off x="4069" y="3390"/>
              <a:ext cx="85" cy="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2" name="Oval 202"/>
            <p:cNvSpPr>
              <a:spLocks noChangeAspect="1" noChangeArrowheads="1"/>
            </p:cNvSpPr>
            <p:nvPr/>
          </p:nvSpPr>
          <p:spPr bwMode="auto">
            <a:xfrm rot="17406292">
              <a:off x="4467" y="3174"/>
              <a:ext cx="86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3" name="Oval 203"/>
            <p:cNvSpPr>
              <a:spLocks noChangeAspect="1" noChangeArrowheads="1"/>
            </p:cNvSpPr>
            <p:nvPr/>
          </p:nvSpPr>
          <p:spPr bwMode="auto">
            <a:xfrm rot="17406292">
              <a:off x="4157" y="3051"/>
              <a:ext cx="84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4" name="Oval 204"/>
            <p:cNvSpPr>
              <a:spLocks noChangeAspect="1" noChangeArrowheads="1"/>
            </p:cNvSpPr>
            <p:nvPr/>
          </p:nvSpPr>
          <p:spPr bwMode="auto">
            <a:xfrm rot="17406292">
              <a:off x="4322" y="2782"/>
              <a:ext cx="86" cy="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5" name="Oval 205"/>
            <p:cNvSpPr>
              <a:spLocks noChangeAspect="1" noChangeArrowheads="1"/>
            </p:cNvSpPr>
            <p:nvPr/>
          </p:nvSpPr>
          <p:spPr bwMode="auto">
            <a:xfrm rot="17406292">
              <a:off x="4442" y="3549"/>
              <a:ext cx="86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6" name="Oval 206"/>
            <p:cNvSpPr>
              <a:spLocks noChangeAspect="1" noChangeArrowheads="1"/>
            </p:cNvSpPr>
            <p:nvPr/>
          </p:nvSpPr>
          <p:spPr bwMode="auto">
            <a:xfrm rot="17406292">
              <a:off x="4786" y="2768"/>
              <a:ext cx="86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7" name="Oval 207"/>
            <p:cNvSpPr>
              <a:spLocks noChangeAspect="1" noChangeArrowheads="1"/>
            </p:cNvSpPr>
            <p:nvPr/>
          </p:nvSpPr>
          <p:spPr bwMode="auto">
            <a:xfrm rot="17406292">
              <a:off x="4737" y="3510"/>
              <a:ext cx="85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8" name="Oval 208"/>
            <p:cNvSpPr>
              <a:spLocks noChangeAspect="1" noChangeArrowheads="1"/>
            </p:cNvSpPr>
            <p:nvPr/>
          </p:nvSpPr>
          <p:spPr bwMode="auto">
            <a:xfrm rot="17406292">
              <a:off x="5091" y="3267"/>
              <a:ext cx="86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9" name="Oval 209"/>
            <p:cNvSpPr>
              <a:spLocks noChangeAspect="1" noChangeArrowheads="1"/>
            </p:cNvSpPr>
            <p:nvPr/>
          </p:nvSpPr>
          <p:spPr bwMode="auto">
            <a:xfrm rot="17406292">
              <a:off x="4939" y="2923"/>
              <a:ext cx="85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0" name="Oval 210"/>
            <p:cNvSpPr>
              <a:spLocks noChangeAspect="1" noChangeArrowheads="1"/>
            </p:cNvSpPr>
            <p:nvPr/>
          </p:nvSpPr>
          <p:spPr bwMode="auto">
            <a:xfrm rot="17406292">
              <a:off x="4788" y="3209"/>
              <a:ext cx="85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1" name="Oval 211"/>
            <p:cNvSpPr>
              <a:spLocks noChangeAspect="1" noChangeArrowheads="1"/>
            </p:cNvSpPr>
            <p:nvPr/>
          </p:nvSpPr>
          <p:spPr bwMode="auto">
            <a:xfrm rot="17406292">
              <a:off x="4570" y="2822"/>
              <a:ext cx="86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2" name="Oval 212"/>
            <p:cNvSpPr>
              <a:spLocks noChangeAspect="1" noChangeArrowheads="1"/>
            </p:cNvSpPr>
            <p:nvPr/>
          </p:nvSpPr>
          <p:spPr bwMode="auto">
            <a:xfrm rot="17406292">
              <a:off x="4137" y="2556"/>
              <a:ext cx="86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3" name="Oval 213"/>
            <p:cNvSpPr>
              <a:spLocks noChangeAspect="1" noChangeArrowheads="1"/>
            </p:cNvSpPr>
            <p:nvPr/>
          </p:nvSpPr>
          <p:spPr bwMode="auto">
            <a:xfrm rot="17406292">
              <a:off x="5100" y="2522"/>
              <a:ext cx="86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4" name="Oval 214"/>
            <p:cNvSpPr>
              <a:spLocks noChangeAspect="1" noChangeArrowheads="1"/>
            </p:cNvSpPr>
            <p:nvPr/>
          </p:nvSpPr>
          <p:spPr bwMode="auto">
            <a:xfrm rot="-812757">
              <a:off x="3834" y="1517"/>
              <a:ext cx="76" cy="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5" name="Oval 215"/>
            <p:cNvSpPr>
              <a:spLocks noChangeAspect="1" noChangeArrowheads="1"/>
            </p:cNvSpPr>
            <p:nvPr/>
          </p:nvSpPr>
          <p:spPr bwMode="auto">
            <a:xfrm rot="-812757">
              <a:off x="4480" y="1878"/>
              <a:ext cx="76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6" name="Oval 216"/>
            <p:cNvSpPr>
              <a:spLocks noChangeAspect="1" noChangeArrowheads="1"/>
            </p:cNvSpPr>
            <p:nvPr/>
          </p:nvSpPr>
          <p:spPr bwMode="auto">
            <a:xfrm rot="-812757">
              <a:off x="4232" y="1555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7" name="Oval 217"/>
            <p:cNvSpPr>
              <a:spLocks noChangeAspect="1" noChangeArrowheads="1"/>
            </p:cNvSpPr>
            <p:nvPr/>
          </p:nvSpPr>
          <p:spPr bwMode="auto">
            <a:xfrm rot="-812757">
              <a:off x="4632" y="1505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8" name="Oval 218"/>
            <p:cNvSpPr>
              <a:spLocks noChangeAspect="1" noChangeArrowheads="1"/>
            </p:cNvSpPr>
            <p:nvPr/>
          </p:nvSpPr>
          <p:spPr bwMode="auto">
            <a:xfrm rot="-812757">
              <a:off x="4125" y="2040"/>
              <a:ext cx="76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9" name="Oval 219"/>
            <p:cNvSpPr>
              <a:spLocks noChangeAspect="1" noChangeArrowheads="1"/>
            </p:cNvSpPr>
            <p:nvPr/>
          </p:nvSpPr>
          <p:spPr bwMode="auto">
            <a:xfrm rot="-812757">
              <a:off x="4899" y="1926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0" name="Oval 220"/>
            <p:cNvSpPr>
              <a:spLocks noChangeAspect="1" noChangeArrowheads="1"/>
            </p:cNvSpPr>
            <p:nvPr/>
          </p:nvSpPr>
          <p:spPr bwMode="auto">
            <a:xfrm rot="-812757">
              <a:off x="4319" y="2292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1" name="Oval 221"/>
            <p:cNvSpPr>
              <a:spLocks noChangeAspect="1" noChangeArrowheads="1"/>
            </p:cNvSpPr>
            <p:nvPr/>
          </p:nvSpPr>
          <p:spPr bwMode="auto">
            <a:xfrm rot="-812757">
              <a:off x="4695" y="2486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2" name="Oval 222"/>
            <p:cNvSpPr>
              <a:spLocks noChangeAspect="1" noChangeArrowheads="1"/>
            </p:cNvSpPr>
            <p:nvPr/>
          </p:nvSpPr>
          <p:spPr bwMode="auto">
            <a:xfrm rot="-812757">
              <a:off x="4890" y="2190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3" name="Oval 223"/>
            <p:cNvSpPr>
              <a:spLocks noChangeAspect="1" noChangeArrowheads="1"/>
            </p:cNvSpPr>
            <p:nvPr/>
          </p:nvSpPr>
          <p:spPr bwMode="auto">
            <a:xfrm rot="-812757">
              <a:off x="4571" y="2173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4" name="Oval 224"/>
            <p:cNvSpPr>
              <a:spLocks noChangeAspect="1" noChangeArrowheads="1"/>
            </p:cNvSpPr>
            <p:nvPr/>
          </p:nvSpPr>
          <p:spPr bwMode="auto">
            <a:xfrm rot="-812757">
              <a:off x="4748" y="1704"/>
              <a:ext cx="76" cy="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5" name="Oval 225"/>
            <p:cNvSpPr>
              <a:spLocks noChangeAspect="1" noChangeArrowheads="1"/>
            </p:cNvSpPr>
            <p:nvPr/>
          </p:nvSpPr>
          <p:spPr bwMode="auto">
            <a:xfrm rot="-812757">
              <a:off x="5109" y="1608"/>
              <a:ext cx="76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6" name="Oval 226"/>
            <p:cNvSpPr>
              <a:spLocks noChangeAspect="1" noChangeArrowheads="1"/>
            </p:cNvSpPr>
            <p:nvPr/>
          </p:nvSpPr>
          <p:spPr bwMode="auto">
            <a:xfrm rot="-812757">
              <a:off x="5181" y="2116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7" name="Oval 227"/>
            <p:cNvSpPr>
              <a:spLocks noChangeAspect="1" noChangeArrowheads="1"/>
            </p:cNvSpPr>
            <p:nvPr/>
          </p:nvSpPr>
          <p:spPr bwMode="auto">
            <a:xfrm rot="-1388847">
              <a:off x="2807" y="2797"/>
              <a:ext cx="77" cy="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8" name="Oval 228"/>
            <p:cNvSpPr>
              <a:spLocks noChangeAspect="1" noChangeArrowheads="1"/>
            </p:cNvSpPr>
            <p:nvPr/>
          </p:nvSpPr>
          <p:spPr bwMode="auto">
            <a:xfrm rot="-1388847">
              <a:off x="3025" y="2649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9" name="Oval 229"/>
            <p:cNvSpPr>
              <a:spLocks noChangeAspect="1" noChangeArrowheads="1"/>
            </p:cNvSpPr>
            <p:nvPr/>
          </p:nvSpPr>
          <p:spPr bwMode="auto">
            <a:xfrm rot="-1388847">
              <a:off x="2828" y="2431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0" name="Oval 230"/>
            <p:cNvSpPr>
              <a:spLocks noChangeAspect="1" noChangeArrowheads="1"/>
            </p:cNvSpPr>
            <p:nvPr/>
          </p:nvSpPr>
          <p:spPr bwMode="auto">
            <a:xfrm rot="-1388847">
              <a:off x="5068" y="3558"/>
              <a:ext cx="76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1" name="Oval 231"/>
            <p:cNvSpPr>
              <a:spLocks noChangeAspect="1" noChangeArrowheads="1"/>
            </p:cNvSpPr>
            <p:nvPr/>
          </p:nvSpPr>
          <p:spPr bwMode="auto">
            <a:xfrm rot="-1388847">
              <a:off x="3742" y="2994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2" name="Oval 232"/>
            <p:cNvSpPr>
              <a:spLocks noChangeAspect="1" noChangeArrowheads="1"/>
            </p:cNvSpPr>
            <p:nvPr/>
          </p:nvSpPr>
          <p:spPr bwMode="auto">
            <a:xfrm rot="-1388847">
              <a:off x="3872" y="3463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3" name="Oval 233"/>
            <p:cNvSpPr>
              <a:spLocks noChangeAspect="1" noChangeArrowheads="1"/>
            </p:cNvSpPr>
            <p:nvPr/>
          </p:nvSpPr>
          <p:spPr bwMode="auto">
            <a:xfrm rot="-1388847">
              <a:off x="3523" y="3506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4" name="Oval 234"/>
            <p:cNvSpPr>
              <a:spLocks noChangeAspect="1" noChangeArrowheads="1"/>
            </p:cNvSpPr>
            <p:nvPr/>
          </p:nvSpPr>
          <p:spPr bwMode="auto">
            <a:xfrm rot="-1388847">
              <a:off x="3500" y="2735"/>
              <a:ext cx="76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5" name="Oval 235"/>
            <p:cNvSpPr>
              <a:spLocks noChangeAspect="1" noChangeArrowheads="1"/>
            </p:cNvSpPr>
            <p:nvPr/>
          </p:nvSpPr>
          <p:spPr bwMode="auto">
            <a:xfrm rot="-1388847">
              <a:off x="3841" y="2572"/>
              <a:ext cx="76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6" name="Oval 236"/>
            <p:cNvSpPr>
              <a:spLocks noChangeAspect="1" noChangeArrowheads="1"/>
            </p:cNvSpPr>
            <p:nvPr/>
          </p:nvSpPr>
          <p:spPr bwMode="auto">
            <a:xfrm rot="-1388847">
              <a:off x="4008" y="2883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7" name="Oval 237"/>
            <p:cNvSpPr>
              <a:spLocks noChangeAspect="1" noChangeArrowheads="1"/>
            </p:cNvSpPr>
            <p:nvPr/>
          </p:nvSpPr>
          <p:spPr bwMode="auto">
            <a:xfrm>
              <a:off x="3977" y="2009"/>
              <a:ext cx="77" cy="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3598" name="Group 238"/>
            <p:cNvGrpSpPr>
              <a:grpSpLocks/>
            </p:cNvGrpSpPr>
            <p:nvPr/>
          </p:nvGrpSpPr>
          <p:grpSpPr bwMode="auto">
            <a:xfrm>
              <a:off x="3038" y="1618"/>
              <a:ext cx="2074" cy="1918"/>
              <a:chOff x="3038" y="1618"/>
              <a:chExt cx="2074" cy="1918"/>
            </a:xfrm>
          </p:grpSpPr>
          <p:sp>
            <p:nvSpPr>
              <p:cNvPr id="143599" name="Line 239"/>
              <p:cNvSpPr>
                <a:spLocks noChangeShapeType="1"/>
              </p:cNvSpPr>
              <p:nvPr/>
            </p:nvSpPr>
            <p:spPr bwMode="auto">
              <a:xfrm flipV="1">
                <a:off x="3160" y="1618"/>
                <a:ext cx="1093" cy="161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00" name="Line 240"/>
              <p:cNvSpPr>
                <a:spLocks noChangeShapeType="1"/>
              </p:cNvSpPr>
              <p:nvPr/>
            </p:nvSpPr>
            <p:spPr bwMode="auto">
              <a:xfrm flipV="1">
                <a:off x="3038" y="2020"/>
                <a:ext cx="209" cy="122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01" name="Line 241"/>
              <p:cNvSpPr>
                <a:spLocks noChangeShapeType="1"/>
              </p:cNvSpPr>
              <p:nvPr/>
            </p:nvSpPr>
            <p:spPr bwMode="auto">
              <a:xfrm flipV="1">
                <a:off x="3207" y="2626"/>
                <a:ext cx="925" cy="65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02" name="Line 242"/>
              <p:cNvSpPr>
                <a:spLocks noChangeShapeType="1"/>
              </p:cNvSpPr>
              <p:nvPr/>
            </p:nvSpPr>
            <p:spPr bwMode="auto">
              <a:xfrm flipV="1">
                <a:off x="3105" y="2635"/>
                <a:ext cx="263" cy="58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03" name="Line 243"/>
              <p:cNvSpPr>
                <a:spLocks noChangeShapeType="1"/>
              </p:cNvSpPr>
              <p:nvPr/>
            </p:nvSpPr>
            <p:spPr bwMode="auto">
              <a:xfrm>
                <a:off x="3180" y="3461"/>
                <a:ext cx="331" cy="75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04" name="Line 244"/>
              <p:cNvSpPr>
                <a:spLocks noChangeShapeType="1"/>
              </p:cNvSpPr>
              <p:nvPr/>
            </p:nvSpPr>
            <p:spPr bwMode="auto">
              <a:xfrm flipV="1">
                <a:off x="3187" y="3266"/>
                <a:ext cx="1602" cy="13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05" name="Line 245"/>
              <p:cNvSpPr>
                <a:spLocks noChangeShapeType="1"/>
              </p:cNvSpPr>
              <p:nvPr/>
            </p:nvSpPr>
            <p:spPr bwMode="auto">
              <a:xfrm flipV="1">
                <a:off x="3203" y="2577"/>
                <a:ext cx="1909" cy="76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3606" name="Oval 246"/>
            <p:cNvSpPr>
              <a:spLocks noChangeAspect="1" noChangeArrowheads="1"/>
            </p:cNvSpPr>
            <p:nvPr/>
          </p:nvSpPr>
          <p:spPr bwMode="auto">
            <a:xfrm rot="-1388847">
              <a:off x="3745" y="3140"/>
              <a:ext cx="77" cy="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728" name="Group 368"/>
          <p:cNvGrpSpPr>
            <a:grpSpLocks/>
          </p:cNvGrpSpPr>
          <p:nvPr/>
        </p:nvGrpSpPr>
        <p:grpSpPr bwMode="auto">
          <a:xfrm>
            <a:off x="4673600" y="2222500"/>
            <a:ext cx="4248150" cy="3581400"/>
            <a:chOff x="2944" y="1400"/>
            <a:chExt cx="2676" cy="2256"/>
          </a:xfrm>
        </p:grpSpPr>
        <p:grpSp>
          <p:nvGrpSpPr>
            <p:cNvPr id="143607" name="Group 247"/>
            <p:cNvGrpSpPr>
              <a:grpSpLocks/>
            </p:cNvGrpSpPr>
            <p:nvPr/>
          </p:nvGrpSpPr>
          <p:grpSpPr bwMode="auto">
            <a:xfrm>
              <a:off x="2944" y="1400"/>
              <a:ext cx="2676" cy="2256"/>
              <a:chOff x="2768" y="1400"/>
              <a:chExt cx="2676" cy="2256"/>
            </a:xfrm>
          </p:grpSpPr>
          <p:grpSp>
            <p:nvGrpSpPr>
              <p:cNvPr id="143608" name="Group 248"/>
              <p:cNvGrpSpPr>
                <a:grpSpLocks/>
              </p:cNvGrpSpPr>
              <p:nvPr/>
            </p:nvGrpSpPr>
            <p:grpSpPr bwMode="auto">
              <a:xfrm>
                <a:off x="2768" y="1400"/>
                <a:ext cx="2504" cy="2256"/>
                <a:chOff x="2768" y="1400"/>
                <a:chExt cx="2504" cy="2256"/>
              </a:xfrm>
            </p:grpSpPr>
            <p:sp>
              <p:nvSpPr>
                <p:cNvPr id="143609" name="Rectangle 249"/>
                <p:cNvSpPr>
                  <a:spLocks noChangeArrowheads="1"/>
                </p:cNvSpPr>
                <p:nvPr/>
              </p:nvSpPr>
              <p:spPr bwMode="auto">
                <a:xfrm>
                  <a:off x="2768" y="1400"/>
                  <a:ext cx="2504" cy="225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FF"/>
                    </a:gs>
                    <a:gs pos="100000">
                      <a:srgbClr val="0066FF">
                        <a:gamma/>
                        <a:shade val="36078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43610" name="Picture 25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83" y="3276"/>
                  <a:ext cx="280" cy="293"/>
                </a:xfrm>
                <a:prstGeom prst="rect">
                  <a:avLst/>
                </a:prstGeom>
                <a:noFill/>
              </p:spPr>
            </p:pic>
            <p:sp>
              <p:nvSpPr>
                <p:cNvPr id="143611" name="Oval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1546"/>
                  <a:ext cx="76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12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3215" y="1912"/>
                  <a:ext cx="76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13" name="Oval 2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7" y="1506"/>
                  <a:ext cx="76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14" name="Oval 25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1" y="1567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15" name="Oval 255"/>
                <p:cNvSpPr>
                  <a:spLocks noChangeAspect="1" noChangeArrowheads="1"/>
                </p:cNvSpPr>
                <p:nvPr/>
              </p:nvSpPr>
              <p:spPr bwMode="auto">
                <a:xfrm>
                  <a:off x="2897" y="1954"/>
                  <a:ext cx="76" cy="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16" name="Oval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3672" y="2046"/>
                  <a:ext cx="77" cy="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17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1" y="2250"/>
                  <a:ext cx="77" cy="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18" name="Oval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3357" y="2536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19" name="Oval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3609" y="2302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0" name="Oval 260"/>
                <p:cNvSpPr>
                  <a:spLocks noChangeAspect="1" noChangeArrowheads="1"/>
                </p:cNvSpPr>
                <p:nvPr/>
              </p:nvSpPr>
              <p:spPr bwMode="auto">
                <a:xfrm>
                  <a:off x="3302" y="2200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1" name="Oval 261"/>
                <p:cNvSpPr>
                  <a:spLocks noChangeAspect="1" noChangeArrowheads="1"/>
                </p:cNvSpPr>
                <p:nvPr/>
              </p:nvSpPr>
              <p:spPr bwMode="auto">
                <a:xfrm>
                  <a:off x="3559" y="1836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2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3417" y="3002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3" name="Oval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3893" y="2335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4" name="Oval 264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069" y="3390"/>
                  <a:ext cx="85" cy="7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5" name="Oval 265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467" y="3174"/>
                  <a:ext cx="86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6" name="Oval 266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157" y="3051"/>
                  <a:ext cx="84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7" name="Oval 267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322" y="2782"/>
                  <a:ext cx="86" cy="7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8" name="Oval 268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442" y="3549"/>
                  <a:ext cx="86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29" name="Oval 269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786" y="2768"/>
                  <a:ext cx="86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0" name="Oval 270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737" y="3510"/>
                  <a:ext cx="85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1" name="Oval 271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5091" y="3267"/>
                  <a:ext cx="86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2" name="Oval 272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939" y="2923"/>
                  <a:ext cx="85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3" name="Oval 273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788" y="3209"/>
                  <a:ext cx="85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4" name="Oval 274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570" y="2822"/>
                  <a:ext cx="86" cy="7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5" name="Oval 275"/>
                <p:cNvSpPr>
                  <a:spLocks noChangeAspect="1" noChangeArrowheads="1"/>
                </p:cNvSpPr>
                <p:nvPr/>
              </p:nvSpPr>
              <p:spPr bwMode="auto">
                <a:xfrm rot="17406292">
                  <a:off x="4137" y="2556"/>
                  <a:ext cx="86" cy="7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6" name="Oval 276"/>
                <p:cNvSpPr>
                  <a:spLocks noChangeAspect="1" noChangeArrowheads="1"/>
                </p:cNvSpPr>
                <p:nvPr/>
              </p:nvSpPr>
              <p:spPr bwMode="auto">
                <a:xfrm rot="-812757">
                  <a:off x="3834" y="1517"/>
                  <a:ext cx="76" cy="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7" name="Oval 277"/>
                <p:cNvSpPr>
                  <a:spLocks noChangeAspect="1" noChangeArrowheads="1"/>
                </p:cNvSpPr>
                <p:nvPr/>
              </p:nvSpPr>
              <p:spPr bwMode="auto">
                <a:xfrm rot="-812757">
                  <a:off x="4480" y="1878"/>
                  <a:ext cx="76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8" name="Oval 278"/>
                <p:cNvSpPr>
                  <a:spLocks noChangeAspect="1" noChangeArrowheads="1"/>
                </p:cNvSpPr>
                <p:nvPr/>
              </p:nvSpPr>
              <p:spPr bwMode="auto">
                <a:xfrm rot="-812757">
                  <a:off x="4125" y="2040"/>
                  <a:ext cx="76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39" name="Oval 279"/>
                <p:cNvSpPr>
                  <a:spLocks noChangeAspect="1" noChangeArrowheads="1"/>
                </p:cNvSpPr>
                <p:nvPr/>
              </p:nvSpPr>
              <p:spPr bwMode="auto">
                <a:xfrm rot="-812757">
                  <a:off x="4319" y="2292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0" name="Oval 280"/>
                <p:cNvSpPr>
                  <a:spLocks noChangeAspect="1" noChangeArrowheads="1"/>
                </p:cNvSpPr>
                <p:nvPr/>
              </p:nvSpPr>
              <p:spPr bwMode="auto">
                <a:xfrm rot="-812757">
                  <a:off x="4695" y="2486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1" name="Oval 281"/>
                <p:cNvSpPr>
                  <a:spLocks noChangeAspect="1" noChangeArrowheads="1"/>
                </p:cNvSpPr>
                <p:nvPr/>
              </p:nvSpPr>
              <p:spPr bwMode="auto">
                <a:xfrm rot="-812757">
                  <a:off x="4571" y="2173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2" name="Oval 282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2807" y="2797"/>
                  <a:ext cx="77" cy="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3" name="Oval 283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3025" y="2649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4" name="Oval 284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2828" y="2431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5" name="Oval 285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5068" y="3558"/>
                  <a:ext cx="76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6" name="Oval 286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3742" y="2994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7" name="Oval 287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3872" y="3463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8" name="Oval 288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3523" y="3506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49" name="Oval 289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3745" y="3140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50" name="Oval 290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3500" y="2735"/>
                  <a:ext cx="76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51" name="Oval 291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3841" y="2572"/>
                  <a:ext cx="76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52" name="Oval 292"/>
                <p:cNvSpPr>
                  <a:spLocks noChangeAspect="1" noChangeArrowheads="1"/>
                </p:cNvSpPr>
                <p:nvPr/>
              </p:nvSpPr>
              <p:spPr bwMode="auto">
                <a:xfrm rot="-1388847">
                  <a:off x="4008" y="2883"/>
                  <a:ext cx="77" cy="8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53" name="Oval 2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77" y="2009"/>
                  <a:ext cx="77" cy="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54" name="Freeform 294"/>
                <p:cNvSpPr>
                  <a:spLocks/>
                </p:cNvSpPr>
                <p:nvPr/>
              </p:nvSpPr>
              <p:spPr bwMode="auto">
                <a:xfrm>
                  <a:off x="3648" y="1416"/>
                  <a:ext cx="1597" cy="22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24"/>
                    </a:cxn>
                    <a:cxn ang="0">
                      <a:pos x="360" y="120"/>
                    </a:cxn>
                    <a:cxn ang="0">
                      <a:pos x="680" y="296"/>
                    </a:cxn>
                    <a:cxn ang="0">
                      <a:pos x="904" y="472"/>
                    </a:cxn>
                    <a:cxn ang="0">
                      <a:pos x="1128" y="720"/>
                    </a:cxn>
                    <a:cxn ang="0">
                      <a:pos x="1360" y="1080"/>
                    </a:cxn>
                    <a:cxn ang="0">
                      <a:pos x="1512" y="1456"/>
                    </a:cxn>
                    <a:cxn ang="0">
                      <a:pos x="1584" y="1832"/>
                    </a:cxn>
                    <a:cxn ang="0">
                      <a:pos x="1592" y="2160"/>
                    </a:cxn>
                    <a:cxn ang="0">
                      <a:pos x="1584" y="2248"/>
                    </a:cxn>
                  </a:cxnLst>
                  <a:rect l="0" t="0" r="r" b="b"/>
                  <a:pathLst>
                    <a:path w="1597" h="2248">
                      <a:moveTo>
                        <a:pt x="0" y="0"/>
                      </a:moveTo>
                      <a:cubicBezTo>
                        <a:pt x="26" y="2"/>
                        <a:pt x="52" y="4"/>
                        <a:pt x="112" y="24"/>
                      </a:cubicBezTo>
                      <a:cubicBezTo>
                        <a:pt x="172" y="44"/>
                        <a:pt x="265" y="75"/>
                        <a:pt x="360" y="120"/>
                      </a:cubicBezTo>
                      <a:cubicBezTo>
                        <a:pt x="455" y="165"/>
                        <a:pt x="589" y="237"/>
                        <a:pt x="680" y="296"/>
                      </a:cubicBezTo>
                      <a:cubicBezTo>
                        <a:pt x="771" y="355"/>
                        <a:pt x="829" y="401"/>
                        <a:pt x="904" y="472"/>
                      </a:cubicBezTo>
                      <a:cubicBezTo>
                        <a:pt x="979" y="543"/>
                        <a:pt x="1052" y="619"/>
                        <a:pt x="1128" y="720"/>
                      </a:cubicBezTo>
                      <a:cubicBezTo>
                        <a:pt x="1204" y="821"/>
                        <a:pt x="1296" y="957"/>
                        <a:pt x="1360" y="1080"/>
                      </a:cubicBezTo>
                      <a:cubicBezTo>
                        <a:pt x="1424" y="1203"/>
                        <a:pt x="1475" y="1331"/>
                        <a:pt x="1512" y="1456"/>
                      </a:cubicBezTo>
                      <a:cubicBezTo>
                        <a:pt x="1549" y="1581"/>
                        <a:pt x="1571" y="1715"/>
                        <a:pt x="1584" y="1832"/>
                      </a:cubicBezTo>
                      <a:cubicBezTo>
                        <a:pt x="1597" y="1949"/>
                        <a:pt x="1592" y="2091"/>
                        <a:pt x="1592" y="2160"/>
                      </a:cubicBezTo>
                      <a:cubicBezTo>
                        <a:pt x="1592" y="2229"/>
                        <a:pt x="1585" y="2235"/>
                        <a:pt x="1584" y="2248"/>
                      </a:cubicBezTo>
                    </a:path>
                  </a:pathLst>
                </a:custGeom>
                <a:noFill/>
                <a:ln w="19050" cmpd="sng">
                  <a:solidFill>
                    <a:srgbClr val="9A1D1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55" name="Freeform 295"/>
                <p:cNvSpPr>
                  <a:spLocks/>
                </p:cNvSpPr>
                <p:nvPr/>
              </p:nvSpPr>
              <p:spPr bwMode="auto">
                <a:xfrm>
                  <a:off x="4171" y="1608"/>
                  <a:ext cx="197" cy="160"/>
                </a:xfrm>
                <a:custGeom>
                  <a:avLst/>
                  <a:gdLst/>
                  <a:ahLst/>
                  <a:cxnLst>
                    <a:cxn ang="0">
                      <a:pos x="133" y="0"/>
                    </a:cxn>
                    <a:cxn ang="0">
                      <a:pos x="37" y="24"/>
                    </a:cxn>
                    <a:cxn ang="0">
                      <a:pos x="5" y="72"/>
                    </a:cxn>
                    <a:cxn ang="0">
                      <a:pos x="5" y="120"/>
                    </a:cxn>
                  </a:cxnLst>
                  <a:rect l="0" t="0" r="r" b="b"/>
                  <a:pathLst>
                    <a:path w="133" h="120">
                      <a:moveTo>
                        <a:pt x="133" y="0"/>
                      </a:moveTo>
                      <a:cubicBezTo>
                        <a:pt x="95" y="6"/>
                        <a:pt x="58" y="12"/>
                        <a:pt x="37" y="24"/>
                      </a:cubicBezTo>
                      <a:cubicBezTo>
                        <a:pt x="16" y="36"/>
                        <a:pt x="10" y="56"/>
                        <a:pt x="5" y="72"/>
                      </a:cubicBezTo>
                      <a:cubicBezTo>
                        <a:pt x="0" y="88"/>
                        <a:pt x="2" y="104"/>
                        <a:pt x="5" y="120"/>
                      </a:cubicBezTo>
                    </a:path>
                  </a:pathLst>
                </a:custGeom>
                <a:noFill/>
                <a:ln w="9525">
                  <a:solidFill>
                    <a:srgbClr val="9A1D1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3656" name="Text Box 296"/>
              <p:cNvSpPr txBox="1">
                <a:spLocks noChangeArrowheads="1"/>
              </p:cNvSpPr>
              <p:nvPr/>
            </p:nvSpPr>
            <p:spPr bwMode="auto">
              <a:xfrm>
                <a:off x="4326" y="1408"/>
                <a:ext cx="111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400" b="1">
                    <a:solidFill>
                      <a:srgbClr val="9A1D1F"/>
                    </a:solidFill>
                    <a:latin typeface="Comic Sans MS" pitchFamily="66" charset="0"/>
                  </a:rPr>
                  <a:t>The Observable Universe</a:t>
                </a:r>
              </a:p>
            </p:txBody>
          </p:sp>
        </p:grpSp>
        <p:grpSp>
          <p:nvGrpSpPr>
            <p:cNvPr id="143657" name="Group 297"/>
            <p:cNvGrpSpPr>
              <a:grpSpLocks/>
            </p:cNvGrpSpPr>
            <p:nvPr/>
          </p:nvGrpSpPr>
          <p:grpSpPr bwMode="auto">
            <a:xfrm>
              <a:off x="3214" y="2020"/>
              <a:ext cx="1751" cy="1516"/>
              <a:chOff x="3038" y="2020"/>
              <a:chExt cx="1751" cy="1516"/>
            </a:xfrm>
          </p:grpSpPr>
          <p:sp>
            <p:nvSpPr>
              <p:cNvPr id="143658" name="Line 298"/>
              <p:cNvSpPr>
                <a:spLocks noChangeShapeType="1"/>
              </p:cNvSpPr>
              <p:nvPr/>
            </p:nvSpPr>
            <p:spPr bwMode="auto">
              <a:xfrm flipV="1">
                <a:off x="3038" y="2020"/>
                <a:ext cx="209" cy="1222"/>
              </a:xfrm>
              <a:prstGeom prst="line">
                <a:avLst/>
              </a:prstGeom>
              <a:noFill/>
              <a:ln w="9525">
                <a:solidFill>
                  <a:srgbClr val="F4D72E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59" name="Line 299"/>
              <p:cNvSpPr>
                <a:spLocks noChangeShapeType="1"/>
              </p:cNvSpPr>
              <p:nvPr/>
            </p:nvSpPr>
            <p:spPr bwMode="auto">
              <a:xfrm flipV="1">
                <a:off x="3207" y="2626"/>
                <a:ext cx="925" cy="65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60" name="Line 300"/>
              <p:cNvSpPr>
                <a:spLocks noChangeShapeType="1"/>
              </p:cNvSpPr>
              <p:nvPr/>
            </p:nvSpPr>
            <p:spPr bwMode="auto">
              <a:xfrm flipV="1">
                <a:off x="3105" y="2635"/>
                <a:ext cx="263" cy="5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61" name="Line 301"/>
              <p:cNvSpPr>
                <a:spLocks noChangeShapeType="1"/>
              </p:cNvSpPr>
              <p:nvPr/>
            </p:nvSpPr>
            <p:spPr bwMode="auto">
              <a:xfrm>
                <a:off x="3180" y="3461"/>
                <a:ext cx="331" cy="7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62" name="Line 302"/>
              <p:cNvSpPr>
                <a:spLocks noChangeShapeType="1"/>
              </p:cNvSpPr>
              <p:nvPr/>
            </p:nvSpPr>
            <p:spPr bwMode="auto">
              <a:xfrm flipV="1">
                <a:off x="3187" y="3266"/>
                <a:ext cx="1602" cy="13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3663" name="Group 303"/>
          <p:cNvGrpSpPr>
            <a:grpSpLocks/>
          </p:cNvGrpSpPr>
          <p:nvPr/>
        </p:nvGrpSpPr>
        <p:grpSpPr bwMode="auto">
          <a:xfrm>
            <a:off x="4673600" y="2222500"/>
            <a:ext cx="4248150" cy="3581400"/>
            <a:chOff x="2768" y="1400"/>
            <a:chExt cx="2676" cy="2256"/>
          </a:xfrm>
        </p:grpSpPr>
        <p:grpSp>
          <p:nvGrpSpPr>
            <p:cNvPr id="143664" name="Group 304"/>
            <p:cNvGrpSpPr>
              <a:grpSpLocks/>
            </p:cNvGrpSpPr>
            <p:nvPr/>
          </p:nvGrpSpPr>
          <p:grpSpPr bwMode="auto">
            <a:xfrm>
              <a:off x="2768" y="1400"/>
              <a:ext cx="2676" cy="2256"/>
              <a:chOff x="2768" y="1400"/>
              <a:chExt cx="2676" cy="2256"/>
            </a:xfrm>
          </p:grpSpPr>
          <p:sp>
            <p:nvSpPr>
              <p:cNvPr id="143665" name="Rectangle 305"/>
              <p:cNvSpPr>
                <a:spLocks noChangeArrowheads="1"/>
              </p:cNvSpPr>
              <p:nvPr/>
            </p:nvSpPr>
            <p:spPr bwMode="auto">
              <a:xfrm>
                <a:off x="2768" y="1400"/>
                <a:ext cx="2504" cy="2256"/>
              </a:xfrm>
              <a:prstGeom prst="rect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36078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3666" name="Picture 30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83" y="3276"/>
                <a:ext cx="280" cy="293"/>
              </a:xfrm>
              <a:prstGeom prst="rect">
                <a:avLst/>
              </a:prstGeom>
              <a:noFill/>
            </p:spPr>
          </p:pic>
          <p:sp>
            <p:nvSpPr>
              <p:cNvPr id="143667" name="Oval 307"/>
              <p:cNvSpPr>
                <a:spLocks noChangeAspect="1" noChangeArrowheads="1"/>
              </p:cNvSpPr>
              <p:nvPr/>
            </p:nvSpPr>
            <p:spPr bwMode="auto">
              <a:xfrm>
                <a:off x="2914" y="1546"/>
                <a:ext cx="76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68" name="Oval 308"/>
              <p:cNvSpPr>
                <a:spLocks noChangeAspect="1" noChangeArrowheads="1"/>
              </p:cNvSpPr>
              <p:nvPr/>
            </p:nvSpPr>
            <p:spPr bwMode="auto">
              <a:xfrm>
                <a:off x="3215" y="1912"/>
                <a:ext cx="76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69" name="Oval 309"/>
              <p:cNvSpPr>
                <a:spLocks noChangeAspect="1" noChangeArrowheads="1"/>
              </p:cNvSpPr>
              <p:nvPr/>
            </p:nvSpPr>
            <p:spPr bwMode="auto">
              <a:xfrm>
                <a:off x="3167" y="1506"/>
                <a:ext cx="76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0" name="Oval 310"/>
              <p:cNvSpPr>
                <a:spLocks noChangeAspect="1" noChangeArrowheads="1"/>
              </p:cNvSpPr>
              <p:nvPr/>
            </p:nvSpPr>
            <p:spPr bwMode="auto">
              <a:xfrm>
                <a:off x="3501" y="1567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1" name="Oval 311"/>
              <p:cNvSpPr>
                <a:spLocks noChangeAspect="1" noChangeArrowheads="1"/>
              </p:cNvSpPr>
              <p:nvPr/>
            </p:nvSpPr>
            <p:spPr bwMode="auto">
              <a:xfrm>
                <a:off x="2897" y="1954"/>
                <a:ext cx="76" cy="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2" name="Oval 312"/>
              <p:cNvSpPr>
                <a:spLocks noChangeAspect="1" noChangeArrowheads="1"/>
              </p:cNvSpPr>
              <p:nvPr/>
            </p:nvSpPr>
            <p:spPr bwMode="auto">
              <a:xfrm>
                <a:off x="3672" y="2046"/>
                <a:ext cx="77" cy="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3" name="Oval 313"/>
              <p:cNvSpPr>
                <a:spLocks noChangeAspect="1" noChangeArrowheads="1"/>
              </p:cNvSpPr>
              <p:nvPr/>
            </p:nvSpPr>
            <p:spPr bwMode="auto">
              <a:xfrm>
                <a:off x="3031" y="2250"/>
                <a:ext cx="77" cy="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4" name="Oval 314"/>
              <p:cNvSpPr>
                <a:spLocks noChangeAspect="1" noChangeArrowheads="1"/>
              </p:cNvSpPr>
              <p:nvPr/>
            </p:nvSpPr>
            <p:spPr bwMode="auto">
              <a:xfrm>
                <a:off x="3357" y="2536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5" name="Oval 315"/>
              <p:cNvSpPr>
                <a:spLocks noChangeAspect="1" noChangeArrowheads="1"/>
              </p:cNvSpPr>
              <p:nvPr/>
            </p:nvSpPr>
            <p:spPr bwMode="auto">
              <a:xfrm>
                <a:off x="3609" y="2302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6" name="Oval 316"/>
              <p:cNvSpPr>
                <a:spLocks noChangeAspect="1" noChangeArrowheads="1"/>
              </p:cNvSpPr>
              <p:nvPr/>
            </p:nvSpPr>
            <p:spPr bwMode="auto">
              <a:xfrm>
                <a:off x="3302" y="2200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7" name="Oval 317"/>
              <p:cNvSpPr>
                <a:spLocks noChangeAspect="1" noChangeArrowheads="1"/>
              </p:cNvSpPr>
              <p:nvPr/>
            </p:nvSpPr>
            <p:spPr bwMode="auto">
              <a:xfrm>
                <a:off x="3559" y="1836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8" name="Oval 318"/>
              <p:cNvSpPr>
                <a:spLocks noChangeAspect="1" noChangeArrowheads="1"/>
              </p:cNvSpPr>
              <p:nvPr/>
            </p:nvSpPr>
            <p:spPr bwMode="auto">
              <a:xfrm>
                <a:off x="3417" y="3002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79" name="Oval 319"/>
              <p:cNvSpPr>
                <a:spLocks noChangeAspect="1" noChangeArrowheads="1"/>
              </p:cNvSpPr>
              <p:nvPr/>
            </p:nvSpPr>
            <p:spPr bwMode="auto">
              <a:xfrm>
                <a:off x="3893" y="2335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0" name="Oval 320"/>
              <p:cNvSpPr>
                <a:spLocks noChangeAspect="1" noChangeArrowheads="1"/>
              </p:cNvSpPr>
              <p:nvPr/>
            </p:nvSpPr>
            <p:spPr bwMode="auto">
              <a:xfrm rot="17406292">
                <a:off x="4069" y="3390"/>
                <a:ext cx="85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1" name="Oval 321"/>
              <p:cNvSpPr>
                <a:spLocks noChangeAspect="1" noChangeArrowheads="1"/>
              </p:cNvSpPr>
              <p:nvPr/>
            </p:nvSpPr>
            <p:spPr bwMode="auto">
              <a:xfrm rot="17406292">
                <a:off x="4467" y="3174"/>
                <a:ext cx="86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2" name="Oval 322"/>
              <p:cNvSpPr>
                <a:spLocks noChangeAspect="1" noChangeArrowheads="1"/>
              </p:cNvSpPr>
              <p:nvPr/>
            </p:nvSpPr>
            <p:spPr bwMode="auto">
              <a:xfrm rot="17406292">
                <a:off x="4157" y="3051"/>
                <a:ext cx="84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3" name="Oval 323"/>
              <p:cNvSpPr>
                <a:spLocks noChangeAspect="1" noChangeArrowheads="1"/>
              </p:cNvSpPr>
              <p:nvPr/>
            </p:nvSpPr>
            <p:spPr bwMode="auto">
              <a:xfrm rot="17406292">
                <a:off x="4322" y="2782"/>
                <a:ext cx="86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4" name="Oval 324"/>
              <p:cNvSpPr>
                <a:spLocks noChangeAspect="1" noChangeArrowheads="1"/>
              </p:cNvSpPr>
              <p:nvPr/>
            </p:nvSpPr>
            <p:spPr bwMode="auto">
              <a:xfrm rot="17406292">
                <a:off x="4442" y="3549"/>
                <a:ext cx="86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5" name="Oval 325"/>
              <p:cNvSpPr>
                <a:spLocks noChangeAspect="1" noChangeArrowheads="1"/>
              </p:cNvSpPr>
              <p:nvPr/>
            </p:nvSpPr>
            <p:spPr bwMode="auto">
              <a:xfrm rot="17406292">
                <a:off x="4786" y="2768"/>
                <a:ext cx="86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6" name="Oval 326"/>
              <p:cNvSpPr>
                <a:spLocks noChangeAspect="1" noChangeArrowheads="1"/>
              </p:cNvSpPr>
              <p:nvPr/>
            </p:nvSpPr>
            <p:spPr bwMode="auto">
              <a:xfrm rot="17406292">
                <a:off x="4737" y="3510"/>
                <a:ext cx="85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7" name="Oval 327"/>
              <p:cNvSpPr>
                <a:spLocks noChangeAspect="1" noChangeArrowheads="1"/>
              </p:cNvSpPr>
              <p:nvPr/>
            </p:nvSpPr>
            <p:spPr bwMode="auto">
              <a:xfrm rot="17406292">
                <a:off x="5091" y="3267"/>
                <a:ext cx="86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8" name="Oval 328"/>
              <p:cNvSpPr>
                <a:spLocks noChangeAspect="1" noChangeArrowheads="1"/>
              </p:cNvSpPr>
              <p:nvPr/>
            </p:nvSpPr>
            <p:spPr bwMode="auto">
              <a:xfrm rot="17406292">
                <a:off x="4939" y="2923"/>
                <a:ext cx="85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89" name="Oval 329"/>
              <p:cNvSpPr>
                <a:spLocks noChangeAspect="1" noChangeArrowheads="1"/>
              </p:cNvSpPr>
              <p:nvPr/>
            </p:nvSpPr>
            <p:spPr bwMode="auto">
              <a:xfrm rot="17406292">
                <a:off x="4788" y="3209"/>
                <a:ext cx="85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0" name="Oval 330"/>
              <p:cNvSpPr>
                <a:spLocks noChangeAspect="1" noChangeArrowheads="1"/>
              </p:cNvSpPr>
              <p:nvPr/>
            </p:nvSpPr>
            <p:spPr bwMode="auto">
              <a:xfrm rot="17406292">
                <a:off x="4570" y="2822"/>
                <a:ext cx="86" cy="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1" name="Oval 331"/>
              <p:cNvSpPr>
                <a:spLocks noChangeAspect="1" noChangeArrowheads="1"/>
              </p:cNvSpPr>
              <p:nvPr/>
            </p:nvSpPr>
            <p:spPr bwMode="auto">
              <a:xfrm rot="17406292">
                <a:off x="4137" y="2556"/>
                <a:ext cx="86" cy="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2" name="Oval 332"/>
              <p:cNvSpPr>
                <a:spLocks noChangeAspect="1" noChangeArrowheads="1"/>
              </p:cNvSpPr>
              <p:nvPr/>
            </p:nvSpPr>
            <p:spPr bwMode="auto">
              <a:xfrm rot="-812757">
                <a:off x="3834" y="1517"/>
                <a:ext cx="76" cy="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3" name="Oval 333"/>
              <p:cNvSpPr>
                <a:spLocks noChangeAspect="1" noChangeArrowheads="1"/>
              </p:cNvSpPr>
              <p:nvPr/>
            </p:nvSpPr>
            <p:spPr bwMode="auto">
              <a:xfrm rot="-812757">
                <a:off x="4480" y="1878"/>
                <a:ext cx="76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4" name="Oval 334"/>
              <p:cNvSpPr>
                <a:spLocks noChangeAspect="1" noChangeArrowheads="1"/>
              </p:cNvSpPr>
              <p:nvPr/>
            </p:nvSpPr>
            <p:spPr bwMode="auto">
              <a:xfrm rot="-812757">
                <a:off x="4125" y="2040"/>
                <a:ext cx="76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5" name="Oval 335"/>
              <p:cNvSpPr>
                <a:spLocks noChangeAspect="1" noChangeArrowheads="1"/>
              </p:cNvSpPr>
              <p:nvPr/>
            </p:nvSpPr>
            <p:spPr bwMode="auto">
              <a:xfrm rot="-812757">
                <a:off x="4319" y="2292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6" name="Oval 336"/>
              <p:cNvSpPr>
                <a:spLocks noChangeAspect="1" noChangeArrowheads="1"/>
              </p:cNvSpPr>
              <p:nvPr/>
            </p:nvSpPr>
            <p:spPr bwMode="auto">
              <a:xfrm rot="-812757">
                <a:off x="4695" y="2486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7" name="Oval 337"/>
              <p:cNvSpPr>
                <a:spLocks noChangeAspect="1" noChangeArrowheads="1"/>
              </p:cNvSpPr>
              <p:nvPr/>
            </p:nvSpPr>
            <p:spPr bwMode="auto">
              <a:xfrm rot="-812757">
                <a:off x="4571" y="2173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8" name="Oval 338"/>
              <p:cNvSpPr>
                <a:spLocks noChangeAspect="1" noChangeArrowheads="1"/>
              </p:cNvSpPr>
              <p:nvPr/>
            </p:nvSpPr>
            <p:spPr bwMode="auto">
              <a:xfrm rot="-1388847">
                <a:off x="2807" y="2797"/>
                <a:ext cx="77" cy="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99" name="Oval 339"/>
              <p:cNvSpPr>
                <a:spLocks noChangeAspect="1" noChangeArrowheads="1"/>
              </p:cNvSpPr>
              <p:nvPr/>
            </p:nvSpPr>
            <p:spPr bwMode="auto">
              <a:xfrm rot="-1388847">
                <a:off x="3025" y="2649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0" name="Oval 340"/>
              <p:cNvSpPr>
                <a:spLocks noChangeAspect="1" noChangeArrowheads="1"/>
              </p:cNvSpPr>
              <p:nvPr/>
            </p:nvSpPr>
            <p:spPr bwMode="auto">
              <a:xfrm rot="-1388847">
                <a:off x="2828" y="2431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1" name="Oval 341"/>
              <p:cNvSpPr>
                <a:spLocks noChangeAspect="1" noChangeArrowheads="1"/>
              </p:cNvSpPr>
              <p:nvPr/>
            </p:nvSpPr>
            <p:spPr bwMode="auto">
              <a:xfrm rot="-1388847">
                <a:off x="5068" y="3558"/>
                <a:ext cx="76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2" name="Oval 342"/>
              <p:cNvSpPr>
                <a:spLocks noChangeAspect="1" noChangeArrowheads="1"/>
              </p:cNvSpPr>
              <p:nvPr/>
            </p:nvSpPr>
            <p:spPr bwMode="auto">
              <a:xfrm rot="-1388847">
                <a:off x="3742" y="2994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3" name="Oval 343"/>
              <p:cNvSpPr>
                <a:spLocks noChangeAspect="1" noChangeArrowheads="1"/>
              </p:cNvSpPr>
              <p:nvPr/>
            </p:nvSpPr>
            <p:spPr bwMode="auto">
              <a:xfrm rot="-1388847">
                <a:off x="3872" y="3463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4" name="Oval 344"/>
              <p:cNvSpPr>
                <a:spLocks noChangeAspect="1" noChangeArrowheads="1"/>
              </p:cNvSpPr>
              <p:nvPr/>
            </p:nvSpPr>
            <p:spPr bwMode="auto">
              <a:xfrm rot="-1388847">
                <a:off x="3523" y="3506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5" name="Oval 345"/>
              <p:cNvSpPr>
                <a:spLocks noChangeAspect="1" noChangeArrowheads="1"/>
              </p:cNvSpPr>
              <p:nvPr/>
            </p:nvSpPr>
            <p:spPr bwMode="auto">
              <a:xfrm rot="-1388847">
                <a:off x="3745" y="3140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6" name="Oval 346"/>
              <p:cNvSpPr>
                <a:spLocks noChangeAspect="1" noChangeArrowheads="1"/>
              </p:cNvSpPr>
              <p:nvPr/>
            </p:nvSpPr>
            <p:spPr bwMode="auto">
              <a:xfrm rot="-1388847">
                <a:off x="3500" y="2735"/>
                <a:ext cx="76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7" name="Oval 347"/>
              <p:cNvSpPr>
                <a:spLocks noChangeAspect="1" noChangeArrowheads="1"/>
              </p:cNvSpPr>
              <p:nvPr/>
            </p:nvSpPr>
            <p:spPr bwMode="auto">
              <a:xfrm rot="-1388847">
                <a:off x="3841" y="2572"/>
                <a:ext cx="76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8" name="Oval 348"/>
              <p:cNvSpPr>
                <a:spLocks noChangeAspect="1" noChangeArrowheads="1"/>
              </p:cNvSpPr>
              <p:nvPr/>
            </p:nvSpPr>
            <p:spPr bwMode="auto">
              <a:xfrm rot="-1388847">
                <a:off x="4008" y="2883"/>
                <a:ext cx="77" cy="8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09" name="Oval 349"/>
              <p:cNvSpPr>
                <a:spLocks noChangeAspect="1" noChangeArrowheads="1"/>
              </p:cNvSpPr>
              <p:nvPr/>
            </p:nvSpPr>
            <p:spPr bwMode="auto">
              <a:xfrm>
                <a:off x="3977" y="2009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43710" name="Group 350"/>
              <p:cNvGrpSpPr>
                <a:grpSpLocks/>
              </p:cNvGrpSpPr>
              <p:nvPr/>
            </p:nvGrpSpPr>
            <p:grpSpPr bwMode="auto">
              <a:xfrm>
                <a:off x="3038" y="2020"/>
                <a:ext cx="1751" cy="1516"/>
                <a:chOff x="3038" y="2020"/>
                <a:chExt cx="1751" cy="1516"/>
              </a:xfrm>
            </p:grpSpPr>
            <p:sp>
              <p:nvSpPr>
                <p:cNvPr id="143711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3038" y="2020"/>
                  <a:ext cx="209" cy="1222"/>
                </a:xfrm>
                <a:prstGeom prst="line">
                  <a:avLst/>
                </a:prstGeom>
                <a:noFill/>
                <a:ln w="9525">
                  <a:solidFill>
                    <a:srgbClr val="F4D72E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712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3207" y="2626"/>
                  <a:ext cx="925" cy="651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713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3105" y="2635"/>
                  <a:ext cx="263" cy="58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714" name="Line 354"/>
                <p:cNvSpPr>
                  <a:spLocks noChangeShapeType="1"/>
                </p:cNvSpPr>
                <p:nvPr/>
              </p:nvSpPr>
              <p:spPr bwMode="auto">
                <a:xfrm>
                  <a:off x="3180" y="3461"/>
                  <a:ext cx="331" cy="7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715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3187" y="3266"/>
                  <a:ext cx="1602" cy="13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3716" name="Freeform 356"/>
              <p:cNvSpPr>
                <a:spLocks/>
              </p:cNvSpPr>
              <p:nvPr/>
            </p:nvSpPr>
            <p:spPr bwMode="auto">
              <a:xfrm>
                <a:off x="3648" y="1416"/>
                <a:ext cx="1597" cy="22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24"/>
                  </a:cxn>
                  <a:cxn ang="0">
                    <a:pos x="360" y="120"/>
                  </a:cxn>
                  <a:cxn ang="0">
                    <a:pos x="680" y="296"/>
                  </a:cxn>
                  <a:cxn ang="0">
                    <a:pos x="904" y="472"/>
                  </a:cxn>
                  <a:cxn ang="0">
                    <a:pos x="1128" y="720"/>
                  </a:cxn>
                  <a:cxn ang="0">
                    <a:pos x="1360" y="1080"/>
                  </a:cxn>
                  <a:cxn ang="0">
                    <a:pos x="1512" y="1456"/>
                  </a:cxn>
                  <a:cxn ang="0">
                    <a:pos x="1584" y="1832"/>
                  </a:cxn>
                  <a:cxn ang="0">
                    <a:pos x="1592" y="2160"/>
                  </a:cxn>
                  <a:cxn ang="0">
                    <a:pos x="1584" y="2248"/>
                  </a:cxn>
                </a:cxnLst>
                <a:rect l="0" t="0" r="r" b="b"/>
                <a:pathLst>
                  <a:path w="1597" h="2248">
                    <a:moveTo>
                      <a:pt x="0" y="0"/>
                    </a:moveTo>
                    <a:cubicBezTo>
                      <a:pt x="26" y="2"/>
                      <a:pt x="52" y="4"/>
                      <a:pt x="112" y="24"/>
                    </a:cubicBezTo>
                    <a:cubicBezTo>
                      <a:pt x="172" y="44"/>
                      <a:pt x="265" y="75"/>
                      <a:pt x="360" y="120"/>
                    </a:cubicBezTo>
                    <a:cubicBezTo>
                      <a:pt x="455" y="165"/>
                      <a:pt x="589" y="237"/>
                      <a:pt x="680" y="296"/>
                    </a:cubicBezTo>
                    <a:cubicBezTo>
                      <a:pt x="771" y="355"/>
                      <a:pt x="829" y="401"/>
                      <a:pt x="904" y="472"/>
                    </a:cubicBezTo>
                    <a:cubicBezTo>
                      <a:pt x="979" y="543"/>
                      <a:pt x="1052" y="619"/>
                      <a:pt x="1128" y="720"/>
                    </a:cubicBezTo>
                    <a:cubicBezTo>
                      <a:pt x="1204" y="821"/>
                      <a:pt x="1296" y="957"/>
                      <a:pt x="1360" y="1080"/>
                    </a:cubicBezTo>
                    <a:cubicBezTo>
                      <a:pt x="1424" y="1203"/>
                      <a:pt x="1475" y="1331"/>
                      <a:pt x="1512" y="1456"/>
                    </a:cubicBezTo>
                    <a:cubicBezTo>
                      <a:pt x="1549" y="1581"/>
                      <a:pt x="1571" y="1715"/>
                      <a:pt x="1584" y="1832"/>
                    </a:cubicBezTo>
                    <a:cubicBezTo>
                      <a:pt x="1597" y="1949"/>
                      <a:pt x="1592" y="2091"/>
                      <a:pt x="1592" y="2160"/>
                    </a:cubicBezTo>
                    <a:cubicBezTo>
                      <a:pt x="1592" y="2229"/>
                      <a:pt x="1585" y="2235"/>
                      <a:pt x="1584" y="2248"/>
                    </a:cubicBezTo>
                  </a:path>
                </a:pathLst>
              </a:custGeom>
              <a:noFill/>
              <a:ln w="19050" cmpd="sng">
                <a:solidFill>
                  <a:srgbClr val="9A1D1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17" name="Freeform 357"/>
              <p:cNvSpPr>
                <a:spLocks/>
              </p:cNvSpPr>
              <p:nvPr/>
            </p:nvSpPr>
            <p:spPr bwMode="auto">
              <a:xfrm>
                <a:off x="4171" y="1608"/>
                <a:ext cx="197" cy="160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37" y="24"/>
                  </a:cxn>
                  <a:cxn ang="0">
                    <a:pos x="5" y="72"/>
                  </a:cxn>
                  <a:cxn ang="0">
                    <a:pos x="5" y="120"/>
                  </a:cxn>
                </a:cxnLst>
                <a:rect l="0" t="0" r="r" b="b"/>
                <a:pathLst>
                  <a:path w="133" h="120">
                    <a:moveTo>
                      <a:pt x="133" y="0"/>
                    </a:moveTo>
                    <a:cubicBezTo>
                      <a:pt x="95" y="6"/>
                      <a:pt x="58" y="12"/>
                      <a:pt x="37" y="24"/>
                    </a:cubicBezTo>
                    <a:cubicBezTo>
                      <a:pt x="16" y="36"/>
                      <a:pt x="10" y="56"/>
                      <a:pt x="5" y="72"/>
                    </a:cubicBezTo>
                    <a:cubicBezTo>
                      <a:pt x="0" y="88"/>
                      <a:pt x="2" y="104"/>
                      <a:pt x="5" y="120"/>
                    </a:cubicBezTo>
                  </a:path>
                </a:pathLst>
              </a:custGeom>
              <a:noFill/>
              <a:ln w="9525">
                <a:solidFill>
                  <a:srgbClr val="9A1D1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18" name="Freeform 358"/>
              <p:cNvSpPr>
                <a:spLocks/>
              </p:cNvSpPr>
              <p:nvPr/>
            </p:nvSpPr>
            <p:spPr bwMode="auto">
              <a:xfrm rot="-601822">
                <a:off x="3528" y="3183"/>
                <a:ext cx="206" cy="11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19" name="Freeform 359"/>
              <p:cNvSpPr>
                <a:spLocks/>
              </p:cNvSpPr>
              <p:nvPr/>
            </p:nvSpPr>
            <p:spPr bwMode="auto">
              <a:xfrm rot="-930209">
                <a:off x="4293" y="3025"/>
                <a:ext cx="645" cy="9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19050" cmpd="sng">
                <a:solidFill>
                  <a:srgbClr val="9A1D1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20" name="Text Box 360"/>
              <p:cNvSpPr txBox="1">
                <a:spLocks noChangeArrowheads="1"/>
              </p:cNvSpPr>
              <p:nvPr/>
            </p:nvSpPr>
            <p:spPr bwMode="auto">
              <a:xfrm>
                <a:off x="4326" y="1408"/>
                <a:ext cx="111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400" b="1">
                    <a:solidFill>
                      <a:srgbClr val="9A1D1F"/>
                    </a:solidFill>
                    <a:latin typeface="Comic Sans MS" pitchFamily="66" charset="0"/>
                  </a:rPr>
                  <a:t>The Observable Universe</a:t>
                </a:r>
              </a:p>
            </p:txBody>
          </p:sp>
        </p:grpSp>
        <p:grpSp>
          <p:nvGrpSpPr>
            <p:cNvPr id="143721" name="Group 361"/>
            <p:cNvGrpSpPr>
              <a:grpSpLocks/>
            </p:cNvGrpSpPr>
            <p:nvPr/>
          </p:nvGrpSpPr>
          <p:grpSpPr bwMode="auto">
            <a:xfrm>
              <a:off x="3808" y="2872"/>
              <a:ext cx="1408" cy="296"/>
              <a:chOff x="3808" y="2872"/>
              <a:chExt cx="1408" cy="296"/>
            </a:xfrm>
          </p:grpSpPr>
          <p:sp>
            <p:nvSpPr>
              <p:cNvPr id="143722" name="Line 362"/>
              <p:cNvSpPr>
                <a:spLocks noChangeShapeType="1"/>
              </p:cNvSpPr>
              <p:nvPr/>
            </p:nvSpPr>
            <p:spPr bwMode="auto">
              <a:xfrm flipV="1">
                <a:off x="3808" y="3144"/>
                <a:ext cx="96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723" name="Line 363"/>
              <p:cNvSpPr>
                <a:spLocks noChangeShapeType="1"/>
              </p:cNvSpPr>
              <p:nvPr/>
            </p:nvSpPr>
            <p:spPr bwMode="auto">
              <a:xfrm flipV="1">
                <a:off x="5016" y="2872"/>
                <a:ext cx="20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43726" name="Rectangle 366"/>
          <p:cNvSpPr>
            <a:spLocks noChangeArrowheads="1"/>
          </p:cNvSpPr>
          <p:nvPr/>
        </p:nvSpPr>
        <p:spPr bwMode="auto">
          <a:xfrm>
            <a:off x="685800" y="31877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" pitchFamily="18" charset="0"/>
              <a:buNone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1.   The Big Bang universe is NOT eternal.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So the </a:t>
            </a:r>
            <a:r>
              <a:rPr lang="en-GB" dirty="0">
                <a:solidFill>
                  <a:srgbClr val="F4D72E"/>
                </a:solidFill>
                <a:latin typeface="Comic Sans MS" pitchFamily="66" charset="0"/>
              </a:rPr>
              <a:t>observable universe</a:t>
            </a: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 is not infinite.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729" name="Rectangle 369"/>
          <p:cNvSpPr>
            <a:spLocks noChangeArrowheads="1"/>
          </p:cNvSpPr>
          <p:nvPr/>
        </p:nvSpPr>
        <p:spPr bwMode="auto">
          <a:xfrm>
            <a:off x="660400" y="4597400"/>
            <a:ext cx="39624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" pitchFamily="18" charset="0"/>
              <a:buNone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2.   The Big Bang universe is NOT static.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Light from distant objects cools as the universe expands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26" grpId="0" build="p" autoUpdateAnimBg="0"/>
      <p:bldP spid="14372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4090DB-A73A-45E6-A07B-B2630DCD00F2}" type="slidenum">
              <a:rPr lang="en-US"/>
              <a:pPr/>
              <a:t>8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Expanding Universe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073525" y="3479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45438" name="Oval 30"/>
          <p:cNvSpPr>
            <a:spLocks noChangeAspect="1" noChangeArrowheads="1"/>
          </p:cNvSpPr>
          <p:nvPr/>
        </p:nvSpPr>
        <p:spPr bwMode="auto">
          <a:xfrm>
            <a:off x="7632700" y="62230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5454" name="Rectangle 46"/>
          <p:cNvSpPr>
            <a:spLocks noChangeArrowheads="1"/>
          </p:cNvSpPr>
          <p:nvPr/>
        </p:nvSpPr>
        <p:spPr bwMode="auto">
          <a:xfrm>
            <a:off x="927100" y="4648200"/>
            <a:ext cx="3949700" cy="15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Does Hubble’s law go against the cosmological principle?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F4D72E"/>
                </a:solidFill>
                <a:latin typeface="Comic Sans MS" pitchFamily="66" charset="0"/>
              </a:rPr>
              <a:t>No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 - the appearance of everything receding from US would be the same anywhere.. </a:t>
            </a:r>
          </a:p>
        </p:txBody>
      </p:sp>
      <p:grpSp>
        <p:nvGrpSpPr>
          <p:cNvPr id="145458" name="Group 50"/>
          <p:cNvGrpSpPr>
            <a:grpSpLocks/>
          </p:cNvGrpSpPr>
          <p:nvPr/>
        </p:nvGrpSpPr>
        <p:grpSpPr bwMode="auto">
          <a:xfrm>
            <a:off x="942975" y="1743075"/>
            <a:ext cx="7240588" cy="4364038"/>
            <a:chOff x="594" y="1120"/>
            <a:chExt cx="4266" cy="2749"/>
          </a:xfrm>
        </p:grpSpPr>
        <p:grpSp>
          <p:nvGrpSpPr>
            <p:cNvPr id="145453" name="Group 45"/>
            <p:cNvGrpSpPr>
              <a:grpSpLocks/>
            </p:cNvGrpSpPr>
            <p:nvPr/>
          </p:nvGrpSpPr>
          <p:grpSpPr bwMode="auto">
            <a:xfrm>
              <a:off x="3347" y="1151"/>
              <a:ext cx="1513" cy="2718"/>
              <a:chOff x="3419" y="1151"/>
              <a:chExt cx="1513" cy="2718"/>
            </a:xfrm>
          </p:grpSpPr>
          <p:grpSp>
            <p:nvGrpSpPr>
              <p:cNvPr id="145429" name="Group 21"/>
              <p:cNvGrpSpPr>
                <a:grpSpLocks/>
              </p:cNvGrpSpPr>
              <p:nvPr/>
            </p:nvGrpSpPr>
            <p:grpSpPr bwMode="auto">
              <a:xfrm>
                <a:off x="3419" y="1151"/>
                <a:ext cx="1513" cy="1360"/>
                <a:chOff x="3403" y="1279"/>
                <a:chExt cx="1433" cy="1312"/>
              </a:xfrm>
            </p:grpSpPr>
            <p:grpSp>
              <p:nvGrpSpPr>
                <p:cNvPr id="145427" name="Group 19"/>
                <p:cNvGrpSpPr>
                  <a:grpSpLocks/>
                </p:cNvGrpSpPr>
                <p:nvPr/>
              </p:nvGrpSpPr>
              <p:grpSpPr bwMode="auto">
                <a:xfrm>
                  <a:off x="3403" y="1279"/>
                  <a:ext cx="1433" cy="1312"/>
                  <a:chOff x="3851" y="1639"/>
                  <a:chExt cx="1585" cy="1464"/>
                </a:xfrm>
              </p:grpSpPr>
              <p:pic>
                <p:nvPicPr>
                  <p:cNvPr id="145426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851" y="1639"/>
                    <a:ext cx="1585" cy="146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4542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896"/>
                    <a:ext cx="28" cy="27"/>
                  </a:xfrm>
                  <a:prstGeom prst="rect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4542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94" y="1352"/>
                  <a:ext cx="1120" cy="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sz="1100">
                      <a:solidFill>
                        <a:srgbClr val="616161"/>
                      </a:solidFill>
                    </a:rPr>
                    <a:t>1996 type 1 SNe</a:t>
                  </a:r>
                </a:p>
              </p:txBody>
            </p:sp>
          </p:grpSp>
          <p:grpSp>
            <p:nvGrpSpPr>
              <p:cNvPr id="145452" name="Group 44"/>
              <p:cNvGrpSpPr>
                <a:grpSpLocks/>
              </p:cNvGrpSpPr>
              <p:nvPr/>
            </p:nvGrpSpPr>
            <p:grpSpPr bwMode="auto">
              <a:xfrm>
                <a:off x="3520" y="2712"/>
                <a:ext cx="1312" cy="1157"/>
                <a:chOff x="3520" y="2712"/>
                <a:chExt cx="1312" cy="1157"/>
              </a:xfrm>
            </p:grpSpPr>
            <p:sp>
              <p:nvSpPr>
                <p:cNvPr id="145430" name="Rectangle 22"/>
                <p:cNvSpPr>
                  <a:spLocks noChangeArrowheads="1"/>
                </p:cNvSpPr>
                <p:nvPr/>
              </p:nvSpPr>
              <p:spPr bwMode="auto">
                <a:xfrm>
                  <a:off x="3520" y="2712"/>
                  <a:ext cx="1312" cy="111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37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712" y="3824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31" name="Oval 23"/>
                <p:cNvSpPr>
                  <a:spLocks noChangeAspect="1" noChangeArrowheads="1"/>
                </p:cNvSpPr>
                <p:nvPr/>
              </p:nvSpPr>
              <p:spPr bwMode="auto">
                <a:xfrm rot="-18120216">
                  <a:off x="4207" y="3243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2" name="Line 34"/>
                <p:cNvSpPr>
                  <a:spLocks noChangeShapeType="1"/>
                </p:cNvSpPr>
                <p:nvPr/>
              </p:nvSpPr>
              <p:spPr bwMode="auto">
                <a:xfrm rot="3479784" flipV="1">
                  <a:off x="4441" y="3272"/>
                  <a:ext cx="87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3" name="Line 35"/>
                <p:cNvSpPr>
                  <a:spLocks noChangeShapeType="1"/>
                </p:cNvSpPr>
                <p:nvPr/>
              </p:nvSpPr>
              <p:spPr bwMode="auto">
                <a:xfrm rot="-18120216" flipH="1" flipV="1">
                  <a:off x="4517" y="2875"/>
                  <a:ext cx="42" cy="1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4" name="Line 36"/>
                <p:cNvSpPr>
                  <a:spLocks noChangeShapeType="1"/>
                </p:cNvSpPr>
                <p:nvPr/>
              </p:nvSpPr>
              <p:spPr bwMode="auto">
                <a:xfrm rot="3479784" flipV="1">
                  <a:off x="4431" y="3631"/>
                  <a:ext cx="21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5" name="Line 37"/>
                <p:cNvSpPr>
                  <a:spLocks noChangeShapeType="1"/>
                </p:cNvSpPr>
                <p:nvPr/>
              </p:nvSpPr>
              <p:spPr bwMode="auto">
                <a:xfrm rot="-18120216" flipH="1" flipV="1">
                  <a:off x="4110" y="2995"/>
                  <a:ext cx="13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6" name="Line 38"/>
                <p:cNvSpPr>
                  <a:spLocks noChangeShapeType="1"/>
                </p:cNvSpPr>
                <p:nvPr/>
              </p:nvSpPr>
              <p:spPr bwMode="auto">
                <a:xfrm rot="-18120216">
                  <a:off x="4090" y="3549"/>
                  <a:ext cx="128" cy="1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7" name="Line 39"/>
                <p:cNvSpPr>
                  <a:spLocks noChangeShapeType="1"/>
                </p:cNvSpPr>
                <p:nvPr/>
              </p:nvSpPr>
              <p:spPr bwMode="auto">
                <a:xfrm rot="3479784" flipH="1">
                  <a:off x="3962" y="3226"/>
                  <a:ext cx="55" cy="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32" name="Oval 24"/>
                <p:cNvSpPr>
                  <a:spLocks noChangeAspect="1" noChangeArrowheads="1"/>
                </p:cNvSpPr>
                <p:nvPr/>
              </p:nvSpPr>
              <p:spPr bwMode="auto">
                <a:xfrm rot="-18120216">
                  <a:off x="4046" y="3248"/>
                  <a:ext cx="45" cy="45"/>
                </a:xfrm>
                <a:prstGeom prst="ellipse">
                  <a:avLst/>
                </a:prstGeom>
                <a:solidFill>
                  <a:srgbClr val="9A1D1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33" name="Oval 25"/>
                <p:cNvSpPr>
                  <a:spLocks noChangeAspect="1" noChangeArrowheads="1"/>
                </p:cNvSpPr>
                <p:nvPr/>
              </p:nvSpPr>
              <p:spPr bwMode="auto">
                <a:xfrm rot="-18120216">
                  <a:off x="4176" y="3089"/>
                  <a:ext cx="45" cy="45"/>
                </a:xfrm>
                <a:prstGeom prst="ellipse">
                  <a:avLst/>
                </a:prstGeom>
                <a:solidFill>
                  <a:srgbClr val="9A1D1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34" name="Oval 26"/>
                <p:cNvSpPr>
                  <a:spLocks noChangeAspect="1" noChangeArrowheads="1"/>
                </p:cNvSpPr>
                <p:nvPr/>
              </p:nvSpPr>
              <p:spPr bwMode="auto">
                <a:xfrm rot="-18120216">
                  <a:off x="4370" y="3279"/>
                  <a:ext cx="45" cy="45"/>
                </a:xfrm>
                <a:prstGeom prst="ellipse">
                  <a:avLst/>
                </a:prstGeom>
                <a:solidFill>
                  <a:srgbClr val="9A1D1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36" name="Oval 28"/>
                <p:cNvSpPr>
                  <a:spLocks noChangeAspect="1" noChangeArrowheads="1"/>
                </p:cNvSpPr>
                <p:nvPr/>
              </p:nvSpPr>
              <p:spPr bwMode="auto">
                <a:xfrm rot="-18120216">
                  <a:off x="4163" y="3475"/>
                  <a:ext cx="45" cy="45"/>
                </a:xfrm>
                <a:prstGeom prst="ellipse">
                  <a:avLst/>
                </a:prstGeom>
                <a:solidFill>
                  <a:srgbClr val="9A1D1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39" name="Oval 31"/>
                <p:cNvSpPr>
                  <a:spLocks noChangeAspect="1" noChangeArrowheads="1"/>
                </p:cNvSpPr>
                <p:nvPr/>
              </p:nvSpPr>
              <p:spPr bwMode="auto">
                <a:xfrm rot="-18120216">
                  <a:off x="4433" y="3032"/>
                  <a:ext cx="45" cy="45"/>
                </a:xfrm>
                <a:prstGeom prst="ellipse">
                  <a:avLst/>
                </a:prstGeom>
                <a:solidFill>
                  <a:srgbClr val="9A1D1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0" name="Oval 32"/>
                <p:cNvSpPr>
                  <a:spLocks noChangeAspect="1" noChangeArrowheads="1"/>
                </p:cNvSpPr>
                <p:nvPr/>
              </p:nvSpPr>
              <p:spPr bwMode="auto">
                <a:xfrm rot="-18120216">
                  <a:off x="4432" y="3514"/>
                  <a:ext cx="45" cy="45"/>
                </a:xfrm>
                <a:prstGeom prst="ellipse">
                  <a:avLst/>
                </a:prstGeom>
                <a:solidFill>
                  <a:srgbClr val="9A1D1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8" name="Oval 40"/>
                <p:cNvSpPr>
                  <a:spLocks noChangeAspect="1" noChangeArrowheads="1"/>
                </p:cNvSpPr>
                <p:nvPr/>
              </p:nvSpPr>
              <p:spPr bwMode="auto">
                <a:xfrm rot="-18120216">
                  <a:off x="3816" y="3249"/>
                  <a:ext cx="45" cy="45"/>
                </a:xfrm>
                <a:prstGeom prst="ellipse">
                  <a:avLst/>
                </a:prstGeom>
                <a:solidFill>
                  <a:srgbClr val="9A1D1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49" name="Line 41"/>
                <p:cNvSpPr>
                  <a:spLocks noChangeShapeType="1"/>
                </p:cNvSpPr>
                <p:nvPr/>
              </p:nvSpPr>
              <p:spPr bwMode="auto">
                <a:xfrm rot="3479784" flipH="1">
                  <a:off x="3646" y="3182"/>
                  <a:ext cx="113" cy="1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45456" name="Rectangle 48"/>
            <p:cNvSpPr>
              <a:spLocks noChangeArrowheads="1"/>
            </p:cNvSpPr>
            <p:nvPr/>
          </p:nvSpPr>
          <p:spPr bwMode="auto">
            <a:xfrm>
              <a:off x="594" y="1120"/>
              <a:ext cx="2488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400" b="1" dirty="0">
                  <a:solidFill>
                    <a:schemeClr val="bg1"/>
                  </a:solidFill>
                  <a:latin typeface="Comic Sans MS" pitchFamily="66" charset="0"/>
                </a:rPr>
                <a:t>Hubble’s findings revisited.</a:t>
              </a:r>
              <a:endParaRPr lang="en-GB" sz="2000" b="1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Modern measurements of distant galaxies confirm Hubble’s findings</a:t>
              </a:r>
              <a:endParaRPr lang="en-GB" sz="16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Hubble’s Law: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 V = H</a:t>
              </a:r>
              <a:r>
                <a:rPr lang="en-GB" sz="1600" baseline="-25000" dirty="0">
                  <a:solidFill>
                    <a:srgbClr val="66FFFF"/>
                  </a:solidFill>
                  <a:latin typeface="Comic Sans MS" pitchFamily="66" charset="0"/>
                </a:rPr>
                <a:t>0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  <a:sym typeface="Symbol" pitchFamily="18" charset="2"/>
                </a:rPr>
                <a:t>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D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H</a:t>
              </a:r>
              <a:r>
                <a:rPr lang="en-GB" sz="1600" baseline="-25000" dirty="0">
                  <a:solidFill>
                    <a:srgbClr val="F4D72E"/>
                  </a:solidFill>
                  <a:latin typeface="Comic Sans MS" pitchFamily="66" charset="0"/>
                </a:rPr>
                <a:t>0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 = Hubble’s Constant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Recent estimates:               	 	</a:t>
              </a:r>
              <a:r>
                <a:rPr lang="en-GB" sz="1600" dirty="0" smtClean="0">
                  <a:solidFill>
                    <a:srgbClr val="66FFFF"/>
                  </a:solidFill>
                  <a:latin typeface="Comic Sans MS" pitchFamily="66" charset="0"/>
                </a:rPr>
                <a:t>H</a:t>
              </a:r>
              <a:r>
                <a:rPr lang="en-GB" sz="1600" baseline="-25000" dirty="0" smtClean="0">
                  <a:solidFill>
                    <a:srgbClr val="66FFFF"/>
                  </a:solidFill>
                  <a:latin typeface="Comic Sans MS" pitchFamily="66" charset="0"/>
                </a:rPr>
                <a:t>0 </a:t>
              </a:r>
              <a:r>
                <a:rPr lang="en-GB" sz="1600" dirty="0" smtClean="0">
                  <a:solidFill>
                    <a:srgbClr val="66FFFF"/>
                  </a:solidFill>
                  <a:latin typeface="Comic Sans MS" pitchFamily="66" charset="0"/>
                </a:rPr>
                <a:t>~ 70 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km.s</a:t>
              </a:r>
              <a:r>
                <a:rPr lang="en-GB" sz="1600" baseline="30000" dirty="0">
                  <a:solidFill>
                    <a:srgbClr val="66FFFF"/>
                  </a:solidFill>
                  <a:latin typeface="Comic Sans MS" pitchFamily="66" charset="0"/>
                </a:rPr>
                <a:t>-1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.Mpc</a:t>
              </a:r>
              <a:r>
                <a:rPr lang="en-GB" sz="1600" baseline="30000" dirty="0">
                  <a:solidFill>
                    <a:srgbClr val="66FFFF"/>
                  </a:solidFill>
                  <a:latin typeface="Comic Sans MS" pitchFamily="66" charset="0"/>
                </a:rPr>
                <a:t>-1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Our Evolving Universe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94B617-35FA-4C44-9FA8-7878B559D98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5003800" y="2489200"/>
            <a:ext cx="2984500" cy="28067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4D7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59774" name="Line 30"/>
          <p:cNvSpPr>
            <a:spLocks noChangeShapeType="1"/>
          </p:cNvSpPr>
          <p:nvPr/>
        </p:nvSpPr>
        <p:spPr bwMode="auto">
          <a:xfrm>
            <a:off x="5511800" y="4991100"/>
            <a:ext cx="140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775" name="Text Box 31"/>
          <p:cNvSpPr txBox="1">
            <a:spLocks noChangeArrowheads="1"/>
          </p:cNvSpPr>
          <p:nvPr/>
        </p:nvSpPr>
        <p:spPr bwMode="auto">
          <a:xfrm rot="1596">
            <a:off x="6021388" y="4927600"/>
            <a:ext cx="4127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latin typeface="Comic Sans MS" pitchFamily="66" charset="0"/>
              </a:rPr>
              <a:t>age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The expanding universe…</a:t>
            </a:r>
            <a:br>
              <a:rPr lang="en-GB" sz="2000" b="0" i="1"/>
            </a:br>
            <a:r>
              <a:rPr lang="en-GB"/>
              <a:t>The age of the universe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784600" cy="279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 dirty="0"/>
              <a:t>Hubble’s law can be used to calculate the age of the universe: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If expansion (V) is constant:     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 dirty="0"/>
              <a:t>		   Age = D</a:t>
            </a:r>
            <a:r>
              <a:rPr lang="en-GB" sz="1600" baseline="-25000" dirty="0"/>
              <a:t>0</a:t>
            </a:r>
            <a:r>
              <a:rPr lang="en-GB" sz="1600" dirty="0"/>
              <a:t>/V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 dirty="0"/>
              <a:t>                 = 1/H</a:t>
            </a:r>
            <a:r>
              <a:rPr lang="en-GB" sz="1600" baseline="-25000" dirty="0"/>
              <a:t>0</a:t>
            </a:r>
            <a:r>
              <a:rPr lang="en-GB" sz="16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If </a:t>
            </a:r>
            <a:r>
              <a:rPr lang="en-GB" sz="1600" dirty="0" smtClean="0"/>
              <a:t>H</a:t>
            </a:r>
            <a:r>
              <a:rPr lang="en-GB" sz="1600" baseline="-25000" dirty="0" smtClean="0"/>
              <a:t>0 </a:t>
            </a:r>
            <a:r>
              <a:rPr lang="en-GB" sz="1600" dirty="0" smtClean="0"/>
              <a:t>~70 </a:t>
            </a:r>
            <a:r>
              <a:rPr lang="en-GB" sz="1600" dirty="0"/>
              <a:t>km.s</a:t>
            </a:r>
            <a:r>
              <a:rPr lang="en-GB" sz="1600" baseline="30000" dirty="0"/>
              <a:t>-1</a:t>
            </a:r>
            <a:r>
              <a:rPr lang="en-GB" sz="1600" dirty="0"/>
              <a:t>.Mpc</a:t>
            </a:r>
            <a:r>
              <a:rPr lang="en-GB" sz="1600" baseline="30000" dirty="0"/>
              <a:t>-1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 dirty="0"/>
              <a:t>    Age ~ </a:t>
            </a:r>
            <a:r>
              <a:rPr lang="en-GB" sz="1600" dirty="0" smtClean="0"/>
              <a:t>14 </a:t>
            </a:r>
            <a:r>
              <a:rPr lang="en-GB" sz="1600" dirty="0"/>
              <a:t>billion years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GB" sz="1600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GB" sz="1600" dirty="0"/>
          </a:p>
        </p:txBody>
      </p:sp>
      <p:grpSp>
        <p:nvGrpSpPr>
          <p:cNvPr id="159752" name="Group 8"/>
          <p:cNvGrpSpPr>
            <a:grpSpLocks/>
          </p:cNvGrpSpPr>
          <p:nvPr/>
        </p:nvGrpSpPr>
        <p:grpSpPr bwMode="auto">
          <a:xfrm>
            <a:off x="5537200" y="2882900"/>
            <a:ext cx="2159000" cy="2006600"/>
            <a:chOff x="3384" y="1720"/>
            <a:chExt cx="1504" cy="1440"/>
          </a:xfrm>
        </p:grpSpPr>
        <p:sp>
          <p:nvSpPr>
            <p:cNvPr id="159750" name="Line 6"/>
            <p:cNvSpPr>
              <a:spLocks noChangeShapeType="1"/>
            </p:cNvSpPr>
            <p:nvPr/>
          </p:nvSpPr>
          <p:spPr bwMode="auto">
            <a:xfrm>
              <a:off x="3384" y="1720"/>
              <a:ext cx="0" cy="1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9751" name="Line 7"/>
            <p:cNvSpPr>
              <a:spLocks noChangeShapeType="1"/>
            </p:cNvSpPr>
            <p:nvPr/>
          </p:nvSpPr>
          <p:spPr bwMode="auto">
            <a:xfrm>
              <a:off x="3384" y="3160"/>
              <a:ext cx="15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9754" name="Line 10"/>
          <p:cNvSpPr>
            <a:spLocks noChangeShapeType="1"/>
          </p:cNvSpPr>
          <p:nvPr/>
        </p:nvSpPr>
        <p:spPr bwMode="auto">
          <a:xfrm flipV="1">
            <a:off x="5562600" y="3035300"/>
            <a:ext cx="1803400" cy="1841500"/>
          </a:xfrm>
          <a:prstGeom prst="line">
            <a:avLst/>
          </a:prstGeom>
          <a:noFill/>
          <a:ln w="19050">
            <a:solidFill>
              <a:srgbClr val="61616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 rot="-5351910">
            <a:off x="4056063" y="3606800"/>
            <a:ext cx="2352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Comic Sans MS" pitchFamily="66" charset="0"/>
              </a:rPr>
              <a:t>Separation of galaxies (D)</a:t>
            </a: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 rot="1596">
            <a:off x="7011988" y="4913313"/>
            <a:ext cx="857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Comic Sans MS" pitchFamily="66" charset="0"/>
              </a:rPr>
              <a:t>Time (t)</a:t>
            </a:r>
          </a:p>
        </p:txBody>
      </p:sp>
      <p:grpSp>
        <p:nvGrpSpPr>
          <p:cNvPr id="159761" name="Group 17"/>
          <p:cNvGrpSpPr>
            <a:grpSpLocks/>
          </p:cNvGrpSpPr>
          <p:nvPr/>
        </p:nvGrpSpPr>
        <p:grpSpPr bwMode="auto">
          <a:xfrm>
            <a:off x="5511800" y="3416300"/>
            <a:ext cx="1473200" cy="1587500"/>
            <a:chOff x="3480" y="2216"/>
            <a:chExt cx="816" cy="848"/>
          </a:xfrm>
        </p:grpSpPr>
        <p:sp>
          <p:nvSpPr>
            <p:cNvPr id="159759" name="Line 15"/>
            <p:cNvSpPr>
              <a:spLocks noChangeShapeType="1"/>
            </p:cNvSpPr>
            <p:nvPr/>
          </p:nvSpPr>
          <p:spPr bwMode="auto">
            <a:xfrm>
              <a:off x="4296" y="2224"/>
              <a:ext cx="0" cy="840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9760" name="Line 16"/>
            <p:cNvSpPr>
              <a:spLocks noChangeShapeType="1"/>
            </p:cNvSpPr>
            <p:nvPr/>
          </p:nvSpPr>
          <p:spPr bwMode="auto">
            <a:xfrm flipH="1">
              <a:off x="3480" y="2216"/>
              <a:ext cx="808" cy="0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9762" name="Text Box 18"/>
          <p:cNvSpPr txBox="1">
            <a:spLocks noChangeArrowheads="1"/>
          </p:cNvSpPr>
          <p:nvPr/>
        </p:nvSpPr>
        <p:spPr bwMode="auto">
          <a:xfrm rot="1596">
            <a:off x="6973888" y="4610100"/>
            <a:ext cx="438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A1D1F"/>
                </a:solidFill>
                <a:latin typeface="Comic Sans MS" pitchFamily="66" charset="0"/>
              </a:rPr>
              <a:t>now</a:t>
            </a:r>
          </a:p>
        </p:txBody>
      </p:sp>
      <p:sp>
        <p:nvSpPr>
          <p:cNvPr id="159764" name="Text Box 20"/>
          <p:cNvSpPr txBox="1">
            <a:spLocks noChangeArrowheads="1"/>
          </p:cNvSpPr>
          <p:nvPr/>
        </p:nvSpPr>
        <p:spPr bwMode="auto">
          <a:xfrm rot="1596">
            <a:off x="7024688" y="3314700"/>
            <a:ext cx="717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A1D1F"/>
                </a:solidFill>
                <a:latin typeface="Comic Sans MS" pitchFamily="66" charset="0"/>
              </a:rPr>
              <a:t>V=H</a:t>
            </a:r>
            <a:r>
              <a:rPr lang="en-GB" sz="1200" baseline="-25000">
                <a:solidFill>
                  <a:srgbClr val="9A1D1F"/>
                </a:solidFill>
                <a:latin typeface="Comic Sans MS" pitchFamily="66" charset="0"/>
              </a:rPr>
              <a:t>0</a:t>
            </a:r>
            <a:r>
              <a:rPr lang="en-GB" sz="1200">
                <a:solidFill>
                  <a:srgbClr val="9A1D1F"/>
                </a:solidFill>
                <a:latin typeface="Comic Sans MS" pitchFamily="66" charset="0"/>
              </a:rPr>
              <a:t>D</a:t>
            </a:r>
            <a:r>
              <a:rPr lang="en-GB" sz="1200" baseline="-25000">
                <a:solidFill>
                  <a:srgbClr val="9A1D1F"/>
                </a:solidFill>
                <a:latin typeface="Comic Sans MS" pitchFamily="66" charset="0"/>
              </a:rPr>
              <a:t>0</a:t>
            </a:r>
            <a:endParaRPr lang="en-GB" sz="1400" b="1">
              <a:solidFill>
                <a:srgbClr val="9A1D1F"/>
              </a:solidFill>
              <a:latin typeface="Comic Sans MS" pitchFamily="66" charset="0"/>
            </a:endParaRPr>
          </a:p>
        </p:txBody>
      </p:sp>
      <p:sp>
        <p:nvSpPr>
          <p:cNvPr id="159765" name="Text Box 21"/>
          <p:cNvSpPr txBox="1">
            <a:spLocks noChangeArrowheads="1"/>
          </p:cNvSpPr>
          <p:nvPr/>
        </p:nvSpPr>
        <p:spPr bwMode="auto">
          <a:xfrm rot="1596">
            <a:off x="5513388" y="3124200"/>
            <a:ext cx="361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A1D1F"/>
                </a:solidFill>
                <a:latin typeface="Comic Sans MS" pitchFamily="66" charset="0"/>
              </a:rPr>
              <a:t>D</a:t>
            </a:r>
            <a:r>
              <a:rPr lang="en-GB" sz="1200" baseline="-25000">
                <a:solidFill>
                  <a:srgbClr val="9A1D1F"/>
                </a:solidFill>
                <a:latin typeface="Comic Sans MS" pitchFamily="66" charset="0"/>
              </a:rPr>
              <a:t>0</a:t>
            </a:r>
            <a:endParaRPr lang="en-GB" sz="1400" b="1">
              <a:solidFill>
                <a:srgbClr val="9A1D1F"/>
              </a:solidFill>
              <a:latin typeface="Comic Sans MS" pitchFamily="66" charset="0"/>
            </a:endParaRPr>
          </a:p>
        </p:txBody>
      </p:sp>
      <p:sp>
        <p:nvSpPr>
          <p:cNvPr id="159773" name="Oval 29"/>
          <p:cNvSpPr>
            <a:spLocks noChangeAspect="1" noChangeArrowheads="1"/>
          </p:cNvSpPr>
          <p:nvPr/>
        </p:nvSpPr>
        <p:spPr bwMode="auto">
          <a:xfrm>
            <a:off x="5499100" y="4838700"/>
            <a:ext cx="76200" cy="73025"/>
          </a:xfrm>
          <a:prstGeom prst="ellipse">
            <a:avLst/>
          </a:prstGeom>
          <a:solidFill>
            <a:srgbClr val="9A1D1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772" name="Rectangle 28"/>
          <p:cNvSpPr>
            <a:spLocks noChangeArrowheads="1"/>
          </p:cNvSpPr>
          <p:nvPr/>
        </p:nvSpPr>
        <p:spPr bwMode="auto">
          <a:xfrm>
            <a:off x="850900" y="4381500"/>
            <a:ext cx="3771900" cy="1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Age is less if expansion is slowed by gravity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 smtClean="0">
                <a:solidFill>
                  <a:srgbClr val="8CF5E9"/>
                </a:solidFill>
                <a:latin typeface="Comic Sans MS" pitchFamily="66" charset="0"/>
              </a:rPr>
              <a:t>With </a:t>
            </a:r>
            <a:r>
              <a:rPr lang="el-GR" sz="1600" dirty="0" smtClean="0">
                <a:solidFill>
                  <a:srgbClr val="FFC000"/>
                </a:solidFill>
                <a:latin typeface="Comic Sans MS" pitchFamily="66" charset="0"/>
              </a:rPr>
              <a:t>Λ</a:t>
            </a:r>
            <a:r>
              <a:rPr lang="en-GB" sz="1600" dirty="0" smtClean="0">
                <a:solidFill>
                  <a:srgbClr val="FFC000"/>
                </a:solidFill>
                <a:latin typeface="Comic Sans MS" pitchFamily="66" charset="0"/>
              </a:rPr>
              <a:t>=0</a:t>
            </a:r>
            <a:r>
              <a:rPr lang="en-GB" sz="1600" dirty="0" smtClean="0">
                <a:solidFill>
                  <a:schemeClr val="accent1"/>
                </a:solidFill>
                <a:latin typeface="Comic Sans MS" pitchFamily="66" charset="0"/>
              </a:rPr>
              <a:t>,</a:t>
            </a:r>
            <a:r>
              <a:rPr lang="en-GB" sz="1600" dirty="0">
                <a:solidFill>
                  <a:srgbClr val="66FFFF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rgbClr val="66FFFF"/>
                </a:solidFill>
                <a:latin typeface="+mn-lt"/>
              </a:rPr>
              <a:t>would expect </a:t>
            </a:r>
            <a:br>
              <a:rPr lang="en-GB" sz="1600" dirty="0" smtClean="0">
                <a:solidFill>
                  <a:srgbClr val="66FFFF"/>
                </a:solidFill>
                <a:latin typeface="+mn-lt"/>
              </a:rPr>
            </a:br>
            <a:r>
              <a:rPr lang="en-GB" sz="1600" dirty="0" smtClean="0">
                <a:solidFill>
                  <a:srgbClr val="66FFFF"/>
                </a:solidFill>
                <a:latin typeface="+mn-lt"/>
              </a:rPr>
              <a:t>age ~ </a:t>
            </a:r>
            <a:r>
              <a:rPr lang="en-GB" sz="1600" dirty="0" smtClean="0">
                <a:solidFill>
                  <a:srgbClr val="66FFFF"/>
                </a:solidFill>
                <a:latin typeface="+mn-lt"/>
              </a:rPr>
              <a:t>9 </a:t>
            </a:r>
            <a:r>
              <a:rPr lang="en-GB" sz="1600" dirty="0" smtClean="0">
                <a:solidFill>
                  <a:srgbClr val="66FFFF"/>
                </a:solidFill>
                <a:latin typeface="+mn-lt"/>
              </a:rPr>
              <a:t>billion years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 smtClean="0">
                <a:solidFill>
                  <a:srgbClr val="66FFFF"/>
                </a:solidFill>
                <a:latin typeface="+mn-lt"/>
              </a:rPr>
              <a:t>(With </a:t>
            </a:r>
            <a:r>
              <a:rPr lang="el-GR" sz="1600" dirty="0" smtClean="0">
                <a:solidFill>
                  <a:srgbClr val="FFC000"/>
                </a:solidFill>
                <a:latin typeface="+mn-lt"/>
              </a:rPr>
              <a:t>Λ</a:t>
            </a:r>
            <a:r>
              <a:rPr lang="en-GB" sz="1600" dirty="0" smtClean="0">
                <a:solidFill>
                  <a:srgbClr val="FFC000"/>
                </a:solidFill>
                <a:latin typeface="+mn-lt"/>
              </a:rPr>
              <a:t>&gt;0</a:t>
            </a:r>
            <a:r>
              <a:rPr lang="en-GB" sz="1600" dirty="0" smtClean="0">
                <a:solidFill>
                  <a:srgbClr val="66FFFF"/>
                </a:solidFill>
                <a:latin typeface="+mn-lt"/>
              </a:rPr>
              <a:t>, age goes back to</a:t>
            </a:r>
            <a:br>
              <a:rPr lang="en-GB" sz="1600" dirty="0" smtClean="0">
                <a:solidFill>
                  <a:srgbClr val="66FFFF"/>
                </a:solidFill>
                <a:latin typeface="+mn-lt"/>
              </a:rPr>
            </a:br>
            <a:r>
              <a:rPr lang="en-GB" sz="1600" dirty="0" smtClean="0">
                <a:solidFill>
                  <a:srgbClr val="66FFFF"/>
                </a:solidFill>
                <a:latin typeface="+mn-lt"/>
              </a:rPr>
              <a:t>~ 14 billion years – see later)</a:t>
            </a:r>
            <a:endParaRPr lang="en-GB" sz="1600" dirty="0">
              <a:solidFill>
                <a:srgbClr val="66FF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1600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sz="16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grpSp>
        <p:nvGrpSpPr>
          <p:cNvPr id="159787" name="Group 43"/>
          <p:cNvGrpSpPr>
            <a:grpSpLocks/>
          </p:cNvGrpSpPr>
          <p:nvPr/>
        </p:nvGrpSpPr>
        <p:grpSpPr bwMode="auto">
          <a:xfrm>
            <a:off x="5473700" y="3136900"/>
            <a:ext cx="1892300" cy="2109788"/>
            <a:chOff x="3448" y="1976"/>
            <a:chExt cx="1192" cy="1329"/>
          </a:xfrm>
        </p:grpSpPr>
        <p:grpSp>
          <p:nvGrpSpPr>
            <p:cNvPr id="159770" name="Group 26"/>
            <p:cNvGrpSpPr>
              <a:grpSpLocks/>
            </p:cNvGrpSpPr>
            <p:nvPr/>
          </p:nvGrpSpPr>
          <p:grpSpPr bwMode="auto">
            <a:xfrm>
              <a:off x="3701" y="1976"/>
              <a:ext cx="939" cy="1107"/>
              <a:chOff x="3701" y="1976"/>
              <a:chExt cx="939" cy="1107"/>
            </a:xfrm>
          </p:grpSpPr>
          <p:sp>
            <p:nvSpPr>
              <p:cNvPr id="159768" name="Freeform 24"/>
              <p:cNvSpPr>
                <a:spLocks/>
              </p:cNvSpPr>
              <p:nvPr/>
            </p:nvSpPr>
            <p:spPr bwMode="auto">
              <a:xfrm>
                <a:off x="3701" y="1976"/>
                <a:ext cx="939" cy="1101"/>
              </a:xfrm>
              <a:custGeom>
                <a:avLst/>
                <a:gdLst/>
                <a:ahLst/>
                <a:cxnLst>
                  <a:cxn ang="0">
                    <a:pos x="0" y="1101"/>
                  </a:cxn>
                  <a:cxn ang="0">
                    <a:pos x="115" y="856"/>
                  </a:cxn>
                  <a:cxn ang="0">
                    <a:pos x="224" y="685"/>
                  </a:cxn>
                  <a:cxn ang="0">
                    <a:pos x="443" y="445"/>
                  </a:cxn>
                  <a:cxn ang="0">
                    <a:pos x="694" y="179"/>
                  </a:cxn>
                  <a:cxn ang="0">
                    <a:pos x="939" y="0"/>
                  </a:cxn>
                </a:cxnLst>
                <a:rect l="0" t="0" r="r" b="b"/>
                <a:pathLst>
                  <a:path w="939" h="1101">
                    <a:moveTo>
                      <a:pt x="0" y="1101"/>
                    </a:moveTo>
                    <a:cubicBezTo>
                      <a:pt x="19" y="1060"/>
                      <a:pt x="78" y="925"/>
                      <a:pt x="115" y="856"/>
                    </a:cubicBezTo>
                    <a:cubicBezTo>
                      <a:pt x="152" y="787"/>
                      <a:pt x="169" y="753"/>
                      <a:pt x="224" y="685"/>
                    </a:cubicBezTo>
                    <a:cubicBezTo>
                      <a:pt x="279" y="617"/>
                      <a:pt x="365" y="529"/>
                      <a:pt x="443" y="445"/>
                    </a:cubicBezTo>
                    <a:cubicBezTo>
                      <a:pt x="521" y="361"/>
                      <a:pt x="611" y="253"/>
                      <a:pt x="694" y="179"/>
                    </a:cubicBezTo>
                    <a:cubicBezTo>
                      <a:pt x="777" y="105"/>
                      <a:pt x="888" y="37"/>
                      <a:pt x="939" y="0"/>
                    </a:cubicBezTo>
                  </a:path>
                </a:pathLst>
              </a:custGeom>
              <a:noFill/>
              <a:ln w="28575" cap="flat" cmpd="sng">
                <a:solidFill>
                  <a:srgbClr val="0040A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9769" name="Text Box 25"/>
              <p:cNvSpPr txBox="1">
                <a:spLocks noChangeArrowheads="1"/>
              </p:cNvSpPr>
              <p:nvPr/>
            </p:nvSpPr>
            <p:spPr bwMode="auto">
              <a:xfrm rot="1596">
                <a:off x="3896" y="2689"/>
                <a:ext cx="636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000">
                    <a:latin typeface="Comic Sans MS" pitchFamily="66" charset="0"/>
                  </a:rPr>
                  <a:t>Expansion</a:t>
                </a:r>
              </a:p>
              <a:p>
                <a:r>
                  <a:rPr lang="en-GB" sz="1000">
                    <a:latin typeface="Comic Sans MS" pitchFamily="66" charset="0"/>
                  </a:rPr>
                  <a:t>slowed by gravity</a:t>
                </a:r>
              </a:p>
            </p:txBody>
          </p:sp>
        </p:grpSp>
        <p:grpSp>
          <p:nvGrpSpPr>
            <p:cNvPr id="159786" name="Group 42"/>
            <p:cNvGrpSpPr>
              <a:grpSpLocks/>
            </p:cNvGrpSpPr>
            <p:nvPr/>
          </p:nvGrpSpPr>
          <p:grpSpPr bwMode="auto">
            <a:xfrm>
              <a:off x="3448" y="3104"/>
              <a:ext cx="968" cy="201"/>
              <a:chOff x="3448" y="3104"/>
              <a:chExt cx="968" cy="201"/>
            </a:xfrm>
          </p:grpSpPr>
          <p:sp>
            <p:nvSpPr>
              <p:cNvPr id="159781" name="Rectangle 37"/>
              <p:cNvSpPr>
                <a:spLocks noChangeArrowheads="1"/>
              </p:cNvSpPr>
              <p:nvPr/>
            </p:nvSpPr>
            <p:spPr bwMode="auto">
              <a:xfrm>
                <a:off x="3448" y="3104"/>
                <a:ext cx="968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9782" name="Line 38"/>
              <p:cNvSpPr>
                <a:spLocks noChangeShapeType="1"/>
              </p:cNvSpPr>
              <p:nvPr/>
            </p:nvSpPr>
            <p:spPr bwMode="auto">
              <a:xfrm>
                <a:off x="3720" y="3144"/>
                <a:ext cx="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9783" name="Text Box 39"/>
              <p:cNvSpPr txBox="1">
                <a:spLocks noChangeArrowheads="1"/>
              </p:cNvSpPr>
              <p:nvPr/>
            </p:nvSpPr>
            <p:spPr bwMode="auto">
              <a:xfrm rot="1596">
                <a:off x="3929" y="3112"/>
                <a:ext cx="26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Comic Sans MS" pitchFamily="66" charset="0"/>
                  </a:rPr>
                  <a:t>age</a:t>
                </a:r>
              </a:p>
            </p:txBody>
          </p:sp>
        </p:grpSp>
      </p:grpSp>
      <p:sp>
        <p:nvSpPr>
          <p:cNvPr id="159788" name="Oval 44"/>
          <p:cNvSpPr>
            <a:spLocks noChangeAspect="1" noChangeArrowheads="1"/>
          </p:cNvSpPr>
          <p:nvPr/>
        </p:nvSpPr>
        <p:spPr bwMode="auto">
          <a:xfrm>
            <a:off x="6946900" y="3378200"/>
            <a:ext cx="76200" cy="73025"/>
          </a:xfrm>
          <a:prstGeom prst="ellipse">
            <a:avLst/>
          </a:prstGeom>
          <a:solidFill>
            <a:srgbClr val="61616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2" grpId="0" build="p" autoUpdateAnimBg="0"/>
    </p:bld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13159</TotalTime>
  <Words>1238</Words>
  <Application>Microsoft Office PowerPoint</Application>
  <PresentationFormat>On-screen Show (4:3)</PresentationFormat>
  <Paragraphs>274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Professional</vt:lpstr>
      <vt:lpstr>Why is the Night Sky Dark?</vt:lpstr>
      <vt:lpstr>A brief history of Ideas… Are we in a special place?</vt:lpstr>
      <vt:lpstr>A brief history of Ideas… Why is the night sky dark?</vt:lpstr>
      <vt:lpstr>A brief history of Ideas… Einstein’s Universe</vt:lpstr>
      <vt:lpstr>A brief history of Ideas… Hubble’s Expanding Universe!</vt:lpstr>
      <vt:lpstr>A brief history of Ideas… Current Thinking: The Big Bang</vt:lpstr>
      <vt:lpstr>How does the Big Bang theory solve Olbers’ paradox?</vt:lpstr>
      <vt:lpstr>The Expanding Universe</vt:lpstr>
      <vt:lpstr>The expanding universe… The age of the universe</vt:lpstr>
      <vt:lpstr>The expanding universe… What does the expansion look like?</vt:lpstr>
      <vt:lpstr>The expanding universe…  Einstein’s Relativity</vt:lpstr>
      <vt:lpstr>The expanding universe…  Evidence for General Relativity</vt:lpstr>
      <vt:lpstr>The expanding universe…  Curvature of the Universe</vt:lpstr>
      <vt:lpstr>The expanding universe…  What about the future?</vt:lpstr>
      <vt:lpstr>Summary so far…</vt:lpstr>
      <vt:lpstr>Summary so far…</vt:lpstr>
      <vt:lpstr>An alternative model?  The Steady State Model</vt:lpstr>
      <vt:lpstr>An alternative model?  The Steady State Model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</cp:lastModifiedBy>
  <cp:revision>338</cp:revision>
  <cp:lastPrinted>2002-11-04T15:54:01Z</cp:lastPrinted>
  <dcterms:created xsi:type="dcterms:W3CDTF">2001-07-03T18:56:06Z</dcterms:created>
  <dcterms:modified xsi:type="dcterms:W3CDTF">2010-11-15T11:03:01Z</dcterms:modified>
</cp:coreProperties>
</file>