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96" r:id="rId2"/>
    <p:sldId id="363" r:id="rId3"/>
    <p:sldId id="261" r:id="rId4"/>
    <p:sldId id="298" r:id="rId5"/>
    <p:sldId id="304" r:id="rId6"/>
    <p:sldId id="360" r:id="rId7"/>
    <p:sldId id="348" r:id="rId8"/>
    <p:sldId id="299" r:id="rId9"/>
    <p:sldId id="300" r:id="rId10"/>
    <p:sldId id="301" r:id="rId11"/>
    <p:sldId id="302" r:id="rId12"/>
    <p:sldId id="338" r:id="rId13"/>
    <p:sldId id="339" r:id="rId14"/>
    <p:sldId id="340" r:id="rId15"/>
    <p:sldId id="344" r:id="rId16"/>
    <p:sldId id="346" r:id="rId17"/>
    <p:sldId id="364" r:id="rId18"/>
    <p:sldId id="354" r:id="rId19"/>
    <p:sldId id="352" r:id="rId2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09C"/>
    <a:srgbClr val="B5B5B5"/>
    <a:srgbClr val="E5DD43"/>
    <a:srgbClr val="43C8CC"/>
    <a:srgbClr val="DEEFEF"/>
    <a:srgbClr val="43CCA5"/>
    <a:srgbClr val="8F07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7245" autoAdjust="0"/>
    <p:restoredTop sz="95041" autoAdjust="0"/>
  </p:normalViewPr>
  <p:slideViewPr>
    <p:cSldViewPr snapToGrid="0">
      <p:cViewPr varScale="1">
        <p:scale>
          <a:sx n="63" d="100"/>
          <a:sy n="63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32" y="-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GB"/>
              <a:t>PHY111 Our Evolving Universe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en-GB"/>
              <a:t>Lecture 3: Vital Statistics of the Universe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fld id="{F78A5B6D-AC14-4670-9A54-BF58E828BEC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6BBA2-58EF-423D-8447-2577BE8940A1}" type="slidenum">
              <a:rPr lang="en-GB"/>
              <a:pPr/>
              <a:t>1</a:t>
            </a:fld>
            <a:endParaRPr lang="en-GB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4AD68-0827-4BE4-9988-DF2F54FBF099}" type="slidenum">
              <a:rPr lang="en-GB"/>
              <a:pPr/>
              <a:t>10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406A2-24A0-41F1-8EF9-17A4D9B7D7A7}" type="slidenum">
              <a:rPr lang="en-GB"/>
              <a:pPr/>
              <a:t>11</a:t>
            </a:fld>
            <a:endParaRPr lang="en-GB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39445-9729-47AB-93F9-C7189DE84A78}" type="slidenum">
              <a:rPr lang="en-GB"/>
              <a:pPr/>
              <a:t>12</a:t>
            </a:fld>
            <a:endParaRPr lang="en-GB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7C458-FF11-49AA-95FD-E283E19BEEB2}" type="slidenum">
              <a:rPr lang="en-GB"/>
              <a:pPr/>
              <a:t>13</a:t>
            </a:fld>
            <a:endParaRPr lang="en-GB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8125C-795B-4F49-92AB-6E51C18D11DD}" type="slidenum">
              <a:rPr lang="en-GB"/>
              <a:pPr/>
              <a:t>14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362BA-CEB3-4850-B342-5D27035B1E40}" type="slidenum">
              <a:rPr lang="en-GB"/>
              <a:pPr/>
              <a:t>15</a:t>
            </a:fld>
            <a:endParaRPr lang="en-GB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9155D-E37C-436E-B0FD-630E180D1EB4}" type="slidenum">
              <a:rPr lang="en-GB"/>
              <a:pPr/>
              <a:t>16</a:t>
            </a:fld>
            <a:endParaRPr lang="en-GB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60C00-615B-482B-8F25-4D6DC512900E}" type="slidenum">
              <a:rPr lang="en-GB"/>
              <a:pPr/>
              <a:t>17</a:t>
            </a:fld>
            <a:endParaRPr lang="en-GB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9E546-4DE4-421D-AC50-26AEED4AAF61}" type="slidenum">
              <a:rPr lang="en-GB"/>
              <a:pPr/>
              <a:t>18</a:t>
            </a:fld>
            <a:endParaRPr lang="en-GB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9E0C2-3250-4D4E-92A6-EF54EA9702AF}" type="slidenum">
              <a:rPr lang="en-GB"/>
              <a:pPr/>
              <a:t>19</a:t>
            </a:fld>
            <a:endParaRPr lang="en-GB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B5E06-9BD8-418B-9C11-32BB516F64F9}" type="slidenum">
              <a:rPr lang="en-GB"/>
              <a:pPr/>
              <a:t>2</a:t>
            </a:fld>
            <a:endParaRPr lang="en-GB"/>
          </a:p>
        </p:txBody>
      </p:sp>
      <p:sp>
        <p:nvSpPr>
          <p:cNvPr id="327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D0C15-B2FC-4EBF-8BEA-3BC93562BE7B}" type="slidenum">
              <a:rPr lang="en-GB"/>
              <a:pPr/>
              <a:t>3</a:t>
            </a:fld>
            <a:endParaRPr 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60531-A0C1-4D49-819E-CE88A96FADB4}" type="slidenum">
              <a:rPr lang="en-GB"/>
              <a:pPr/>
              <a:t>4</a:t>
            </a:fld>
            <a:endParaRPr lang="en-GB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8AA89-7C3B-4151-A52A-61EB4BB464B8}" type="slidenum">
              <a:rPr lang="en-GB"/>
              <a:pPr/>
              <a:t>5</a:t>
            </a:fld>
            <a:endParaRPr lang="en-GB"/>
          </a:p>
        </p:txBody>
      </p:sp>
      <p:sp>
        <p:nvSpPr>
          <p:cNvPr id="2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8D090-1375-40FD-A2F5-F92EDC988746}" type="slidenum">
              <a:rPr lang="en-GB"/>
              <a:pPr/>
              <a:t>6</a:t>
            </a:fld>
            <a:endParaRPr lang="en-GB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A7AD2-171E-4B53-A0ED-742C3D03E649}" type="slidenum">
              <a:rPr lang="en-GB"/>
              <a:pPr/>
              <a:t>7</a:t>
            </a:fld>
            <a:endParaRPr lang="en-GB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BBCED-5AC0-4BA4-B940-B6F38609C267}" type="slidenum">
              <a:rPr lang="en-GB"/>
              <a:pPr/>
              <a:t>8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4E297-4699-44E0-A454-3EDDC06BC2E2}" type="slidenum">
              <a:rPr lang="en-GB"/>
              <a:pPr/>
              <a:t>9</a:t>
            </a:fld>
            <a:endParaRPr lang="en-GB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5902910F-AC83-48CC-A5E7-12742ED94F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BA4F09-E0BA-463B-8288-6BA71D201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C0FEAC-0346-4765-9560-02D47CBC9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15697A-8D9E-444F-9549-64037AB09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EE8A07-E2FE-42B9-BF6E-C8C953FB5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288B13-9120-4EFD-8453-F5B1D58D4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F7FAA8-7CAA-4978-BBDD-FCEABD5FB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6E65EE-EBC3-4719-B8C2-6184F2C8E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A6BBA4-16F8-4FEF-B6F3-1DB53EF47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4D333B-C8A5-4D11-99EF-59610E678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0B64B-541C-48C2-A6B5-53D89F400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5514C6-6784-4D70-9461-D498B999A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FFFF99"/>
                </a:solidFill>
              </a:defRPr>
            </a:lvl1pPr>
          </a:lstStyle>
          <a:p>
            <a:r>
              <a:rPr lang="en-US"/>
              <a:t>Our Evolving Universe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26D4407E-0822-496B-91C4-3E94EEAF9A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charset="2"/>
        <a:buChar char="n"/>
        <a:defRPr sz="2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Monotype Sorts" charset="2"/>
        <a:buChar char="l"/>
        <a:defRPr sz="2000">
          <a:solidFill>
            <a:srgbClr val="66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5000"/>
        <a:buFont typeface="Monotype Sorts" charset="2"/>
        <a:buChar char="u"/>
        <a:defRPr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52DB4-E6AD-4FAF-8DE7-9B059FDD5B30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Vital Statistics of the Universe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2192338"/>
            <a:ext cx="4092575" cy="2438400"/>
          </a:xfrm>
        </p:spPr>
        <p:txBody>
          <a:bodyPr/>
          <a:lstStyle/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800" dirty="0">
                <a:solidFill>
                  <a:srgbClr val="E4D60C"/>
                </a:solidFill>
                <a:effectLst/>
              </a:rPr>
              <a:t>Today…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GB" sz="500" dirty="0">
              <a:solidFill>
                <a:srgbClr val="E4D60C"/>
              </a:solidFill>
              <a:effectLst/>
            </a:endParaRP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rgbClr val="43C8CC"/>
                </a:solidFill>
                <a:effectLst/>
              </a:rPr>
              <a:t>Observational evidence for the Big Bang</a:t>
            </a:r>
          </a:p>
          <a:p>
            <a:pPr lvl="1">
              <a:lnSpc>
                <a:spcPct val="90000"/>
              </a:lnSpc>
            </a:pPr>
            <a:endParaRPr lang="en-GB" sz="500" dirty="0">
              <a:solidFill>
                <a:srgbClr val="43C8CC"/>
              </a:solidFill>
              <a:effectLst/>
            </a:endParaRP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rgbClr val="43C8CC"/>
                </a:solidFill>
                <a:effectLst/>
              </a:rPr>
              <a:t>Vital statistics of the Universe</a:t>
            </a:r>
          </a:p>
          <a:p>
            <a:pPr lvl="2">
              <a:lnSpc>
                <a:spcPct val="90000"/>
              </a:lnSpc>
            </a:pPr>
            <a:r>
              <a:rPr lang="en-GB" sz="1200" dirty="0">
                <a:effectLst/>
              </a:rPr>
              <a:t>Hubble’s Constant </a:t>
            </a:r>
            <a:r>
              <a:rPr lang="en-GB" sz="1200" dirty="0" smtClean="0">
                <a:effectLst/>
              </a:rPr>
              <a:t>(H</a:t>
            </a:r>
            <a:r>
              <a:rPr lang="en-GB" sz="1200" baseline="-25000" dirty="0" smtClean="0">
                <a:effectLst/>
              </a:rPr>
              <a:t>0</a:t>
            </a:r>
            <a:r>
              <a:rPr lang="en-GB" sz="1200" dirty="0" smtClean="0">
                <a:effectLst/>
              </a:rPr>
              <a:t>)</a:t>
            </a:r>
            <a:endParaRPr lang="en-GB" sz="1200" dirty="0">
              <a:effectLst/>
            </a:endParaRPr>
          </a:p>
          <a:p>
            <a:pPr lvl="2">
              <a:lnSpc>
                <a:spcPct val="90000"/>
              </a:lnSpc>
            </a:pPr>
            <a:r>
              <a:rPr lang="en-GB" sz="1200" dirty="0">
                <a:effectLst/>
              </a:rPr>
              <a:t>Curvature (k)</a:t>
            </a:r>
          </a:p>
          <a:p>
            <a:pPr lvl="2">
              <a:lnSpc>
                <a:spcPct val="90000"/>
              </a:lnSpc>
            </a:pPr>
            <a:r>
              <a:rPr lang="en-GB" sz="1200" dirty="0">
                <a:effectLst/>
              </a:rPr>
              <a:t>Density (</a:t>
            </a:r>
            <a:r>
              <a:rPr lang="en-GB" sz="1200" dirty="0">
                <a:effectLst/>
                <a:sym typeface="Symbol" pitchFamily="18" charset="2"/>
              </a:rPr>
              <a:t></a:t>
            </a:r>
            <a:r>
              <a:rPr lang="en-GB" sz="1200" dirty="0">
                <a:effectLst/>
              </a:rPr>
              <a:t>)</a:t>
            </a:r>
          </a:p>
          <a:p>
            <a:pPr lvl="2">
              <a:lnSpc>
                <a:spcPct val="90000"/>
              </a:lnSpc>
            </a:pPr>
            <a:endParaRPr lang="en-GB" sz="5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rgbClr val="43C8CC"/>
                </a:solidFill>
                <a:effectLst/>
              </a:rPr>
              <a:t>How will it all end?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GB" sz="1600" dirty="0">
                <a:solidFill>
                  <a:srgbClr val="E5DD43"/>
                </a:solidFill>
                <a:effectLst/>
              </a:rPr>
              <a:t>    (Expand forever - or collapse?)</a:t>
            </a:r>
            <a:endParaRPr lang="en-GB" sz="1400" dirty="0">
              <a:solidFill>
                <a:srgbClr val="E5DD43"/>
              </a:solidFill>
              <a:effectLst/>
            </a:endParaRP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GB" sz="1200" dirty="0">
              <a:effectLst/>
            </a:endParaRPr>
          </a:p>
          <a:p>
            <a:pPr lvl="1">
              <a:lnSpc>
                <a:spcPct val="90000"/>
              </a:lnSpc>
            </a:pPr>
            <a:endParaRPr lang="en-GB" sz="900" dirty="0">
              <a:effectLst/>
            </a:endParaRPr>
          </a:p>
        </p:txBody>
      </p:sp>
      <p:grpSp>
        <p:nvGrpSpPr>
          <p:cNvPr id="231471" name="Group 47"/>
          <p:cNvGrpSpPr>
            <a:grpSpLocks/>
          </p:cNvGrpSpPr>
          <p:nvPr/>
        </p:nvGrpSpPr>
        <p:grpSpPr bwMode="auto">
          <a:xfrm>
            <a:off x="4889500" y="2362200"/>
            <a:ext cx="3302000" cy="3365500"/>
            <a:chOff x="3152" y="1488"/>
            <a:chExt cx="2080" cy="2120"/>
          </a:xfrm>
        </p:grpSpPr>
        <p:sp>
          <p:nvSpPr>
            <p:cNvPr id="231428" name="Rectangle 4"/>
            <p:cNvSpPr>
              <a:spLocks noChangeArrowheads="1"/>
            </p:cNvSpPr>
            <p:nvPr/>
          </p:nvSpPr>
          <p:spPr bwMode="auto">
            <a:xfrm>
              <a:off x="3152" y="1488"/>
              <a:ext cx="2080" cy="21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314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0" y="1560"/>
              <a:ext cx="988" cy="728"/>
            </a:xfrm>
            <a:prstGeom prst="rect">
              <a:avLst/>
            </a:prstGeom>
            <a:noFill/>
          </p:spPr>
        </p:pic>
        <p:pic>
          <p:nvPicPr>
            <p:cNvPr id="2314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1" y="2341"/>
              <a:ext cx="1059" cy="1188"/>
            </a:xfrm>
            <a:prstGeom prst="rect">
              <a:avLst/>
            </a:prstGeom>
            <a:noFill/>
          </p:spPr>
        </p:pic>
        <p:pic>
          <p:nvPicPr>
            <p:cNvPr id="23144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3" y="1654"/>
              <a:ext cx="797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1465" name="Text Box 41"/>
            <p:cNvSpPr txBox="1">
              <a:spLocks noChangeArrowheads="1"/>
            </p:cNvSpPr>
            <p:nvPr/>
          </p:nvSpPr>
          <p:spPr bwMode="auto">
            <a:xfrm>
              <a:off x="3294" y="2409"/>
              <a:ext cx="447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>
                  <a:solidFill>
                    <a:srgbClr val="454545"/>
                  </a:solidFill>
                  <a:latin typeface="Comic Sans MS" pitchFamily="66" charset="0"/>
                </a:rPr>
                <a:t>Ho</a:t>
              </a:r>
            </a:p>
          </p:txBody>
        </p:sp>
        <p:sp>
          <p:nvSpPr>
            <p:cNvPr id="231466" name="Text Box 42"/>
            <p:cNvSpPr txBox="1">
              <a:spLocks noChangeArrowheads="1"/>
            </p:cNvSpPr>
            <p:nvPr/>
          </p:nvSpPr>
          <p:spPr bwMode="auto">
            <a:xfrm>
              <a:off x="3702" y="3025"/>
              <a:ext cx="272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200">
                  <a:solidFill>
                    <a:srgbClr val="454545"/>
                  </a:solidFill>
                  <a:latin typeface="Comic Sans MS" pitchFamily="66" charset="0"/>
                </a:rPr>
                <a:t>K</a:t>
              </a:r>
            </a:p>
          </p:txBody>
        </p:sp>
        <p:sp>
          <p:nvSpPr>
            <p:cNvPr id="231467" name="Text Box 43"/>
            <p:cNvSpPr txBox="1">
              <a:spLocks noChangeArrowheads="1"/>
            </p:cNvSpPr>
            <p:nvPr/>
          </p:nvSpPr>
          <p:spPr bwMode="auto">
            <a:xfrm>
              <a:off x="3662" y="2592"/>
              <a:ext cx="3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b="1">
                  <a:solidFill>
                    <a:srgbClr val="8F0700"/>
                  </a:solidFill>
                  <a:latin typeface="Comic Sans MS" pitchFamily="66" charset="0"/>
                  <a:sym typeface="Symbol" pitchFamily="18" charset="2"/>
                </a:rPr>
                <a:t></a:t>
              </a:r>
              <a:endParaRPr lang="en-GB" sz="3600" b="1">
                <a:solidFill>
                  <a:srgbClr val="8F0700"/>
                </a:solidFill>
                <a:latin typeface="Comic Sans MS" pitchFamily="66" charset="0"/>
              </a:endParaRPr>
            </a:p>
          </p:txBody>
        </p:sp>
        <p:sp>
          <p:nvSpPr>
            <p:cNvPr id="231469" name="Text Box 45"/>
            <p:cNvSpPr txBox="1">
              <a:spLocks noChangeArrowheads="1"/>
            </p:cNvSpPr>
            <p:nvPr/>
          </p:nvSpPr>
          <p:spPr bwMode="auto">
            <a:xfrm>
              <a:off x="3302" y="2859"/>
              <a:ext cx="38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4400">
                  <a:solidFill>
                    <a:srgbClr val="454545"/>
                  </a:solidFill>
                  <a:latin typeface="Comic Sans MS" pitchFamily="66" charset="0"/>
                  <a:sym typeface="Symbol" pitchFamily="18" charset="2"/>
                </a:rPr>
                <a:t></a:t>
              </a:r>
              <a:endParaRPr lang="en-GB" sz="4400">
                <a:solidFill>
                  <a:srgbClr val="454545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8094C-ABFC-469B-AEA2-59F595BED67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 dirty="0">
                <a:effectLst/>
              </a:rPr>
              <a:t>Vital statistics of the universe…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Measurements of curvature</a:t>
            </a:r>
          </a:p>
        </p:txBody>
      </p:sp>
      <p:sp>
        <p:nvSpPr>
          <p:cNvPr id="237593" name="Rectangle 25"/>
          <p:cNvSpPr>
            <a:spLocks noChangeArrowheads="1"/>
          </p:cNvSpPr>
          <p:nvPr/>
        </p:nvSpPr>
        <p:spPr bwMode="auto">
          <a:xfrm>
            <a:off x="985838" y="1936750"/>
            <a:ext cx="37433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chemeClr val="accent1"/>
                </a:solidFill>
                <a:latin typeface="Comic Sans MS" pitchFamily="66" charset="0"/>
              </a:rPr>
              <a:t>Is dependent on total density </a:t>
            </a:r>
            <a:r>
              <a:rPr lang="en-GB" sz="2000" dirty="0">
                <a:solidFill>
                  <a:srgbClr val="E4D60C"/>
                </a:solidFill>
                <a:latin typeface="Comic Sans MS" pitchFamily="66" charset="0"/>
                <a:sym typeface="Symbol" pitchFamily="18" charset="2"/>
              </a:rPr>
              <a:t></a:t>
            </a:r>
            <a:r>
              <a:rPr lang="en-GB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.</a:t>
            </a:r>
          </a:p>
        </p:txBody>
      </p:sp>
      <p:sp>
        <p:nvSpPr>
          <p:cNvPr id="237598" name="Rectangle 30"/>
          <p:cNvSpPr>
            <a:spLocks noChangeArrowheads="1"/>
          </p:cNvSpPr>
          <p:nvPr/>
        </p:nvSpPr>
        <p:spPr bwMode="auto">
          <a:xfrm>
            <a:off x="973138" y="2470150"/>
            <a:ext cx="40481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900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chemeClr val="accent1"/>
                </a:solidFill>
                <a:latin typeface="Comic Sans MS" pitchFamily="66" charset="0"/>
              </a:rPr>
              <a:t>Inflation predicts </a:t>
            </a:r>
            <a:r>
              <a:rPr lang="en-GB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 universe is FLAT! (i.e. </a:t>
            </a:r>
            <a:r>
              <a:rPr lang="en-GB" dirty="0">
                <a:solidFill>
                  <a:srgbClr val="E4D60C"/>
                </a:solidFill>
                <a:latin typeface="Comic Sans MS" pitchFamily="66" charset="0"/>
                <a:sym typeface="Symbol" pitchFamily="18" charset="2"/>
              </a:rPr>
              <a:t>k = 0</a:t>
            </a:r>
            <a:r>
              <a:rPr lang="en-GB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).</a:t>
            </a:r>
            <a:endParaRPr lang="en-GB" baseline="-25000" dirty="0">
              <a:solidFill>
                <a:schemeClr val="accent1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37600" name="Rectangle 32"/>
          <p:cNvSpPr>
            <a:spLocks noChangeArrowheads="1"/>
          </p:cNvSpPr>
          <p:nvPr/>
        </p:nvSpPr>
        <p:spPr bwMode="auto">
          <a:xfrm>
            <a:off x="439738" y="1606550"/>
            <a:ext cx="41878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Curvature (k)</a:t>
            </a:r>
            <a:endParaRPr lang="en-GB" sz="14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401638" y="3244850"/>
            <a:ext cx="40735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900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Curvature can be determined</a:t>
            </a: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through analysis of the ripples</a:t>
            </a: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in the CMB</a:t>
            </a:r>
            <a:endParaRPr lang="en-GB" baseline="-25000" dirty="0">
              <a:solidFill>
                <a:srgbClr val="E4D60C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37584" name="Rectangle 16"/>
          <p:cNvSpPr>
            <a:spLocks noChangeArrowheads="1"/>
          </p:cNvSpPr>
          <p:nvPr/>
        </p:nvSpPr>
        <p:spPr bwMode="auto">
          <a:xfrm>
            <a:off x="5235575" y="4486275"/>
            <a:ext cx="3178175" cy="898525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GB" b="1" dirty="0">
                <a:latin typeface="Comic Sans MS" pitchFamily="66" charset="0"/>
              </a:rPr>
              <a:t>Position gives:</a:t>
            </a:r>
          </a:p>
          <a:p>
            <a:pPr algn="ctr">
              <a:buFont typeface="Symbol" pitchFamily="18" charset="2"/>
              <a:buNone/>
            </a:pPr>
            <a:r>
              <a:rPr kumimoji="1" lang="en-GB" b="1" dirty="0">
                <a:solidFill>
                  <a:srgbClr val="FC0128"/>
                </a:solidFill>
                <a:latin typeface="Comic Sans MS" pitchFamily="66" charset="0"/>
              </a:rPr>
              <a:t> </a:t>
            </a:r>
            <a:r>
              <a:rPr kumimoji="1" lang="en-GB" b="1" dirty="0">
                <a:solidFill>
                  <a:srgbClr val="8F0700"/>
                </a:solidFill>
                <a:latin typeface="Comic Sans MS" pitchFamily="66" charset="0"/>
              </a:rPr>
              <a:t>k = 0</a:t>
            </a:r>
            <a:r>
              <a:rPr kumimoji="1" lang="en-GB" b="1" dirty="0">
                <a:solidFill>
                  <a:srgbClr val="FC0128"/>
                </a:solidFill>
                <a:latin typeface="Comic Sans MS" pitchFamily="66" charset="0"/>
              </a:rPr>
              <a:t> </a:t>
            </a:r>
            <a:r>
              <a:rPr kumimoji="1" lang="en-GB" b="1" dirty="0">
                <a:solidFill>
                  <a:srgbClr val="8F0700"/>
                </a:solidFill>
                <a:latin typeface="Comic Sans MS" pitchFamily="66" charset="0"/>
              </a:rPr>
              <a:t>(Flat!)</a:t>
            </a:r>
          </a:p>
          <a:p>
            <a:pPr algn="ctr">
              <a:buFont typeface="Symbol" pitchFamily="18" charset="2"/>
              <a:buNone/>
            </a:pPr>
            <a:r>
              <a:rPr kumimoji="1" lang="en-GB" sz="1600" b="1" dirty="0">
                <a:latin typeface="Comic Sans MS" pitchFamily="66" charset="0"/>
                <a:sym typeface="Symbol" pitchFamily="18" charset="2"/>
              </a:rPr>
              <a:t>(Also H = </a:t>
            </a:r>
            <a:r>
              <a:rPr kumimoji="1" lang="en-GB" sz="1600" b="1" dirty="0" smtClean="0">
                <a:latin typeface="Comic Sans MS" pitchFamily="66" charset="0"/>
                <a:sym typeface="Symbol" pitchFamily="18" charset="2"/>
              </a:rPr>
              <a:t>70</a:t>
            </a:r>
            <a:r>
              <a:rPr kumimoji="1" lang="en-US" sz="1600" b="1" dirty="0" smtClean="0">
                <a:latin typeface="Comic Sans MS" pitchFamily="66" charset="0"/>
                <a:sym typeface="Symbol" pitchFamily="18" charset="2"/>
              </a:rPr>
              <a:t>±2 </a:t>
            </a:r>
            <a:r>
              <a:rPr kumimoji="1" lang="en-US" sz="1600" b="1" dirty="0">
                <a:latin typeface="Comic Sans MS" pitchFamily="66" charset="0"/>
                <a:sym typeface="Symbol" pitchFamily="18" charset="2"/>
              </a:rPr>
              <a:t>km/s/</a:t>
            </a:r>
            <a:r>
              <a:rPr kumimoji="1" lang="en-US" sz="1600" b="1" dirty="0" err="1">
                <a:latin typeface="Comic Sans MS" pitchFamily="66" charset="0"/>
                <a:sym typeface="Symbol" pitchFamily="18" charset="2"/>
              </a:rPr>
              <a:t>Mpc</a:t>
            </a:r>
            <a:r>
              <a:rPr kumimoji="1" lang="en-GB" sz="1600" b="1" dirty="0">
                <a:latin typeface="Comic Sans MS" pitchFamily="66" charset="0"/>
              </a:rPr>
              <a:t>)</a:t>
            </a:r>
            <a:endParaRPr kumimoji="1" lang="en-GB" b="1" dirty="0">
              <a:latin typeface="Comic Sans MS" pitchFamily="66" charset="0"/>
            </a:endParaRPr>
          </a:p>
        </p:txBody>
      </p:sp>
      <p:pic>
        <p:nvPicPr>
          <p:cNvPr id="237620" name="Picture 52" descr="CMB_ILC_Map75B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8" y="4418013"/>
            <a:ext cx="2717800" cy="1487487"/>
          </a:xfrm>
          <a:prstGeom prst="rect">
            <a:avLst/>
          </a:prstGeom>
          <a:noFill/>
        </p:spPr>
      </p:pic>
      <p:pic>
        <p:nvPicPr>
          <p:cNvPr id="237622" name="Picture 54" descr="PowerSpectrum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888" y="1701800"/>
            <a:ext cx="3543300" cy="2513013"/>
          </a:xfrm>
          <a:prstGeom prst="rect">
            <a:avLst/>
          </a:prstGeom>
          <a:noFill/>
        </p:spPr>
      </p:pic>
      <p:sp>
        <p:nvSpPr>
          <p:cNvPr id="237615" name="Line 47"/>
          <p:cNvSpPr>
            <a:spLocks noChangeShapeType="1"/>
          </p:cNvSpPr>
          <p:nvPr/>
        </p:nvSpPr>
        <p:spPr bwMode="auto">
          <a:xfrm flipV="1">
            <a:off x="6886575" y="2116138"/>
            <a:ext cx="11113" cy="23780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4F44C7-C865-4915-B6AA-C97FF1641E85}" type="slidenum">
              <a:rPr lang="en-US"/>
              <a:pPr/>
              <a:t>11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 dirty="0" smtClean="0">
                <a:effectLst/>
              </a:rPr>
              <a:t>Vital statistics of the universe…</a:t>
            </a:r>
            <a:r>
              <a:rPr lang="en-GB" dirty="0" smtClean="0">
                <a:effectLst/>
              </a:rPr>
              <a:t> 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Measurements of density (1)</a:t>
            </a:r>
            <a:endParaRPr lang="en-GB" dirty="0">
              <a:effectLst/>
            </a:endParaRPr>
          </a:p>
        </p:txBody>
      </p:sp>
      <p:sp>
        <p:nvSpPr>
          <p:cNvPr id="238638" name="Rectangle 46"/>
          <p:cNvSpPr>
            <a:spLocks noChangeArrowheads="1"/>
          </p:cNvSpPr>
          <p:nvPr/>
        </p:nvSpPr>
        <p:spPr bwMode="auto">
          <a:xfrm>
            <a:off x="515938" y="2228850"/>
            <a:ext cx="36290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Density (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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1600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 = density/critical density    </a:t>
            </a: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600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          = /</a:t>
            </a:r>
            <a:r>
              <a:rPr lang="en-GB" sz="1600" baseline="-25000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c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</a:t>
            </a:r>
            <a:r>
              <a:rPr lang="en-GB" baseline="-25000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c </a:t>
            </a:r>
            <a:r>
              <a:rPr lang="en-GB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~ 10</a:t>
            </a:r>
            <a:r>
              <a:rPr lang="en-GB" baseline="30000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-26</a:t>
            </a:r>
            <a:r>
              <a:rPr lang="en-GB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 kg.m</a:t>
            </a:r>
            <a:r>
              <a:rPr lang="en-GB" baseline="30000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-3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         ~ 6 H atoms per m</a:t>
            </a:r>
            <a:r>
              <a:rPr lang="en-GB" baseline="30000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GB" dirty="0">
                <a:solidFill>
                  <a:schemeClr val="accent1"/>
                </a:solidFill>
                <a:latin typeface="Comic Sans MS" pitchFamily="66" charset="0"/>
                <a:sym typeface="Symbol" pitchFamily="18" charset="2"/>
              </a:rPr>
              <a:t>!</a:t>
            </a: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sz="1400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38653" name="Group 61"/>
          <p:cNvGrpSpPr>
            <a:grpSpLocks/>
          </p:cNvGrpSpPr>
          <p:nvPr/>
        </p:nvGrpSpPr>
        <p:grpSpPr bwMode="auto">
          <a:xfrm>
            <a:off x="4143375" y="1949450"/>
            <a:ext cx="4403725" cy="4121150"/>
            <a:chOff x="2722" y="1196"/>
            <a:chExt cx="2774" cy="2596"/>
          </a:xfrm>
        </p:grpSpPr>
        <p:sp>
          <p:nvSpPr>
            <p:cNvPr id="238643" name="Rectangle 51"/>
            <p:cNvSpPr>
              <a:spLocks noChangeArrowheads="1"/>
            </p:cNvSpPr>
            <p:nvPr/>
          </p:nvSpPr>
          <p:spPr bwMode="auto">
            <a:xfrm>
              <a:off x="2722" y="1196"/>
              <a:ext cx="2774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1) Contribution of stars</a:t>
              </a:r>
            </a:p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n-GB" sz="1600" dirty="0">
                  <a:solidFill>
                    <a:schemeClr val="accent1"/>
                  </a:solidFill>
                  <a:latin typeface="Comic Sans MS" pitchFamily="66" charset="0"/>
                  <a:sym typeface="Symbol" pitchFamily="18" charset="2"/>
                </a:rPr>
                <a:t>Add up the masses of all stars…</a:t>
              </a:r>
              <a:endParaRPr lang="en-GB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endParaRPr lang="en-GB" dirty="0">
                <a:solidFill>
                  <a:schemeClr val="bg1"/>
                </a:solidFill>
                <a:latin typeface="Comic Sans MS" pitchFamily="66" charset="0"/>
              </a:endParaRPr>
            </a:p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endPara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endParaRPr lang="en-GB" sz="1400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238652" name="Group 60"/>
            <p:cNvGrpSpPr>
              <a:grpSpLocks/>
            </p:cNvGrpSpPr>
            <p:nvPr/>
          </p:nvGrpSpPr>
          <p:grpSpPr bwMode="auto">
            <a:xfrm>
              <a:off x="3070" y="1851"/>
              <a:ext cx="2194" cy="1941"/>
              <a:chOff x="3070" y="1851"/>
              <a:chExt cx="2194" cy="1941"/>
            </a:xfrm>
          </p:grpSpPr>
          <p:pic>
            <p:nvPicPr>
              <p:cNvPr id="238651" name="Picture 5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15" y="2743"/>
                <a:ext cx="1049" cy="104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38645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27" y="1851"/>
                <a:ext cx="1541" cy="98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38648" name="Picture 5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70" y="2595"/>
                <a:ext cx="1214" cy="108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238649" name="Line 57"/>
          <p:cNvSpPr>
            <a:spLocks noChangeShapeType="1"/>
          </p:cNvSpPr>
          <p:nvPr/>
        </p:nvSpPr>
        <p:spPr bwMode="auto">
          <a:xfrm>
            <a:off x="8656638" y="3233738"/>
            <a:ext cx="0" cy="2811462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8654" name="Rectangle 62"/>
          <p:cNvSpPr>
            <a:spLocks noChangeArrowheads="1"/>
          </p:cNvSpPr>
          <p:nvPr/>
        </p:nvSpPr>
        <p:spPr bwMode="auto">
          <a:xfrm>
            <a:off x="1016000" y="4191000"/>
            <a:ext cx="302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There are many different ways of determining the density of the universe… </a:t>
            </a:r>
          </a:p>
        </p:txBody>
      </p:sp>
      <p:sp>
        <p:nvSpPr>
          <p:cNvPr id="238655" name="Rectangle 63"/>
          <p:cNvSpPr>
            <a:spLocks noChangeArrowheads="1"/>
          </p:cNvSpPr>
          <p:nvPr/>
        </p:nvSpPr>
        <p:spPr bwMode="auto">
          <a:xfrm>
            <a:off x="5251450" y="4237038"/>
            <a:ext cx="2171700" cy="4699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kumimoji="1" lang="en-GB" sz="24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</a:t>
            </a:r>
            <a:r>
              <a:rPr kumimoji="1" lang="en-GB" sz="2400" b="1" baseline="-2500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stars</a:t>
            </a:r>
            <a:r>
              <a:rPr kumimoji="1" lang="en-GB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kumimoji="1" lang="en-GB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~ 0.005</a:t>
            </a:r>
          </a:p>
        </p:txBody>
      </p:sp>
      <p:sp>
        <p:nvSpPr>
          <p:cNvPr id="238656" name="Rectangle 64"/>
          <p:cNvSpPr>
            <a:spLocks noChangeArrowheads="1"/>
          </p:cNvSpPr>
          <p:nvPr/>
        </p:nvSpPr>
        <p:spPr bwMode="auto">
          <a:xfrm>
            <a:off x="4972050" y="4922838"/>
            <a:ext cx="2921000" cy="53340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kumimoji="1" lang="en-GB" sz="1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~0.5% of what is needed to make a flat universe!</a:t>
            </a:r>
            <a:endParaRPr kumimoji="1" lang="en-GB" sz="12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55" grpId="0" animBg="1" autoUpdateAnimBg="0"/>
      <p:bldP spid="23865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6E09-7143-4B07-A726-1D3A3EF07210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76553" name="Group 73"/>
          <p:cNvGrpSpPr>
            <a:grpSpLocks/>
          </p:cNvGrpSpPr>
          <p:nvPr/>
        </p:nvGrpSpPr>
        <p:grpSpPr bwMode="auto">
          <a:xfrm>
            <a:off x="2517775" y="2349500"/>
            <a:ext cx="5864225" cy="1778000"/>
            <a:chOff x="1586" y="1480"/>
            <a:chExt cx="3694" cy="1120"/>
          </a:xfrm>
        </p:grpSpPr>
        <p:sp>
          <p:nvSpPr>
            <p:cNvPr id="276524" name="Rectangle 44"/>
            <p:cNvSpPr>
              <a:spLocks noChangeArrowheads="1"/>
            </p:cNvSpPr>
            <p:nvPr/>
          </p:nvSpPr>
          <p:spPr bwMode="auto">
            <a:xfrm>
              <a:off x="1586" y="1500"/>
              <a:ext cx="1814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    </a:t>
              </a:r>
              <a:r>
                <a:rPr lang="en-GB" sz="1600" dirty="0">
                  <a:solidFill>
                    <a:schemeClr val="bg1"/>
                  </a:solidFill>
                  <a:latin typeface="Comic Sans MS" pitchFamily="66" charset="0"/>
                </a:rPr>
                <a:t>Over </a:t>
              </a:r>
              <a:r>
                <a:rPr lang="en-GB" sz="1600" dirty="0">
                  <a:solidFill>
                    <a:srgbClr val="E5DD43"/>
                  </a:solidFill>
                  <a:latin typeface="Comic Sans MS" pitchFamily="66" charset="0"/>
                </a:rPr>
                <a:t>90%</a:t>
              </a:r>
              <a:r>
                <a:rPr lang="en-GB" sz="1600" dirty="0">
                  <a:solidFill>
                    <a:schemeClr val="bg1"/>
                  </a:solidFill>
                  <a:latin typeface="Comic Sans MS" pitchFamily="66" charset="0"/>
                </a:rPr>
                <a:t> of the total mass of galaxies is in the  form of a ‘</a:t>
              </a:r>
              <a:r>
                <a:rPr lang="en-GB" sz="1600" b="1" dirty="0">
                  <a:solidFill>
                    <a:srgbClr val="E4D60C"/>
                  </a:solidFill>
                  <a:latin typeface="Comic Sans MS" pitchFamily="66" charset="0"/>
                </a:rPr>
                <a:t>Dark Matter</a:t>
              </a:r>
              <a:r>
                <a:rPr lang="en-GB" sz="1600" dirty="0">
                  <a:solidFill>
                    <a:schemeClr val="bg1"/>
                  </a:solidFill>
                  <a:latin typeface="Comic Sans MS" pitchFamily="66" charset="0"/>
                </a:rPr>
                <a:t>’ Halo 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</p:txBody>
        </p:sp>
        <p:grpSp>
          <p:nvGrpSpPr>
            <p:cNvPr id="276538" name="Group 58"/>
            <p:cNvGrpSpPr>
              <a:grpSpLocks/>
            </p:cNvGrpSpPr>
            <p:nvPr/>
          </p:nvGrpSpPr>
          <p:grpSpPr bwMode="auto">
            <a:xfrm>
              <a:off x="3376" y="1480"/>
              <a:ext cx="1904" cy="1120"/>
              <a:chOff x="3288" y="1448"/>
              <a:chExt cx="2128" cy="1264"/>
            </a:xfrm>
          </p:grpSpPr>
          <p:sp>
            <p:nvSpPr>
              <p:cNvPr id="276528" name="Rectangle 48"/>
              <p:cNvSpPr>
                <a:spLocks noChangeArrowheads="1"/>
              </p:cNvSpPr>
              <p:nvPr/>
            </p:nvSpPr>
            <p:spPr bwMode="auto">
              <a:xfrm>
                <a:off x="3288" y="1448"/>
                <a:ext cx="2128" cy="1264"/>
              </a:xfrm>
              <a:prstGeom prst="rect">
                <a:avLst/>
              </a:prstGeom>
              <a:solidFill>
                <a:srgbClr val="00101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76531" name="Group 51"/>
              <p:cNvGrpSpPr>
                <a:grpSpLocks/>
              </p:cNvGrpSpPr>
              <p:nvPr/>
            </p:nvGrpSpPr>
            <p:grpSpPr bwMode="auto">
              <a:xfrm>
                <a:off x="3593" y="2015"/>
                <a:ext cx="1701" cy="497"/>
                <a:chOff x="1655" y="1876"/>
                <a:chExt cx="2728" cy="932"/>
              </a:xfrm>
            </p:grpSpPr>
            <p:grpSp>
              <p:nvGrpSpPr>
                <p:cNvPr id="276532" name="Group 52"/>
                <p:cNvGrpSpPr>
                  <a:grpSpLocks/>
                </p:cNvGrpSpPr>
                <p:nvPr/>
              </p:nvGrpSpPr>
              <p:grpSpPr bwMode="auto">
                <a:xfrm>
                  <a:off x="1655" y="1876"/>
                  <a:ext cx="2561" cy="251"/>
                  <a:chOff x="1039" y="3997"/>
                  <a:chExt cx="2561" cy="251"/>
                </a:xfrm>
              </p:grpSpPr>
              <p:sp>
                <p:nvSpPr>
                  <p:cNvPr id="27653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039" y="4060"/>
                    <a:ext cx="2561" cy="113"/>
                  </a:xfrm>
                  <a:prstGeom prst="ellipse">
                    <a:avLst/>
                  </a:prstGeom>
                  <a:solidFill>
                    <a:srgbClr val="FAFD00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7653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114" y="3997"/>
                    <a:ext cx="350" cy="2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FD00">
                          <a:gamma/>
                          <a:shade val="29804"/>
                          <a:invGamma/>
                        </a:srgbClr>
                      </a:gs>
                      <a:gs pos="100000">
                        <a:srgbClr val="FAFD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7653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826" y="2118"/>
                  <a:ext cx="1557" cy="69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FF66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Luminous matter</a:t>
                  </a:r>
                </a:p>
              </p:txBody>
            </p:sp>
          </p:grpSp>
        </p:grpSp>
      </p:grp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371475" y="1822450"/>
            <a:ext cx="44037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2) Contribution of galaxies</a:t>
            </a:r>
            <a:endParaRPr lang="en-GB" sz="14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grpSp>
        <p:nvGrpSpPr>
          <p:cNvPr id="276542" name="Group 62"/>
          <p:cNvGrpSpPr>
            <a:grpSpLocks/>
          </p:cNvGrpSpPr>
          <p:nvPr/>
        </p:nvGrpSpPr>
        <p:grpSpPr bwMode="auto">
          <a:xfrm>
            <a:off x="79375" y="2409825"/>
            <a:ext cx="5170488" cy="4105275"/>
            <a:chOff x="50" y="1538"/>
            <a:chExt cx="3257" cy="2586"/>
          </a:xfrm>
        </p:grpSpPr>
        <p:grpSp>
          <p:nvGrpSpPr>
            <p:cNvPr id="276520" name="Group 40"/>
            <p:cNvGrpSpPr>
              <a:grpSpLocks/>
            </p:cNvGrpSpPr>
            <p:nvPr/>
          </p:nvGrpSpPr>
          <p:grpSpPr bwMode="auto">
            <a:xfrm>
              <a:off x="630" y="1538"/>
              <a:ext cx="1166" cy="1553"/>
              <a:chOff x="1046" y="1626"/>
              <a:chExt cx="1510" cy="2201"/>
            </a:xfrm>
          </p:grpSpPr>
          <p:pic>
            <p:nvPicPr>
              <p:cNvPr id="276500" name="Picture 20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6" y="1626"/>
                <a:ext cx="1510" cy="220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76501" name="Line 21"/>
              <p:cNvSpPr>
                <a:spLocks noChangeShapeType="1"/>
              </p:cNvSpPr>
              <p:nvPr/>
            </p:nvSpPr>
            <p:spPr bwMode="auto">
              <a:xfrm flipH="1">
                <a:off x="1439" y="2884"/>
                <a:ext cx="230" cy="14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502" name="Line 22"/>
              <p:cNvSpPr>
                <a:spLocks noChangeShapeType="1"/>
              </p:cNvSpPr>
              <p:nvPr/>
            </p:nvSpPr>
            <p:spPr bwMode="auto">
              <a:xfrm>
                <a:off x="1560" y="2980"/>
                <a:ext cx="274" cy="42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503" name="Rectangle 23"/>
              <p:cNvSpPr>
                <a:spLocks noChangeArrowheads="1"/>
              </p:cNvSpPr>
              <p:nvPr/>
            </p:nvSpPr>
            <p:spPr bwMode="auto">
              <a:xfrm>
                <a:off x="1481" y="3157"/>
                <a:ext cx="272" cy="3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>
                    <a:solidFill>
                      <a:schemeClr val="bg1"/>
                    </a:solidFill>
                    <a:latin typeface="Times" pitchFamily="18" charset="0"/>
                  </a:rPr>
                  <a:t>R</a:t>
                </a:r>
              </a:p>
            </p:txBody>
          </p:sp>
        </p:grpSp>
        <p:grpSp>
          <p:nvGrpSpPr>
            <p:cNvPr id="276504" name="Group 24"/>
            <p:cNvGrpSpPr>
              <a:grpSpLocks/>
            </p:cNvGrpSpPr>
            <p:nvPr/>
          </p:nvGrpSpPr>
          <p:grpSpPr bwMode="auto">
            <a:xfrm>
              <a:off x="1907" y="2715"/>
              <a:ext cx="1400" cy="1184"/>
              <a:chOff x="572" y="4100"/>
              <a:chExt cx="1856" cy="1600"/>
            </a:xfrm>
          </p:grpSpPr>
          <p:pic>
            <p:nvPicPr>
              <p:cNvPr id="276505" name="Picture 2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" y="4100"/>
                <a:ext cx="1856" cy="1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76506" name="Freeform 26"/>
              <p:cNvSpPr>
                <a:spLocks/>
              </p:cNvSpPr>
              <p:nvPr/>
            </p:nvSpPr>
            <p:spPr bwMode="auto">
              <a:xfrm>
                <a:off x="1013" y="4579"/>
                <a:ext cx="916" cy="918"/>
              </a:xfrm>
              <a:custGeom>
                <a:avLst/>
                <a:gdLst/>
                <a:ahLst/>
                <a:cxnLst>
                  <a:cxn ang="0">
                    <a:pos x="0" y="917"/>
                  </a:cxn>
                  <a:cxn ang="0">
                    <a:pos x="46" y="192"/>
                  </a:cxn>
                  <a:cxn ang="0">
                    <a:pos x="80" y="61"/>
                  </a:cxn>
                  <a:cxn ang="0">
                    <a:pos x="107" y="10"/>
                  </a:cxn>
                  <a:cxn ang="0">
                    <a:pos x="150" y="0"/>
                  </a:cxn>
                  <a:cxn ang="0">
                    <a:pos x="211" y="18"/>
                  </a:cxn>
                  <a:cxn ang="0">
                    <a:pos x="283" y="21"/>
                  </a:cxn>
                  <a:cxn ang="0">
                    <a:pos x="358" y="24"/>
                  </a:cxn>
                  <a:cxn ang="0">
                    <a:pos x="432" y="8"/>
                  </a:cxn>
                  <a:cxn ang="0">
                    <a:pos x="523" y="13"/>
                  </a:cxn>
                  <a:cxn ang="0">
                    <a:pos x="592" y="21"/>
                  </a:cxn>
                  <a:cxn ang="0">
                    <a:pos x="699" y="26"/>
                  </a:cxn>
                  <a:cxn ang="0">
                    <a:pos x="816" y="26"/>
                  </a:cxn>
                  <a:cxn ang="0">
                    <a:pos x="915" y="18"/>
                  </a:cxn>
                </a:cxnLst>
                <a:rect l="0" t="0" r="r" b="b"/>
                <a:pathLst>
                  <a:path w="916" h="918">
                    <a:moveTo>
                      <a:pt x="0" y="917"/>
                    </a:moveTo>
                    <a:lnTo>
                      <a:pt x="46" y="192"/>
                    </a:lnTo>
                    <a:lnTo>
                      <a:pt x="80" y="61"/>
                    </a:lnTo>
                    <a:lnTo>
                      <a:pt x="107" y="10"/>
                    </a:lnTo>
                    <a:lnTo>
                      <a:pt x="150" y="0"/>
                    </a:lnTo>
                    <a:lnTo>
                      <a:pt x="211" y="18"/>
                    </a:lnTo>
                    <a:lnTo>
                      <a:pt x="283" y="21"/>
                    </a:lnTo>
                    <a:lnTo>
                      <a:pt x="358" y="24"/>
                    </a:lnTo>
                    <a:lnTo>
                      <a:pt x="432" y="8"/>
                    </a:lnTo>
                    <a:lnTo>
                      <a:pt x="523" y="13"/>
                    </a:lnTo>
                    <a:lnTo>
                      <a:pt x="592" y="21"/>
                    </a:lnTo>
                    <a:lnTo>
                      <a:pt x="699" y="26"/>
                    </a:lnTo>
                    <a:lnTo>
                      <a:pt x="816" y="26"/>
                    </a:lnTo>
                    <a:lnTo>
                      <a:pt x="915" y="18"/>
                    </a:lnTo>
                  </a:path>
                </a:pathLst>
              </a:custGeom>
              <a:noFill/>
              <a:ln w="12700" cap="rnd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507" name="Freeform 27"/>
              <p:cNvSpPr>
                <a:spLocks/>
              </p:cNvSpPr>
              <p:nvPr/>
            </p:nvSpPr>
            <p:spPr bwMode="auto">
              <a:xfrm>
                <a:off x="1019" y="5280"/>
                <a:ext cx="913" cy="217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1" y="141"/>
                  </a:cxn>
                  <a:cxn ang="0">
                    <a:pos x="133" y="112"/>
                  </a:cxn>
                  <a:cxn ang="0">
                    <a:pos x="213" y="77"/>
                  </a:cxn>
                  <a:cxn ang="0">
                    <a:pos x="389" y="21"/>
                  </a:cxn>
                  <a:cxn ang="0">
                    <a:pos x="530" y="0"/>
                  </a:cxn>
                  <a:cxn ang="0">
                    <a:pos x="685" y="11"/>
                  </a:cxn>
                  <a:cxn ang="0">
                    <a:pos x="890" y="21"/>
                  </a:cxn>
                  <a:cxn ang="0">
                    <a:pos x="912" y="29"/>
                  </a:cxn>
                </a:cxnLst>
                <a:rect l="0" t="0" r="r" b="b"/>
                <a:pathLst>
                  <a:path w="913" h="217">
                    <a:moveTo>
                      <a:pt x="0" y="216"/>
                    </a:moveTo>
                    <a:lnTo>
                      <a:pt x="61" y="141"/>
                    </a:lnTo>
                    <a:lnTo>
                      <a:pt x="133" y="112"/>
                    </a:lnTo>
                    <a:lnTo>
                      <a:pt x="213" y="77"/>
                    </a:lnTo>
                    <a:lnTo>
                      <a:pt x="389" y="21"/>
                    </a:lnTo>
                    <a:lnTo>
                      <a:pt x="530" y="0"/>
                    </a:lnTo>
                    <a:lnTo>
                      <a:pt x="685" y="11"/>
                    </a:lnTo>
                    <a:lnTo>
                      <a:pt x="890" y="21"/>
                    </a:lnTo>
                    <a:lnTo>
                      <a:pt x="912" y="29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508" name="Rectangle 28"/>
              <p:cNvSpPr>
                <a:spLocks noChangeArrowheads="1"/>
              </p:cNvSpPr>
              <p:nvPr/>
            </p:nvSpPr>
            <p:spPr bwMode="auto">
              <a:xfrm>
                <a:off x="1964" y="5289"/>
                <a:ext cx="115" cy="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509" name="Rectangle 29"/>
              <p:cNvSpPr>
                <a:spLocks noChangeArrowheads="1"/>
              </p:cNvSpPr>
              <p:nvPr/>
            </p:nvSpPr>
            <p:spPr bwMode="auto">
              <a:xfrm>
                <a:off x="1894" y="5219"/>
                <a:ext cx="35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200">
                    <a:solidFill>
                      <a:schemeClr val="accent2"/>
                    </a:solidFill>
                    <a:latin typeface="Times" pitchFamily="18" charset="0"/>
                  </a:rPr>
                  <a:t>Gas</a:t>
                </a:r>
              </a:p>
            </p:txBody>
          </p:sp>
          <p:sp>
            <p:nvSpPr>
              <p:cNvPr id="276510" name="Rectangle 30"/>
              <p:cNvSpPr>
                <a:spLocks noChangeArrowheads="1"/>
              </p:cNvSpPr>
              <p:nvPr/>
            </p:nvSpPr>
            <p:spPr bwMode="auto">
              <a:xfrm>
                <a:off x="1967" y="5175"/>
                <a:ext cx="149" cy="8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511" name="Rectangle 31"/>
              <p:cNvSpPr>
                <a:spLocks noChangeArrowheads="1"/>
              </p:cNvSpPr>
              <p:nvPr/>
            </p:nvSpPr>
            <p:spPr bwMode="auto">
              <a:xfrm>
                <a:off x="1964" y="4652"/>
                <a:ext cx="139" cy="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512" name="Rectangle 32"/>
              <p:cNvSpPr>
                <a:spLocks noChangeArrowheads="1"/>
              </p:cNvSpPr>
              <p:nvPr/>
            </p:nvSpPr>
            <p:spPr bwMode="auto">
              <a:xfrm>
                <a:off x="1894" y="5099"/>
                <a:ext cx="38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200">
                    <a:solidFill>
                      <a:srgbClr val="114FFB"/>
                    </a:solidFill>
                    <a:latin typeface="Times" pitchFamily="18" charset="0"/>
                  </a:rPr>
                  <a:t>Disc</a:t>
                </a:r>
              </a:p>
            </p:txBody>
          </p:sp>
          <p:sp>
            <p:nvSpPr>
              <p:cNvPr id="276513" name="Rectangle 33"/>
              <p:cNvSpPr>
                <a:spLocks noChangeArrowheads="1"/>
              </p:cNvSpPr>
              <p:nvPr/>
            </p:nvSpPr>
            <p:spPr bwMode="auto">
              <a:xfrm>
                <a:off x="1904" y="4614"/>
                <a:ext cx="39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200">
                    <a:latin typeface="Times" pitchFamily="18" charset="0"/>
                  </a:rPr>
                  <a:t>Halo</a:t>
                </a:r>
              </a:p>
            </p:txBody>
          </p:sp>
          <p:sp>
            <p:nvSpPr>
              <p:cNvPr id="276514" name="Freeform 34"/>
              <p:cNvSpPr>
                <a:spLocks/>
              </p:cNvSpPr>
              <p:nvPr/>
            </p:nvSpPr>
            <p:spPr bwMode="auto">
              <a:xfrm>
                <a:off x="1013" y="4685"/>
                <a:ext cx="913" cy="812"/>
              </a:xfrm>
              <a:custGeom>
                <a:avLst/>
                <a:gdLst/>
                <a:ahLst/>
                <a:cxnLst>
                  <a:cxn ang="0">
                    <a:pos x="0" y="811"/>
                  </a:cxn>
                  <a:cxn ang="0">
                    <a:pos x="56" y="478"/>
                  </a:cxn>
                  <a:cxn ang="0">
                    <a:pos x="110" y="318"/>
                  </a:cxn>
                  <a:cxn ang="0">
                    <a:pos x="190" y="192"/>
                  </a:cxn>
                  <a:cxn ang="0">
                    <a:pos x="283" y="115"/>
                  </a:cxn>
                  <a:cxn ang="0">
                    <a:pos x="408" y="67"/>
                  </a:cxn>
                  <a:cxn ang="0">
                    <a:pos x="608" y="27"/>
                  </a:cxn>
                  <a:cxn ang="0">
                    <a:pos x="838" y="6"/>
                  </a:cxn>
                  <a:cxn ang="0">
                    <a:pos x="912" y="0"/>
                  </a:cxn>
                  <a:cxn ang="0">
                    <a:pos x="912" y="0"/>
                  </a:cxn>
                </a:cxnLst>
                <a:rect l="0" t="0" r="r" b="b"/>
                <a:pathLst>
                  <a:path w="913" h="812">
                    <a:moveTo>
                      <a:pt x="0" y="811"/>
                    </a:moveTo>
                    <a:lnTo>
                      <a:pt x="56" y="478"/>
                    </a:lnTo>
                    <a:lnTo>
                      <a:pt x="110" y="318"/>
                    </a:lnTo>
                    <a:lnTo>
                      <a:pt x="190" y="192"/>
                    </a:lnTo>
                    <a:lnTo>
                      <a:pt x="283" y="115"/>
                    </a:lnTo>
                    <a:lnTo>
                      <a:pt x="408" y="67"/>
                    </a:lnTo>
                    <a:lnTo>
                      <a:pt x="608" y="27"/>
                    </a:lnTo>
                    <a:lnTo>
                      <a:pt x="838" y="6"/>
                    </a:lnTo>
                    <a:lnTo>
                      <a:pt x="912" y="0"/>
                    </a:lnTo>
                    <a:lnTo>
                      <a:pt x="912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515" name="Freeform 35"/>
              <p:cNvSpPr>
                <a:spLocks/>
              </p:cNvSpPr>
              <p:nvPr/>
            </p:nvSpPr>
            <p:spPr bwMode="auto">
              <a:xfrm>
                <a:off x="1056" y="4744"/>
                <a:ext cx="860" cy="465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21" y="27"/>
                  </a:cxn>
                  <a:cxn ang="0">
                    <a:pos x="45" y="5"/>
                  </a:cxn>
                  <a:cxn ang="0">
                    <a:pos x="64" y="0"/>
                  </a:cxn>
                  <a:cxn ang="0">
                    <a:pos x="85" y="16"/>
                  </a:cxn>
                  <a:cxn ang="0">
                    <a:pos x="107" y="51"/>
                  </a:cxn>
                  <a:cxn ang="0">
                    <a:pos x="147" y="115"/>
                  </a:cxn>
                  <a:cxn ang="0">
                    <a:pos x="195" y="176"/>
                  </a:cxn>
                  <a:cxn ang="0">
                    <a:pos x="277" y="245"/>
                  </a:cxn>
                  <a:cxn ang="0">
                    <a:pos x="365" y="299"/>
                  </a:cxn>
                  <a:cxn ang="0">
                    <a:pos x="467" y="349"/>
                  </a:cxn>
                  <a:cxn ang="0">
                    <a:pos x="613" y="408"/>
                  </a:cxn>
                  <a:cxn ang="0">
                    <a:pos x="747" y="443"/>
                  </a:cxn>
                  <a:cxn ang="0">
                    <a:pos x="859" y="464"/>
                  </a:cxn>
                </a:cxnLst>
                <a:rect l="0" t="0" r="r" b="b"/>
                <a:pathLst>
                  <a:path w="860" h="465">
                    <a:moveTo>
                      <a:pt x="0" y="101"/>
                    </a:moveTo>
                    <a:lnTo>
                      <a:pt x="21" y="27"/>
                    </a:lnTo>
                    <a:lnTo>
                      <a:pt x="45" y="5"/>
                    </a:lnTo>
                    <a:lnTo>
                      <a:pt x="64" y="0"/>
                    </a:lnTo>
                    <a:lnTo>
                      <a:pt x="85" y="16"/>
                    </a:lnTo>
                    <a:lnTo>
                      <a:pt x="107" y="51"/>
                    </a:lnTo>
                    <a:lnTo>
                      <a:pt x="147" y="115"/>
                    </a:lnTo>
                    <a:lnTo>
                      <a:pt x="195" y="176"/>
                    </a:lnTo>
                    <a:lnTo>
                      <a:pt x="277" y="245"/>
                    </a:lnTo>
                    <a:lnTo>
                      <a:pt x="365" y="299"/>
                    </a:lnTo>
                    <a:lnTo>
                      <a:pt x="467" y="349"/>
                    </a:lnTo>
                    <a:lnTo>
                      <a:pt x="613" y="408"/>
                    </a:lnTo>
                    <a:lnTo>
                      <a:pt x="747" y="443"/>
                    </a:lnTo>
                    <a:lnTo>
                      <a:pt x="859" y="464"/>
                    </a:lnTo>
                  </a:path>
                </a:pathLst>
              </a:custGeom>
              <a:noFill/>
              <a:ln w="12700" cap="rnd" cmpd="sng">
                <a:solidFill>
                  <a:srgbClr val="114FF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516" name="Rectangle 36"/>
              <p:cNvSpPr>
                <a:spLocks noChangeArrowheads="1"/>
              </p:cNvSpPr>
              <p:nvPr/>
            </p:nvSpPr>
            <p:spPr bwMode="auto">
              <a:xfrm>
                <a:off x="1433" y="4375"/>
                <a:ext cx="400" cy="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517" name="Rectangle 37"/>
              <p:cNvSpPr>
                <a:spLocks noChangeArrowheads="1"/>
              </p:cNvSpPr>
              <p:nvPr/>
            </p:nvSpPr>
            <p:spPr bwMode="auto">
              <a:xfrm>
                <a:off x="1359" y="4331"/>
                <a:ext cx="68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200">
                    <a:latin typeface="Times" pitchFamily="18" charset="0"/>
                  </a:rPr>
                  <a:t>NGC6503</a:t>
                </a:r>
              </a:p>
            </p:txBody>
          </p:sp>
        </p:grpSp>
        <p:sp>
          <p:nvSpPr>
            <p:cNvPr id="276526" name="Rectangle 46"/>
            <p:cNvSpPr>
              <a:spLocks noChangeArrowheads="1"/>
            </p:cNvSpPr>
            <p:nvPr/>
          </p:nvSpPr>
          <p:spPr bwMode="auto">
            <a:xfrm>
              <a:off x="50" y="3228"/>
              <a:ext cx="1902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600" dirty="0">
                  <a:solidFill>
                    <a:schemeClr val="bg1"/>
                  </a:solidFill>
                  <a:latin typeface="Comic Sans MS" pitchFamily="66" charset="0"/>
                </a:rPr>
                <a:t>    ‘Rotation curves’ tell us about distribution &amp; amount of mass in galaxies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76546" name="Group 66"/>
          <p:cNvGrpSpPr>
            <a:grpSpLocks/>
          </p:cNvGrpSpPr>
          <p:nvPr/>
        </p:nvGrpSpPr>
        <p:grpSpPr bwMode="auto">
          <a:xfrm>
            <a:off x="5556250" y="4770438"/>
            <a:ext cx="2921000" cy="1193800"/>
            <a:chOff x="3500" y="3005"/>
            <a:chExt cx="1840" cy="752"/>
          </a:xfrm>
        </p:grpSpPr>
        <p:sp>
          <p:nvSpPr>
            <p:cNvPr id="276525" name="Rectangle 45"/>
            <p:cNvSpPr>
              <a:spLocks noChangeArrowheads="1"/>
            </p:cNvSpPr>
            <p:nvPr/>
          </p:nvSpPr>
          <p:spPr bwMode="auto">
            <a:xfrm>
              <a:off x="3636" y="3005"/>
              <a:ext cx="1584" cy="296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buFont typeface="Symbol" pitchFamily="18" charset="2"/>
                <a:buNone/>
              </a:pPr>
              <a:r>
                <a:rPr kumimoji="1" lang="en-GB" sz="2400" b="1">
                  <a:solidFill>
                    <a:srgbClr val="FC012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Symbol" pitchFamily="18" charset="2"/>
                </a:rPr>
                <a:t></a:t>
              </a:r>
              <a:r>
                <a:rPr kumimoji="1" lang="en-GB" sz="2400" b="1" baseline="-25000">
                  <a:solidFill>
                    <a:srgbClr val="FC012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Symbol" pitchFamily="18" charset="2"/>
                </a:rPr>
                <a:t>galaxies</a:t>
              </a:r>
              <a:r>
                <a:rPr kumimoji="1" lang="en-GB" b="1">
                  <a:solidFill>
                    <a:srgbClr val="FC012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sym typeface="Symbol" pitchFamily="18" charset="2"/>
                </a:rPr>
                <a:t> </a:t>
              </a:r>
              <a:r>
                <a:rPr kumimoji="1" lang="en-GB" b="1">
                  <a:solidFill>
                    <a:srgbClr val="FC012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~ 0.1</a:t>
              </a:r>
            </a:p>
          </p:txBody>
        </p:sp>
        <p:sp>
          <p:nvSpPr>
            <p:cNvPr id="276543" name="Rectangle 63"/>
            <p:cNvSpPr>
              <a:spLocks noChangeArrowheads="1"/>
            </p:cNvSpPr>
            <p:nvPr/>
          </p:nvSpPr>
          <p:spPr bwMode="auto">
            <a:xfrm>
              <a:off x="3500" y="3421"/>
              <a:ext cx="1840" cy="336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buFont typeface="Symbol" pitchFamily="18" charset="2"/>
                <a:buNone/>
              </a:pPr>
              <a:r>
                <a:rPr kumimoji="1" lang="en-GB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sym typeface="Symbol" pitchFamily="18" charset="2"/>
                </a:rPr>
                <a:t>&lt; 10% of what is needed to make a flat universe!</a:t>
              </a:r>
              <a:endParaRPr kumimoji="1" lang="en-GB" sz="1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76545" name="Rectangle 6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 dirty="0">
                <a:effectLst/>
              </a:rPr>
              <a:t>Vital statistics of the universe…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Measurements of density (2)</a:t>
            </a:r>
          </a:p>
        </p:txBody>
      </p:sp>
      <p:grpSp>
        <p:nvGrpSpPr>
          <p:cNvPr id="276555" name="Group 75"/>
          <p:cNvGrpSpPr>
            <a:grpSpLocks/>
          </p:cNvGrpSpPr>
          <p:nvPr/>
        </p:nvGrpSpPr>
        <p:grpSpPr bwMode="auto">
          <a:xfrm>
            <a:off x="5475288" y="2417763"/>
            <a:ext cx="2862262" cy="1700212"/>
            <a:chOff x="3449" y="1515"/>
            <a:chExt cx="1803" cy="1071"/>
          </a:xfrm>
        </p:grpSpPr>
        <p:grpSp>
          <p:nvGrpSpPr>
            <p:cNvPr id="276552" name="Group 72"/>
            <p:cNvGrpSpPr>
              <a:grpSpLocks/>
            </p:cNvGrpSpPr>
            <p:nvPr/>
          </p:nvGrpSpPr>
          <p:grpSpPr bwMode="auto">
            <a:xfrm>
              <a:off x="3449" y="1515"/>
              <a:ext cx="1803" cy="1071"/>
              <a:chOff x="3441" y="1515"/>
              <a:chExt cx="1803" cy="1071"/>
            </a:xfrm>
          </p:grpSpPr>
          <p:sp>
            <p:nvSpPr>
              <p:cNvPr id="276490" name="Oval 10"/>
              <p:cNvSpPr>
                <a:spLocks noChangeArrowheads="1"/>
              </p:cNvSpPr>
              <p:nvPr/>
            </p:nvSpPr>
            <p:spPr bwMode="auto">
              <a:xfrm>
                <a:off x="3441" y="1515"/>
                <a:ext cx="1803" cy="1071"/>
              </a:xfrm>
              <a:prstGeom prst="ellipse">
                <a:avLst/>
              </a:prstGeom>
              <a:gradFill rotWithShape="0">
                <a:gsLst>
                  <a:gs pos="0">
                    <a:srgbClr val="00279F">
                      <a:gamma/>
                      <a:shade val="29804"/>
                      <a:invGamma/>
                    </a:srgbClr>
                  </a:gs>
                  <a:gs pos="100000">
                    <a:srgbClr val="00279F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491" name="Text Box 11"/>
              <p:cNvSpPr txBox="1">
                <a:spLocks noChangeArrowheads="1"/>
              </p:cNvSpPr>
              <p:nvPr/>
            </p:nvSpPr>
            <p:spPr bwMode="auto">
              <a:xfrm>
                <a:off x="3748" y="1597"/>
                <a:ext cx="698" cy="3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FF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Dark Matter</a:t>
                </a:r>
              </a:p>
            </p:txBody>
          </p:sp>
        </p:grpSp>
        <p:grpSp>
          <p:nvGrpSpPr>
            <p:cNvPr id="276492" name="Group 12"/>
            <p:cNvGrpSpPr>
              <a:grpSpLocks/>
            </p:cNvGrpSpPr>
            <p:nvPr/>
          </p:nvGrpSpPr>
          <p:grpSpPr bwMode="auto">
            <a:xfrm>
              <a:off x="3649" y="1974"/>
              <a:ext cx="1522" cy="444"/>
              <a:chOff x="1655" y="1876"/>
              <a:chExt cx="2728" cy="940"/>
            </a:xfrm>
          </p:grpSpPr>
          <p:grpSp>
            <p:nvGrpSpPr>
              <p:cNvPr id="276493" name="Group 13"/>
              <p:cNvGrpSpPr>
                <a:grpSpLocks/>
              </p:cNvGrpSpPr>
              <p:nvPr/>
            </p:nvGrpSpPr>
            <p:grpSpPr bwMode="auto">
              <a:xfrm>
                <a:off x="1655" y="1876"/>
                <a:ext cx="2561" cy="251"/>
                <a:chOff x="1039" y="3997"/>
                <a:chExt cx="2561" cy="251"/>
              </a:xfrm>
            </p:grpSpPr>
            <p:sp>
              <p:nvSpPr>
                <p:cNvPr id="276494" name="Oval 14"/>
                <p:cNvSpPr>
                  <a:spLocks noChangeArrowheads="1"/>
                </p:cNvSpPr>
                <p:nvPr/>
              </p:nvSpPr>
              <p:spPr bwMode="auto">
                <a:xfrm>
                  <a:off x="1039" y="4060"/>
                  <a:ext cx="2561" cy="11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6495" name="Oval 15"/>
                <p:cNvSpPr>
                  <a:spLocks noChangeArrowheads="1"/>
                </p:cNvSpPr>
                <p:nvPr/>
              </p:nvSpPr>
              <p:spPr bwMode="auto">
                <a:xfrm>
                  <a:off x="2114" y="3997"/>
                  <a:ext cx="350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AFD00">
                        <a:gamma/>
                        <a:shade val="29804"/>
                        <a:invGamma/>
                      </a:srgbClr>
                    </a:gs>
                    <a:gs pos="100000">
                      <a:srgbClr val="FAFD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76496" name="Text Box 16"/>
              <p:cNvSpPr txBox="1">
                <a:spLocks noChangeArrowheads="1"/>
              </p:cNvSpPr>
              <p:nvPr/>
            </p:nvSpPr>
            <p:spPr bwMode="auto">
              <a:xfrm>
                <a:off x="2826" y="2125"/>
                <a:ext cx="1557" cy="6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rgbClr val="FF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Luminous matter</a:t>
                </a: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B50661-F710-45DA-A03D-E0199935837E}" type="slidenum">
              <a:rPr lang="en-US"/>
              <a:pPr/>
              <a:t>13</a:t>
            </a:fld>
            <a:endParaRPr lang="en-US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312738" y="1797050"/>
            <a:ext cx="39719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3) Contribution of clusters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sz="1400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77560" name="Group 56"/>
          <p:cNvGrpSpPr>
            <a:grpSpLocks/>
          </p:cNvGrpSpPr>
          <p:nvPr/>
        </p:nvGrpSpPr>
        <p:grpSpPr bwMode="auto">
          <a:xfrm>
            <a:off x="325438" y="1860550"/>
            <a:ext cx="8323262" cy="4278313"/>
            <a:chOff x="205" y="1172"/>
            <a:chExt cx="5243" cy="2695"/>
          </a:xfrm>
        </p:grpSpPr>
        <p:grpSp>
          <p:nvGrpSpPr>
            <p:cNvPr id="277559" name="Group 55"/>
            <p:cNvGrpSpPr>
              <a:grpSpLocks/>
            </p:cNvGrpSpPr>
            <p:nvPr/>
          </p:nvGrpSpPr>
          <p:grpSpPr bwMode="auto">
            <a:xfrm>
              <a:off x="205" y="1492"/>
              <a:ext cx="2718" cy="2375"/>
              <a:chOff x="205" y="1492"/>
              <a:chExt cx="2718" cy="2375"/>
            </a:xfrm>
          </p:grpSpPr>
          <p:grpSp>
            <p:nvGrpSpPr>
              <p:cNvPr id="277557" name="Group 53"/>
              <p:cNvGrpSpPr>
                <a:grpSpLocks/>
              </p:cNvGrpSpPr>
              <p:nvPr/>
            </p:nvGrpSpPr>
            <p:grpSpPr bwMode="auto">
              <a:xfrm>
                <a:off x="205" y="1492"/>
                <a:ext cx="2718" cy="2375"/>
                <a:chOff x="205" y="1492"/>
                <a:chExt cx="2718" cy="2375"/>
              </a:xfrm>
            </p:grpSpPr>
            <p:grpSp>
              <p:nvGrpSpPr>
                <p:cNvPr id="277539" name="Group 35"/>
                <p:cNvGrpSpPr>
                  <a:grpSpLocks/>
                </p:cNvGrpSpPr>
                <p:nvPr/>
              </p:nvGrpSpPr>
              <p:grpSpPr bwMode="auto">
                <a:xfrm>
                  <a:off x="608" y="2838"/>
                  <a:ext cx="2140" cy="1029"/>
                  <a:chOff x="608" y="2838"/>
                  <a:chExt cx="2140" cy="1029"/>
                </a:xfrm>
              </p:grpSpPr>
              <p:pic>
                <p:nvPicPr>
                  <p:cNvPr id="277525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2838"/>
                    <a:ext cx="1476" cy="1029"/>
                  </a:xfrm>
                  <a:prstGeom prst="rect">
                    <a:avLst/>
                  </a:prstGeom>
                  <a:noFill/>
                  <a:ln w="12700">
                    <a:solidFill>
                      <a:srgbClr val="E4D60C"/>
                    </a:solidFill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7753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608" y="3045"/>
                    <a:ext cx="675" cy="5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E4D60C"/>
                        </a:solidFill>
                        <a:latin typeface="Comic Sans MS" pitchFamily="66" charset="0"/>
                      </a:rPr>
                      <a:t>Mass distribution implied by warping</a:t>
                    </a:r>
                  </a:p>
                </p:txBody>
              </p:sp>
            </p:grpSp>
            <p:grpSp>
              <p:nvGrpSpPr>
                <p:cNvPr id="277541" name="Group 37"/>
                <p:cNvGrpSpPr>
                  <a:grpSpLocks/>
                </p:cNvGrpSpPr>
                <p:nvPr/>
              </p:nvGrpSpPr>
              <p:grpSpPr bwMode="auto">
                <a:xfrm>
                  <a:off x="205" y="1492"/>
                  <a:ext cx="2718" cy="1247"/>
                  <a:chOff x="205" y="1492"/>
                  <a:chExt cx="2718" cy="1247"/>
                </a:xfrm>
              </p:grpSpPr>
              <p:grpSp>
                <p:nvGrpSpPr>
                  <p:cNvPr id="277538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05" y="1492"/>
                    <a:ext cx="2718" cy="1247"/>
                    <a:chOff x="205" y="1492"/>
                    <a:chExt cx="2718" cy="1247"/>
                  </a:xfrm>
                </p:grpSpPr>
                <p:sp>
                  <p:nvSpPr>
                    <p:cNvPr id="277517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" y="1492"/>
                      <a:ext cx="2262" cy="8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/>
                    <a:lstStyle/>
                    <a:p>
                      <a:pPr marL="762000" lvl="1" indent="-3048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Monotype Sorts" charset="2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A) Gravitational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lensing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study…</a:t>
                      </a:r>
                    </a:p>
                    <a:p>
                      <a:pPr marL="762000" lvl="1" indent="-30480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Monotype Sorts" charset="2"/>
                        <a:buChar char="l"/>
                      </a:pPr>
                      <a:endParaRPr lang="en-GB" sz="1600" dirty="0">
                        <a:solidFill>
                          <a:srgbClr val="66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  <p:grpSp>
                  <p:nvGrpSpPr>
                    <p:cNvPr id="277537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4" y="1819"/>
                      <a:ext cx="2329" cy="920"/>
                      <a:chOff x="594" y="1819"/>
                      <a:chExt cx="2329" cy="920"/>
                    </a:xfrm>
                  </p:grpSpPr>
                  <p:pic>
                    <p:nvPicPr>
                      <p:cNvPr id="277527" name="Picture 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" y="1819"/>
                        <a:ext cx="1579" cy="92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E4D60C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  <p:sp>
                    <p:nvSpPr>
                      <p:cNvPr id="27753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48" y="1885"/>
                        <a:ext cx="675" cy="7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GB" sz="1200">
                            <a:solidFill>
                              <a:srgbClr val="E4D60C"/>
                            </a:solidFill>
                            <a:latin typeface="Comic Sans MS" pitchFamily="66" charset="0"/>
                          </a:rPr>
                          <a:t>Images of galaxies warped by central mass</a:t>
                        </a:r>
                      </a:p>
                    </p:txBody>
                  </p:sp>
                  <p:sp>
                    <p:nvSpPr>
                      <p:cNvPr id="277533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20" y="2192"/>
                        <a:ext cx="328" cy="2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E4D60C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277532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92" y="1936"/>
                    <a:ext cx="1264" cy="136"/>
                  </a:xfrm>
                  <a:prstGeom prst="line">
                    <a:avLst/>
                  </a:prstGeom>
                  <a:noFill/>
                  <a:ln w="9525">
                    <a:solidFill>
                      <a:srgbClr val="E4D60C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77543" name="Group 39"/>
              <p:cNvGrpSpPr>
                <a:grpSpLocks/>
              </p:cNvGrpSpPr>
              <p:nvPr/>
            </p:nvGrpSpPr>
            <p:grpSpPr bwMode="auto">
              <a:xfrm>
                <a:off x="2216" y="2821"/>
                <a:ext cx="675" cy="419"/>
                <a:chOff x="2216" y="2821"/>
                <a:chExt cx="675" cy="419"/>
              </a:xfrm>
            </p:grpSpPr>
            <p:sp>
              <p:nvSpPr>
                <p:cNvPr id="277535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6" y="2821"/>
                  <a:ext cx="675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sz="1200">
                      <a:solidFill>
                        <a:schemeClr val="bg1"/>
                      </a:solidFill>
                      <a:latin typeface="Comic Sans MS" pitchFamily="66" charset="0"/>
                    </a:rPr>
                    <a:t>More dark matter!</a:t>
                  </a:r>
                </a:p>
              </p:txBody>
            </p:sp>
            <p:sp>
              <p:nvSpPr>
                <p:cNvPr id="27753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264" y="3128"/>
                  <a:ext cx="120" cy="1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77558" name="Group 54"/>
            <p:cNvGrpSpPr>
              <a:grpSpLocks/>
            </p:cNvGrpSpPr>
            <p:nvPr/>
          </p:nvGrpSpPr>
          <p:grpSpPr bwMode="auto">
            <a:xfrm>
              <a:off x="2917" y="1172"/>
              <a:ext cx="2531" cy="2692"/>
              <a:chOff x="2917" y="1172"/>
              <a:chExt cx="2531" cy="2692"/>
            </a:xfrm>
          </p:grpSpPr>
          <p:sp>
            <p:nvSpPr>
              <p:cNvPr id="277518" name="Rectangle 14"/>
              <p:cNvSpPr>
                <a:spLocks noChangeArrowheads="1"/>
              </p:cNvSpPr>
              <p:nvPr/>
            </p:nvSpPr>
            <p:spPr bwMode="auto">
              <a:xfrm>
                <a:off x="2917" y="1172"/>
                <a:ext cx="2374" cy="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B) ‘Bulk flow’ study…</a:t>
                </a:r>
              </a:p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Char char="l"/>
                </a:pPr>
                <a:r>
                  <a:rPr lang="en-GB" sz="1400" dirty="0">
                    <a:solidFill>
                      <a:schemeClr val="accent1"/>
                    </a:solidFill>
                    <a:latin typeface="Comic Sans MS" pitchFamily="66" charset="0"/>
                  </a:rPr>
                  <a:t>Using </a:t>
                </a:r>
                <a:r>
                  <a:rPr lang="en-GB" sz="1400" dirty="0" err="1">
                    <a:solidFill>
                      <a:schemeClr val="accent1"/>
                    </a:solidFill>
                    <a:latin typeface="Comic Sans MS" pitchFamily="66" charset="0"/>
                  </a:rPr>
                  <a:t>redshift</a:t>
                </a:r>
                <a:r>
                  <a:rPr lang="en-GB" sz="1400" dirty="0">
                    <a:solidFill>
                      <a:schemeClr val="accent1"/>
                    </a:solidFill>
                    <a:latin typeface="Comic Sans MS" pitchFamily="66" charset="0"/>
                  </a:rPr>
                  <a:t> to look at motion of  large scale structures…</a:t>
                </a:r>
              </a:p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Char char="l"/>
                </a:pPr>
                <a:endParaRPr lang="en-GB" sz="1600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grpSp>
            <p:nvGrpSpPr>
              <p:cNvPr id="277549" name="Group 45"/>
              <p:cNvGrpSpPr>
                <a:grpSpLocks/>
              </p:cNvGrpSpPr>
              <p:nvPr/>
            </p:nvGrpSpPr>
            <p:grpSpPr bwMode="auto">
              <a:xfrm>
                <a:off x="3216" y="1800"/>
                <a:ext cx="2232" cy="2064"/>
                <a:chOff x="3216" y="1800"/>
                <a:chExt cx="2232" cy="2064"/>
              </a:xfrm>
            </p:grpSpPr>
            <p:grpSp>
              <p:nvGrpSpPr>
                <p:cNvPr id="277516" name="Group 12"/>
                <p:cNvGrpSpPr>
                  <a:grpSpLocks/>
                </p:cNvGrpSpPr>
                <p:nvPr/>
              </p:nvGrpSpPr>
              <p:grpSpPr bwMode="auto">
                <a:xfrm>
                  <a:off x="3960" y="2464"/>
                  <a:ext cx="1488" cy="1400"/>
                  <a:chOff x="3384" y="2144"/>
                  <a:chExt cx="1816" cy="1768"/>
                </a:xfrm>
              </p:grpSpPr>
              <p:sp>
                <p:nvSpPr>
                  <p:cNvPr id="27751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384" y="2144"/>
                    <a:ext cx="1816" cy="1768"/>
                  </a:xfrm>
                  <a:prstGeom prst="rect">
                    <a:avLst/>
                  </a:prstGeom>
                  <a:solidFill>
                    <a:srgbClr val="DEDEE7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27751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472" y="2216"/>
                    <a:ext cx="1641" cy="1616"/>
                    <a:chOff x="3360" y="2208"/>
                    <a:chExt cx="1745" cy="1752"/>
                  </a:xfrm>
                </p:grpSpPr>
                <p:sp>
                  <p:nvSpPr>
                    <p:cNvPr id="277513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2208"/>
                      <a:ext cx="1744" cy="175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pic>
                  <p:nvPicPr>
                    <p:cNvPr id="27751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362" y="2212"/>
                      <a:ext cx="1743" cy="1736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sp>
              <p:nvSpPr>
                <p:cNvPr id="277519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8" y="3135"/>
                  <a:ext cx="67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sz="1200" dirty="0">
                      <a:solidFill>
                        <a:srgbClr val="E4D60C"/>
                      </a:solidFill>
                      <a:latin typeface="Comic Sans MS" pitchFamily="66" charset="0"/>
                    </a:rPr>
                    <a:t>Large scale structures</a:t>
                  </a:r>
                </a:p>
              </p:txBody>
            </p:sp>
            <p:sp>
              <p:nvSpPr>
                <p:cNvPr id="2775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432" y="1991"/>
                  <a:ext cx="934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1200" b="1">
                      <a:solidFill>
                        <a:srgbClr val="E4D60C"/>
                      </a:solidFill>
                      <a:latin typeface="Comic Sans MS" pitchFamily="66" charset="0"/>
                    </a:rPr>
                    <a:t>‘PSCz’ Infrared Experiment</a:t>
                  </a:r>
                </a:p>
              </p:txBody>
            </p:sp>
            <p:sp>
              <p:nvSpPr>
                <p:cNvPr id="277520" name="Rectangle 16"/>
                <p:cNvSpPr>
                  <a:spLocks noChangeArrowheads="1"/>
                </p:cNvSpPr>
                <p:nvPr/>
              </p:nvSpPr>
              <p:spPr bwMode="auto">
                <a:xfrm>
                  <a:off x="3216" y="2623"/>
                  <a:ext cx="678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sz="1200">
                      <a:solidFill>
                        <a:srgbClr val="E4D60C"/>
                      </a:solidFill>
                      <a:latin typeface="Comic Sans MS" pitchFamily="66" charset="0"/>
                    </a:rPr>
                    <a:t>Velocity survey</a:t>
                  </a:r>
                </a:p>
              </p:txBody>
            </p:sp>
            <p:pic>
              <p:nvPicPr>
                <p:cNvPr id="277547" name="Picture 4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276" y="1800"/>
                  <a:ext cx="1207" cy="8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77550" name="Rectangle 46"/>
          <p:cNvSpPr>
            <a:spLocks noChangeArrowheads="1"/>
          </p:cNvSpPr>
          <p:nvPr/>
        </p:nvSpPr>
        <p:spPr bwMode="auto">
          <a:xfrm>
            <a:off x="1377950" y="3843338"/>
            <a:ext cx="2921000" cy="557212"/>
          </a:xfrm>
          <a:prstGeom prst="rect">
            <a:avLst/>
          </a:prstGeom>
          <a:solidFill>
            <a:schemeClr val="accent2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kumimoji="1" lang="en-GB" sz="28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</a:t>
            </a:r>
            <a:r>
              <a:rPr kumimoji="1" lang="en-GB" sz="2800" b="1" baseline="-2500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clusters</a:t>
            </a:r>
            <a:r>
              <a:rPr kumimoji="1" lang="en-GB" sz="28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kumimoji="1" lang="en-GB" sz="28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~ 0.25</a:t>
            </a:r>
          </a:p>
        </p:txBody>
      </p:sp>
      <p:sp>
        <p:nvSpPr>
          <p:cNvPr id="277554" name="Rectangle 50"/>
          <p:cNvSpPr>
            <a:spLocks noChangeArrowheads="1"/>
          </p:cNvSpPr>
          <p:nvPr/>
        </p:nvSpPr>
        <p:spPr bwMode="auto">
          <a:xfrm>
            <a:off x="4984750" y="3856038"/>
            <a:ext cx="3111500" cy="557212"/>
          </a:xfrm>
          <a:prstGeom prst="rect">
            <a:avLst/>
          </a:prstGeom>
          <a:solidFill>
            <a:schemeClr val="accent2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kumimoji="1" lang="en-GB" sz="28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</a:t>
            </a:r>
            <a:r>
              <a:rPr kumimoji="1" lang="en-GB" sz="2800" b="1" baseline="-2500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bulkflow</a:t>
            </a:r>
            <a:r>
              <a:rPr kumimoji="1" lang="en-GB" sz="28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</a:t>
            </a:r>
            <a:r>
              <a:rPr kumimoji="1" lang="en-GB" sz="28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0.25</a:t>
            </a:r>
          </a:p>
        </p:txBody>
      </p:sp>
      <p:sp>
        <p:nvSpPr>
          <p:cNvPr id="277551" name="Rectangle 47"/>
          <p:cNvSpPr>
            <a:spLocks noChangeArrowheads="1"/>
          </p:cNvSpPr>
          <p:nvPr/>
        </p:nvSpPr>
        <p:spPr bwMode="auto">
          <a:xfrm>
            <a:off x="3511550" y="4376738"/>
            <a:ext cx="2552700" cy="742950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kumimoji="1" lang="en-GB" sz="1400" dirty="0">
                <a:latin typeface="Comic Sans MS" pitchFamily="66" charset="0"/>
                <a:sym typeface="Symbol" pitchFamily="18" charset="2"/>
              </a:rPr>
              <a:t>At largest scales we see ~25% of what is needed to make a flat universe.</a:t>
            </a:r>
            <a:endParaRPr kumimoji="1" lang="en-GB" sz="1400" dirty="0">
              <a:latin typeface="Comic Sans MS" pitchFamily="66" charset="0"/>
            </a:endParaRPr>
          </a:p>
        </p:txBody>
      </p:sp>
      <p:sp>
        <p:nvSpPr>
          <p:cNvPr id="277556" name="Rectangle 5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 dirty="0">
                <a:effectLst/>
              </a:rPr>
              <a:t>Vital statistics of the universe…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Measurements of density (3)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50" grpId="0" animBg="1" autoUpdateAnimBg="0"/>
      <p:bldP spid="277554" grpId="0" animBg="1" autoUpdateAnimBg="0"/>
      <p:bldP spid="27755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3C1DC-198A-4EC0-8AC5-9B518723691A}" type="slidenum">
              <a:rPr lang="en-US"/>
              <a:pPr/>
              <a:t>14</a:t>
            </a:fld>
            <a:endParaRPr lang="en-US"/>
          </a:p>
        </p:txBody>
      </p:sp>
      <p:sp>
        <p:nvSpPr>
          <p:cNvPr id="278576" name="Rectangle 48"/>
          <p:cNvSpPr>
            <a:spLocks noChangeArrowheads="1"/>
          </p:cNvSpPr>
          <p:nvPr/>
        </p:nvSpPr>
        <p:spPr bwMode="auto">
          <a:xfrm>
            <a:off x="1039813" y="1703388"/>
            <a:ext cx="4445000" cy="431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1712913" y="2205038"/>
            <a:ext cx="3101975" cy="3238500"/>
          </a:xfrm>
          <a:prstGeom prst="rect">
            <a:avLst/>
          </a:prstGeom>
          <a:gradFill rotWithShape="0">
            <a:gsLst>
              <a:gs pos="0">
                <a:srgbClr val="FAFD00">
                  <a:gamma/>
                  <a:tint val="40000"/>
                  <a:invGamma/>
                </a:srgbClr>
              </a:gs>
              <a:gs pos="100000">
                <a:srgbClr val="FAFD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8590" name="Group 62"/>
          <p:cNvGrpSpPr>
            <a:grpSpLocks/>
          </p:cNvGrpSpPr>
          <p:nvPr/>
        </p:nvGrpSpPr>
        <p:grpSpPr bwMode="auto">
          <a:xfrm>
            <a:off x="2478088" y="4540250"/>
            <a:ext cx="1181100" cy="271463"/>
            <a:chOff x="2393" y="2852"/>
            <a:chExt cx="744" cy="171"/>
          </a:xfrm>
        </p:grpSpPr>
        <p:sp>
          <p:nvSpPr>
            <p:cNvPr id="278539" name="Oval 11"/>
            <p:cNvSpPr>
              <a:spLocks noChangeArrowheads="1"/>
            </p:cNvSpPr>
            <p:nvPr/>
          </p:nvSpPr>
          <p:spPr bwMode="auto">
            <a:xfrm>
              <a:off x="2393" y="2899"/>
              <a:ext cx="67" cy="65"/>
            </a:xfrm>
            <a:prstGeom prst="ellipse">
              <a:avLst/>
            </a:prstGeom>
            <a:solidFill>
              <a:srgbClr val="BD08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40" name="Rectangle 12"/>
            <p:cNvSpPr>
              <a:spLocks noChangeArrowheads="1"/>
            </p:cNvSpPr>
            <p:nvPr/>
          </p:nvSpPr>
          <p:spPr bwMode="auto">
            <a:xfrm>
              <a:off x="2455" y="2852"/>
              <a:ext cx="68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latin typeface="Times" pitchFamily="18" charset="0"/>
                </a:rPr>
                <a:t>Galaxy: Stars</a:t>
              </a:r>
            </a:p>
          </p:txBody>
        </p:sp>
      </p:grpSp>
      <p:sp>
        <p:nvSpPr>
          <p:cNvPr id="278548" name="Rectangle 20"/>
          <p:cNvSpPr>
            <a:spLocks noChangeArrowheads="1"/>
          </p:cNvSpPr>
          <p:nvPr/>
        </p:nvSpPr>
        <p:spPr bwMode="auto">
          <a:xfrm rot="16200000">
            <a:off x="1077119" y="3604419"/>
            <a:ext cx="3762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2000" b="1">
                <a:latin typeface="Symbol" pitchFamily="18" charset="2"/>
              </a:rPr>
              <a:t></a:t>
            </a:r>
          </a:p>
        </p:txBody>
      </p:sp>
      <p:sp>
        <p:nvSpPr>
          <p:cNvPr id="278549" name="Rectangle 21"/>
          <p:cNvSpPr>
            <a:spLocks noChangeArrowheads="1"/>
          </p:cNvSpPr>
          <p:nvPr/>
        </p:nvSpPr>
        <p:spPr bwMode="auto">
          <a:xfrm>
            <a:off x="1458913" y="2462213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1</a:t>
            </a:r>
          </a:p>
        </p:txBody>
      </p:sp>
      <p:sp>
        <p:nvSpPr>
          <p:cNvPr id="278550" name="Rectangle 22"/>
          <p:cNvSpPr>
            <a:spLocks noChangeArrowheads="1"/>
          </p:cNvSpPr>
          <p:nvPr/>
        </p:nvSpPr>
        <p:spPr bwMode="auto">
          <a:xfrm>
            <a:off x="1349375" y="3354388"/>
            <a:ext cx="4032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0.1</a:t>
            </a:r>
          </a:p>
        </p:txBody>
      </p:sp>
      <p:sp>
        <p:nvSpPr>
          <p:cNvPr id="278551" name="Rectangle 23"/>
          <p:cNvSpPr>
            <a:spLocks noChangeArrowheads="1"/>
          </p:cNvSpPr>
          <p:nvPr/>
        </p:nvSpPr>
        <p:spPr bwMode="auto">
          <a:xfrm>
            <a:off x="1270000" y="4219575"/>
            <a:ext cx="4921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0.01</a:t>
            </a:r>
          </a:p>
        </p:txBody>
      </p:sp>
      <p:sp>
        <p:nvSpPr>
          <p:cNvPr id="278552" name="Rectangle 24"/>
          <p:cNvSpPr>
            <a:spLocks noChangeArrowheads="1"/>
          </p:cNvSpPr>
          <p:nvPr/>
        </p:nvSpPr>
        <p:spPr bwMode="auto">
          <a:xfrm>
            <a:off x="1190625" y="5126038"/>
            <a:ext cx="5810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0.001</a:t>
            </a:r>
          </a:p>
        </p:txBody>
      </p:sp>
      <p:sp>
        <p:nvSpPr>
          <p:cNvPr id="278553" name="Line 25"/>
          <p:cNvSpPr>
            <a:spLocks noChangeShapeType="1"/>
          </p:cNvSpPr>
          <p:nvPr/>
        </p:nvSpPr>
        <p:spPr bwMode="auto">
          <a:xfrm>
            <a:off x="1657350" y="2571750"/>
            <a:ext cx="11588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554" name="Line 26"/>
          <p:cNvSpPr>
            <a:spLocks noChangeShapeType="1"/>
          </p:cNvSpPr>
          <p:nvPr/>
        </p:nvSpPr>
        <p:spPr bwMode="auto">
          <a:xfrm>
            <a:off x="1652588" y="3473450"/>
            <a:ext cx="1222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555" name="Line 27"/>
          <p:cNvSpPr>
            <a:spLocks noChangeShapeType="1"/>
          </p:cNvSpPr>
          <p:nvPr/>
        </p:nvSpPr>
        <p:spPr bwMode="auto">
          <a:xfrm>
            <a:off x="1660525" y="4352925"/>
            <a:ext cx="1079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556" name="Line 28"/>
          <p:cNvSpPr>
            <a:spLocks noChangeShapeType="1"/>
          </p:cNvSpPr>
          <p:nvPr/>
        </p:nvSpPr>
        <p:spPr bwMode="auto">
          <a:xfrm>
            <a:off x="1665288" y="5256213"/>
            <a:ext cx="984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557" name="Rectangle 29"/>
          <p:cNvSpPr>
            <a:spLocks noChangeArrowheads="1"/>
          </p:cNvSpPr>
          <p:nvPr/>
        </p:nvSpPr>
        <p:spPr bwMode="auto">
          <a:xfrm>
            <a:off x="3729038" y="5675313"/>
            <a:ext cx="1179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600">
                <a:latin typeface="Times" pitchFamily="18" charset="0"/>
              </a:rPr>
              <a:t>Scale (Mpc)</a:t>
            </a:r>
          </a:p>
        </p:txBody>
      </p:sp>
      <p:sp>
        <p:nvSpPr>
          <p:cNvPr id="278558" name="Line 30"/>
          <p:cNvSpPr>
            <a:spLocks noChangeShapeType="1"/>
          </p:cNvSpPr>
          <p:nvPr/>
        </p:nvSpPr>
        <p:spPr bwMode="auto">
          <a:xfrm>
            <a:off x="3289300" y="5399088"/>
            <a:ext cx="1588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559" name="Line 31"/>
          <p:cNvSpPr>
            <a:spLocks noChangeShapeType="1"/>
          </p:cNvSpPr>
          <p:nvPr/>
        </p:nvSpPr>
        <p:spPr bwMode="auto">
          <a:xfrm>
            <a:off x="4038600" y="5399088"/>
            <a:ext cx="1588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560" name="Line 32"/>
          <p:cNvSpPr>
            <a:spLocks noChangeShapeType="1"/>
          </p:cNvSpPr>
          <p:nvPr/>
        </p:nvSpPr>
        <p:spPr bwMode="auto">
          <a:xfrm>
            <a:off x="4818063" y="5399088"/>
            <a:ext cx="1587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561" name="Line 33"/>
          <p:cNvSpPr>
            <a:spLocks noChangeShapeType="1"/>
          </p:cNvSpPr>
          <p:nvPr/>
        </p:nvSpPr>
        <p:spPr bwMode="auto">
          <a:xfrm>
            <a:off x="2546350" y="5399088"/>
            <a:ext cx="1588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562" name="Line 34"/>
          <p:cNvSpPr>
            <a:spLocks noChangeShapeType="1"/>
          </p:cNvSpPr>
          <p:nvPr/>
        </p:nvSpPr>
        <p:spPr bwMode="auto">
          <a:xfrm>
            <a:off x="1714500" y="5399088"/>
            <a:ext cx="1588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563" name="Rectangle 35"/>
          <p:cNvSpPr>
            <a:spLocks noChangeArrowheads="1"/>
          </p:cNvSpPr>
          <p:nvPr/>
        </p:nvSpPr>
        <p:spPr bwMode="auto">
          <a:xfrm>
            <a:off x="3184525" y="5453063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1</a:t>
            </a:r>
          </a:p>
        </p:txBody>
      </p:sp>
      <p:sp>
        <p:nvSpPr>
          <p:cNvPr id="278564" name="Rectangle 36"/>
          <p:cNvSpPr>
            <a:spLocks noChangeArrowheads="1"/>
          </p:cNvSpPr>
          <p:nvPr/>
        </p:nvSpPr>
        <p:spPr bwMode="auto">
          <a:xfrm>
            <a:off x="3814763" y="5448300"/>
            <a:ext cx="4476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100</a:t>
            </a:r>
          </a:p>
        </p:txBody>
      </p:sp>
      <p:sp>
        <p:nvSpPr>
          <p:cNvPr id="278565" name="Rectangle 37"/>
          <p:cNvSpPr>
            <a:spLocks noChangeArrowheads="1"/>
          </p:cNvSpPr>
          <p:nvPr/>
        </p:nvSpPr>
        <p:spPr bwMode="auto">
          <a:xfrm>
            <a:off x="4513263" y="5453063"/>
            <a:ext cx="6254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10000</a:t>
            </a:r>
          </a:p>
        </p:txBody>
      </p:sp>
      <p:sp>
        <p:nvSpPr>
          <p:cNvPr id="278566" name="Rectangle 38"/>
          <p:cNvSpPr>
            <a:spLocks noChangeArrowheads="1"/>
          </p:cNvSpPr>
          <p:nvPr/>
        </p:nvSpPr>
        <p:spPr bwMode="auto">
          <a:xfrm>
            <a:off x="2336800" y="5453063"/>
            <a:ext cx="4921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0.01</a:t>
            </a:r>
          </a:p>
        </p:txBody>
      </p:sp>
      <p:sp>
        <p:nvSpPr>
          <p:cNvPr id="278567" name="Rectangle 39"/>
          <p:cNvSpPr>
            <a:spLocks noChangeArrowheads="1"/>
          </p:cNvSpPr>
          <p:nvPr/>
        </p:nvSpPr>
        <p:spPr bwMode="auto">
          <a:xfrm>
            <a:off x="1454150" y="5453063"/>
            <a:ext cx="6699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0.0001</a:t>
            </a:r>
          </a:p>
        </p:txBody>
      </p:sp>
      <p:grpSp>
        <p:nvGrpSpPr>
          <p:cNvPr id="278593" name="Group 65"/>
          <p:cNvGrpSpPr>
            <a:grpSpLocks/>
          </p:cNvGrpSpPr>
          <p:nvPr/>
        </p:nvGrpSpPr>
        <p:grpSpPr bwMode="auto">
          <a:xfrm>
            <a:off x="2490788" y="3579813"/>
            <a:ext cx="1427162" cy="271462"/>
            <a:chOff x="2401" y="2335"/>
            <a:chExt cx="899" cy="171"/>
          </a:xfrm>
        </p:grpSpPr>
        <p:sp>
          <p:nvSpPr>
            <p:cNvPr id="278541" name="Rectangle 13"/>
            <p:cNvSpPr>
              <a:spLocks noChangeArrowheads="1"/>
            </p:cNvSpPr>
            <p:nvPr/>
          </p:nvSpPr>
          <p:spPr bwMode="auto">
            <a:xfrm>
              <a:off x="2458" y="2335"/>
              <a:ext cx="84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latin typeface="Times" pitchFamily="18" charset="0"/>
                </a:rPr>
                <a:t>Galaxy: All Mass</a:t>
              </a:r>
            </a:p>
          </p:txBody>
        </p:sp>
        <p:sp>
          <p:nvSpPr>
            <p:cNvPr id="278580" name="Oval 52"/>
            <p:cNvSpPr>
              <a:spLocks noChangeArrowheads="1"/>
            </p:cNvSpPr>
            <p:nvPr/>
          </p:nvSpPr>
          <p:spPr bwMode="auto">
            <a:xfrm>
              <a:off x="2401" y="2379"/>
              <a:ext cx="67" cy="65"/>
            </a:xfrm>
            <a:prstGeom prst="ellipse">
              <a:avLst/>
            </a:prstGeom>
            <a:solidFill>
              <a:srgbClr val="BD08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8618" name="Group 90"/>
          <p:cNvGrpSpPr>
            <a:grpSpLocks/>
          </p:cNvGrpSpPr>
          <p:nvPr/>
        </p:nvGrpSpPr>
        <p:grpSpPr bwMode="auto">
          <a:xfrm>
            <a:off x="2619375" y="3022600"/>
            <a:ext cx="935038" cy="509588"/>
            <a:chOff x="1650" y="1866"/>
            <a:chExt cx="589" cy="321"/>
          </a:xfrm>
        </p:grpSpPr>
        <p:sp>
          <p:nvSpPr>
            <p:cNvPr id="278544" name="Rectangle 16"/>
            <p:cNvSpPr>
              <a:spLocks noChangeArrowheads="1"/>
            </p:cNvSpPr>
            <p:nvPr/>
          </p:nvSpPr>
          <p:spPr bwMode="auto">
            <a:xfrm>
              <a:off x="1650" y="1901"/>
              <a:ext cx="58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GB" sz="1200" b="1">
                  <a:latin typeface="Times" pitchFamily="18" charset="0"/>
                </a:rPr>
                <a:t>Galaxy Clusters</a:t>
              </a:r>
            </a:p>
          </p:txBody>
        </p:sp>
        <p:sp>
          <p:nvSpPr>
            <p:cNvPr id="278546" name="Line 18"/>
            <p:cNvSpPr>
              <a:spLocks noChangeShapeType="1"/>
            </p:cNvSpPr>
            <p:nvPr/>
          </p:nvSpPr>
          <p:spPr bwMode="auto">
            <a:xfrm>
              <a:off x="2082" y="1866"/>
              <a:ext cx="0" cy="168"/>
            </a:xfrm>
            <a:prstGeom prst="line">
              <a:avLst/>
            </a:prstGeom>
            <a:noFill/>
            <a:ln w="19050">
              <a:solidFill>
                <a:srgbClr val="BD0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82" name="Oval 54"/>
            <p:cNvSpPr>
              <a:spLocks noChangeArrowheads="1"/>
            </p:cNvSpPr>
            <p:nvPr/>
          </p:nvSpPr>
          <p:spPr bwMode="auto">
            <a:xfrm>
              <a:off x="2041" y="1907"/>
              <a:ext cx="67" cy="65"/>
            </a:xfrm>
            <a:prstGeom prst="ellipse">
              <a:avLst/>
            </a:prstGeom>
            <a:solidFill>
              <a:srgbClr val="BD08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8619" name="Group 91"/>
          <p:cNvGrpSpPr>
            <a:grpSpLocks/>
          </p:cNvGrpSpPr>
          <p:nvPr/>
        </p:nvGrpSpPr>
        <p:grpSpPr bwMode="auto">
          <a:xfrm>
            <a:off x="3452813" y="2819400"/>
            <a:ext cx="809625" cy="454025"/>
            <a:chOff x="2183" y="1678"/>
            <a:chExt cx="510" cy="286"/>
          </a:xfrm>
        </p:grpSpPr>
        <p:sp>
          <p:nvSpPr>
            <p:cNvPr id="278545" name="Rectangle 17"/>
            <p:cNvSpPr>
              <a:spLocks noChangeArrowheads="1"/>
            </p:cNvSpPr>
            <p:nvPr/>
          </p:nvSpPr>
          <p:spPr bwMode="auto">
            <a:xfrm>
              <a:off x="2183" y="1678"/>
              <a:ext cx="5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GB" sz="1200" b="1">
                  <a:latin typeface="Times" pitchFamily="18" charset="0"/>
                </a:rPr>
                <a:t>Bulk </a:t>
              </a:r>
            </a:p>
            <a:p>
              <a:r>
                <a:rPr lang="en-GB" sz="1200" b="1">
                  <a:latin typeface="Times" pitchFamily="18" charset="0"/>
                </a:rPr>
                <a:t>Flow</a:t>
              </a:r>
            </a:p>
          </p:txBody>
        </p:sp>
        <p:sp>
          <p:nvSpPr>
            <p:cNvPr id="278583" name="Line 55"/>
            <p:cNvSpPr>
              <a:spLocks noChangeShapeType="1"/>
            </p:cNvSpPr>
            <p:nvPr/>
          </p:nvSpPr>
          <p:spPr bwMode="auto">
            <a:xfrm rot="5400000">
              <a:off x="2566" y="1822"/>
              <a:ext cx="0" cy="96"/>
            </a:xfrm>
            <a:prstGeom prst="line">
              <a:avLst/>
            </a:prstGeom>
            <a:noFill/>
            <a:ln w="19050">
              <a:solidFill>
                <a:srgbClr val="BD0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84" name="Line 56"/>
            <p:cNvSpPr>
              <a:spLocks noChangeShapeType="1"/>
            </p:cNvSpPr>
            <p:nvPr/>
          </p:nvSpPr>
          <p:spPr bwMode="auto">
            <a:xfrm flipH="1">
              <a:off x="2566" y="1786"/>
              <a:ext cx="0" cy="80"/>
            </a:xfrm>
            <a:prstGeom prst="line">
              <a:avLst/>
            </a:prstGeom>
            <a:noFill/>
            <a:ln w="19050">
              <a:solidFill>
                <a:srgbClr val="BD0800"/>
              </a:solidFill>
              <a:round/>
              <a:headEnd type="arrow" w="sm" len="sm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8589" name="Group 61"/>
          <p:cNvGrpSpPr>
            <a:grpSpLocks/>
          </p:cNvGrpSpPr>
          <p:nvPr/>
        </p:nvGrpSpPr>
        <p:grpSpPr bwMode="auto">
          <a:xfrm>
            <a:off x="1714500" y="2501900"/>
            <a:ext cx="3098800" cy="600075"/>
            <a:chOff x="1912" y="1576"/>
            <a:chExt cx="1952" cy="378"/>
          </a:xfrm>
        </p:grpSpPr>
        <p:sp>
          <p:nvSpPr>
            <p:cNvPr id="278579" name="Rectangle 51"/>
            <p:cNvSpPr>
              <a:spLocks noChangeArrowheads="1"/>
            </p:cNvSpPr>
            <p:nvPr/>
          </p:nvSpPr>
          <p:spPr bwMode="auto">
            <a:xfrm>
              <a:off x="1912" y="1576"/>
              <a:ext cx="1952" cy="88"/>
            </a:xfrm>
            <a:prstGeom prst="rect">
              <a:avLst/>
            </a:prstGeom>
            <a:solidFill>
              <a:srgbClr val="BD08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86" name="Rectangle 58"/>
            <p:cNvSpPr>
              <a:spLocks noChangeArrowheads="1"/>
            </p:cNvSpPr>
            <p:nvPr/>
          </p:nvSpPr>
          <p:spPr bwMode="auto">
            <a:xfrm>
              <a:off x="1922" y="1783"/>
              <a:ext cx="65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latin typeface="Times" pitchFamily="18" charset="0"/>
                </a:rPr>
                <a:t>CMB ripples</a:t>
              </a:r>
            </a:p>
          </p:txBody>
        </p:sp>
        <p:sp>
          <p:nvSpPr>
            <p:cNvPr id="278587" name="Line 59"/>
            <p:cNvSpPr>
              <a:spLocks noChangeShapeType="1"/>
            </p:cNvSpPr>
            <p:nvPr/>
          </p:nvSpPr>
          <p:spPr bwMode="auto">
            <a:xfrm flipV="1">
              <a:off x="2216" y="1656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8588" name="Group 60"/>
          <p:cNvGrpSpPr>
            <a:grpSpLocks/>
          </p:cNvGrpSpPr>
          <p:nvPr/>
        </p:nvGrpSpPr>
        <p:grpSpPr bwMode="auto">
          <a:xfrm>
            <a:off x="1701800" y="2232025"/>
            <a:ext cx="3098800" cy="339725"/>
            <a:chOff x="1904" y="1398"/>
            <a:chExt cx="1952" cy="214"/>
          </a:xfrm>
        </p:grpSpPr>
        <p:sp>
          <p:nvSpPr>
            <p:cNvPr id="278568" name="Line 40"/>
            <p:cNvSpPr>
              <a:spLocks noChangeShapeType="1"/>
            </p:cNvSpPr>
            <p:nvPr/>
          </p:nvSpPr>
          <p:spPr bwMode="auto">
            <a:xfrm>
              <a:off x="1915" y="1612"/>
              <a:ext cx="1941" cy="0"/>
            </a:xfrm>
            <a:prstGeom prst="line">
              <a:avLst/>
            </a:prstGeom>
            <a:noFill/>
            <a:ln w="38100">
              <a:solidFill>
                <a:srgbClr val="31009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569" name="Rectangle 41"/>
            <p:cNvSpPr>
              <a:spLocks noChangeArrowheads="1"/>
            </p:cNvSpPr>
            <p:nvPr/>
          </p:nvSpPr>
          <p:spPr bwMode="auto">
            <a:xfrm>
              <a:off x="1904" y="1398"/>
              <a:ext cx="117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400" b="1">
                  <a:solidFill>
                    <a:srgbClr val="31009C"/>
                  </a:solidFill>
                  <a:latin typeface="Times" pitchFamily="18" charset="0"/>
                </a:rPr>
                <a:t>Prediction of Inflation</a:t>
              </a:r>
            </a:p>
          </p:txBody>
        </p:sp>
      </p:grpSp>
      <p:sp>
        <p:nvSpPr>
          <p:cNvPr id="278595" name="Text Box 67"/>
          <p:cNvSpPr txBox="1">
            <a:spLocks noChangeArrowheads="1"/>
          </p:cNvSpPr>
          <p:nvPr/>
        </p:nvSpPr>
        <p:spPr bwMode="auto">
          <a:xfrm>
            <a:off x="1127125" y="1774825"/>
            <a:ext cx="16478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Comic Sans MS" pitchFamily="66" charset="0"/>
              </a:rPr>
              <a:t>Results so far…</a:t>
            </a:r>
          </a:p>
        </p:txBody>
      </p:sp>
      <p:sp>
        <p:nvSpPr>
          <p:cNvPr id="278598" name="Rectangle 70"/>
          <p:cNvSpPr>
            <a:spLocks noChangeArrowheads="1"/>
          </p:cNvSpPr>
          <p:nvPr/>
        </p:nvSpPr>
        <p:spPr bwMode="auto">
          <a:xfrm>
            <a:off x="5184775" y="4286250"/>
            <a:ext cx="34131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140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8600" name="Line 72"/>
          <p:cNvSpPr>
            <a:spLocks noChangeShapeType="1"/>
          </p:cNvSpPr>
          <p:nvPr/>
        </p:nvSpPr>
        <p:spPr bwMode="auto">
          <a:xfrm>
            <a:off x="3656013" y="471805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606" name="AutoShape 78"/>
          <p:cNvSpPr>
            <a:spLocks noChangeArrowheads="1"/>
          </p:cNvSpPr>
          <p:nvPr/>
        </p:nvSpPr>
        <p:spPr bwMode="auto">
          <a:xfrm>
            <a:off x="4138613" y="3182938"/>
            <a:ext cx="635000" cy="1504950"/>
          </a:xfrm>
          <a:prstGeom prst="upArrow">
            <a:avLst>
              <a:gd name="adj1" fmla="val 50000"/>
              <a:gd name="adj2" fmla="val 5925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605" name="Text Box 77"/>
          <p:cNvSpPr txBox="1">
            <a:spLocks noChangeArrowheads="1"/>
          </p:cNvSpPr>
          <p:nvPr/>
        </p:nvSpPr>
        <p:spPr bwMode="auto">
          <a:xfrm rot="-5445960">
            <a:off x="3748087" y="3760788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Comic Sans MS" pitchFamily="66" charset="0"/>
              </a:rPr>
              <a:t>Dark Matter</a:t>
            </a:r>
          </a:p>
        </p:txBody>
      </p:sp>
      <p:grpSp>
        <p:nvGrpSpPr>
          <p:cNvPr id="278617" name="Group 89"/>
          <p:cNvGrpSpPr>
            <a:grpSpLocks/>
          </p:cNvGrpSpPr>
          <p:nvPr/>
        </p:nvGrpSpPr>
        <p:grpSpPr bwMode="auto">
          <a:xfrm>
            <a:off x="5413375" y="5057775"/>
            <a:ext cx="3019425" cy="1600200"/>
            <a:chOff x="3514" y="3024"/>
            <a:chExt cx="1902" cy="1008"/>
          </a:xfrm>
        </p:grpSpPr>
        <p:sp>
          <p:nvSpPr>
            <p:cNvPr id="278616" name="Oval 88"/>
            <p:cNvSpPr>
              <a:spLocks noChangeArrowheads="1"/>
            </p:cNvSpPr>
            <p:nvPr/>
          </p:nvSpPr>
          <p:spPr bwMode="auto">
            <a:xfrm>
              <a:off x="3840" y="3024"/>
              <a:ext cx="1496" cy="70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612" name="Rectangle 84"/>
            <p:cNvSpPr>
              <a:spLocks noChangeArrowheads="1"/>
            </p:cNvSpPr>
            <p:nvPr/>
          </p:nvSpPr>
          <p:spPr bwMode="auto">
            <a:xfrm>
              <a:off x="3514" y="3136"/>
              <a:ext cx="1902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62000" lvl="1" indent="-304800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400" b="1" dirty="0">
                  <a:solidFill>
                    <a:srgbClr val="BD0800"/>
                  </a:solidFill>
                  <a:latin typeface="Comic Sans MS" pitchFamily="66" charset="0"/>
                </a:rPr>
                <a:t>Is this enough to</a:t>
              </a:r>
            </a:p>
            <a:p>
              <a:pPr marL="762000" lvl="1" indent="-304800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400" b="1" dirty="0">
                  <a:solidFill>
                    <a:srgbClr val="BD0800"/>
                  </a:solidFill>
                  <a:latin typeface="Comic Sans MS" pitchFamily="66" charset="0"/>
                </a:rPr>
                <a:t>understand the fate of</a:t>
              </a:r>
            </a:p>
            <a:p>
              <a:pPr marL="762000" lvl="1" indent="-304800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1400" b="1" dirty="0">
                  <a:solidFill>
                    <a:srgbClr val="BD0800"/>
                  </a:solidFill>
                  <a:latin typeface="Comic Sans MS" pitchFamily="66" charset="0"/>
                </a:rPr>
                <a:t>the universe?</a:t>
              </a:r>
              <a:endParaRPr lang="en-GB" sz="1600" b="1" dirty="0">
                <a:solidFill>
                  <a:srgbClr val="BD0800"/>
                </a:solidFill>
                <a:latin typeface="Comic Sans MS" pitchFamily="66" charset="0"/>
              </a:endParaRPr>
            </a:p>
          </p:txBody>
        </p:sp>
      </p:grpSp>
      <p:sp>
        <p:nvSpPr>
          <p:cNvPr id="278613" name="Text Box 85"/>
          <p:cNvSpPr txBox="1">
            <a:spLocks noChangeArrowheads="1"/>
          </p:cNvSpPr>
          <p:nvPr/>
        </p:nvSpPr>
        <p:spPr bwMode="auto">
          <a:xfrm>
            <a:off x="4632325" y="2362200"/>
            <a:ext cx="102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200" b="1"/>
              <a:t>Flat universe</a:t>
            </a:r>
          </a:p>
        </p:txBody>
      </p:sp>
      <p:grpSp>
        <p:nvGrpSpPr>
          <p:cNvPr id="278622" name="Group 94"/>
          <p:cNvGrpSpPr>
            <a:grpSpLocks/>
          </p:cNvGrpSpPr>
          <p:nvPr/>
        </p:nvGrpSpPr>
        <p:grpSpPr bwMode="auto">
          <a:xfrm>
            <a:off x="5108575" y="1708150"/>
            <a:ext cx="3616325" cy="3092450"/>
            <a:chOff x="3218" y="1076"/>
            <a:chExt cx="2278" cy="1948"/>
          </a:xfrm>
        </p:grpSpPr>
        <p:sp>
          <p:nvSpPr>
            <p:cNvPr id="278597" name="Rectangle 69"/>
            <p:cNvSpPr>
              <a:spLocks noChangeArrowheads="1"/>
            </p:cNvSpPr>
            <p:nvPr/>
          </p:nvSpPr>
          <p:spPr bwMode="auto">
            <a:xfrm>
              <a:off x="3218" y="1076"/>
              <a:ext cx="2278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dirty="0">
                  <a:solidFill>
                    <a:schemeClr val="bg1"/>
                  </a:solidFill>
                  <a:latin typeface="Comic Sans MS" pitchFamily="66" charset="0"/>
                </a:rPr>
                <a:t>Results so far…</a:t>
              </a:r>
            </a:p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400" dirty="0">
                  <a:solidFill>
                    <a:srgbClr val="66FFFF"/>
                  </a:solidFill>
                  <a:latin typeface="Comic Sans MS" pitchFamily="66" charset="0"/>
                </a:rPr>
                <a:t>Inflation theory and CMB observations indicate:</a:t>
              </a:r>
            </a:p>
            <a:p>
              <a:pPr marL="1181100" lvl="2" indent="-266700">
                <a:lnSpc>
                  <a:spcPct val="90000"/>
                </a:lnSpc>
                <a:spcBef>
                  <a:spcPct val="20000"/>
                </a:spcBef>
                <a:buClr>
                  <a:srgbClr val="FFFF99"/>
                </a:buClr>
                <a:buSzPct val="75000"/>
                <a:buFont typeface="Monotype Sorts" charset="2"/>
                <a:buChar char="u"/>
              </a:pPr>
              <a:r>
                <a:rPr lang="en-GB" sz="1400" dirty="0">
                  <a:solidFill>
                    <a:schemeClr val="accent1"/>
                  </a:solidFill>
                  <a:latin typeface="Helvetica" pitchFamily="34" charset="0"/>
                </a:rPr>
                <a:t>The universe is FLAT</a:t>
              </a:r>
            </a:p>
            <a:p>
              <a:pPr marL="1181100" lvl="2" indent="-266700">
                <a:lnSpc>
                  <a:spcPct val="90000"/>
                </a:lnSpc>
                <a:spcBef>
                  <a:spcPct val="20000"/>
                </a:spcBef>
                <a:buClr>
                  <a:srgbClr val="FFFF99"/>
                </a:buClr>
                <a:buSzPct val="75000"/>
                <a:buFont typeface="Monotype Sorts" charset="2"/>
                <a:buNone/>
              </a:pPr>
              <a:r>
                <a:rPr lang="en-GB" sz="1400" dirty="0">
                  <a:solidFill>
                    <a:schemeClr val="accent1"/>
                  </a:solidFill>
                  <a:latin typeface="Helvetica" pitchFamily="34" charset="0"/>
                  <a:sym typeface="Symbol" pitchFamily="18" charset="2"/>
                </a:rPr>
                <a:t>     (</a:t>
              </a:r>
              <a:r>
                <a:rPr lang="en-GB" sz="1400" dirty="0" err="1">
                  <a:solidFill>
                    <a:schemeClr val="accent1"/>
                  </a:solidFill>
                  <a:latin typeface="Helvetica" pitchFamily="34" charset="0"/>
                  <a:sym typeface="Symbol" pitchFamily="18" charset="2"/>
                </a:rPr>
                <a:t>ie</a:t>
              </a:r>
              <a:r>
                <a:rPr lang="en-GB" sz="1400" dirty="0">
                  <a:solidFill>
                    <a:schemeClr val="accent1"/>
                  </a:solidFill>
                  <a:latin typeface="Helvetica" pitchFamily="34" charset="0"/>
                  <a:sym typeface="Symbol" pitchFamily="18" charset="2"/>
                </a:rPr>
                <a:t>. </a:t>
              </a:r>
              <a:r>
                <a:rPr lang="en-GB" sz="1400" baseline="-25000" dirty="0">
                  <a:solidFill>
                    <a:schemeClr val="accent1"/>
                  </a:solidFill>
                  <a:latin typeface="Helvetica" pitchFamily="34" charset="0"/>
                </a:rPr>
                <a:t>total</a:t>
              </a:r>
              <a:r>
                <a:rPr lang="en-GB" sz="1400" dirty="0">
                  <a:solidFill>
                    <a:schemeClr val="accent1"/>
                  </a:solidFill>
                  <a:latin typeface="Helvetica" pitchFamily="34" charset="0"/>
                </a:rPr>
                <a:t> = 1)</a:t>
              </a:r>
            </a:p>
            <a:p>
              <a:pPr marL="1181100" lvl="2" indent="-266700">
                <a:lnSpc>
                  <a:spcPct val="90000"/>
                </a:lnSpc>
                <a:spcBef>
                  <a:spcPct val="20000"/>
                </a:spcBef>
                <a:buClr>
                  <a:srgbClr val="FFFF99"/>
                </a:buClr>
                <a:buSzPct val="75000"/>
                <a:buFont typeface="Monotype Sorts" charset="2"/>
                <a:buChar char="u"/>
              </a:pPr>
              <a:endParaRPr lang="en-GB" sz="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endParaRPr>
            </a:p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400" dirty="0">
                  <a:solidFill>
                    <a:srgbClr val="66FFFF"/>
                  </a:solidFill>
                  <a:latin typeface="Comic Sans MS" pitchFamily="66" charset="0"/>
                </a:rPr>
                <a:t>~25% of the mass needed is seen in observations of largest structures</a:t>
              </a:r>
            </a:p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endParaRPr lang="en-GB" sz="1400" dirty="0">
                <a:solidFill>
                  <a:srgbClr val="66FFFF"/>
                </a:solidFill>
                <a:latin typeface="Comic Sans MS" pitchFamily="66" charset="0"/>
              </a:endParaRPr>
            </a:p>
          </p:txBody>
        </p:sp>
        <p:sp>
          <p:nvSpPr>
            <p:cNvPr id="278614" name="Rectangle 86"/>
            <p:cNvSpPr>
              <a:spLocks noChangeArrowheads="1"/>
            </p:cNvSpPr>
            <p:nvPr/>
          </p:nvSpPr>
          <p:spPr bwMode="auto">
            <a:xfrm>
              <a:off x="3226" y="2512"/>
              <a:ext cx="218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62000" lvl="1" indent="-30480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400" dirty="0">
                  <a:solidFill>
                    <a:srgbClr val="43CCA5"/>
                  </a:solidFill>
                  <a:latin typeface="Comic Sans MS" pitchFamily="66" charset="0"/>
                </a:rPr>
                <a:t>BUT - the majority (&gt;90%) of the mass in the universe is some form(s) of</a:t>
              </a:r>
              <a:r>
                <a:rPr lang="en-GB" sz="1400" dirty="0">
                  <a:solidFill>
                    <a:srgbClr val="43C8CC"/>
                  </a:solidFill>
                  <a:latin typeface="Comic Sans MS" pitchFamily="66" charset="0"/>
                </a:rPr>
                <a:t> non-luminous and unknown</a:t>
              </a:r>
              <a:r>
                <a:rPr lang="en-GB" sz="1400" dirty="0">
                  <a:solidFill>
                    <a:srgbClr val="E4D60C"/>
                  </a:solidFill>
                  <a:latin typeface="Comic Sans MS" pitchFamily="66" charset="0"/>
                </a:rPr>
                <a:t> </a:t>
              </a:r>
              <a:r>
                <a:rPr lang="en-GB" sz="1400" b="1" dirty="0">
                  <a:solidFill>
                    <a:srgbClr val="E5DD43"/>
                  </a:solidFill>
                  <a:latin typeface="Comic Sans MS" pitchFamily="66" charset="0"/>
                </a:rPr>
                <a:t>DARK MATTER</a:t>
              </a:r>
              <a:r>
                <a:rPr lang="en-GB" sz="1400" dirty="0">
                  <a:solidFill>
                    <a:srgbClr val="43CCA5"/>
                  </a:solidFill>
                  <a:latin typeface="Comic Sans MS" pitchFamily="66" charset="0"/>
                </a:rPr>
                <a:t>…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</p:txBody>
        </p:sp>
      </p:grpSp>
      <p:sp>
        <p:nvSpPr>
          <p:cNvPr id="278621" name="Rectangle 9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 dirty="0">
                <a:effectLst/>
              </a:rPr>
              <a:t>Vital statistics of the universe…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dirty="0">
                <a:effectLst/>
                <a:sym typeface="Symbol" pitchFamily="18" charset="2"/>
              </a:rPr>
              <a:t> - </a:t>
            </a:r>
            <a:r>
              <a:rPr lang="en-GB" dirty="0">
                <a:effectLst/>
              </a:rPr>
              <a:t>how it all adds up…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98" grpId="0" build="p" autoUpdateAnimBg="0"/>
      <p:bldP spid="278606" grpId="0" animBg="1"/>
      <p:bldP spid="2786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1AE28-9765-4C51-B70A-5F20ACE1C0B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i="1" dirty="0">
                <a:effectLst/>
              </a:rPr>
              <a:t>Vital statistics of the universe…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A new twist?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86200" cy="4419600"/>
          </a:xfrm>
        </p:spPr>
        <p:txBody>
          <a:bodyPr/>
          <a:lstStyle/>
          <a:p>
            <a:r>
              <a:rPr lang="en-GB" sz="2000" dirty="0" smtClean="0">
                <a:effectLst/>
              </a:rPr>
              <a:t>1999 </a:t>
            </a:r>
            <a:r>
              <a:rPr lang="en-GB" sz="2000" dirty="0">
                <a:effectLst/>
              </a:rPr>
              <a:t>- Type 1a supernovae studies of Hubble’s law at large distances…</a:t>
            </a:r>
          </a:p>
        </p:txBody>
      </p:sp>
      <p:sp>
        <p:nvSpPr>
          <p:cNvPr id="282642" name="Text Box 18"/>
          <p:cNvSpPr txBox="1">
            <a:spLocks noChangeArrowheads="1"/>
          </p:cNvSpPr>
          <p:nvPr/>
        </p:nvSpPr>
        <p:spPr bwMode="auto">
          <a:xfrm>
            <a:off x="5114925" y="2987675"/>
            <a:ext cx="5397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W"/>
            </a:pPr>
            <a:r>
              <a:rPr lang="en-GB" sz="1200">
                <a:sym typeface="Symbol" pitchFamily="18" charset="2"/>
              </a:rPr>
              <a:t>= 0</a:t>
            </a:r>
          </a:p>
          <a:p>
            <a:pPr>
              <a:buFont typeface="Symbol" pitchFamily="18" charset="2"/>
              <a:buChar char="W"/>
            </a:pPr>
            <a:r>
              <a:rPr lang="en-GB" sz="1200"/>
              <a:t> = 1</a:t>
            </a:r>
          </a:p>
          <a:p>
            <a:pPr>
              <a:buFont typeface="Symbol" pitchFamily="18" charset="2"/>
              <a:buChar char="W"/>
            </a:pPr>
            <a:r>
              <a:rPr lang="en-GB" sz="1200"/>
              <a:t> = 2</a:t>
            </a:r>
          </a:p>
        </p:txBody>
      </p:sp>
      <p:sp>
        <p:nvSpPr>
          <p:cNvPr id="282644" name="Rectangle 20"/>
          <p:cNvSpPr>
            <a:spLocks noChangeArrowheads="1"/>
          </p:cNvSpPr>
          <p:nvPr/>
        </p:nvSpPr>
        <p:spPr bwMode="auto">
          <a:xfrm>
            <a:off x="771525" y="2765425"/>
            <a:ext cx="35750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400" dirty="0">
                <a:solidFill>
                  <a:srgbClr val="43CC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</a:t>
            </a:r>
            <a:r>
              <a:rPr lang="en-GB" sz="1600" dirty="0">
                <a:solidFill>
                  <a:srgbClr val="E5DD43"/>
                </a:solidFill>
                <a:latin typeface="Comic Sans MS" pitchFamily="66" charset="0"/>
              </a:rPr>
              <a:t>Expected:  </a:t>
            </a:r>
            <a:r>
              <a:rPr lang="en-GB" sz="1600" dirty="0">
                <a:solidFill>
                  <a:srgbClr val="43CCA5"/>
                </a:solidFill>
                <a:latin typeface="Comic Sans MS" pitchFamily="66" charset="0"/>
              </a:rPr>
              <a:t>The expansion rate to have decreased due to pull of gravity.</a:t>
            </a:r>
            <a:endParaRPr lang="en-GB" sz="16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82645" name="Rectangle 21"/>
          <p:cNvSpPr>
            <a:spLocks noChangeArrowheads="1"/>
          </p:cNvSpPr>
          <p:nvPr/>
        </p:nvSpPr>
        <p:spPr bwMode="auto">
          <a:xfrm>
            <a:off x="802005" y="3641725"/>
            <a:ext cx="35750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sz="1400" dirty="0">
                <a:solidFill>
                  <a:srgbClr val="43CCA5"/>
                </a:solidFill>
                <a:latin typeface="Comic Sans MS" pitchFamily="66" charset="0"/>
              </a:rPr>
              <a:t>      </a:t>
            </a:r>
            <a:r>
              <a:rPr lang="en-GB" sz="1600" dirty="0">
                <a:solidFill>
                  <a:srgbClr val="E5DD43"/>
                </a:solidFill>
                <a:latin typeface="Comic Sans MS" pitchFamily="66" charset="0"/>
              </a:rPr>
              <a:t>Found:  </a:t>
            </a:r>
            <a:r>
              <a:rPr lang="en-GB" sz="1600" dirty="0">
                <a:solidFill>
                  <a:srgbClr val="43CCA5"/>
                </a:solidFill>
                <a:latin typeface="Comic Sans MS" pitchFamily="66" charset="0"/>
              </a:rPr>
              <a:t>The expansion rate has increased!</a:t>
            </a:r>
            <a:endParaRPr lang="en-GB" sz="16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82646" name="Rectangle 22"/>
          <p:cNvSpPr>
            <a:spLocks noChangeArrowheads="1"/>
          </p:cNvSpPr>
          <p:nvPr/>
        </p:nvSpPr>
        <p:spPr bwMode="auto">
          <a:xfrm>
            <a:off x="1370648" y="4758690"/>
            <a:ext cx="32575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62000" lvl="1" indent="-3048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dirty="0">
                <a:solidFill>
                  <a:srgbClr val="43CCA5"/>
                </a:solidFill>
                <a:latin typeface="Comic Sans MS" pitchFamily="66" charset="0"/>
              </a:rPr>
              <a:t>    </a:t>
            </a:r>
            <a:r>
              <a:rPr lang="en-GB" sz="2000" dirty="0">
                <a:solidFill>
                  <a:srgbClr val="E5DD43"/>
                </a:solidFill>
                <a:latin typeface="Comic Sans MS" pitchFamily="66" charset="0"/>
              </a:rPr>
              <a:t>The expansion of the Universe is accelerating!</a:t>
            </a:r>
            <a:endParaRPr lang="en-GB" dirty="0">
              <a:solidFill>
                <a:srgbClr val="66FFFF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456" y="1118236"/>
            <a:ext cx="41624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45" grpId="0" build="p" autoUpdateAnimBg="0" advAuto="0"/>
      <p:bldP spid="28264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AE244-B61D-4381-A18A-3808A1D245F3}" type="slidenum">
              <a:rPr lang="en-US"/>
              <a:pPr/>
              <a:t>16</a:t>
            </a:fld>
            <a:endParaRPr lang="en-US"/>
          </a:p>
        </p:txBody>
      </p:sp>
      <p:sp>
        <p:nvSpPr>
          <p:cNvPr id="284711" name="Rectangle 39"/>
          <p:cNvSpPr>
            <a:spLocks noChangeArrowheads="1"/>
          </p:cNvSpPr>
          <p:nvPr/>
        </p:nvSpPr>
        <p:spPr bwMode="auto">
          <a:xfrm>
            <a:off x="927100" y="1803400"/>
            <a:ext cx="4194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What is causing this accelerating expansion?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chemeClr val="accent1"/>
                </a:solidFill>
                <a:latin typeface="Comic Sans MS" pitchFamily="66" charset="0"/>
              </a:rPr>
              <a:t>Some kind of ‘Vacuum energy’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dirty="0">
                <a:solidFill>
                  <a:schemeClr val="accent1"/>
                </a:solidFill>
                <a:latin typeface="Comic Sans MS" pitchFamily="66" charset="0"/>
              </a:rPr>
              <a:t>    that OPPOSES pull of gravity?</a:t>
            </a:r>
            <a:endParaRPr lang="en-GB" dirty="0">
              <a:solidFill>
                <a:srgbClr val="66FFFF"/>
              </a:solidFill>
              <a:latin typeface="Comic Sans MS" pitchFamily="66" charset="0"/>
            </a:endParaRPr>
          </a:p>
        </p:txBody>
      </p:sp>
      <p:grpSp>
        <p:nvGrpSpPr>
          <p:cNvPr id="284726" name="Group 54"/>
          <p:cNvGrpSpPr>
            <a:grpSpLocks/>
          </p:cNvGrpSpPr>
          <p:nvPr/>
        </p:nvGrpSpPr>
        <p:grpSpPr bwMode="auto">
          <a:xfrm>
            <a:off x="5154613" y="1830388"/>
            <a:ext cx="3400425" cy="1628775"/>
            <a:chOff x="3311" y="1241"/>
            <a:chExt cx="2142" cy="1026"/>
          </a:xfrm>
        </p:grpSpPr>
        <p:pic>
          <p:nvPicPr>
            <p:cNvPr id="284712" name="Picture 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311" y="1241"/>
              <a:ext cx="863" cy="1021"/>
            </a:xfrm>
            <a:prstGeom prst="rect">
              <a:avLst/>
            </a:prstGeom>
            <a:noFill/>
            <a:ln w="9525">
              <a:solidFill>
                <a:srgbClr val="F4D72E"/>
              </a:solidFill>
              <a:miter lim="800000"/>
              <a:headEnd/>
              <a:tailEnd/>
            </a:ln>
          </p:spPr>
        </p:pic>
        <p:sp>
          <p:nvSpPr>
            <p:cNvPr id="284714" name="Text Box 42"/>
            <p:cNvSpPr txBox="1">
              <a:spLocks noChangeArrowheads="1"/>
            </p:cNvSpPr>
            <p:nvPr/>
          </p:nvSpPr>
          <p:spPr bwMode="auto">
            <a:xfrm>
              <a:off x="4307" y="1249"/>
              <a:ext cx="991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  <a:latin typeface="Comic Sans MS" pitchFamily="66" charset="0"/>
                </a:rPr>
                <a:t>The Cosmological </a:t>
              </a:r>
            </a:p>
            <a:p>
              <a:r>
                <a:rPr lang="en-GB" sz="1200">
                  <a:solidFill>
                    <a:schemeClr val="bg1"/>
                  </a:solidFill>
                  <a:latin typeface="Comic Sans MS" pitchFamily="66" charset="0"/>
                </a:rPr>
                <a:t>Constant is back!</a:t>
              </a:r>
            </a:p>
          </p:txBody>
        </p:sp>
        <p:grpSp>
          <p:nvGrpSpPr>
            <p:cNvPr id="284725" name="Group 53"/>
            <p:cNvGrpSpPr>
              <a:grpSpLocks/>
            </p:cNvGrpSpPr>
            <p:nvPr/>
          </p:nvGrpSpPr>
          <p:grpSpPr bwMode="auto">
            <a:xfrm>
              <a:off x="3995" y="1443"/>
              <a:ext cx="1458" cy="824"/>
              <a:chOff x="3995" y="1347"/>
              <a:chExt cx="1458" cy="824"/>
            </a:xfrm>
          </p:grpSpPr>
          <p:grpSp>
            <p:nvGrpSpPr>
              <p:cNvPr id="284724" name="Group 52"/>
              <p:cNvGrpSpPr>
                <a:grpSpLocks/>
              </p:cNvGrpSpPr>
              <p:nvPr/>
            </p:nvGrpSpPr>
            <p:grpSpPr bwMode="auto">
              <a:xfrm>
                <a:off x="3995" y="1347"/>
                <a:ext cx="1458" cy="824"/>
                <a:chOff x="3995" y="1347"/>
                <a:chExt cx="1458" cy="824"/>
              </a:xfrm>
            </p:grpSpPr>
            <p:grpSp>
              <p:nvGrpSpPr>
                <p:cNvPr id="284717" name="Group 45"/>
                <p:cNvGrpSpPr>
                  <a:grpSpLocks/>
                </p:cNvGrpSpPr>
                <p:nvPr/>
              </p:nvGrpSpPr>
              <p:grpSpPr bwMode="auto">
                <a:xfrm>
                  <a:off x="3995" y="1452"/>
                  <a:ext cx="1458" cy="719"/>
                  <a:chOff x="4283" y="1452"/>
                  <a:chExt cx="1458" cy="719"/>
                </a:xfrm>
              </p:grpSpPr>
              <p:sp>
                <p:nvSpPr>
                  <p:cNvPr id="284713" name="AutoShape 41"/>
                  <p:cNvSpPr>
                    <a:spLocks noChangeArrowheads="1"/>
                  </p:cNvSpPr>
                  <p:nvPr/>
                </p:nvSpPr>
                <p:spPr bwMode="auto">
                  <a:xfrm rot="320438">
                    <a:off x="4283" y="1452"/>
                    <a:ext cx="1458" cy="719"/>
                  </a:xfrm>
                  <a:prstGeom prst="cloudCallout">
                    <a:avLst>
                      <a:gd name="adj1" fmla="val -21255"/>
                      <a:gd name="adj2" fmla="val 9620"/>
                    </a:avLst>
                  </a:prstGeom>
                  <a:solidFill>
                    <a:srgbClr val="B5B5B5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71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2" y="1606"/>
                    <a:ext cx="270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GB" sz="2800" b="1">
                        <a:solidFill>
                          <a:srgbClr val="BD0800"/>
                        </a:solidFill>
                        <a:latin typeface="Comic Sans MS" pitchFamily="66" charset="0"/>
                        <a:sym typeface="Symbol" pitchFamily="18" charset="2"/>
                      </a:rPr>
                      <a:t></a:t>
                    </a:r>
                    <a:endParaRPr lang="en-GB" sz="2800" b="1">
                      <a:solidFill>
                        <a:srgbClr val="BD0800"/>
                      </a:solidFill>
                      <a:latin typeface="Comic Sans MS" pitchFamily="66" charset="0"/>
                    </a:endParaRPr>
                  </a:p>
                </p:txBody>
              </p:sp>
              <p:pic>
                <p:nvPicPr>
                  <p:cNvPr id="284716" name="Picture 4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4458" y="1632"/>
                    <a:ext cx="1150" cy="34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84720" name="AutoShape 48"/>
                <p:cNvSpPr>
                  <a:spLocks noChangeArrowheads="1"/>
                </p:cNvSpPr>
                <p:nvPr/>
              </p:nvSpPr>
              <p:spPr bwMode="auto">
                <a:xfrm rot="320438">
                  <a:off x="4000" y="1347"/>
                  <a:ext cx="58" cy="62"/>
                </a:xfrm>
                <a:prstGeom prst="cloudCallout">
                  <a:avLst>
                    <a:gd name="adj1" fmla="val 647208"/>
                    <a:gd name="adj2" fmla="val 569648"/>
                  </a:avLst>
                </a:pr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4723" name="AutoShape 51"/>
                <p:cNvSpPr>
                  <a:spLocks noChangeArrowheads="1"/>
                </p:cNvSpPr>
                <p:nvPr/>
              </p:nvSpPr>
              <p:spPr bwMode="auto">
                <a:xfrm rot="320438">
                  <a:off x="4117" y="1388"/>
                  <a:ext cx="94" cy="106"/>
                </a:xfrm>
                <a:prstGeom prst="cloudCallout">
                  <a:avLst>
                    <a:gd name="adj1" fmla="val 376116"/>
                    <a:gd name="adj2" fmla="val 308782"/>
                  </a:avLst>
                </a:pr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84721" name="Text Box 49"/>
              <p:cNvSpPr txBox="1">
                <a:spLocks noChangeArrowheads="1"/>
              </p:cNvSpPr>
              <p:nvPr/>
            </p:nvSpPr>
            <p:spPr bwMode="auto">
              <a:xfrm>
                <a:off x="5125" y="1639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rgbClr val="BD0800"/>
                    </a:solidFill>
                    <a:latin typeface="Comic Sans MS" pitchFamily="66" charset="0"/>
                    <a:sym typeface="Symbol" pitchFamily="18" charset="2"/>
                  </a:rPr>
                  <a:t></a:t>
                </a:r>
                <a:endParaRPr lang="en-GB" sz="1600" b="1">
                  <a:solidFill>
                    <a:srgbClr val="BD08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84793" name="Line 121"/>
          <p:cNvSpPr>
            <a:spLocks noChangeShapeType="1"/>
          </p:cNvSpPr>
          <p:nvPr/>
        </p:nvSpPr>
        <p:spPr bwMode="auto">
          <a:xfrm>
            <a:off x="741363" y="5776913"/>
            <a:ext cx="1587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84809" name="Group 137"/>
          <p:cNvGrpSpPr>
            <a:grpSpLocks/>
          </p:cNvGrpSpPr>
          <p:nvPr/>
        </p:nvGrpSpPr>
        <p:grpSpPr bwMode="auto">
          <a:xfrm>
            <a:off x="901700" y="3556000"/>
            <a:ext cx="7261225" cy="2997200"/>
            <a:chOff x="568" y="2240"/>
            <a:chExt cx="4574" cy="1888"/>
          </a:xfrm>
        </p:grpSpPr>
        <p:grpSp>
          <p:nvGrpSpPr>
            <p:cNvPr id="284800" name="Group 128"/>
            <p:cNvGrpSpPr>
              <a:grpSpLocks/>
            </p:cNvGrpSpPr>
            <p:nvPr/>
          </p:nvGrpSpPr>
          <p:grpSpPr bwMode="auto">
            <a:xfrm>
              <a:off x="1578" y="3256"/>
              <a:ext cx="2246" cy="872"/>
              <a:chOff x="898" y="3216"/>
              <a:chExt cx="2246" cy="872"/>
            </a:xfrm>
          </p:grpSpPr>
          <p:sp>
            <p:nvSpPr>
              <p:cNvPr id="284792" name="Rectangle 120"/>
              <p:cNvSpPr>
                <a:spLocks noChangeArrowheads="1"/>
              </p:cNvSpPr>
              <p:nvPr/>
            </p:nvSpPr>
            <p:spPr bwMode="auto">
              <a:xfrm>
                <a:off x="1208" y="3433"/>
                <a:ext cx="1312" cy="37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84794" name="Rectangle 122"/>
              <p:cNvSpPr>
                <a:spLocks noChangeArrowheads="1"/>
              </p:cNvSpPr>
              <p:nvPr/>
            </p:nvSpPr>
            <p:spPr bwMode="auto">
              <a:xfrm>
                <a:off x="898" y="3216"/>
                <a:ext cx="2246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endParaRPr lang="en-GB" sz="1600">
                  <a:solidFill>
                    <a:srgbClr val="43CCA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  <a:p>
                <a:pPr marL="762000" lvl="1" indent="-304800">
                  <a:lnSpc>
                    <a:spcPct val="90000"/>
                  </a:lnSpc>
                  <a:spcBef>
                    <a:spcPct val="4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600">
                    <a:solidFill>
                      <a:srgbClr val="E5DD4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   </a:t>
                </a:r>
                <a:r>
                  <a:rPr lang="en-GB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</a:t>
                </a:r>
                <a:r>
                  <a:rPr lang="en-GB" sz="14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total</a:t>
                </a:r>
                <a:r>
                  <a:rPr lang="en-GB" sz="16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 </a:t>
                </a:r>
                <a:r>
                  <a:rPr lang="en-GB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=  </a:t>
                </a:r>
                <a:r>
                  <a:rPr lang="en-GB" sz="14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matter</a:t>
                </a:r>
                <a:r>
                  <a:rPr lang="en-GB" sz="16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 </a:t>
                </a:r>
                <a:r>
                  <a:rPr lang="en-GB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+ </a:t>
                </a:r>
                <a:r>
                  <a:rPr lang="en-GB" sz="1600" b="1" baseline="-25000">
                    <a:solidFill>
                      <a:srgbClr val="8F07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</a:t>
                </a:r>
                <a:endParaRPr lang="en-GB" sz="1600">
                  <a:solidFill>
                    <a:srgbClr val="E5DD4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284795" name="Rectangle 123"/>
              <p:cNvSpPr>
                <a:spLocks noChangeArrowheads="1"/>
              </p:cNvSpPr>
              <p:nvPr/>
            </p:nvSpPr>
            <p:spPr bwMode="auto">
              <a:xfrm>
                <a:off x="922" y="3652"/>
                <a:ext cx="2158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200">
                    <a:solidFill>
                      <a:srgbClr val="8F07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  <a:sym typeface="Symbol" pitchFamily="18" charset="2"/>
                  </a:rPr>
                  <a:t>1               0.3              0.7</a:t>
                </a:r>
              </a:p>
            </p:txBody>
          </p:sp>
          <p:grpSp>
            <p:nvGrpSpPr>
              <p:cNvPr id="284796" name="Group 124"/>
              <p:cNvGrpSpPr>
                <a:grpSpLocks/>
              </p:cNvGrpSpPr>
              <p:nvPr/>
            </p:nvGrpSpPr>
            <p:grpSpPr bwMode="auto">
              <a:xfrm>
                <a:off x="1328" y="3599"/>
                <a:ext cx="1008" cy="74"/>
                <a:chOff x="3896" y="3344"/>
                <a:chExt cx="1008" cy="96"/>
              </a:xfrm>
            </p:grpSpPr>
            <p:sp>
              <p:nvSpPr>
                <p:cNvPr id="284797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3896" y="3344"/>
                  <a:ext cx="4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4798" name="Line 126"/>
                <p:cNvSpPr>
                  <a:spLocks noChangeShapeType="1"/>
                </p:cNvSpPr>
                <p:nvPr/>
              </p:nvSpPr>
              <p:spPr bwMode="auto">
                <a:xfrm>
                  <a:off x="4376" y="3352"/>
                  <a:ext cx="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4799" name="Line 127"/>
                <p:cNvSpPr>
                  <a:spLocks noChangeShapeType="1"/>
                </p:cNvSpPr>
                <p:nvPr/>
              </p:nvSpPr>
              <p:spPr bwMode="auto">
                <a:xfrm>
                  <a:off x="4864" y="3352"/>
                  <a:ext cx="40" cy="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84804" name="Group 132"/>
            <p:cNvGrpSpPr>
              <a:grpSpLocks/>
            </p:cNvGrpSpPr>
            <p:nvPr/>
          </p:nvGrpSpPr>
          <p:grpSpPr bwMode="auto">
            <a:xfrm>
              <a:off x="568" y="2240"/>
              <a:ext cx="2622" cy="1392"/>
              <a:chOff x="568" y="2240"/>
              <a:chExt cx="2622" cy="1392"/>
            </a:xfrm>
          </p:grpSpPr>
          <p:sp>
            <p:nvSpPr>
              <p:cNvPr id="284728" name="Rectangle 56"/>
              <p:cNvSpPr>
                <a:spLocks noChangeArrowheads="1"/>
              </p:cNvSpPr>
              <p:nvPr/>
            </p:nvSpPr>
            <p:spPr bwMode="auto">
              <a:xfrm>
                <a:off x="592" y="2240"/>
                <a:ext cx="2536" cy="1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charset="2"/>
                  <a:buChar char="n"/>
                </a:pPr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Also known as:</a:t>
                </a:r>
              </a:p>
              <a:p>
                <a:pPr marL="742950" lvl="1" indent="-28575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2000" dirty="0">
                    <a:solidFill>
                      <a:srgbClr val="E5DD43"/>
                    </a:solidFill>
                    <a:latin typeface="Comic Sans MS" pitchFamily="66" charset="0"/>
                  </a:rPr>
                  <a:t>           ‘DARK ENERGY’</a:t>
                </a:r>
              </a:p>
            </p:txBody>
          </p:sp>
          <p:sp>
            <p:nvSpPr>
              <p:cNvPr id="284790" name="Rectangle 118"/>
              <p:cNvSpPr>
                <a:spLocks noChangeArrowheads="1"/>
              </p:cNvSpPr>
              <p:nvPr/>
            </p:nvSpPr>
            <p:spPr bwMode="auto">
              <a:xfrm>
                <a:off x="568" y="2744"/>
                <a:ext cx="2622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>
                  <a:buClr>
                    <a:schemeClr val="hlink"/>
                  </a:buClr>
                  <a:buSzPct val="60000"/>
                  <a:buFont typeface="Monotype Sorts" charset="2"/>
                  <a:buChar char="l"/>
                </a:pPr>
                <a:r>
                  <a:rPr lang="en-GB" dirty="0">
                    <a:solidFill>
                      <a:schemeClr val="accent1"/>
                    </a:solidFill>
                    <a:latin typeface="Comic Sans MS" pitchFamily="66" charset="0"/>
                  </a:rPr>
                  <a:t>   Because it is energy it also     </a:t>
                </a:r>
              </a:p>
              <a:p>
                <a:pPr lvl="1"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dirty="0">
                    <a:solidFill>
                      <a:schemeClr val="accent1"/>
                    </a:solidFill>
                    <a:latin typeface="Comic Sans MS" pitchFamily="66" charset="0"/>
                  </a:rPr>
                  <a:t>     contributes to the universe’s </a:t>
                </a:r>
              </a:p>
              <a:p>
                <a:pPr lvl="1"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dirty="0">
                    <a:solidFill>
                      <a:schemeClr val="accent1"/>
                    </a:solidFill>
                    <a:latin typeface="Comic Sans MS" pitchFamily="66" charset="0"/>
                  </a:rPr>
                  <a:t>     total mass (or density)</a:t>
                </a:r>
              </a:p>
            </p:txBody>
          </p:sp>
        </p:grpSp>
        <p:grpSp>
          <p:nvGrpSpPr>
            <p:cNvPr id="284803" name="Group 131"/>
            <p:cNvGrpSpPr>
              <a:grpSpLocks/>
            </p:cNvGrpSpPr>
            <p:nvPr/>
          </p:nvGrpSpPr>
          <p:grpSpPr bwMode="auto">
            <a:xfrm>
              <a:off x="3408" y="2389"/>
              <a:ext cx="1734" cy="1498"/>
              <a:chOff x="3304" y="2397"/>
              <a:chExt cx="1734" cy="1498"/>
            </a:xfrm>
          </p:grpSpPr>
          <p:sp>
            <p:nvSpPr>
              <p:cNvPr id="284734" name="Rectangle 62"/>
              <p:cNvSpPr>
                <a:spLocks noChangeArrowheads="1"/>
              </p:cNvSpPr>
              <p:nvPr/>
            </p:nvSpPr>
            <p:spPr bwMode="auto">
              <a:xfrm>
                <a:off x="3304" y="2397"/>
                <a:ext cx="1734" cy="149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284735" name="Rectangle 63"/>
              <p:cNvSpPr>
                <a:spLocks noChangeArrowheads="1"/>
              </p:cNvSpPr>
              <p:nvPr/>
            </p:nvSpPr>
            <p:spPr bwMode="auto">
              <a:xfrm>
                <a:off x="3586" y="2495"/>
                <a:ext cx="1305" cy="1229"/>
              </a:xfrm>
              <a:prstGeom prst="rect">
                <a:avLst/>
              </a:prstGeom>
              <a:gradFill rotWithShape="0">
                <a:gsLst>
                  <a:gs pos="0">
                    <a:srgbClr val="FAFD00">
                      <a:gamma/>
                      <a:tint val="40000"/>
                      <a:invGamma/>
                    </a:srgbClr>
                  </a:gs>
                  <a:gs pos="100000">
                    <a:srgbClr val="FAFD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79" name="Rectangle 107"/>
              <p:cNvSpPr>
                <a:spLocks noChangeArrowheads="1"/>
              </p:cNvSpPr>
              <p:nvPr/>
            </p:nvSpPr>
            <p:spPr bwMode="auto">
              <a:xfrm>
                <a:off x="3594" y="2638"/>
                <a:ext cx="1297" cy="138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80" name="Text Box 108"/>
              <p:cNvSpPr txBox="1">
                <a:spLocks noChangeArrowheads="1"/>
              </p:cNvSpPr>
              <p:nvPr/>
            </p:nvSpPr>
            <p:spPr bwMode="auto">
              <a:xfrm>
                <a:off x="3612" y="2623"/>
                <a:ext cx="2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000" b="1">
                    <a:sym typeface="Symbol" pitchFamily="18" charset="2"/>
                  </a:rPr>
                  <a:t></a:t>
                </a:r>
                <a:r>
                  <a:rPr lang="en-GB" sz="1000" b="1" baseline="-25000">
                    <a:solidFill>
                      <a:srgbClr val="8F0700"/>
                    </a:solidFill>
                    <a:sym typeface="Symbol" pitchFamily="18" charset="2"/>
                  </a:rPr>
                  <a:t></a:t>
                </a:r>
                <a:endParaRPr lang="en-GB" sz="1000" b="1"/>
              </a:p>
            </p:txBody>
          </p:sp>
          <p:sp>
            <p:nvSpPr>
              <p:cNvPr id="284762" name="Rectangle 90"/>
              <p:cNvSpPr>
                <a:spLocks noChangeArrowheads="1"/>
              </p:cNvSpPr>
              <p:nvPr/>
            </p:nvSpPr>
            <p:spPr bwMode="auto">
              <a:xfrm>
                <a:off x="4013" y="2828"/>
                <a:ext cx="426" cy="1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800">
                    <a:latin typeface="Comic Sans MS" pitchFamily="66" charset="0"/>
                  </a:rPr>
                  <a:t>All Matter</a:t>
                </a:r>
              </a:p>
            </p:txBody>
          </p:sp>
          <p:grpSp>
            <p:nvGrpSpPr>
              <p:cNvPr id="284736" name="Group 64"/>
              <p:cNvGrpSpPr>
                <a:grpSpLocks/>
              </p:cNvGrpSpPr>
              <p:nvPr/>
            </p:nvGrpSpPr>
            <p:grpSpPr bwMode="auto">
              <a:xfrm>
                <a:off x="4278" y="2716"/>
                <a:ext cx="607" cy="154"/>
                <a:chOff x="2592" y="1766"/>
                <a:chExt cx="432" cy="256"/>
              </a:xfrm>
            </p:grpSpPr>
            <p:sp>
              <p:nvSpPr>
                <p:cNvPr id="284737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592" y="1864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473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668" y="1766"/>
                  <a:ext cx="83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GB" sz="1000"/>
                </a:p>
              </p:txBody>
            </p:sp>
          </p:grpSp>
          <p:sp>
            <p:nvSpPr>
              <p:cNvPr id="284740" name="Oval 68"/>
              <p:cNvSpPr>
                <a:spLocks noChangeArrowheads="1"/>
              </p:cNvSpPr>
              <p:nvPr/>
            </p:nvSpPr>
            <p:spPr bwMode="auto">
              <a:xfrm>
                <a:off x="3908" y="3421"/>
                <a:ext cx="45" cy="39"/>
              </a:xfrm>
              <a:prstGeom prst="ellipse">
                <a:avLst/>
              </a:prstGeom>
              <a:solidFill>
                <a:srgbClr val="BD08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41" name="Rectangle 69"/>
              <p:cNvSpPr>
                <a:spLocks noChangeArrowheads="1"/>
              </p:cNvSpPr>
              <p:nvPr/>
            </p:nvSpPr>
            <p:spPr bwMode="auto">
              <a:xfrm>
                <a:off x="3943" y="3352"/>
                <a:ext cx="290" cy="1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800">
                    <a:latin typeface="Comic Sans MS" pitchFamily="66" charset="0"/>
                  </a:rPr>
                  <a:t>Stars</a:t>
                </a:r>
              </a:p>
            </p:txBody>
          </p:sp>
          <p:sp>
            <p:nvSpPr>
              <p:cNvPr id="284742" name="Rectangle 70"/>
              <p:cNvSpPr>
                <a:spLocks noChangeArrowheads="1"/>
              </p:cNvSpPr>
              <p:nvPr/>
            </p:nvSpPr>
            <p:spPr bwMode="auto">
              <a:xfrm rot="16200000">
                <a:off x="3295" y="2996"/>
                <a:ext cx="186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000">
                    <a:latin typeface="Symbol" pitchFamily="18" charset="2"/>
                  </a:rPr>
                  <a:t></a:t>
                </a:r>
              </a:p>
            </p:txBody>
          </p:sp>
          <p:sp>
            <p:nvSpPr>
              <p:cNvPr id="284743" name="Rectangle 71"/>
              <p:cNvSpPr>
                <a:spLocks noChangeArrowheads="1"/>
              </p:cNvSpPr>
              <p:nvPr/>
            </p:nvSpPr>
            <p:spPr bwMode="auto">
              <a:xfrm>
                <a:off x="3423" y="2563"/>
                <a:ext cx="146" cy="1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800">
                    <a:latin typeface="Times" pitchFamily="18" charset="0"/>
                  </a:rPr>
                  <a:t>1</a:t>
                </a:r>
              </a:p>
            </p:txBody>
          </p:sp>
          <p:sp>
            <p:nvSpPr>
              <p:cNvPr id="284744" name="Rectangle 72"/>
              <p:cNvSpPr>
                <a:spLocks noChangeArrowheads="1"/>
              </p:cNvSpPr>
              <p:nvPr/>
            </p:nvSpPr>
            <p:spPr bwMode="auto">
              <a:xfrm>
                <a:off x="3390" y="2902"/>
                <a:ext cx="194" cy="1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800">
                    <a:latin typeface="Times" pitchFamily="18" charset="0"/>
                  </a:rPr>
                  <a:t>0.1</a:t>
                </a:r>
              </a:p>
            </p:txBody>
          </p:sp>
          <p:sp>
            <p:nvSpPr>
              <p:cNvPr id="284745" name="Rectangle 73"/>
              <p:cNvSpPr>
                <a:spLocks noChangeArrowheads="1"/>
              </p:cNvSpPr>
              <p:nvPr/>
            </p:nvSpPr>
            <p:spPr bwMode="auto">
              <a:xfrm>
                <a:off x="3357" y="3230"/>
                <a:ext cx="226" cy="1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800">
                    <a:latin typeface="Times" pitchFamily="18" charset="0"/>
                  </a:rPr>
                  <a:t>0.01</a:t>
                </a:r>
              </a:p>
            </p:txBody>
          </p:sp>
          <p:sp>
            <p:nvSpPr>
              <p:cNvPr id="284746" name="Rectangle 74"/>
              <p:cNvSpPr>
                <a:spLocks noChangeArrowheads="1"/>
              </p:cNvSpPr>
              <p:nvPr/>
            </p:nvSpPr>
            <p:spPr bwMode="auto">
              <a:xfrm>
                <a:off x="3324" y="3574"/>
                <a:ext cx="258" cy="1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800">
                    <a:latin typeface="Times" pitchFamily="18" charset="0"/>
                  </a:rPr>
                  <a:t>0.001</a:t>
                </a:r>
              </a:p>
            </p:txBody>
          </p:sp>
          <p:sp>
            <p:nvSpPr>
              <p:cNvPr id="284747" name="Line 75"/>
              <p:cNvSpPr>
                <a:spLocks noChangeShapeType="1"/>
              </p:cNvSpPr>
              <p:nvPr/>
            </p:nvSpPr>
            <p:spPr bwMode="auto">
              <a:xfrm>
                <a:off x="3563" y="2634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48" name="Line 76"/>
              <p:cNvSpPr>
                <a:spLocks noChangeShapeType="1"/>
              </p:cNvSpPr>
              <p:nvPr/>
            </p:nvSpPr>
            <p:spPr bwMode="auto">
              <a:xfrm>
                <a:off x="3561" y="297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49" name="Line 77"/>
              <p:cNvSpPr>
                <a:spLocks noChangeShapeType="1"/>
              </p:cNvSpPr>
              <p:nvPr/>
            </p:nvSpPr>
            <p:spPr bwMode="auto">
              <a:xfrm>
                <a:off x="3564" y="3309"/>
                <a:ext cx="45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50" name="Line 78"/>
              <p:cNvSpPr>
                <a:spLocks noChangeShapeType="1"/>
              </p:cNvSpPr>
              <p:nvPr/>
            </p:nvSpPr>
            <p:spPr bwMode="auto">
              <a:xfrm>
                <a:off x="3566" y="3652"/>
                <a:ext cx="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51" name="Rectangle 79"/>
              <p:cNvSpPr>
                <a:spLocks noChangeArrowheads="1"/>
              </p:cNvSpPr>
              <p:nvPr/>
            </p:nvSpPr>
            <p:spPr bwMode="auto">
              <a:xfrm>
                <a:off x="4385" y="3730"/>
                <a:ext cx="498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000">
                    <a:latin typeface="Times" pitchFamily="18" charset="0"/>
                  </a:rPr>
                  <a:t>Scale (Mpc)</a:t>
                </a:r>
              </a:p>
            </p:txBody>
          </p:sp>
          <p:sp>
            <p:nvSpPr>
              <p:cNvPr id="284752" name="Line 80"/>
              <p:cNvSpPr>
                <a:spLocks noChangeShapeType="1"/>
              </p:cNvSpPr>
              <p:nvPr/>
            </p:nvSpPr>
            <p:spPr bwMode="auto">
              <a:xfrm>
                <a:off x="4250" y="3706"/>
                <a:ext cx="0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53" name="Line 81"/>
              <p:cNvSpPr>
                <a:spLocks noChangeShapeType="1"/>
              </p:cNvSpPr>
              <p:nvPr/>
            </p:nvSpPr>
            <p:spPr bwMode="auto">
              <a:xfrm>
                <a:off x="4565" y="3706"/>
                <a:ext cx="0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54" name="Line 82"/>
              <p:cNvSpPr>
                <a:spLocks noChangeShapeType="1"/>
              </p:cNvSpPr>
              <p:nvPr/>
            </p:nvSpPr>
            <p:spPr bwMode="auto">
              <a:xfrm>
                <a:off x="3937" y="3706"/>
                <a:ext cx="0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55" name="Line 83"/>
              <p:cNvSpPr>
                <a:spLocks noChangeShapeType="1"/>
              </p:cNvSpPr>
              <p:nvPr/>
            </p:nvSpPr>
            <p:spPr bwMode="auto">
              <a:xfrm>
                <a:off x="3586" y="3706"/>
                <a:ext cx="2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63" name="Oval 91"/>
              <p:cNvSpPr>
                <a:spLocks noChangeArrowheads="1"/>
              </p:cNvSpPr>
              <p:nvPr/>
            </p:nvSpPr>
            <p:spPr bwMode="auto">
              <a:xfrm>
                <a:off x="3914" y="3042"/>
                <a:ext cx="45" cy="40"/>
              </a:xfrm>
              <a:prstGeom prst="ellipse">
                <a:avLst/>
              </a:prstGeom>
              <a:solidFill>
                <a:srgbClr val="BD08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70" name="Line 98"/>
              <p:cNvSpPr>
                <a:spLocks noChangeShapeType="1"/>
              </p:cNvSpPr>
              <p:nvPr/>
            </p:nvSpPr>
            <p:spPr bwMode="auto">
              <a:xfrm>
                <a:off x="3589" y="2634"/>
                <a:ext cx="1297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71" name="Rectangle 99"/>
              <p:cNvSpPr>
                <a:spLocks noChangeArrowheads="1"/>
              </p:cNvSpPr>
              <p:nvPr/>
            </p:nvSpPr>
            <p:spPr bwMode="auto">
              <a:xfrm>
                <a:off x="3545" y="2482"/>
                <a:ext cx="762" cy="1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800">
                    <a:solidFill>
                      <a:srgbClr val="31009C"/>
                    </a:solidFill>
                    <a:latin typeface="Comic Sans MS" pitchFamily="66" charset="0"/>
                  </a:rPr>
                  <a:t>Prediction of Inflation</a:t>
                </a:r>
              </a:p>
            </p:txBody>
          </p:sp>
          <p:sp>
            <p:nvSpPr>
              <p:cNvPr id="284773" name="Line 101"/>
              <p:cNvSpPr>
                <a:spLocks noChangeShapeType="1"/>
              </p:cNvSpPr>
              <p:nvPr/>
            </p:nvSpPr>
            <p:spPr bwMode="auto">
              <a:xfrm>
                <a:off x="4394" y="3436"/>
                <a:ext cx="4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75" name="AutoShape 103"/>
              <p:cNvSpPr>
                <a:spLocks noChangeArrowheads="1"/>
              </p:cNvSpPr>
              <p:nvPr/>
            </p:nvSpPr>
            <p:spPr bwMode="auto">
              <a:xfrm>
                <a:off x="4591" y="2785"/>
                <a:ext cx="266" cy="633"/>
              </a:xfrm>
              <a:prstGeom prst="upArrow">
                <a:avLst>
                  <a:gd name="adj1" fmla="val 50000"/>
                  <a:gd name="adj2" fmla="val 59492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76" name="Text Box 104"/>
              <p:cNvSpPr txBox="1">
                <a:spLocks noChangeArrowheads="1"/>
              </p:cNvSpPr>
              <p:nvPr/>
            </p:nvSpPr>
            <p:spPr bwMode="auto">
              <a:xfrm rot="-5445960">
                <a:off x="4439" y="3053"/>
                <a:ext cx="57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latin typeface="Comic Sans MS" pitchFamily="66" charset="0"/>
                  </a:rPr>
                  <a:t>Dark Matter</a:t>
                </a:r>
              </a:p>
            </p:txBody>
          </p:sp>
          <p:sp>
            <p:nvSpPr>
              <p:cNvPr id="284767" name="Line 95"/>
              <p:cNvSpPr>
                <a:spLocks noChangeShapeType="1"/>
              </p:cNvSpPr>
              <p:nvPr/>
            </p:nvSpPr>
            <p:spPr bwMode="auto">
              <a:xfrm>
                <a:off x="4246" y="2741"/>
                <a:ext cx="0" cy="101"/>
              </a:xfrm>
              <a:prstGeom prst="line">
                <a:avLst/>
              </a:prstGeom>
              <a:noFill/>
              <a:ln w="19050">
                <a:solidFill>
                  <a:srgbClr val="BD08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68" name="Oval 96"/>
              <p:cNvSpPr>
                <a:spLocks noChangeArrowheads="1"/>
              </p:cNvSpPr>
              <p:nvPr/>
            </p:nvSpPr>
            <p:spPr bwMode="auto">
              <a:xfrm>
                <a:off x="4225" y="2771"/>
                <a:ext cx="44" cy="39"/>
              </a:xfrm>
              <a:prstGeom prst="ellipse">
                <a:avLst/>
              </a:prstGeom>
              <a:solidFill>
                <a:srgbClr val="BD08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4787" name="Rectangle 115"/>
              <p:cNvSpPr>
                <a:spLocks noChangeArrowheads="1"/>
              </p:cNvSpPr>
              <p:nvPr/>
            </p:nvSpPr>
            <p:spPr bwMode="auto">
              <a:xfrm>
                <a:off x="3928" y="2987"/>
                <a:ext cx="354" cy="1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800">
                    <a:latin typeface="Comic Sans MS" pitchFamily="66" charset="0"/>
                  </a:rPr>
                  <a:t>Galaxies</a:t>
                </a:r>
              </a:p>
            </p:txBody>
          </p:sp>
        </p:grpSp>
        <p:sp>
          <p:nvSpPr>
            <p:cNvPr id="284801" name="Line 129"/>
            <p:cNvSpPr>
              <a:spLocks noChangeShapeType="1"/>
            </p:cNvSpPr>
            <p:nvPr/>
          </p:nvSpPr>
          <p:spPr bwMode="auto">
            <a:xfrm flipV="1">
              <a:off x="2952" y="2720"/>
              <a:ext cx="680" cy="344"/>
            </a:xfrm>
            <a:prstGeom prst="line">
              <a:avLst/>
            </a:prstGeom>
            <a:noFill/>
            <a:ln w="9525">
              <a:solidFill>
                <a:srgbClr val="8F07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84808" name="Rectangle 13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 dirty="0">
                <a:effectLst/>
              </a:rPr>
              <a:t>Vital statistics of the universe…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dirty="0">
                <a:effectLst/>
              </a:rPr>
              <a:t>A new twist?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560" y="1916430"/>
            <a:ext cx="3048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AAFE04-C093-48B5-A31C-AEA54C1352C9}" type="slidenum">
              <a:rPr lang="en-US"/>
              <a:pPr/>
              <a:t>17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Recipe for the Universe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From WMAP data + galaxy 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clusters</a:t>
            </a:r>
            <a:r>
              <a:rPr lang="en-GB" dirty="0">
                <a:effectLst/>
              </a:rPr>
              <a:t>, supernovae etc.</a:t>
            </a:r>
          </a:p>
        </p:txBody>
      </p:sp>
      <p:pic>
        <p:nvPicPr>
          <p:cNvPr id="362502" name="Picture 6" descr="CMB_ILC_Map75B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88" y="2479675"/>
            <a:ext cx="2717800" cy="1487488"/>
          </a:xfrm>
          <a:prstGeom prst="rect">
            <a:avLst/>
          </a:prstGeom>
          <a:noFill/>
        </p:spPr>
      </p:pic>
      <p:pic>
        <p:nvPicPr>
          <p:cNvPr id="362505" name="Picture 9" descr="SN1994Dto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2588" y="3594100"/>
            <a:ext cx="2133600" cy="1616075"/>
          </a:xfrm>
          <a:prstGeom prst="rect">
            <a:avLst/>
          </a:prstGeom>
          <a:noFill/>
        </p:spPr>
      </p:pic>
      <p:pic>
        <p:nvPicPr>
          <p:cNvPr id="362507" name="Picture 11" descr="cl0024_hst_zo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638" y="3824288"/>
            <a:ext cx="2198687" cy="2176462"/>
          </a:xfrm>
          <a:prstGeom prst="rect">
            <a:avLst/>
          </a:prstGeom>
          <a:noFill/>
        </p:spPr>
      </p:pic>
      <p:sp>
        <p:nvSpPr>
          <p:cNvPr id="362503" name="AutoShape 7"/>
          <p:cNvSpPr>
            <a:spLocks noChangeArrowheads="1"/>
          </p:cNvSpPr>
          <p:nvPr/>
        </p:nvSpPr>
        <p:spPr bwMode="auto">
          <a:xfrm>
            <a:off x="4295775" y="2984500"/>
            <a:ext cx="1516063" cy="1069975"/>
          </a:xfrm>
          <a:prstGeom prst="rightArrow">
            <a:avLst>
              <a:gd name="adj1" fmla="val 50000"/>
              <a:gd name="adj2" fmla="val 35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Callout 2 12"/>
          <p:cNvSpPr/>
          <p:nvPr/>
        </p:nvSpPr>
        <p:spPr bwMode="auto">
          <a:xfrm>
            <a:off x="7101840" y="335280"/>
            <a:ext cx="1234440" cy="9296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154"/>
              <a:gd name="adj6" fmla="val -68889"/>
            </a:avLst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 which only 1/10 stars!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D9865F-DB2C-4A0A-B7ED-14BD88EE48CD}" type="slidenum">
              <a:rPr lang="en-US"/>
              <a:pPr/>
              <a:t>18</a:t>
            </a:fld>
            <a:endParaRPr lang="en-US" dirty="0"/>
          </a:p>
        </p:txBody>
      </p:sp>
      <p:grpSp>
        <p:nvGrpSpPr>
          <p:cNvPr id="304166" name="Group 38"/>
          <p:cNvGrpSpPr>
            <a:grpSpLocks/>
          </p:cNvGrpSpPr>
          <p:nvPr/>
        </p:nvGrpSpPr>
        <p:grpSpPr bwMode="auto">
          <a:xfrm>
            <a:off x="5073650" y="1803400"/>
            <a:ext cx="3197225" cy="2530475"/>
            <a:chOff x="3196" y="1136"/>
            <a:chExt cx="2014" cy="1594"/>
          </a:xfrm>
        </p:grpSpPr>
        <p:sp>
          <p:nvSpPr>
            <p:cNvPr id="304147" name="Rectangle 19"/>
            <p:cNvSpPr>
              <a:spLocks noChangeArrowheads="1"/>
            </p:cNvSpPr>
            <p:nvPr/>
          </p:nvSpPr>
          <p:spPr bwMode="auto">
            <a:xfrm>
              <a:off x="3196" y="1136"/>
              <a:ext cx="2014" cy="15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1100">
                <a:solidFill>
                  <a:schemeClr val="bg1"/>
                </a:solidFill>
              </a:endParaRPr>
            </a:p>
          </p:txBody>
        </p:sp>
        <p:sp>
          <p:nvSpPr>
            <p:cNvPr id="304152" name="Line 24"/>
            <p:cNvSpPr>
              <a:spLocks noChangeShapeType="1"/>
            </p:cNvSpPr>
            <p:nvPr/>
          </p:nvSpPr>
          <p:spPr bwMode="auto">
            <a:xfrm>
              <a:off x="3508" y="1385"/>
              <a:ext cx="1" cy="11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153" name="Line 25"/>
            <p:cNvSpPr>
              <a:spLocks noChangeShapeType="1"/>
            </p:cNvSpPr>
            <p:nvPr/>
          </p:nvSpPr>
          <p:spPr bwMode="auto">
            <a:xfrm>
              <a:off x="3508" y="2548"/>
              <a:ext cx="157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154" name="Text Box 26"/>
            <p:cNvSpPr txBox="1">
              <a:spLocks noChangeArrowheads="1"/>
            </p:cNvSpPr>
            <p:nvPr/>
          </p:nvSpPr>
          <p:spPr bwMode="auto">
            <a:xfrm rot="-5351910">
              <a:off x="2713" y="1840"/>
              <a:ext cx="12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100">
                  <a:latin typeface="Comic Sans MS" pitchFamily="66" charset="0"/>
                </a:rPr>
                <a:t>Separation of galaxies (D)</a:t>
              </a:r>
            </a:p>
          </p:txBody>
        </p:sp>
        <p:sp>
          <p:nvSpPr>
            <p:cNvPr id="304155" name="Text Box 27"/>
            <p:cNvSpPr txBox="1">
              <a:spLocks noChangeArrowheads="1"/>
            </p:cNvSpPr>
            <p:nvPr/>
          </p:nvSpPr>
          <p:spPr bwMode="auto">
            <a:xfrm rot="1596">
              <a:off x="4600" y="2548"/>
              <a:ext cx="4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100">
                  <a:latin typeface="Comic Sans MS" pitchFamily="66" charset="0"/>
                </a:rPr>
                <a:t>Time (t)</a:t>
              </a:r>
            </a:p>
          </p:txBody>
        </p:sp>
        <p:sp>
          <p:nvSpPr>
            <p:cNvPr id="304165" name="Text Box 37"/>
            <p:cNvSpPr txBox="1">
              <a:spLocks noChangeArrowheads="1"/>
            </p:cNvSpPr>
            <p:nvPr/>
          </p:nvSpPr>
          <p:spPr bwMode="auto">
            <a:xfrm rot="1596">
              <a:off x="3392" y="1172"/>
              <a:ext cx="1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100">
                  <a:latin typeface="Comic Sans MS" pitchFamily="66" charset="0"/>
                </a:rPr>
                <a:t>The fate of the universe…</a:t>
              </a:r>
            </a:p>
          </p:txBody>
        </p:sp>
      </p:grp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>
                <a:effectLst/>
              </a:rPr>
              <a:t>How will it all end?</a:t>
            </a:r>
          </a:p>
        </p:txBody>
      </p:sp>
      <p:sp>
        <p:nvSpPr>
          <p:cNvPr id="304144" name="Rectangle 16"/>
          <p:cNvSpPr>
            <a:spLocks noChangeArrowheads="1"/>
          </p:cNvSpPr>
          <p:nvPr/>
        </p:nvSpPr>
        <p:spPr bwMode="auto">
          <a:xfrm>
            <a:off x="838200" y="2070100"/>
            <a:ext cx="398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Char char="n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How does </a:t>
            </a:r>
            <a:r>
              <a:rPr lang="en-GB" sz="2400" b="1" dirty="0">
                <a:solidFill>
                  <a:srgbClr val="FFC000"/>
                </a:solidFill>
                <a:sym typeface="Symbol" pitchFamily="18" charset="2"/>
              </a:rPr>
              <a:t>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affect the fate of the universe?</a:t>
            </a:r>
          </a:p>
        </p:txBody>
      </p:sp>
      <p:sp>
        <p:nvSpPr>
          <p:cNvPr id="304156" name="Oval 28"/>
          <p:cNvSpPr>
            <a:spLocks noChangeAspect="1" noChangeArrowheads="1"/>
          </p:cNvSpPr>
          <p:nvPr/>
        </p:nvSpPr>
        <p:spPr bwMode="auto">
          <a:xfrm>
            <a:off x="5524500" y="3994150"/>
            <a:ext cx="88900" cy="71438"/>
          </a:xfrm>
          <a:prstGeom prst="ellipse">
            <a:avLst/>
          </a:prstGeom>
          <a:solidFill>
            <a:srgbClr val="9A1D1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4151" name="Text Box 23"/>
          <p:cNvSpPr txBox="1">
            <a:spLocks noChangeArrowheads="1"/>
          </p:cNvSpPr>
          <p:nvPr/>
        </p:nvSpPr>
        <p:spPr bwMode="auto">
          <a:xfrm>
            <a:off x="7010400" y="3235325"/>
            <a:ext cx="846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>
                <a:latin typeface="Comic Sans MS" pitchFamily="66" charset="0"/>
              </a:rPr>
              <a:t>Without</a:t>
            </a:r>
            <a:r>
              <a:rPr lang="en-GB"/>
              <a:t> </a:t>
            </a:r>
            <a:r>
              <a:rPr lang="en-GB" sz="1400" b="1">
                <a:solidFill>
                  <a:srgbClr val="BD0800"/>
                </a:solidFill>
                <a:sym typeface="Symbol" pitchFamily="18" charset="2"/>
              </a:rPr>
              <a:t></a:t>
            </a:r>
            <a:endParaRPr lang="en-GB"/>
          </a:p>
        </p:txBody>
      </p:sp>
      <p:sp>
        <p:nvSpPr>
          <p:cNvPr id="304149" name="Rectangle 21"/>
          <p:cNvSpPr>
            <a:spLocks noChangeArrowheads="1"/>
          </p:cNvSpPr>
          <p:nvPr/>
        </p:nvSpPr>
        <p:spPr bwMode="auto">
          <a:xfrm>
            <a:off x="5953125" y="2266950"/>
            <a:ext cx="536575" cy="49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Symbol" pitchFamily="18" charset="2"/>
              <a:buChar char="W"/>
            </a:pPr>
            <a:r>
              <a:rPr lang="en-GB" sz="1100">
                <a:latin typeface="Comic Sans MS" pitchFamily="66" charset="0"/>
                <a:sym typeface="Symbol" pitchFamily="18" charset="2"/>
              </a:rPr>
              <a:t>= 1</a:t>
            </a:r>
          </a:p>
          <a:p>
            <a:pPr algn="ctr">
              <a:buFont typeface="Symbol" pitchFamily="18" charset="2"/>
              <a:buNone/>
            </a:pPr>
            <a:r>
              <a:rPr lang="en-GB" sz="1100">
                <a:latin typeface="Comic Sans MS" pitchFamily="66" charset="0"/>
                <a:sym typeface="Symbol" pitchFamily="18" charset="2"/>
              </a:rPr>
              <a:t>(Flat)</a:t>
            </a:r>
            <a:endParaRPr lang="en-GB" sz="1100" baseline="-250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304157" name="Freeform 29"/>
          <p:cNvSpPr>
            <a:spLocks/>
          </p:cNvSpPr>
          <p:nvPr/>
        </p:nvSpPr>
        <p:spPr bwMode="auto">
          <a:xfrm>
            <a:off x="5608638" y="3311525"/>
            <a:ext cx="2330450" cy="720725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107" y="293"/>
              </a:cxn>
              <a:cxn ang="0">
                <a:pos x="293" y="155"/>
              </a:cxn>
              <a:cxn ang="0">
                <a:pos x="486" y="60"/>
              </a:cxn>
              <a:cxn ang="0">
                <a:pos x="799" y="10"/>
              </a:cxn>
              <a:cxn ang="0">
                <a:pos x="1135" y="2"/>
              </a:cxn>
            </a:cxnLst>
            <a:rect l="0" t="0" r="r" b="b"/>
            <a:pathLst>
              <a:path w="1135" h="414">
                <a:moveTo>
                  <a:pt x="0" y="414"/>
                </a:moveTo>
                <a:cubicBezTo>
                  <a:pt x="34" y="373"/>
                  <a:pt x="58" y="337"/>
                  <a:pt x="107" y="293"/>
                </a:cubicBezTo>
                <a:cubicBezTo>
                  <a:pt x="156" y="250"/>
                  <a:pt x="230" y="193"/>
                  <a:pt x="293" y="155"/>
                </a:cubicBezTo>
                <a:cubicBezTo>
                  <a:pt x="356" y="116"/>
                  <a:pt x="402" y="84"/>
                  <a:pt x="486" y="60"/>
                </a:cubicBezTo>
                <a:cubicBezTo>
                  <a:pt x="570" y="36"/>
                  <a:pt x="691" y="20"/>
                  <a:pt x="799" y="10"/>
                </a:cubicBezTo>
                <a:cubicBezTo>
                  <a:pt x="907" y="0"/>
                  <a:pt x="1065" y="4"/>
                  <a:pt x="1135" y="2"/>
                </a:cubicBezTo>
              </a:path>
            </a:pathLst>
          </a:custGeom>
          <a:noFill/>
          <a:ln w="19050" cmpd="sng">
            <a:solidFill>
              <a:srgbClr val="2EBD2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4162" name="Group 34"/>
          <p:cNvGrpSpPr>
            <a:grpSpLocks/>
          </p:cNvGrpSpPr>
          <p:nvPr/>
        </p:nvGrpSpPr>
        <p:grpSpPr bwMode="auto">
          <a:xfrm>
            <a:off x="5589588" y="2351088"/>
            <a:ext cx="2617787" cy="1663700"/>
            <a:chOff x="3521" y="1481"/>
            <a:chExt cx="1649" cy="1048"/>
          </a:xfrm>
        </p:grpSpPr>
        <p:sp>
          <p:nvSpPr>
            <p:cNvPr id="304159" name="Freeform 31"/>
            <p:cNvSpPr>
              <a:spLocks/>
            </p:cNvSpPr>
            <p:nvPr/>
          </p:nvSpPr>
          <p:spPr bwMode="auto">
            <a:xfrm>
              <a:off x="3521" y="1652"/>
              <a:ext cx="1494" cy="877"/>
            </a:xfrm>
            <a:custGeom>
              <a:avLst/>
              <a:gdLst>
                <a:gd name="connsiteX0" fmla="*/ 0 w 10000"/>
                <a:gd name="connsiteY0" fmla="*/ 10000 h 10000"/>
                <a:gd name="connsiteX1" fmla="*/ 892 w 10000"/>
                <a:gd name="connsiteY1" fmla="*/ 8480 h 10000"/>
                <a:gd name="connsiteX2" fmla="*/ 3394 w 10000"/>
                <a:gd name="connsiteY2" fmla="*/ 5829 h 10000"/>
                <a:gd name="connsiteX3" fmla="*/ 6397 w 10000"/>
                <a:gd name="connsiteY3" fmla="*/ 4724 h 10000"/>
                <a:gd name="connsiteX4" fmla="*/ 8803 w 10000"/>
                <a:gd name="connsiteY4" fmla="*/ 3518 h 10000"/>
                <a:gd name="connsiteX5" fmla="*/ 10000 w 10000"/>
                <a:gd name="connsiteY5" fmla="*/ 0 h 10000"/>
                <a:gd name="connsiteX0" fmla="*/ 0 w 9798"/>
                <a:gd name="connsiteY0" fmla="*/ 10360 h 10360"/>
                <a:gd name="connsiteX1" fmla="*/ 892 w 9798"/>
                <a:gd name="connsiteY1" fmla="*/ 8840 h 10360"/>
                <a:gd name="connsiteX2" fmla="*/ 3394 w 9798"/>
                <a:gd name="connsiteY2" fmla="*/ 6189 h 10360"/>
                <a:gd name="connsiteX3" fmla="*/ 6397 w 9798"/>
                <a:gd name="connsiteY3" fmla="*/ 5084 h 10360"/>
                <a:gd name="connsiteX4" fmla="*/ 8803 w 9798"/>
                <a:gd name="connsiteY4" fmla="*/ 3878 h 10360"/>
                <a:gd name="connsiteX5" fmla="*/ 9798 w 9798"/>
                <a:gd name="connsiteY5" fmla="*/ 0 h 10360"/>
                <a:gd name="connsiteX0" fmla="*/ 0 w 10687"/>
                <a:gd name="connsiteY0" fmla="*/ 10579 h 10579"/>
                <a:gd name="connsiteX1" fmla="*/ 910 w 10687"/>
                <a:gd name="connsiteY1" fmla="*/ 9112 h 10579"/>
                <a:gd name="connsiteX2" fmla="*/ 3464 w 10687"/>
                <a:gd name="connsiteY2" fmla="*/ 6553 h 10579"/>
                <a:gd name="connsiteX3" fmla="*/ 6529 w 10687"/>
                <a:gd name="connsiteY3" fmla="*/ 5486 h 10579"/>
                <a:gd name="connsiteX4" fmla="*/ 8984 w 10687"/>
                <a:gd name="connsiteY4" fmla="*/ 4322 h 10579"/>
                <a:gd name="connsiteX5" fmla="*/ 10687 w 10687"/>
                <a:gd name="connsiteY5" fmla="*/ 0 h 10579"/>
                <a:gd name="connsiteX0" fmla="*/ 0 w 10687"/>
                <a:gd name="connsiteY0" fmla="*/ 10579 h 10579"/>
                <a:gd name="connsiteX1" fmla="*/ 910 w 10687"/>
                <a:gd name="connsiteY1" fmla="*/ 9112 h 10579"/>
                <a:gd name="connsiteX2" fmla="*/ 3464 w 10687"/>
                <a:gd name="connsiteY2" fmla="*/ 6553 h 10579"/>
                <a:gd name="connsiteX3" fmla="*/ 6529 w 10687"/>
                <a:gd name="connsiteY3" fmla="*/ 5486 h 10579"/>
                <a:gd name="connsiteX4" fmla="*/ 8984 w 10687"/>
                <a:gd name="connsiteY4" fmla="*/ 4322 h 10579"/>
                <a:gd name="connsiteX5" fmla="*/ 10687 w 10687"/>
                <a:gd name="connsiteY5" fmla="*/ 0 h 10579"/>
                <a:gd name="connsiteX0" fmla="*/ 0 w 10687"/>
                <a:gd name="connsiteY0" fmla="*/ 10579 h 10579"/>
                <a:gd name="connsiteX1" fmla="*/ 910 w 10687"/>
                <a:gd name="connsiteY1" fmla="*/ 9112 h 10579"/>
                <a:gd name="connsiteX2" fmla="*/ 3464 w 10687"/>
                <a:gd name="connsiteY2" fmla="*/ 6553 h 10579"/>
                <a:gd name="connsiteX3" fmla="*/ 6529 w 10687"/>
                <a:gd name="connsiteY3" fmla="*/ 5486 h 10579"/>
                <a:gd name="connsiteX4" fmla="*/ 8984 w 10687"/>
                <a:gd name="connsiteY4" fmla="*/ 4322 h 10579"/>
                <a:gd name="connsiteX5" fmla="*/ 10687 w 10687"/>
                <a:gd name="connsiteY5" fmla="*/ 0 h 1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" h="10579">
                  <a:moveTo>
                    <a:pt x="0" y="10579"/>
                  </a:moveTo>
                  <a:cubicBezTo>
                    <a:pt x="290" y="10082"/>
                    <a:pt x="332" y="9779"/>
                    <a:pt x="910" y="9112"/>
                  </a:cubicBezTo>
                  <a:cubicBezTo>
                    <a:pt x="1490" y="8445"/>
                    <a:pt x="2528" y="7159"/>
                    <a:pt x="3464" y="6553"/>
                  </a:cubicBezTo>
                  <a:cubicBezTo>
                    <a:pt x="4401" y="5947"/>
                    <a:pt x="5609" y="5858"/>
                    <a:pt x="6529" y="5486"/>
                  </a:cubicBezTo>
                  <a:cubicBezTo>
                    <a:pt x="7448" y="5115"/>
                    <a:pt x="8291" y="5236"/>
                    <a:pt x="8984" y="4322"/>
                  </a:cubicBezTo>
                  <a:cubicBezTo>
                    <a:pt x="9677" y="3408"/>
                    <a:pt x="10003" y="3136"/>
                    <a:pt x="10687" y="0"/>
                  </a:cubicBezTo>
                </a:path>
              </a:pathLst>
            </a:custGeom>
            <a:noFill/>
            <a:ln w="19050" cmpd="sng">
              <a:solidFill>
                <a:srgbClr val="BD08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160" name="Text Box 32"/>
            <p:cNvSpPr txBox="1">
              <a:spLocks noChangeArrowheads="1"/>
            </p:cNvSpPr>
            <p:nvPr/>
          </p:nvSpPr>
          <p:spPr bwMode="auto">
            <a:xfrm>
              <a:off x="4749" y="1481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</a:rPr>
                <a:t>With</a:t>
              </a:r>
              <a:r>
                <a:rPr lang="en-GB"/>
                <a:t> </a:t>
              </a:r>
              <a:r>
                <a:rPr lang="en-GB" sz="1400" b="1">
                  <a:solidFill>
                    <a:srgbClr val="BD0800"/>
                  </a:solidFill>
                  <a:sym typeface="Symbol" pitchFamily="18" charset="2"/>
                </a:rPr>
                <a:t></a:t>
              </a:r>
              <a:endParaRPr lang="en-GB"/>
            </a:p>
          </p:txBody>
        </p:sp>
      </p:grpSp>
      <p:sp>
        <p:nvSpPr>
          <p:cNvPr id="304161" name="Rectangle 33"/>
          <p:cNvSpPr>
            <a:spLocks noChangeArrowheads="1"/>
          </p:cNvSpPr>
          <p:nvPr/>
        </p:nvSpPr>
        <p:spPr bwMode="auto">
          <a:xfrm>
            <a:off x="711200" y="2997200"/>
            <a:ext cx="398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Even though universe is nearly flat - it will continue to </a:t>
            </a:r>
            <a:r>
              <a:rPr lang="en-GB" dirty="0">
                <a:solidFill>
                  <a:srgbClr val="E5DD43"/>
                </a:solidFill>
                <a:latin typeface="Comic Sans MS" pitchFamily="66" charset="0"/>
              </a:rPr>
              <a:t>EXPAND FOREVER</a:t>
            </a: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…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…at an </a:t>
            </a:r>
            <a:r>
              <a:rPr lang="en-GB" dirty="0">
                <a:solidFill>
                  <a:srgbClr val="E5DD43"/>
                </a:solidFill>
                <a:latin typeface="Comic Sans MS" pitchFamily="66" charset="0"/>
              </a:rPr>
              <a:t>EVER-INCREASING</a:t>
            </a:r>
            <a:r>
              <a:rPr lang="en-GB" dirty="0">
                <a:solidFill>
                  <a:srgbClr val="66FFFF"/>
                </a:solidFill>
                <a:latin typeface="Comic Sans MS" pitchFamily="66" charset="0"/>
              </a:rPr>
              <a:t> rate</a:t>
            </a:r>
          </a:p>
        </p:txBody>
      </p:sp>
      <p:grpSp>
        <p:nvGrpSpPr>
          <p:cNvPr id="304186" name="Group 58"/>
          <p:cNvGrpSpPr>
            <a:grpSpLocks/>
          </p:cNvGrpSpPr>
          <p:nvPr/>
        </p:nvGrpSpPr>
        <p:grpSpPr bwMode="auto">
          <a:xfrm>
            <a:off x="876300" y="4786313"/>
            <a:ext cx="7370763" cy="842962"/>
            <a:chOff x="552" y="3015"/>
            <a:chExt cx="4643" cy="531"/>
          </a:xfrm>
        </p:grpSpPr>
        <p:sp>
          <p:nvSpPr>
            <p:cNvPr id="304175" name="Rectangle 47"/>
            <p:cNvSpPr>
              <a:spLocks noChangeArrowheads="1"/>
            </p:cNvSpPr>
            <p:nvPr/>
          </p:nvSpPr>
          <p:spPr bwMode="auto">
            <a:xfrm>
              <a:off x="1368" y="3015"/>
              <a:ext cx="1746" cy="5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sz="2000" b="1" dirty="0">
                  <a:latin typeface="Comic Sans MS" pitchFamily="66" charset="0"/>
                </a:rPr>
                <a:t>What is</a:t>
              </a:r>
            </a:p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sz="2000" b="1" dirty="0">
                  <a:latin typeface="Comic Sans MS" pitchFamily="66" charset="0"/>
                </a:rPr>
                <a:t>DARK ENERGY </a:t>
              </a:r>
              <a:r>
                <a:rPr lang="en-GB" sz="2000" b="1" dirty="0">
                  <a:solidFill>
                    <a:srgbClr val="8F0700"/>
                  </a:solidFill>
                  <a:latin typeface="Comic Sans MS" pitchFamily="66" charset="0"/>
                </a:rPr>
                <a:t>(</a:t>
              </a:r>
              <a:r>
                <a:rPr lang="en-GB" sz="2400" b="1" dirty="0">
                  <a:solidFill>
                    <a:srgbClr val="8F0700"/>
                  </a:solidFill>
                  <a:sym typeface="Symbol" pitchFamily="18" charset="2"/>
                </a:rPr>
                <a:t></a:t>
              </a:r>
              <a:r>
                <a:rPr lang="en-GB" sz="2000" b="1" dirty="0">
                  <a:solidFill>
                    <a:srgbClr val="8F0700"/>
                  </a:solidFill>
                  <a:latin typeface="Comic Sans MS" pitchFamily="66" charset="0"/>
                </a:rPr>
                <a:t>)</a:t>
              </a:r>
              <a:r>
                <a:rPr lang="en-GB" sz="2000" b="1" dirty="0">
                  <a:latin typeface="Comic Sans MS" pitchFamily="66" charset="0"/>
                </a:rPr>
                <a:t>?</a:t>
              </a:r>
              <a:endParaRPr lang="en-US" sz="2000" b="1" dirty="0">
                <a:solidFill>
                  <a:srgbClr val="8F0700"/>
                </a:solidFill>
                <a:latin typeface="Comic Sans MS" pitchFamily="66" charset="0"/>
              </a:endParaRPr>
            </a:p>
          </p:txBody>
        </p:sp>
        <p:sp>
          <p:nvSpPr>
            <p:cNvPr id="304176" name="Rectangle 48"/>
            <p:cNvSpPr>
              <a:spLocks noChangeArrowheads="1"/>
            </p:cNvSpPr>
            <p:nvPr/>
          </p:nvSpPr>
          <p:spPr bwMode="auto">
            <a:xfrm>
              <a:off x="3728" y="3031"/>
              <a:ext cx="1467" cy="4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sz="2000" b="1" dirty="0">
                  <a:latin typeface="Comic Sans MS" pitchFamily="66" charset="0"/>
                </a:rPr>
                <a:t>What is</a:t>
              </a:r>
            </a:p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None/>
              </a:pPr>
              <a:r>
                <a:rPr lang="en-GB" sz="2000" b="1" dirty="0">
                  <a:latin typeface="Comic Sans MS" pitchFamily="66" charset="0"/>
                </a:rPr>
                <a:t>DARK MATTER?</a:t>
              </a:r>
              <a:endParaRPr lang="en-US" sz="2000" dirty="0">
                <a:solidFill>
                  <a:srgbClr val="8F0700"/>
                </a:solidFill>
                <a:latin typeface="Comic Sans MS" pitchFamily="66" charset="0"/>
              </a:endParaRPr>
            </a:p>
          </p:txBody>
        </p:sp>
        <p:sp>
          <p:nvSpPr>
            <p:cNvPr id="304184" name="Rectangle 56"/>
            <p:cNvSpPr>
              <a:spLocks noChangeArrowheads="1"/>
            </p:cNvSpPr>
            <p:nvPr/>
          </p:nvSpPr>
          <p:spPr bwMode="auto">
            <a:xfrm>
              <a:off x="552" y="3120"/>
              <a:ext cx="240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But…</a:t>
              </a:r>
            </a:p>
          </p:txBody>
        </p:sp>
        <p:sp>
          <p:nvSpPr>
            <p:cNvPr id="304185" name="Rectangle 57"/>
            <p:cNvSpPr>
              <a:spLocks noChangeArrowheads="1"/>
            </p:cNvSpPr>
            <p:nvPr/>
          </p:nvSpPr>
          <p:spPr bwMode="auto">
            <a:xfrm>
              <a:off x="3192" y="3127"/>
              <a:ext cx="5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And…</a:t>
              </a:r>
              <a:endParaRPr lang="en-US" sz="2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4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6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73999-2A5A-4EB1-A190-66DDC3DBAE3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Summary</a:t>
            </a: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520700" y="1905000"/>
            <a:ext cx="44704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GB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rPr>
              <a:t>    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Evidence for the Big Bang (as against alternative models) includes: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The Cosmic Microwave Background.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The evolution of galaxies.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The abundance of elements.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16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4762500" y="2501900"/>
            <a:ext cx="38735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GB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rPr>
              <a:t>   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Recent evidence indicates: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A positive cosmological constant (</a:t>
            </a:r>
            <a:r>
              <a:rPr lang="en-GB" sz="1600" dirty="0">
                <a:solidFill>
                  <a:srgbClr val="FFC000"/>
                </a:solidFill>
                <a:latin typeface="Comic Sans MS" pitchFamily="66" charset="0"/>
                <a:sym typeface="Symbol" pitchFamily="18" charset="2"/>
              </a:rPr>
              <a:t>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) is causing the expansion of the universe to increase.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sz="400" dirty="0">
              <a:solidFill>
                <a:srgbClr val="66FFFF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The fate of the universe is to continue to expand and cool forever……</a:t>
            </a:r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584200" y="3924300"/>
            <a:ext cx="412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GB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rPr>
              <a:t>    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Vital statistics of the universe: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Ho = </a:t>
            </a:r>
            <a:r>
              <a:rPr lang="en-GB" sz="1600" dirty="0" smtClean="0">
                <a:solidFill>
                  <a:srgbClr val="66FFFF"/>
                </a:solidFill>
                <a:latin typeface="Comic Sans MS" pitchFamily="66" charset="0"/>
              </a:rPr>
              <a:t>73±5 km.s</a:t>
            </a:r>
            <a:r>
              <a:rPr lang="en-GB" sz="1600" baseline="30000" dirty="0" smtClean="0">
                <a:solidFill>
                  <a:srgbClr val="66FFFF"/>
                </a:solidFill>
                <a:latin typeface="Comic Sans MS" pitchFamily="66" charset="0"/>
              </a:rPr>
              <a:t>-1</a:t>
            </a:r>
            <a:r>
              <a:rPr lang="en-GB" sz="1600" dirty="0" smtClean="0">
                <a:solidFill>
                  <a:srgbClr val="66FFFF"/>
                </a:solidFill>
                <a:latin typeface="Comic Sans MS" pitchFamily="66" charset="0"/>
              </a:rPr>
              <a:t>Mpc</a:t>
            </a:r>
            <a:r>
              <a:rPr lang="en-GB" sz="1600" baseline="30000" dirty="0" smtClean="0">
                <a:solidFill>
                  <a:srgbClr val="66FFFF"/>
                </a:solidFill>
                <a:latin typeface="Comic Sans MS" pitchFamily="66" charset="0"/>
              </a:rPr>
              <a:t>-1</a:t>
            </a:r>
            <a:r>
              <a:rPr lang="en-GB" sz="1600" dirty="0" smtClean="0">
                <a:solidFill>
                  <a:srgbClr val="66FFFF"/>
                </a:solidFill>
                <a:latin typeface="Comic Sans MS" pitchFamily="66" charset="0"/>
              </a:rPr>
              <a:t> </a:t>
            </a:r>
            <a:endParaRPr lang="en-GB" sz="1600" dirty="0">
              <a:solidFill>
                <a:srgbClr val="66FFFF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Curvature = 0 (FLAT)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Matter Density = 0.3 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  <a:sym typeface="Symbol" pitchFamily="18" charset="2"/>
              </a:rPr>
              <a:t> </a:t>
            </a:r>
            <a:r>
              <a:rPr lang="en-GB" sz="1600" baseline="-25000" dirty="0">
                <a:solidFill>
                  <a:srgbClr val="66FFFF"/>
                </a:solidFill>
                <a:latin typeface="Comic Sans MS" pitchFamily="66" charset="0"/>
                <a:sym typeface="Symbol" pitchFamily="18" charset="2"/>
              </a:rPr>
              <a:t>c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~98% of the mass of the universe is dark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~85% is exotic ‘Dark Matter’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Our Evolving Universe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F373A-0AC4-464A-BB07-76A6A55B673E}" type="slidenum">
              <a:rPr lang="en-US"/>
              <a:pPr/>
              <a:t>2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630363" y="2001838"/>
            <a:ext cx="6308725" cy="4419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Monotype Sorts" charset="2"/>
              <a:buNone/>
            </a:pPr>
            <a:r>
              <a:rPr lang="en-GB" sz="2000" dirty="0"/>
              <a:t>   </a:t>
            </a:r>
            <a:r>
              <a:rPr lang="en-GB" sz="2000" dirty="0">
                <a:effectLst/>
              </a:rPr>
              <a:t>The universe is expanding &amp; cooling after an initial ‘explosion</a:t>
            </a:r>
            <a:r>
              <a:rPr lang="en-GB" sz="2000">
                <a:effectLst/>
              </a:rPr>
              <a:t>’ ~</a:t>
            </a:r>
            <a:r>
              <a:rPr lang="en-GB" sz="2000" smtClean="0">
                <a:effectLst/>
              </a:rPr>
              <a:t>14 </a:t>
            </a:r>
            <a:r>
              <a:rPr lang="en-GB" sz="2000" dirty="0">
                <a:effectLst/>
              </a:rPr>
              <a:t>billion years ago. </a:t>
            </a:r>
          </a:p>
          <a:p>
            <a:pPr algn="ctr">
              <a:lnSpc>
                <a:spcPct val="90000"/>
              </a:lnSpc>
            </a:pPr>
            <a:endParaRPr lang="en-GB" sz="2000" dirty="0"/>
          </a:p>
        </p:txBody>
      </p:sp>
      <p:grpSp>
        <p:nvGrpSpPr>
          <p:cNvPr id="326659" name="Group 3"/>
          <p:cNvGrpSpPr>
            <a:grpSpLocks/>
          </p:cNvGrpSpPr>
          <p:nvPr/>
        </p:nvGrpSpPr>
        <p:grpSpPr bwMode="auto">
          <a:xfrm>
            <a:off x="977900" y="2927350"/>
            <a:ext cx="7912100" cy="2430463"/>
            <a:chOff x="616" y="1734"/>
            <a:chExt cx="4984" cy="1531"/>
          </a:xfrm>
        </p:grpSpPr>
        <p:grpSp>
          <p:nvGrpSpPr>
            <p:cNvPr id="326660" name="Group 4"/>
            <p:cNvGrpSpPr>
              <a:grpSpLocks/>
            </p:cNvGrpSpPr>
            <p:nvPr/>
          </p:nvGrpSpPr>
          <p:grpSpPr bwMode="auto">
            <a:xfrm>
              <a:off x="656" y="1734"/>
              <a:ext cx="4944" cy="1272"/>
              <a:chOff x="656" y="1656"/>
              <a:chExt cx="4944" cy="1272"/>
            </a:xfrm>
          </p:grpSpPr>
          <p:grpSp>
            <p:nvGrpSpPr>
              <p:cNvPr id="326661" name="Group 5"/>
              <p:cNvGrpSpPr>
                <a:grpSpLocks/>
              </p:cNvGrpSpPr>
              <p:nvPr/>
            </p:nvGrpSpPr>
            <p:grpSpPr bwMode="auto">
              <a:xfrm>
                <a:off x="656" y="1896"/>
                <a:ext cx="4608" cy="1032"/>
                <a:chOff x="656" y="2048"/>
                <a:chExt cx="4416" cy="936"/>
              </a:xfrm>
            </p:grpSpPr>
            <p:sp>
              <p:nvSpPr>
                <p:cNvPr id="326662" name="Rectangle 6"/>
                <p:cNvSpPr>
                  <a:spLocks noChangeArrowheads="1"/>
                </p:cNvSpPr>
                <p:nvPr/>
              </p:nvSpPr>
              <p:spPr bwMode="auto">
                <a:xfrm>
                  <a:off x="656" y="2048"/>
                  <a:ext cx="4416" cy="9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326663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7" y="2080"/>
                  <a:ext cx="4361" cy="87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26664" name="Text Box 8"/>
              <p:cNvSpPr txBox="1">
                <a:spLocks noChangeArrowheads="1"/>
              </p:cNvSpPr>
              <p:nvPr/>
            </p:nvSpPr>
            <p:spPr bwMode="auto">
              <a:xfrm>
                <a:off x="656" y="1656"/>
                <a:ext cx="74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>
                    <a:solidFill>
                      <a:srgbClr val="F4D72E"/>
                    </a:solidFill>
                    <a:latin typeface="Comic Sans MS" pitchFamily="66" charset="0"/>
                  </a:rPr>
                  <a:t>T = 0</a:t>
                </a:r>
              </a:p>
            </p:txBody>
          </p:sp>
          <p:sp>
            <p:nvSpPr>
              <p:cNvPr id="326665" name="Text Box 9"/>
              <p:cNvSpPr txBox="1">
                <a:spLocks noChangeArrowheads="1"/>
              </p:cNvSpPr>
              <p:nvPr/>
            </p:nvSpPr>
            <p:spPr bwMode="auto">
              <a:xfrm>
                <a:off x="4856" y="1656"/>
                <a:ext cx="74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>
                    <a:solidFill>
                      <a:srgbClr val="F4D72E"/>
                    </a:solidFill>
                    <a:latin typeface="Comic Sans MS" pitchFamily="66" charset="0"/>
                  </a:rPr>
                  <a:t>Now</a:t>
                </a:r>
              </a:p>
            </p:txBody>
          </p:sp>
        </p:grpSp>
        <p:sp>
          <p:nvSpPr>
            <p:cNvPr id="326666" name="Rectangle 10"/>
            <p:cNvSpPr>
              <a:spLocks noChangeArrowheads="1"/>
            </p:cNvSpPr>
            <p:nvPr/>
          </p:nvSpPr>
          <p:spPr bwMode="auto">
            <a:xfrm>
              <a:off x="616" y="3006"/>
              <a:ext cx="7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4D72E"/>
                  </a:solidFill>
                  <a:latin typeface="Comic Sans MS" pitchFamily="66" charset="0"/>
                </a:rPr>
                <a:t>Very hot</a:t>
              </a:r>
            </a:p>
          </p:txBody>
        </p:sp>
        <p:sp>
          <p:nvSpPr>
            <p:cNvPr id="326667" name="Rectangle 11"/>
            <p:cNvSpPr>
              <a:spLocks noChangeArrowheads="1"/>
            </p:cNvSpPr>
            <p:nvPr/>
          </p:nvSpPr>
          <p:spPr bwMode="auto">
            <a:xfrm>
              <a:off x="4768" y="2998"/>
              <a:ext cx="44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4D72E"/>
                  </a:solidFill>
                  <a:latin typeface="Comic Sans MS" pitchFamily="66" charset="0"/>
                </a:rPr>
                <a:t>~ 3K</a:t>
              </a:r>
            </a:p>
          </p:txBody>
        </p:sp>
      </p:grpSp>
      <p:sp>
        <p:nvSpPr>
          <p:cNvPr id="326668" name="Line 12"/>
          <p:cNvSpPr>
            <a:spLocks noChangeShapeType="1"/>
          </p:cNvSpPr>
          <p:nvPr/>
        </p:nvSpPr>
        <p:spPr bwMode="auto">
          <a:xfrm flipV="1">
            <a:off x="1838325" y="5076825"/>
            <a:ext cx="47625" cy="2841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 flipV="1">
            <a:off x="2986088" y="5087938"/>
            <a:ext cx="23812" cy="342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 flipV="1">
            <a:off x="4540250" y="4938713"/>
            <a:ext cx="0" cy="3095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 flipH="1" flipV="1">
            <a:off x="7426325" y="5135563"/>
            <a:ext cx="69850" cy="2857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6672" name="Line 16"/>
          <p:cNvSpPr>
            <a:spLocks noChangeShapeType="1"/>
          </p:cNvSpPr>
          <p:nvPr/>
        </p:nvSpPr>
        <p:spPr bwMode="auto">
          <a:xfrm flipH="1" flipV="1">
            <a:off x="5795963" y="5162550"/>
            <a:ext cx="115887" cy="3206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26673" name="Group 17"/>
          <p:cNvGrpSpPr>
            <a:grpSpLocks/>
          </p:cNvGrpSpPr>
          <p:nvPr/>
        </p:nvGrpSpPr>
        <p:grpSpPr bwMode="auto">
          <a:xfrm>
            <a:off x="917575" y="4805363"/>
            <a:ext cx="8226425" cy="1489075"/>
            <a:chOff x="578" y="2917"/>
            <a:chExt cx="5182" cy="938"/>
          </a:xfrm>
        </p:grpSpPr>
        <p:sp>
          <p:nvSpPr>
            <p:cNvPr id="326674" name="Line 18"/>
            <p:cNvSpPr>
              <a:spLocks noChangeShapeType="1"/>
            </p:cNvSpPr>
            <p:nvPr/>
          </p:nvSpPr>
          <p:spPr bwMode="auto">
            <a:xfrm flipV="1">
              <a:off x="1188" y="3183"/>
              <a:ext cx="30" cy="179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6675" name="Line 19"/>
            <p:cNvSpPr>
              <a:spLocks noChangeShapeType="1"/>
            </p:cNvSpPr>
            <p:nvPr/>
          </p:nvSpPr>
          <p:spPr bwMode="auto">
            <a:xfrm flipV="1">
              <a:off x="1911" y="3190"/>
              <a:ext cx="15" cy="216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6676" name="Line 20"/>
            <p:cNvSpPr>
              <a:spLocks noChangeShapeType="1"/>
            </p:cNvSpPr>
            <p:nvPr/>
          </p:nvSpPr>
          <p:spPr bwMode="auto">
            <a:xfrm flipH="1" flipV="1">
              <a:off x="4708" y="3220"/>
              <a:ext cx="44" cy="18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6677" name="Line 21"/>
            <p:cNvSpPr>
              <a:spLocks noChangeShapeType="1"/>
            </p:cNvSpPr>
            <p:nvPr/>
          </p:nvSpPr>
          <p:spPr bwMode="auto">
            <a:xfrm flipH="1" flipV="1">
              <a:off x="3681" y="3237"/>
              <a:ext cx="73" cy="20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26678" name="Group 22"/>
            <p:cNvGrpSpPr>
              <a:grpSpLocks/>
            </p:cNvGrpSpPr>
            <p:nvPr/>
          </p:nvGrpSpPr>
          <p:grpSpPr bwMode="auto">
            <a:xfrm>
              <a:off x="578" y="2917"/>
              <a:ext cx="5182" cy="938"/>
              <a:chOff x="548" y="2822"/>
              <a:chExt cx="5182" cy="938"/>
            </a:xfrm>
          </p:grpSpPr>
          <p:sp>
            <p:nvSpPr>
              <p:cNvPr id="326679" name="Line 23"/>
              <p:cNvSpPr>
                <a:spLocks noChangeShapeType="1"/>
              </p:cNvSpPr>
              <p:nvPr/>
            </p:nvSpPr>
            <p:spPr bwMode="auto">
              <a:xfrm>
                <a:off x="1184" y="2824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6680" name="Line 24"/>
              <p:cNvSpPr>
                <a:spLocks noChangeShapeType="1"/>
              </p:cNvSpPr>
              <p:nvPr/>
            </p:nvSpPr>
            <p:spPr bwMode="auto">
              <a:xfrm>
                <a:off x="1662" y="2831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6681" name="Line 25"/>
              <p:cNvSpPr>
                <a:spLocks noChangeShapeType="1"/>
              </p:cNvSpPr>
              <p:nvPr/>
            </p:nvSpPr>
            <p:spPr bwMode="auto">
              <a:xfrm>
                <a:off x="2699" y="2832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6682" name="Line 26"/>
              <p:cNvSpPr>
                <a:spLocks noChangeShapeType="1"/>
              </p:cNvSpPr>
              <p:nvPr/>
            </p:nvSpPr>
            <p:spPr bwMode="auto">
              <a:xfrm>
                <a:off x="3280" y="2832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6683" name="Line 27"/>
              <p:cNvSpPr>
                <a:spLocks noChangeShapeType="1"/>
              </p:cNvSpPr>
              <p:nvPr/>
            </p:nvSpPr>
            <p:spPr bwMode="auto">
              <a:xfrm>
                <a:off x="4545" y="2831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6684" name="Rectangle 28"/>
              <p:cNvSpPr>
                <a:spLocks noChangeArrowheads="1"/>
              </p:cNvSpPr>
              <p:nvPr/>
            </p:nvSpPr>
            <p:spPr bwMode="auto">
              <a:xfrm>
                <a:off x="3629" y="3207"/>
                <a:ext cx="2101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Structure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formation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endParaRPr lang="en-GB" sz="1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26685" name="Text Box 29"/>
              <p:cNvSpPr txBox="1">
                <a:spLocks noChangeArrowheads="1"/>
              </p:cNvSpPr>
              <p:nvPr/>
            </p:nvSpPr>
            <p:spPr bwMode="auto">
              <a:xfrm>
                <a:off x="548" y="3027"/>
                <a:ext cx="113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GB" sz="1400" b="1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‘Inflation’</a:t>
                </a:r>
              </a:p>
            </p:txBody>
          </p:sp>
          <p:sp>
            <p:nvSpPr>
              <p:cNvPr id="326686" name="Rectangle 30"/>
              <p:cNvSpPr>
                <a:spLocks noChangeArrowheads="1"/>
              </p:cNvSpPr>
              <p:nvPr/>
            </p:nvSpPr>
            <p:spPr bwMode="auto">
              <a:xfrm>
                <a:off x="998" y="3318"/>
                <a:ext cx="1298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Particle/photon Soup</a:t>
                </a:r>
              </a:p>
            </p:txBody>
          </p:sp>
          <p:sp>
            <p:nvSpPr>
              <p:cNvPr id="326687" name="Rectangle 31"/>
              <p:cNvSpPr>
                <a:spLocks noChangeArrowheads="1"/>
              </p:cNvSpPr>
              <p:nvPr/>
            </p:nvSpPr>
            <p:spPr bwMode="auto">
              <a:xfrm>
                <a:off x="2704" y="3422"/>
                <a:ext cx="1298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‘Nucleosynthesis’</a:t>
                </a:r>
              </a:p>
            </p:txBody>
          </p:sp>
          <p:sp>
            <p:nvSpPr>
              <p:cNvPr id="326688" name="Rectangle 32"/>
              <p:cNvSpPr>
                <a:spLocks noChangeArrowheads="1"/>
              </p:cNvSpPr>
              <p:nvPr/>
            </p:nvSpPr>
            <p:spPr bwMode="auto">
              <a:xfrm>
                <a:off x="3161" y="3193"/>
                <a:ext cx="1407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‘Recombination’</a:t>
                </a:r>
              </a:p>
            </p:txBody>
          </p:sp>
          <p:sp>
            <p:nvSpPr>
              <p:cNvPr id="326689" name="Rectangle 33"/>
              <p:cNvSpPr>
                <a:spLocks noChangeArrowheads="1"/>
              </p:cNvSpPr>
              <p:nvPr/>
            </p:nvSpPr>
            <p:spPr bwMode="auto">
              <a:xfrm>
                <a:off x="1683" y="3161"/>
                <a:ext cx="1714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Matter</a:t>
                </a:r>
              </a:p>
              <a:p>
                <a:pPr lvl="1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400" b="1">
                    <a:solidFill>
                      <a:schemeClr val="bg1"/>
                    </a:solidFill>
                    <a:latin typeface="Comic Sans MS" pitchFamily="66" charset="0"/>
                  </a:rPr>
                  <a:t>‘Freeze-out’</a:t>
                </a:r>
              </a:p>
            </p:txBody>
          </p:sp>
          <p:sp>
            <p:nvSpPr>
              <p:cNvPr id="326690" name="Line 34"/>
              <p:cNvSpPr>
                <a:spLocks noChangeShapeType="1"/>
              </p:cNvSpPr>
              <p:nvPr/>
            </p:nvSpPr>
            <p:spPr bwMode="auto">
              <a:xfrm>
                <a:off x="2264" y="2822"/>
                <a:ext cx="0" cy="14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26710" name="Group 54"/>
          <p:cNvGrpSpPr>
            <a:grpSpLocks/>
          </p:cNvGrpSpPr>
          <p:nvPr/>
        </p:nvGrpSpPr>
        <p:grpSpPr bwMode="auto">
          <a:xfrm>
            <a:off x="3841750" y="2906713"/>
            <a:ext cx="3368675" cy="2478087"/>
            <a:chOff x="2420" y="1831"/>
            <a:chExt cx="2122" cy="1561"/>
          </a:xfrm>
        </p:grpSpPr>
        <p:sp>
          <p:nvSpPr>
            <p:cNvPr id="326691" name="Line 35"/>
            <p:cNvSpPr>
              <a:spLocks noChangeShapeType="1"/>
            </p:cNvSpPr>
            <p:nvPr/>
          </p:nvSpPr>
          <p:spPr bwMode="auto">
            <a:xfrm flipH="1" flipV="1">
              <a:off x="3331" y="3152"/>
              <a:ext cx="287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6696" name="Rectangle 40"/>
            <p:cNvSpPr>
              <a:spLocks noChangeArrowheads="1"/>
            </p:cNvSpPr>
            <p:nvPr/>
          </p:nvSpPr>
          <p:spPr bwMode="auto">
            <a:xfrm>
              <a:off x="2420" y="1831"/>
              <a:ext cx="8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  <a:latin typeface="Comic Sans MS" pitchFamily="66" charset="0"/>
                </a:rPr>
                <a:t>380,000 </a:t>
              </a:r>
              <a:r>
                <a:rPr lang="en-GB" sz="1400" dirty="0">
                  <a:solidFill>
                    <a:schemeClr val="accent1"/>
                  </a:solidFill>
                  <a:latin typeface="Comic Sans MS" pitchFamily="66" charset="0"/>
                </a:rPr>
                <a:t>years</a:t>
              </a:r>
            </a:p>
          </p:txBody>
        </p:sp>
        <p:sp>
          <p:nvSpPr>
            <p:cNvPr id="326698" name="Line 42"/>
            <p:cNvSpPr>
              <a:spLocks noChangeShapeType="1"/>
            </p:cNvSpPr>
            <p:nvPr/>
          </p:nvSpPr>
          <p:spPr bwMode="auto">
            <a:xfrm flipH="1" flipV="1">
              <a:off x="3311" y="1978"/>
              <a:ext cx="1" cy="117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26699" name="Group 43"/>
            <p:cNvGrpSpPr>
              <a:grpSpLocks/>
            </p:cNvGrpSpPr>
            <p:nvPr/>
          </p:nvGrpSpPr>
          <p:grpSpPr bwMode="auto">
            <a:xfrm>
              <a:off x="3492" y="2166"/>
              <a:ext cx="1050" cy="782"/>
              <a:chOff x="3492" y="2127"/>
              <a:chExt cx="1050" cy="860"/>
            </a:xfrm>
          </p:grpSpPr>
          <p:grpSp>
            <p:nvGrpSpPr>
              <p:cNvPr id="326700" name="Group 44"/>
              <p:cNvGrpSpPr>
                <a:grpSpLocks/>
              </p:cNvGrpSpPr>
              <p:nvPr/>
            </p:nvGrpSpPr>
            <p:grpSpPr bwMode="auto">
              <a:xfrm>
                <a:off x="4067" y="2362"/>
                <a:ext cx="475" cy="625"/>
                <a:chOff x="4067" y="2362"/>
                <a:chExt cx="283" cy="625"/>
              </a:xfrm>
            </p:grpSpPr>
            <p:sp>
              <p:nvSpPr>
                <p:cNvPr id="326701" name="Freeform 45"/>
                <p:cNvSpPr>
                  <a:spLocks noChangeAspect="1"/>
                </p:cNvSpPr>
                <p:nvPr/>
              </p:nvSpPr>
              <p:spPr bwMode="auto">
                <a:xfrm rot="427320">
                  <a:off x="4067" y="2884"/>
                  <a:ext cx="208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31009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6702" name="Freeform 46"/>
                <p:cNvSpPr>
                  <a:spLocks noChangeAspect="1"/>
                </p:cNvSpPr>
                <p:nvPr/>
              </p:nvSpPr>
              <p:spPr bwMode="auto">
                <a:xfrm rot="29595">
                  <a:off x="4142" y="2628"/>
                  <a:ext cx="208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31009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6703" name="Freeform 47"/>
                <p:cNvSpPr>
                  <a:spLocks noChangeAspect="1"/>
                </p:cNvSpPr>
                <p:nvPr/>
              </p:nvSpPr>
              <p:spPr bwMode="auto">
                <a:xfrm rot="-504403">
                  <a:off x="4067" y="2362"/>
                  <a:ext cx="208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31009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26704" name="Group 48"/>
              <p:cNvGrpSpPr>
                <a:grpSpLocks/>
              </p:cNvGrpSpPr>
              <p:nvPr/>
            </p:nvGrpSpPr>
            <p:grpSpPr bwMode="auto">
              <a:xfrm>
                <a:off x="3492" y="2351"/>
                <a:ext cx="283" cy="625"/>
                <a:chOff x="3470" y="2202"/>
                <a:chExt cx="208" cy="625"/>
              </a:xfrm>
            </p:grpSpPr>
            <p:sp>
              <p:nvSpPr>
                <p:cNvPr id="326705" name="Freeform 49"/>
                <p:cNvSpPr>
                  <a:spLocks noChangeAspect="1"/>
                </p:cNvSpPr>
                <p:nvPr/>
              </p:nvSpPr>
              <p:spPr bwMode="auto">
                <a:xfrm rot="427320">
                  <a:off x="3470" y="2724"/>
                  <a:ext cx="153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94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6706" name="Freeform 50"/>
                <p:cNvSpPr>
                  <a:spLocks noChangeAspect="1"/>
                </p:cNvSpPr>
                <p:nvPr/>
              </p:nvSpPr>
              <p:spPr bwMode="auto">
                <a:xfrm rot="29595">
                  <a:off x="3525" y="2468"/>
                  <a:ext cx="153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94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6707" name="Freeform 51"/>
                <p:cNvSpPr>
                  <a:spLocks noChangeAspect="1"/>
                </p:cNvSpPr>
                <p:nvPr/>
              </p:nvSpPr>
              <p:spPr bwMode="auto">
                <a:xfrm rot="-504403">
                  <a:off x="3470" y="2202"/>
                  <a:ext cx="153" cy="10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64" y="128"/>
                    </a:cxn>
                    <a:cxn ang="0">
                      <a:pos x="128" y="152"/>
                    </a:cxn>
                    <a:cxn ang="0">
                      <a:pos x="232" y="216"/>
                    </a:cxn>
                    <a:cxn ang="0">
                      <a:pos x="296" y="144"/>
                    </a:cxn>
                    <a:cxn ang="0">
                      <a:pos x="376" y="72"/>
                    </a:cxn>
                    <a:cxn ang="0">
                      <a:pos x="456" y="128"/>
                    </a:cxn>
                    <a:cxn ang="0">
                      <a:pos x="496" y="216"/>
                    </a:cxn>
                    <a:cxn ang="0">
                      <a:pos x="568" y="256"/>
                    </a:cxn>
                    <a:cxn ang="0">
                      <a:pos x="648" y="208"/>
                    </a:cxn>
                    <a:cxn ang="0">
                      <a:pos x="728" y="72"/>
                    </a:cxn>
                    <a:cxn ang="0">
                      <a:pos x="792" y="24"/>
                    </a:cxn>
                    <a:cxn ang="0">
                      <a:pos x="896" y="64"/>
                    </a:cxn>
                    <a:cxn ang="0">
                      <a:pos x="984" y="216"/>
                    </a:cxn>
                    <a:cxn ang="0">
                      <a:pos x="1048" y="256"/>
                    </a:cxn>
                    <a:cxn ang="0">
                      <a:pos x="1104" y="256"/>
                    </a:cxn>
                    <a:cxn ang="0">
                      <a:pos x="1192" y="152"/>
                    </a:cxn>
                    <a:cxn ang="0">
                      <a:pos x="1248" y="48"/>
                    </a:cxn>
                    <a:cxn ang="0">
                      <a:pos x="1328" y="8"/>
                    </a:cxn>
                    <a:cxn ang="0">
                      <a:pos x="1416" y="96"/>
                    </a:cxn>
                    <a:cxn ang="0">
                      <a:pos x="1472" y="208"/>
                    </a:cxn>
                    <a:cxn ang="0">
                      <a:pos x="1536" y="264"/>
                    </a:cxn>
                    <a:cxn ang="0">
                      <a:pos x="1584" y="248"/>
                    </a:cxn>
                    <a:cxn ang="0">
                      <a:pos x="1632" y="216"/>
                    </a:cxn>
                    <a:cxn ang="0">
                      <a:pos x="1696" y="88"/>
                    </a:cxn>
                    <a:cxn ang="0">
                      <a:pos x="1744" y="64"/>
                    </a:cxn>
                    <a:cxn ang="0">
                      <a:pos x="1808" y="112"/>
                    </a:cxn>
                    <a:cxn ang="0">
                      <a:pos x="1848" y="184"/>
                    </a:cxn>
                    <a:cxn ang="0">
                      <a:pos x="1912" y="200"/>
                    </a:cxn>
                    <a:cxn ang="0">
                      <a:pos x="1976" y="136"/>
                    </a:cxn>
                    <a:cxn ang="0">
                      <a:pos x="2016" y="112"/>
                    </a:cxn>
                  </a:cxnLst>
                  <a:rect l="0" t="0" r="r" b="b"/>
                  <a:pathLst>
                    <a:path w="2016" h="273">
                      <a:moveTo>
                        <a:pt x="0" y="152"/>
                      </a:moveTo>
                      <a:cubicBezTo>
                        <a:pt x="11" y="148"/>
                        <a:pt x="43" y="128"/>
                        <a:pt x="64" y="128"/>
                      </a:cubicBezTo>
                      <a:cubicBezTo>
                        <a:pt x="85" y="128"/>
                        <a:pt x="100" y="137"/>
                        <a:pt x="128" y="152"/>
                      </a:cubicBezTo>
                      <a:cubicBezTo>
                        <a:pt x="156" y="167"/>
                        <a:pt x="204" y="217"/>
                        <a:pt x="232" y="216"/>
                      </a:cubicBezTo>
                      <a:cubicBezTo>
                        <a:pt x="260" y="215"/>
                        <a:pt x="272" y="168"/>
                        <a:pt x="296" y="144"/>
                      </a:cubicBezTo>
                      <a:cubicBezTo>
                        <a:pt x="320" y="120"/>
                        <a:pt x="349" y="75"/>
                        <a:pt x="376" y="72"/>
                      </a:cubicBezTo>
                      <a:cubicBezTo>
                        <a:pt x="403" y="69"/>
                        <a:pt x="436" y="104"/>
                        <a:pt x="456" y="128"/>
                      </a:cubicBezTo>
                      <a:cubicBezTo>
                        <a:pt x="476" y="152"/>
                        <a:pt x="477" y="195"/>
                        <a:pt x="496" y="216"/>
                      </a:cubicBezTo>
                      <a:cubicBezTo>
                        <a:pt x="515" y="237"/>
                        <a:pt x="543" y="257"/>
                        <a:pt x="568" y="256"/>
                      </a:cubicBezTo>
                      <a:cubicBezTo>
                        <a:pt x="593" y="255"/>
                        <a:pt x="621" y="239"/>
                        <a:pt x="648" y="208"/>
                      </a:cubicBezTo>
                      <a:cubicBezTo>
                        <a:pt x="675" y="177"/>
                        <a:pt x="704" y="103"/>
                        <a:pt x="728" y="72"/>
                      </a:cubicBezTo>
                      <a:cubicBezTo>
                        <a:pt x="752" y="41"/>
                        <a:pt x="764" y="25"/>
                        <a:pt x="792" y="24"/>
                      </a:cubicBezTo>
                      <a:cubicBezTo>
                        <a:pt x="820" y="23"/>
                        <a:pt x="864" y="32"/>
                        <a:pt x="896" y="64"/>
                      </a:cubicBezTo>
                      <a:cubicBezTo>
                        <a:pt x="928" y="96"/>
                        <a:pt x="959" y="184"/>
                        <a:pt x="984" y="216"/>
                      </a:cubicBezTo>
                      <a:cubicBezTo>
                        <a:pt x="1009" y="248"/>
                        <a:pt x="1028" y="249"/>
                        <a:pt x="1048" y="256"/>
                      </a:cubicBezTo>
                      <a:cubicBezTo>
                        <a:pt x="1068" y="263"/>
                        <a:pt x="1080" y="273"/>
                        <a:pt x="1104" y="256"/>
                      </a:cubicBezTo>
                      <a:cubicBezTo>
                        <a:pt x="1128" y="239"/>
                        <a:pt x="1168" y="187"/>
                        <a:pt x="1192" y="152"/>
                      </a:cubicBezTo>
                      <a:cubicBezTo>
                        <a:pt x="1216" y="117"/>
                        <a:pt x="1225" y="72"/>
                        <a:pt x="1248" y="48"/>
                      </a:cubicBezTo>
                      <a:cubicBezTo>
                        <a:pt x="1271" y="24"/>
                        <a:pt x="1300" y="0"/>
                        <a:pt x="1328" y="8"/>
                      </a:cubicBezTo>
                      <a:cubicBezTo>
                        <a:pt x="1356" y="16"/>
                        <a:pt x="1392" y="63"/>
                        <a:pt x="1416" y="96"/>
                      </a:cubicBezTo>
                      <a:cubicBezTo>
                        <a:pt x="1440" y="129"/>
                        <a:pt x="1452" y="180"/>
                        <a:pt x="1472" y="208"/>
                      </a:cubicBezTo>
                      <a:cubicBezTo>
                        <a:pt x="1492" y="236"/>
                        <a:pt x="1518" y="257"/>
                        <a:pt x="1536" y="264"/>
                      </a:cubicBezTo>
                      <a:cubicBezTo>
                        <a:pt x="1554" y="271"/>
                        <a:pt x="1568" y="256"/>
                        <a:pt x="1584" y="248"/>
                      </a:cubicBezTo>
                      <a:cubicBezTo>
                        <a:pt x="1600" y="240"/>
                        <a:pt x="1613" y="243"/>
                        <a:pt x="1632" y="216"/>
                      </a:cubicBezTo>
                      <a:cubicBezTo>
                        <a:pt x="1651" y="189"/>
                        <a:pt x="1677" y="113"/>
                        <a:pt x="1696" y="88"/>
                      </a:cubicBezTo>
                      <a:cubicBezTo>
                        <a:pt x="1715" y="63"/>
                        <a:pt x="1725" y="60"/>
                        <a:pt x="1744" y="64"/>
                      </a:cubicBezTo>
                      <a:cubicBezTo>
                        <a:pt x="1763" y="68"/>
                        <a:pt x="1791" y="92"/>
                        <a:pt x="1808" y="112"/>
                      </a:cubicBezTo>
                      <a:cubicBezTo>
                        <a:pt x="1825" y="132"/>
                        <a:pt x="1831" y="169"/>
                        <a:pt x="1848" y="184"/>
                      </a:cubicBezTo>
                      <a:cubicBezTo>
                        <a:pt x="1865" y="199"/>
                        <a:pt x="1891" y="208"/>
                        <a:pt x="1912" y="200"/>
                      </a:cubicBezTo>
                      <a:cubicBezTo>
                        <a:pt x="1933" y="192"/>
                        <a:pt x="1959" y="151"/>
                        <a:pt x="1976" y="136"/>
                      </a:cubicBezTo>
                      <a:cubicBezTo>
                        <a:pt x="1993" y="121"/>
                        <a:pt x="2004" y="113"/>
                        <a:pt x="2016" y="112"/>
                      </a:cubicBezTo>
                    </a:path>
                  </a:pathLst>
                </a:custGeom>
                <a:noFill/>
                <a:ln w="28575" cmpd="sng">
                  <a:solidFill>
                    <a:srgbClr val="94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326708" name="Rectangle 52"/>
              <p:cNvSpPr>
                <a:spLocks noChangeArrowheads="1"/>
              </p:cNvSpPr>
              <p:nvPr/>
            </p:nvSpPr>
            <p:spPr bwMode="auto">
              <a:xfrm>
                <a:off x="3611" y="2127"/>
                <a:ext cx="664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E4D60C"/>
                    </a:solidFill>
                    <a:latin typeface="Comic Sans MS" pitchFamily="66" charset="0"/>
                  </a:rPr>
                  <a:t>The CMB…</a:t>
                </a:r>
                <a:endParaRPr lang="en-US" sz="1400">
                  <a:solidFill>
                    <a:srgbClr val="E4D60C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326712" name="Rectangle 5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>
                <a:effectLst/>
              </a:rPr>
              <a:t>The Big Bang so far…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684FC-3FEF-491E-90DB-A638C16220B0}" type="slidenum">
              <a:rPr lang="en-US"/>
              <a:pPr/>
              <a:t>3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effectLst/>
              </a:rPr>
              <a:t>Evidence for the Big Bang</a:t>
            </a:r>
          </a:p>
        </p:txBody>
      </p:sp>
      <p:grpSp>
        <p:nvGrpSpPr>
          <p:cNvPr id="163979" name="Group 139"/>
          <p:cNvGrpSpPr>
            <a:grpSpLocks/>
          </p:cNvGrpSpPr>
          <p:nvPr/>
        </p:nvGrpSpPr>
        <p:grpSpPr bwMode="auto">
          <a:xfrm>
            <a:off x="850900" y="1827213"/>
            <a:ext cx="7342188" cy="2025650"/>
            <a:chOff x="536" y="1151"/>
            <a:chExt cx="4625" cy="1276"/>
          </a:xfrm>
        </p:grpSpPr>
        <p:sp>
          <p:nvSpPr>
            <p:cNvPr id="163938" name="Rectangle 98"/>
            <p:cNvSpPr>
              <a:spLocks noChangeArrowheads="1"/>
            </p:cNvSpPr>
            <p:nvPr/>
          </p:nvSpPr>
          <p:spPr bwMode="auto">
            <a:xfrm>
              <a:off x="536" y="1352"/>
              <a:ext cx="2633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Hubble’s Law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V = H</a:t>
              </a:r>
              <a:r>
                <a:rPr lang="en-GB" sz="1600" baseline="-25000" dirty="0">
                  <a:solidFill>
                    <a:srgbClr val="43CCA5"/>
                  </a:solidFill>
                  <a:latin typeface="Comic Sans MS" pitchFamily="66" charset="0"/>
                </a:rPr>
                <a:t>0</a:t>
              </a: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  <a:sym typeface="Symbol" pitchFamily="18" charset="2"/>
                </a:rPr>
                <a:t></a:t>
              </a: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D (H</a:t>
              </a:r>
              <a:r>
                <a:rPr lang="en-GB" sz="1600" baseline="-25000" dirty="0">
                  <a:solidFill>
                    <a:srgbClr val="43CCA5"/>
                  </a:solidFill>
                  <a:latin typeface="Comic Sans MS" pitchFamily="66" charset="0"/>
                </a:rPr>
                <a:t>0</a:t>
              </a: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=Hubble’s Constant)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Evidence for </a:t>
              </a:r>
              <a:r>
                <a:rPr lang="en-GB" sz="1600" dirty="0">
                  <a:solidFill>
                    <a:srgbClr val="E5DD43"/>
                  </a:solidFill>
                  <a:latin typeface="Comic Sans MS" pitchFamily="66" charset="0"/>
                </a:rPr>
                <a:t>expanding</a:t>
              </a: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 universe</a:t>
              </a:r>
              <a:b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</a:b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(not </a:t>
              </a:r>
              <a:r>
                <a:rPr lang="en-GB" sz="1600" dirty="0">
                  <a:solidFill>
                    <a:srgbClr val="E5DD43"/>
                  </a:solidFill>
                  <a:latin typeface="Comic Sans MS" pitchFamily="66" charset="0"/>
                </a:rPr>
                <a:t>specifically</a:t>
              </a: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 for Big Bang)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</p:txBody>
        </p:sp>
        <p:grpSp>
          <p:nvGrpSpPr>
            <p:cNvPr id="163940" name="Group 100"/>
            <p:cNvGrpSpPr>
              <a:grpSpLocks/>
            </p:cNvGrpSpPr>
            <p:nvPr/>
          </p:nvGrpSpPr>
          <p:grpSpPr bwMode="auto">
            <a:xfrm>
              <a:off x="3347" y="1151"/>
              <a:ext cx="1416" cy="1276"/>
              <a:chOff x="3403" y="1279"/>
              <a:chExt cx="1433" cy="1312"/>
            </a:xfrm>
          </p:grpSpPr>
          <p:grpSp>
            <p:nvGrpSpPr>
              <p:cNvPr id="163941" name="Group 101"/>
              <p:cNvGrpSpPr>
                <a:grpSpLocks/>
              </p:cNvGrpSpPr>
              <p:nvPr/>
            </p:nvGrpSpPr>
            <p:grpSpPr bwMode="auto">
              <a:xfrm>
                <a:off x="3403" y="1279"/>
                <a:ext cx="1433" cy="1312"/>
                <a:chOff x="3851" y="1639"/>
                <a:chExt cx="1585" cy="1464"/>
              </a:xfrm>
            </p:grpSpPr>
            <p:pic>
              <p:nvPicPr>
                <p:cNvPr id="163942" name="Picture 10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51" y="1639"/>
                  <a:ext cx="1585" cy="1464"/>
                </a:xfrm>
                <a:prstGeom prst="rect">
                  <a:avLst/>
                </a:prstGeom>
                <a:noFill/>
              </p:spPr>
            </p:pic>
            <p:sp>
              <p:nvSpPr>
                <p:cNvPr id="1639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28" y="2896"/>
                  <a:ext cx="28" cy="27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63944" name="Text Box 104"/>
              <p:cNvSpPr txBox="1">
                <a:spLocks noChangeArrowheads="1"/>
              </p:cNvSpPr>
              <p:nvPr/>
            </p:nvSpPr>
            <p:spPr bwMode="auto">
              <a:xfrm>
                <a:off x="3694" y="1352"/>
                <a:ext cx="1120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100">
                    <a:solidFill>
                      <a:srgbClr val="616161"/>
                    </a:solidFill>
                  </a:rPr>
                  <a:t>1996 type 1 SNe</a:t>
                </a:r>
              </a:p>
            </p:txBody>
          </p:sp>
        </p:grpSp>
        <p:grpSp>
          <p:nvGrpSpPr>
            <p:cNvPr id="163945" name="Group 105"/>
            <p:cNvGrpSpPr>
              <a:grpSpLocks/>
            </p:cNvGrpSpPr>
            <p:nvPr/>
          </p:nvGrpSpPr>
          <p:grpSpPr bwMode="auto">
            <a:xfrm>
              <a:off x="4588" y="1537"/>
              <a:ext cx="573" cy="539"/>
              <a:chOff x="3520" y="2712"/>
              <a:chExt cx="1312" cy="1157"/>
            </a:xfrm>
          </p:grpSpPr>
          <p:sp>
            <p:nvSpPr>
              <p:cNvPr id="163946" name="Rectangle 106"/>
              <p:cNvSpPr>
                <a:spLocks noChangeArrowheads="1"/>
              </p:cNvSpPr>
              <p:nvPr/>
            </p:nvSpPr>
            <p:spPr bwMode="auto">
              <a:xfrm>
                <a:off x="3520" y="2712"/>
                <a:ext cx="1312" cy="11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47" name="Oval 107"/>
              <p:cNvSpPr>
                <a:spLocks noChangeAspect="1" noChangeArrowheads="1"/>
              </p:cNvSpPr>
              <p:nvPr/>
            </p:nvSpPr>
            <p:spPr bwMode="auto">
              <a:xfrm>
                <a:off x="4712" y="3824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48" name="Oval 108"/>
              <p:cNvSpPr>
                <a:spLocks noChangeAspect="1" noChangeArrowheads="1"/>
              </p:cNvSpPr>
              <p:nvPr/>
            </p:nvSpPr>
            <p:spPr bwMode="auto">
              <a:xfrm rot="-18120216">
                <a:off x="4207" y="3243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49" name="Line 109"/>
              <p:cNvSpPr>
                <a:spLocks noChangeShapeType="1"/>
              </p:cNvSpPr>
              <p:nvPr/>
            </p:nvSpPr>
            <p:spPr bwMode="auto">
              <a:xfrm rot="3479784" flipV="1">
                <a:off x="4441" y="3272"/>
                <a:ext cx="87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0" name="Line 110"/>
              <p:cNvSpPr>
                <a:spLocks noChangeShapeType="1"/>
              </p:cNvSpPr>
              <p:nvPr/>
            </p:nvSpPr>
            <p:spPr bwMode="auto">
              <a:xfrm rot="-18120216" flipH="1" flipV="1">
                <a:off x="4517" y="2875"/>
                <a:ext cx="42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1" name="Line 111"/>
              <p:cNvSpPr>
                <a:spLocks noChangeShapeType="1"/>
              </p:cNvSpPr>
              <p:nvPr/>
            </p:nvSpPr>
            <p:spPr bwMode="auto">
              <a:xfrm rot="3479784" flipV="1">
                <a:off x="4431" y="3631"/>
                <a:ext cx="216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2" name="Line 112"/>
              <p:cNvSpPr>
                <a:spLocks noChangeShapeType="1"/>
              </p:cNvSpPr>
              <p:nvPr/>
            </p:nvSpPr>
            <p:spPr bwMode="auto">
              <a:xfrm rot="-18120216" flipH="1" flipV="1">
                <a:off x="4110" y="2995"/>
                <a:ext cx="1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3" name="Line 113"/>
              <p:cNvSpPr>
                <a:spLocks noChangeShapeType="1"/>
              </p:cNvSpPr>
              <p:nvPr/>
            </p:nvSpPr>
            <p:spPr bwMode="auto">
              <a:xfrm rot="-18120216">
                <a:off x="4090" y="3549"/>
                <a:ext cx="128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4" name="Line 114"/>
              <p:cNvSpPr>
                <a:spLocks noChangeShapeType="1"/>
              </p:cNvSpPr>
              <p:nvPr/>
            </p:nvSpPr>
            <p:spPr bwMode="auto">
              <a:xfrm rot="3479784" flipH="1">
                <a:off x="3962" y="3226"/>
                <a:ext cx="55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5" name="Oval 115"/>
              <p:cNvSpPr>
                <a:spLocks noChangeAspect="1" noChangeArrowheads="1"/>
              </p:cNvSpPr>
              <p:nvPr/>
            </p:nvSpPr>
            <p:spPr bwMode="auto">
              <a:xfrm rot="-18120216">
                <a:off x="4046" y="3248"/>
                <a:ext cx="45" cy="45"/>
              </a:xfrm>
              <a:prstGeom prst="ellipse">
                <a:avLst/>
              </a:prstGeom>
              <a:solidFill>
                <a:srgbClr val="9A1D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6" name="Oval 116"/>
              <p:cNvSpPr>
                <a:spLocks noChangeAspect="1" noChangeArrowheads="1"/>
              </p:cNvSpPr>
              <p:nvPr/>
            </p:nvSpPr>
            <p:spPr bwMode="auto">
              <a:xfrm rot="-18120216">
                <a:off x="4176" y="3089"/>
                <a:ext cx="45" cy="45"/>
              </a:xfrm>
              <a:prstGeom prst="ellipse">
                <a:avLst/>
              </a:prstGeom>
              <a:solidFill>
                <a:srgbClr val="9A1D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7" name="Oval 117"/>
              <p:cNvSpPr>
                <a:spLocks noChangeAspect="1" noChangeArrowheads="1"/>
              </p:cNvSpPr>
              <p:nvPr/>
            </p:nvSpPr>
            <p:spPr bwMode="auto">
              <a:xfrm rot="-18120216">
                <a:off x="4370" y="3279"/>
                <a:ext cx="45" cy="45"/>
              </a:xfrm>
              <a:prstGeom prst="ellipse">
                <a:avLst/>
              </a:prstGeom>
              <a:solidFill>
                <a:srgbClr val="9A1D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8" name="Oval 118"/>
              <p:cNvSpPr>
                <a:spLocks noChangeAspect="1" noChangeArrowheads="1"/>
              </p:cNvSpPr>
              <p:nvPr/>
            </p:nvSpPr>
            <p:spPr bwMode="auto">
              <a:xfrm rot="-18120216">
                <a:off x="4163" y="3475"/>
                <a:ext cx="45" cy="45"/>
              </a:xfrm>
              <a:prstGeom prst="ellipse">
                <a:avLst/>
              </a:prstGeom>
              <a:solidFill>
                <a:srgbClr val="9A1D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59" name="Oval 119"/>
              <p:cNvSpPr>
                <a:spLocks noChangeAspect="1" noChangeArrowheads="1"/>
              </p:cNvSpPr>
              <p:nvPr/>
            </p:nvSpPr>
            <p:spPr bwMode="auto">
              <a:xfrm rot="-18120216">
                <a:off x="4433" y="3032"/>
                <a:ext cx="45" cy="45"/>
              </a:xfrm>
              <a:prstGeom prst="ellipse">
                <a:avLst/>
              </a:prstGeom>
              <a:solidFill>
                <a:srgbClr val="9A1D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60" name="Oval 120"/>
              <p:cNvSpPr>
                <a:spLocks noChangeAspect="1" noChangeArrowheads="1"/>
              </p:cNvSpPr>
              <p:nvPr/>
            </p:nvSpPr>
            <p:spPr bwMode="auto">
              <a:xfrm rot="-18120216">
                <a:off x="4432" y="3514"/>
                <a:ext cx="45" cy="45"/>
              </a:xfrm>
              <a:prstGeom prst="ellipse">
                <a:avLst/>
              </a:prstGeom>
              <a:solidFill>
                <a:srgbClr val="9A1D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61" name="Oval 121"/>
              <p:cNvSpPr>
                <a:spLocks noChangeAspect="1" noChangeArrowheads="1"/>
              </p:cNvSpPr>
              <p:nvPr/>
            </p:nvSpPr>
            <p:spPr bwMode="auto">
              <a:xfrm rot="-18120216">
                <a:off x="3816" y="3249"/>
                <a:ext cx="45" cy="45"/>
              </a:xfrm>
              <a:prstGeom prst="ellipse">
                <a:avLst/>
              </a:prstGeom>
              <a:solidFill>
                <a:srgbClr val="9A1D1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962" name="Line 122"/>
              <p:cNvSpPr>
                <a:spLocks noChangeShapeType="1"/>
              </p:cNvSpPr>
              <p:nvPr/>
            </p:nvSpPr>
            <p:spPr bwMode="auto">
              <a:xfrm rot="3479784" flipH="1">
                <a:off x="3646" y="3182"/>
                <a:ext cx="113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63983" name="Group 143"/>
          <p:cNvGrpSpPr>
            <a:grpSpLocks/>
          </p:cNvGrpSpPr>
          <p:nvPr/>
        </p:nvGrpSpPr>
        <p:grpSpPr bwMode="auto">
          <a:xfrm>
            <a:off x="863600" y="4024313"/>
            <a:ext cx="7591425" cy="2127250"/>
            <a:chOff x="544" y="2535"/>
            <a:chExt cx="4782" cy="1340"/>
          </a:xfrm>
        </p:grpSpPr>
        <p:pic>
          <p:nvPicPr>
            <p:cNvPr id="163982" name="Picture 142" descr="CMB_ILC_Map75B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9" y="2535"/>
              <a:ext cx="2175" cy="1299"/>
            </a:xfrm>
            <a:prstGeom prst="rect">
              <a:avLst/>
            </a:prstGeom>
            <a:noFill/>
          </p:spPr>
        </p:pic>
        <p:sp>
          <p:nvSpPr>
            <p:cNvPr id="163967" name="Rectangle 127"/>
            <p:cNvSpPr>
              <a:spLocks noChangeArrowheads="1"/>
            </p:cNvSpPr>
            <p:nvPr/>
          </p:nvSpPr>
          <p:spPr bwMode="auto">
            <a:xfrm>
              <a:off x="544" y="2653"/>
              <a:ext cx="2585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charset="2"/>
                <a:buChar char="n"/>
              </a:pPr>
              <a:r>
                <a:rPr lang="en-GB" sz="2000" dirty="0">
                  <a:solidFill>
                    <a:schemeClr val="bg1"/>
                  </a:solidFill>
                  <a:latin typeface="Comic Sans MS" pitchFamily="66" charset="0"/>
                </a:rPr>
                <a:t>The Cosmic Microwave Background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Photons from ‘recombination’  at T= </a:t>
              </a:r>
              <a:r>
                <a:rPr lang="en-GB" sz="1600" dirty="0" smtClean="0">
                  <a:solidFill>
                    <a:srgbClr val="43CCA5"/>
                  </a:solidFill>
                  <a:latin typeface="Comic Sans MS" pitchFamily="66" charset="0"/>
                </a:rPr>
                <a:t>380,000 </a:t>
              </a: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yrs 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Evidence for a </a:t>
              </a:r>
              <a:r>
                <a:rPr lang="en-GB" sz="1600" dirty="0">
                  <a:solidFill>
                    <a:srgbClr val="E5DD43"/>
                  </a:solidFill>
                  <a:latin typeface="Comic Sans MS" pitchFamily="66" charset="0"/>
                </a:rPr>
                <a:t>HOT</a:t>
              </a:r>
              <a:r>
                <a:rPr lang="en-GB" sz="1600" dirty="0">
                  <a:solidFill>
                    <a:srgbClr val="43CCA5"/>
                  </a:solidFill>
                  <a:latin typeface="Comic Sans MS" pitchFamily="66" charset="0"/>
                </a:rPr>
                <a:t> </a:t>
              </a:r>
              <a:r>
                <a:rPr lang="en-GB" sz="1600" dirty="0">
                  <a:solidFill>
                    <a:srgbClr val="E5DD43"/>
                  </a:solidFill>
                  <a:latin typeface="Comic Sans MS" pitchFamily="66" charset="0"/>
                </a:rPr>
                <a:t>beginning</a:t>
              </a:r>
              <a:endParaRPr lang="en-GB" sz="1600" dirty="0">
                <a:solidFill>
                  <a:srgbClr val="66FFFF"/>
                </a:solidFill>
                <a:latin typeface="Comic Sans MS" pitchFamily="66" charset="0"/>
              </a:endParaRPr>
            </a:p>
          </p:txBody>
        </p:sp>
        <p:pic>
          <p:nvPicPr>
            <p:cNvPr id="163969" name="Picture 1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9" y="3360"/>
              <a:ext cx="647" cy="5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B8899-1931-4BFE-85CD-277CBAD1D09C}" type="slidenum">
              <a:rPr lang="en-US"/>
              <a:pPr/>
              <a:t>4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effectLst/>
              </a:rPr>
              <a:t>Evidence for the Big Bang</a:t>
            </a:r>
          </a:p>
        </p:txBody>
      </p:sp>
      <p:grpSp>
        <p:nvGrpSpPr>
          <p:cNvPr id="234532" name="Group 36"/>
          <p:cNvGrpSpPr>
            <a:grpSpLocks/>
          </p:cNvGrpSpPr>
          <p:nvPr/>
        </p:nvGrpSpPr>
        <p:grpSpPr bwMode="auto">
          <a:xfrm>
            <a:off x="682625" y="1928813"/>
            <a:ext cx="7826375" cy="4005262"/>
            <a:chOff x="430" y="1215"/>
            <a:chExt cx="4930" cy="2523"/>
          </a:xfrm>
        </p:grpSpPr>
        <p:grpSp>
          <p:nvGrpSpPr>
            <p:cNvPr id="234531" name="Group 35"/>
            <p:cNvGrpSpPr>
              <a:grpSpLocks/>
            </p:cNvGrpSpPr>
            <p:nvPr/>
          </p:nvGrpSpPr>
          <p:grpSpPr bwMode="auto">
            <a:xfrm>
              <a:off x="430" y="1215"/>
              <a:ext cx="4930" cy="2255"/>
              <a:chOff x="430" y="1215"/>
              <a:chExt cx="4930" cy="2255"/>
            </a:xfrm>
          </p:grpSpPr>
          <p:sp>
            <p:nvSpPr>
              <p:cNvPr id="234502" name="Rectangle 6"/>
              <p:cNvSpPr>
                <a:spLocks noChangeArrowheads="1"/>
              </p:cNvSpPr>
              <p:nvPr/>
            </p:nvSpPr>
            <p:spPr bwMode="auto">
              <a:xfrm>
                <a:off x="430" y="1215"/>
                <a:ext cx="2265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endParaRPr lang="en-GB" sz="1600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charset="2"/>
                  <a:buChar char="n"/>
                </a:pPr>
                <a:r>
                  <a:rPr lang="en-GB" sz="2000" dirty="0">
                    <a:solidFill>
                      <a:schemeClr val="bg1"/>
                    </a:solidFill>
                    <a:latin typeface="Comic Sans MS" pitchFamily="66" charset="0"/>
                  </a:rPr>
                  <a:t>The evolution of galaxies</a:t>
                </a:r>
                <a:endParaRPr lang="en-GB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Monotype Sorts" charset="2"/>
                  <a:buNone/>
                </a:pPr>
                <a:endParaRPr lang="en-GB" sz="600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Char char="l"/>
                </a:pPr>
                <a:r>
                  <a:rPr lang="en-GB" sz="1600" dirty="0">
                    <a:solidFill>
                      <a:srgbClr val="66FFFF"/>
                    </a:solidFill>
                    <a:latin typeface="Comic Sans MS" pitchFamily="66" charset="0"/>
                  </a:rPr>
                  <a:t>Distant (older) galaxies look different from those nearby.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rgbClr val="FFFF99"/>
                  </a:buClr>
                  <a:buSzPct val="75000"/>
                  <a:buFont typeface="Monotype Sorts" charset="2"/>
                  <a:buChar char="u"/>
                </a:pPr>
                <a:r>
                  <a:rPr lang="en-GB" sz="1400" dirty="0">
                    <a:solidFill>
                      <a:schemeClr val="accent1"/>
                    </a:solidFill>
                    <a:latin typeface="Helvetica" pitchFamily="34" charset="0"/>
                  </a:rPr>
                  <a:t>Older galaxies generally smaller, more irregular &amp; more interacting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ct val="20000"/>
                  </a:spcBef>
                  <a:buClr>
                    <a:srgbClr val="FFFF99"/>
                  </a:buClr>
                  <a:buSzPct val="75000"/>
                  <a:buFont typeface="Monotype Sorts" charset="2"/>
                  <a:buChar char="u"/>
                </a:pPr>
                <a:r>
                  <a:rPr lang="en-GB" sz="1400" dirty="0">
                    <a:solidFill>
                      <a:schemeClr val="accent1"/>
                    </a:solidFill>
                    <a:latin typeface="Helvetica" pitchFamily="34" charset="0"/>
                  </a:rPr>
                  <a:t>More active galaxies</a:t>
                </a: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Char char="l"/>
                </a:pPr>
                <a:endParaRPr lang="en-GB" sz="800" dirty="0">
                  <a:solidFill>
                    <a:srgbClr val="66FFFF"/>
                  </a:solidFill>
                  <a:latin typeface="Comic Sans MS" pitchFamily="66" charset="0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Char char="l"/>
                </a:pPr>
                <a:r>
                  <a:rPr lang="en-GB" sz="1600" dirty="0">
                    <a:solidFill>
                      <a:srgbClr val="66FFFF"/>
                    </a:solidFill>
                    <a:latin typeface="Comic Sans MS" pitchFamily="66" charset="0"/>
                  </a:rPr>
                  <a:t>Evidence for </a:t>
                </a:r>
                <a:r>
                  <a:rPr lang="en-GB" sz="1600" dirty="0">
                    <a:solidFill>
                      <a:srgbClr val="E5DD43"/>
                    </a:solidFill>
                    <a:latin typeface="Comic Sans MS" pitchFamily="66" charset="0"/>
                  </a:rPr>
                  <a:t>changing</a:t>
                </a:r>
                <a:r>
                  <a:rPr lang="en-GB" sz="1600" dirty="0">
                    <a:solidFill>
                      <a:srgbClr val="66FFFF"/>
                    </a:solidFill>
                    <a:latin typeface="Comic Sans MS" pitchFamily="66" charset="0"/>
                  </a:rPr>
                  <a:t>, non-eternal universe.</a:t>
                </a:r>
              </a:p>
            </p:txBody>
          </p:sp>
          <p:pic>
            <p:nvPicPr>
              <p:cNvPr id="234510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44" y="1328"/>
                <a:ext cx="2616" cy="214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</p:pic>
        </p:grpSp>
        <p:grpSp>
          <p:nvGrpSpPr>
            <p:cNvPr id="234529" name="Group 33"/>
            <p:cNvGrpSpPr>
              <a:grpSpLocks/>
            </p:cNvGrpSpPr>
            <p:nvPr/>
          </p:nvGrpSpPr>
          <p:grpSpPr bwMode="auto">
            <a:xfrm>
              <a:off x="846" y="2998"/>
              <a:ext cx="1802" cy="740"/>
              <a:chOff x="846" y="2998"/>
              <a:chExt cx="1802" cy="740"/>
            </a:xfrm>
          </p:grpSpPr>
          <p:sp>
            <p:nvSpPr>
              <p:cNvPr id="234512" name="Text Box 16"/>
              <p:cNvSpPr txBox="1">
                <a:spLocks noChangeArrowheads="1"/>
              </p:cNvSpPr>
              <p:nvPr/>
            </p:nvSpPr>
            <p:spPr bwMode="auto">
              <a:xfrm>
                <a:off x="846" y="3278"/>
                <a:ext cx="1674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>
                    <a:solidFill>
                      <a:srgbClr val="E5DD43"/>
                    </a:solidFill>
                    <a:latin typeface="Comic Sans MS" pitchFamily="66" charset="0"/>
                  </a:rPr>
                  <a:t>Earlier lecture ‘Evolution of  Galaxies’</a:t>
                </a: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 flipV="1">
                <a:off x="2009" y="2998"/>
                <a:ext cx="639" cy="415"/>
              </a:xfrm>
              <a:prstGeom prst="line">
                <a:avLst/>
              </a:prstGeom>
              <a:noFill/>
              <a:ln w="19050">
                <a:solidFill>
                  <a:srgbClr val="E5DD43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8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D35BB-F9ED-4BB3-84AD-F39EFC328964}" type="slidenum">
              <a:rPr lang="en-US"/>
              <a:pPr/>
              <a:t>5</a:t>
            </a:fld>
            <a:endParaRPr lang="en-US"/>
          </a:p>
        </p:txBody>
      </p:sp>
      <p:sp>
        <p:nvSpPr>
          <p:cNvPr id="240736" name="Rectangle 96"/>
          <p:cNvSpPr>
            <a:spLocks noChangeArrowheads="1"/>
          </p:cNvSpPr>
          <p:nvPr/>
        </p:nvSpPr>
        <p:spPr bwMode="auto">
          <a:xfrm>
            <a:off x="460375" y="1622425"/>
            <a:ext cx="4852988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dirty="0">
              <a:solidFill>
                <a:srgbClr val="E5DD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GB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omic Sans MS" pitchFamily="66" charset="0"/>
              </a:rPr>
              <a:t>     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Big Bang </a:t>
            </a:r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</a:rPr>
              <a:t>Nucleosynthesis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predicts: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300" dirty="0">
              <a:solidFill>
                <a:srgbClr val="E5DD43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Mostly Hydrogen &amp; 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4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Helium formed - with much smaller quantities of heavier elements.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sz="4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grpSp>
        <p:nvGrpSpPr>
          <p:cNvPr id="240737" name="Group 97"/>
          <p:cNvGrpSpPr>
            <a:grpSpLocks/>
          </p:cNvGrpSpPr>
          <p:nvPr/>
        </p:nvGrpSpPr>
        <p:grpSpPr bwMode="auto">
          <a:xfrm>
            <a:off x="5553075" y="2212975"/>
            <a:ext cx="2832100" cy="1549400"/>
            <a:chOff x="3498" y="1394"/>
            <a:chExt cx="1784" cy="976"/>
          </a:xfrm>
        </p:grpSpPr>
        <p:grpSp>
          <p:nvGrpSpPr>
            <p:cNvPr id="240688" name="Group 48"/>
            <p:cNvGrpSpPr>
              <a:grpSpLocks/>
            </p:cNvGrpSpPr>
            <p:nvPr/>
          </p:nvGrpSpPr>
          <p:grpSpPr bwMode="auto">
            <a:xfrm>
              <a:off x="3498" y="1394"/>
              <a:ext cx="1784" cy="976"/>
              <a:chOff x="3604" y="1904"/>
              <a:chExt cx="1784" cy="976"/>
            </a:xfrm>
          </p:grpSpPr>
          <p:sp>
            <p:nvSpPr>
              <p:cNvPr id="240689" name="Rectangle 49"/>
              <p:cNvSpPr>
                <a:spLocks noChangeArrowheads="1"/>
              </p:cNvSpPr>
              <p:nvPr/>
            </p:nvSpPr>
            <p:spPr bwMode="auto">
              <a:xfrm>
                <a:off x="3604" y="1904"/>
                <a:ext cx="1784" cy="9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/>
                  <a:t> </a:t>
                </a:r>
              </a:p>
            </p:txBody>
          </p:sp>
          <p:grpSp>
            <p:nvGrpSpPr>
              <p:cNvPr id="240690" name="Group 50"/>
              <p:cNvGrpSpPr>
                <a:grpSpLocks/>
              </p:cNvGrpSpPr>
              <p:nvPr/>
            </p:nvGrpSpPr>
            <p:grpSpPr bwMode="auto">
              <a:xfrm>
                <a:off x="3824" y="1951"/>
                <a:ext cx="868" cy="447"/>
                <a:chOff x="3688" y="1975"/>
                <a:chExt cx="868" cy="447"/>
              </a:xfrm>
            </p:grpSpPr>
            <p:sp>
              <p:nvSpPr>
                <p:cNvPr id="240691" name="Rectangle 51"/>
                <p:cNvSpPr>
                  <a:spLocks noChangeArrowheads="1"/>
                </p:cNvSpPr>
                <p:nvPr/>
              </p:nvSpPr>
              <p:spPr bwMode="auto">
                <a:xfrm>
                  <a:off x="3688" y="1975"/>
                  <a:ext cx="15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p</a:t>
                  </a:r>
                  <a:endParaRPr lang="en-GB" sz="1000">
                    <a:latin typeface="Comic Sans MS" pitchFamily="66" charset="0"/>
                  </a:endParaRPr>
                </a:p>
              </p:txBody>
            </p:sp>
            <p:sp>
              <p:nvSpPr>
                <p:cNvPr id="240692" name="Rectangle 52"/>
                <p:cNvSpPr>
                  <a:spLocks noChangeArrowheads="1"/>
                </p:cNvSpPr>
                <p:nvPr/>
              </p:nvSpPr>
              <p:spPr bwMode="auto">
                <a:xfrm>
                  <a:off x="3688" y="2175"/>
                  <a:ext cx="15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n</a:t>
                  </a:r>
                </a:p>
              </p:txBody>
            </p:sp>
            <p:grpSp>
              <p:nvGrpSpPr>
                <p:cNvPr id="240693" name="Group 53"/>
                <p:cNvGrpSpPr>
                  <a:grpSpLocks/>
                </p:cNvGrpSpPr>
                <p:nvPr/>
              </p:nvGrpSpPr>
              <p:grpSpPr bwMode="auto">
                <a:xfrm>
                  <a:off x="3817" y="2068"/>
                  <a:ext cx="739" cy="354"/>
                  <a:chOff x="3817" y="2068"/>
                  <a:chExt cx="739" cy="354"/>
                </a:xfrm>
              </p:grpSpPr>
              <p:sp>
                <p:nvSpPr>
                  <p:cNvPr id="24069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817" y="2068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069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884" y="2100"/>
                    <a:ext cx="337" cy="6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069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229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0697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96" y="2199"/>
                    <a:ext cx="345" cy="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24069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65" y="2140"/>
                    <a:ext cx="76" cy="85"/>
                    <a:chOff x="4425" y="2132"/>
                    <a:chExt cx="76" cy="85"/>
                  </a:xfrm>
                </p:grpSpPr>
                <p:sp>
                  <p:nvSpPr>
                    <p:cNvPr id="240699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5" y="2132"/>
                      <a:ext cx="45" cy="5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0700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6" y="2165"/>
                      <a:ext cx="45" cy="52"/>
                    </a:xfrm>
                    <a:prstGeom prst="ellipse">
                      <a:avLst/>
                    </a:prstGeom>
                    <a:solidFill>
                      <a:srgbClr val="31CE6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24070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2095"/>
                    <a:ext cx="236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Comic Sans MS" pitchFamily="66" charset="0"/>
                      </a:rPr>
                      <a:t> </a:t>
                    </a:r>
                    <a:r>
                      <a:rPr lang="en-GB" sz="1000" baseline="30000">
                        <a:latin typeface="Comic Sans MS" pitchFamily="66" charset="0"/>
                        <a:sym typeface="Symbol" pitchFamily="18" charset="2"/>
                      </a:rPr>
                      <a:t>2</a:t>
                    </a:r>
                    <a:r>
                      <a:rPr lang="en-GB" sz="1000">
                        <a:latin typeface="Comic Sans MS" pitchFamily="66" charset="0"/>
                        <a:sym typeface="Symbol" pitchFamily="18" charset="2"/>
                      </a:rPr>
                      <a:t>H</a:t>
                    </a:r>
                    <a:endParaRPr lang="en-GB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40702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348" y="2248"/>
                    <a:ext cx="129" cy="1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240703" name="Group 63"/>
            <p:cNvGrpSpPr>
              <a:grpSpLocks/>
            </p:cNvGrpSpPr>
            <p:nvPr/>
          </p:nvGrpSpPr>
          <p:grpSpPr bwMode="auto">
            <a:xfrm>
              <a:off x="4013" y="1811"/>
              <a:ext cx="833" cy="358"/>
              <a:chOff x="3983" y="2345"/>
              <a:chExt cx="833" cy="358"/>
            </a:xfrm>
          </p:grpSpPr>
          <p:sp>
            <p:nvSpPr>
              <p:cNvPr id="240704" name="Rectangle 64"/>
              <p:cNvSpPr>
                <a:spLocks noChangeArrowheads="1"/>
              </p:cNvSpPr>
              <p:nvPr/>
            </p:nvSpPr>
            <p:spPr bwMode="auto">
              <a:xfrm>
                <a:off x="3983" y="2345"/>
                <a:ext cx="156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latin typeface="Comic Sans MS" pitchFamily="66" charset="0"/>
                    <a:sym typeface="Symbol" pitchFamily="18" charset="2"/>
                  </a:rPr>
                  <a:t>p</a:t>
                </a:r>
                <a:endParaRPr lang="en-GB" sz="1000">
                  <a:latin typeface="Comic Sans MS" pitchFamily="66" charset="0"/>
                </a:endParaRPr>
              </a:p>
            </p:txBody>
          </p:sp>
          <p:grpSp>
            <p:nvGrpSpPr>
              <p:cNvPr id="240705" name="Group 65"/>
              <p:cNvGrpSpPr>
                <a:grpSpLocks/>
              </p:cNvGrpSpPr>
              <p:nvPr/>
            </p:nvGrpSpPr>
            <p:grpSpPr bwMode="auto">
              <a:xfrm>
                <a:off x="4128" y="2383"/>
                <a:ext cx="688" cy="320"/>
                <a:chOff x="4128" y="2383"/>
                <a:chExt cx="688" cy="320"/>
              </a:xfrm>
            </p:grpSpPr>
            <p:sp>
              <p:nvSpPr>
                <p:cNvPr id="240706" name="Oval 66"/>
                <p:cNvSpPr>
                  <a:spLocks noChangeArrowheads="1"/>
                </p:cNvSpPr>
                <p:nvPr/>
              </p:nvSpPr>
              <p:spPr bwMode="auto">
                <a:xfrm>
                  <a:off x="4128" y="2421"/>
                  <a:ext cx="45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70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192" y="2447"/>
                  <a:ext cx="269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708" name="Rectangle 68"/>
                <p:cNvSpPr>
                  <a:spLocks noChangeArrowheads="1"/>
                </p:cNvSpPr>
                <p:nvPr/>
              </p:nvSpPr>
              <p:spPr bwMode="auto">
                <a:xfrm>
                  <a:off x="4540" y="2383"/>
                  <a:ext cx="27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3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He</a:t>
                  </a:r>
                  <a:endParaRPr lang="en-GB" sz="1000">
                    <a:latin typeface="Comic Sans MS" pitchFamily="66" charset="0"/>
                  </a:endParaRPr>
                </a:p>
              </p:txBody>
            </p:sp>
            <p:grpSp>
              <p:nvGrpSpPr>
                <p:cNvPr id="240709" name="Group 69"/>
                <p:cNvGrpSpPr>
                  <a:grpSpLocks/>
                </p:cNvGrpSpPr>
                <p:nvPr/>
              </p:nvGrpSpPr>
              <p:grpSpPr bwMode="auto">
                <a:xfrm>
                  <a:off x="4488" y="2425"/>
                  <a:ext cx="109" cy="116"/>
                  <a:chOff x="3968" y="2525"/>
                  <a:chExt cx="109" cy="116"/>
                </a:xfrm>
              </p:grpSpPr>
              <p:sp>
                <p:nvSpPr>
                  <p:cNvPr id="240710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4001" y="2556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0711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589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0712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2525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40713" name="Line 73"/>
                <p:cNvSpPr>
                  <a:spLocks noChangeShapeType="1"/>
                </p:cNvSpPr>
                <p:nvPr/>
              </p:nvSpPr>
              <p:spPr bwMode="auto">
                <a:xfrm>
                  <a:off x="4596" y="2538"/>
                  <a:ext cx="149" cy="1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40714" name="Group 74"/>
            <p:cNvGrpSpPr>
              <a:grpSpLocks/>
            </p:cNvGrpSpPr>
            <p:nvPr/>
          </p:nvGrpSpPr>
          <p:grpSpPr bwMode="auto">
            <a:xfrm>
              <a:off x="4326" y="2089"/>
              <a:ext cx="772" cy="214"/>
              <a:chOff x="4296" y="2623"/>
              <a:chExt cx="772" cy="214"/>
            </a:xfrm>
          </p:grpSpPr>
          <p:grpSp>
            <p:nvGrpSpPr>
              <p:cNvPr id="240715" name="Group 75"/>
              <p:cNvGrpSpPr>
                <a:grpSpLocks/>
              </p:cNvGrpSpPr>
              <p:nvPr/>
            </p:nvGrpSpPr>
            <p:grpSpPr bwMode="auto">
              <a:xfrm>
                <a:off x="4424" y="2667"/>
                <a:ext cx="644" cy="170"/>
                <a:chOff x="4424" y="2667"/>
                <a:chExt cx="644" cy="170"/>
              </a:xfrm>
            </p:grpSpPr>
            <p:sp>
              <p:nvSpPr>
                <p:cNvPr id="240716" name="Oval 76"/>
                <p:cNvSpPr>
                  <a:spLocks noChangeArrowheads="1"/>
                </p:cNvSpPr>
                <p:nvPr/>
              </p:nvSpPr>
              <p:spPr bwMode="auto">
                <a:xfrm>
                  <a:off x="4424" y="2689"/>
                  <a:ext cx="45" cy="52"/>
                </a:xfrm>
                <a:prstGeom prst="ellipse">
                  <a:avLst/>
                </a:prstGeom>
                <a:solidFill>
                  <a:srgbClr val="31CE6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717" name="Line 77"/>
                <p:cNvSpPr>
                  <a:spLocks noChangeShapeType="1"/>
                </p:cNvSpPr>
                <p:nvPr/>
              </p:nvSpPr>
              <p:spPr bwMode="auto">
                <a:xfrm>
                  <a:off x="4488" y="2714"/>
                  <a:ext cx="225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240718" name="Group 78"/>
                <p:cNvGrpSpPr>
                  <a:grpSpLocks/>
                </p:cNvGrpSpPr>
                <p:nvPr/>
              </p:nvGrpSpPr>
              <p:grpSpPr bwMode="auto">
                <a:xfrm>
                  <a:off x="4765" y="2681"/>
                  <a:ext cx="85" cy="124"/>
                  <a:chOff x="4697" y="2681"/>
                  <a:chExt cx="85" cy="124"/>
                </a:xfrm>
              </p:grpSpPr>
              <p:sp>
                <p:nvSpPr>
                  <p:cNvPr id="240719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4737" y="2712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0720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736" y="2753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0721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2681"/>
                    <a:ext cx="45" cy="5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072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697" y="2736"/>
                    <a:ext cx="45" cy="52"/>
                  </a:xfrm>
                  <a:prstGeom prst="ellipse">
                    <a:avLst/>
                  </a:prstGeom>
                  <a:solidFill>
                    <a:srgbClr val="31CE6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40723" name="Rectangle 83"/>
                <p:cNvSpPr>
                  <a:spLocks noChangeArrowheads="1"/>
                </p:cNvSpPr>
                <p:nvPr/>
              </p:nvSpPr>
              <p:spPr bwMode="auto">
                <a:xfrm>
                  <a:off x="4792" y="2667"/>
                  <a:ext cx="27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4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He</a:t>
                  </a:r>
                  <a:endParaRPr lang="en-GB" sz="100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0724" name="Rectangle 84"/>
              <p:cNvSpPr>
                <a:spLocks noChangeArrowheads="1"/>
              </p:cNvSpPr>
              <p:nvPr/>
            </p:nvSpPr>
            <p:spPr bwMode="auto">
              <a:xfrm>
                <a:off x="4296" y="2623"/>
                <a:ext cx="156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latin typeface="Comic Sans MS" pitchFamily="66" charset="0"/>
                    <a:sym typeface="Symbol" pitchFamily="18" charset="2"/>
                  </a:rPr>
                  <a:t>n</a:t>
                </a:r>
              </a:p>
            </p:txBody>
          </p:sp>
        </p:grpSp>
      </p:grpSp>
      <p:grpSp>
        <p:nvGrpSpPr>
          <p:cNvPr id="240644" name="Group 4"/>
          <p:cNvGrpSpPr>
            <a:grpSpLocks/>
          </p:cNvGrpSpPr>
          <p:nvPr/>
        </p:nvGrpSpPr>
        <p:grpSpPr bwMode="auto">
          <a:xfrm>
            <a:off x="5537200" y="4081463"/>
            <a:ext cx="2832100" cy="1549400"/>
            <a:chOff x="3596" y="2920"/>
            <a:chExt cx="1784" cy="976"/>
          </a:xfrm>
        </p:grpSpPr>
        <p:sp>
          <p:nvSpPr>
            <p:cNvPr id="240645" name="Rectangle 5"/>
            <p:cNvSpPr>
              <a:spLocks noChangeArrowheads="1"/>
            </p:cNvSpPr>
            <p:nvPr/>
          </p:nvSpPr>
          <p:spPr bwMode="auto">
            <a:xfrm>
              <a:off x="3596" y="2920"/>
              <a:ext cx="1784" cy="9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/>
                <a:t> </a:t>
              </a:r>
            </a:p>
          </p:txBody>
        </p:sp>
        <p:grpSp>
          <p:nvGrpSpPr>
            <p:cNvPr id="240646" name="Group 6"/>
            <p:cNvGrpSpPr>
              <a:grpSpLocks/>
            </p:cNvGrpSpPr>
            <p:nvPr/>
          </p:nvGrpSpPr>
          <p:grpSpPr bwMode="auto">
            <a:xfrm>
              <a:off x="3792" y="3000"/>
              <a:ext cx="1364" cy="761"/>
              <a:chOff x="3760" y="3016"/>
              <a:chExt cx="1364" cy="761"/>
            </a:xfrm>
          </p:grpSpPr>
          <p:sp>
            <p:nvSpPr>
              <p:cNvPr id="240647" name="Rectangle 7"/>
              <p:cNvSpPr>
                <a:spLocks noChangeArrowheads="1"/>
              </p:cNvSpPr>
              <p:nvPr/>
            </p:nvSpPr>
            <p:spPr bwMode="auto">
              <a:xfrm>
                <a:off x="3888" y="3535"/>
                <a:ext cx="236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latin typeface="Comic Sans MS" pitchFamily="66" charset="0"/>
                  </a:rPr>
                  <a:t> </a:t>
                </a:r>
                <a:r>
                  <a:rPr lang="en-GB" sz="1000" baseline="30000">
                    <a:latin typeface="Comic Sans MS" pitchFamily="66" charset="0"/>
                    <a:sym typeface="Symbol" pitchFamily="18" charset="2"/>
                  </a:rPr>
                  <a:t>2</a:t>
                </a:r>
                <a:r>
                  <a:rPr lang="en-GB" sz="1000">
                    <a:latin typeface="Comic Sans MS" pitchFamily="66" charset="0"/>
                    <a:sym typeface="Symbol" pitchFamily="18" charset="2"/>
                  </a:rPr>
                  <a:t>H</a:t>
                </a:r>
              </a:p>
            </p:txBody>
          </p:sp>
          <p:grpSp>
            <p:nvGrpSpPr>
              <p:cNvPr id="240648" name="Group 8"/>
              <p:cNvGrpSpPr>
                <a:grpSpLocks/>
              </p:cNvGrpSpPr>
              <p:nvPr/>
            </p:nvGrpSpPr>
            <p:grpSpPr bwMode="auto">
              <a:xfrm>
                <a:off x="4032" y="3055"/>
                <a:ext cx="1092" cy="586"/>
                <a:chOff x="4032" y="2983"/>
                <a:chExt cx="1092" cy="586"/>
              </a:xfrm>
            </p:grpSpPr>
            <p:sp>
              <p:nvSpPr>
                <p:cNvPr id="240649" name="Rectangle 9"/>
                <p:cNvSpPr>
                  <a:spLocks noChangeArrowheads="1"/>
                </p:cNvSpPr>
                <p:nvPr/>
              </p:nvSpPr>
              <p:spPr bwMode="auto">
                <a:xfrm>
                  <a:off x="4184" y="3327"/>
                  <a:ext cx="27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4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He</a:t>
                  </a:r>
                </a:p>
              </p:txBody>
            </p:sp>
            <p:sp>
              <p:nvSpPr>
                <p:cNvPr id="240650" name="Rectangle 10"/>
                <p:cNvSpPr>
                  <a:spLocks noChangeArrowheads="1"/>
                </p:cNvSpPr>
                <p:nvPr/>
              </p:nvSpPr>
              <p:spPr bwMode="auto">
                <a:xfrm>
                  <a:off x="4032" y="3399"/>
                  <a:ext cx="27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3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He</a:t>
                  </a:r>
                </a:p>
              </p:txBody>
            </p:sp>
            <p:sp>
              <p:nvSpPr>
                <p:cNvPr id="240651" name="Rectangle 11"/>
                <p:cNvSpPr>
                  <a:spLocks noChangeArrowheads="1"/>
                </p:cNvSpPr>
                <p:nvPr/>
              </p:nvSpPr>
              <p:spPr bwMode="auto">
                <a:xfrm>
                  <a:off x="4456" y="3191"/>
                  <a:ext cx="252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6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Li</a:t>
                  </a:r>
                </a:p>
              </p:txBody>
            </p:sp>
            <p:sp>
              <p:nvSpPr>
                <p:cNvPr id="240652" name="Rectangle 12"/>
                <p:cNvSpPr>
                  <a:spLocks noChangeArrowheads="1"/>
                </p:cNvSpPr>
                <p:nvPr/>
              </p:nvSpPr>
              <p:spPr bwMode="auto">
                <a:xfrm>
                  <a:off x="4624" y="3111"/>
                  <a:ext cx="252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7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Li</a:t>
                  </a:r>
                </a:p>
              </p:txBody>
            </p:sp>
            <p:sp>
              <p:nvSpPr>
                <p:cNvPr id="240653" name="Rectangle 13"/>
                <p:cNvSpPr>
                  <a:spLocks noChangeArrowheads="1"/>
                </p:cNvSpPr>
                <p:nvPr/>
              </p:nvSpPr>
              <p:spPr bwMode="auto">
                <a:xfrm>
                  <a:off x="4864" y="2983"/>
                  <a:ext cx="260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Comic Sans MS" pitchFamily="66" charset="0"/>
                    </a:rPr>
                    <a:t> </a:t>
                  </a:r>
                  <a:r>
                    <a:rPr lang="en-GB" sz="1000" baseline="30000">
                      <a:latin typeface="Comic Sans MS" pitchFamily="66" charset="0"/>
                      <a:sym typeface="Symbol" pitchFamily="18" charset="2"/>
                    </a:rPr>
                    <a:t>9</a:t>
                  </a:r>
                  <a:r>
                    <a:rPr lang="en-GB" sz="1000">
                      <a:latin typeface="Comic Sans MS" pitchFamily="66" charset="0"/>
                      <a:sym typeface="Symbol" pitchFamily="18" charset="2"/>
                    </a:rPr>
                    <a:t>Be</a:t>
                  </a:r>
                </a:p>
              </p:txBody>
            </p:sp>
          </p:grpSp>
          <p:grpSp>
            <p:nvGrpSpPr>
              <p:cNvPr id="240654" name="Group 14"/>
              <p:cNvGrpSpPr>
                <a:grpSpLocks/>
              </p:cNvGrpSpPr>
              <p:nvPr/>
            </p:nvGrpSpPr>
            <p:grpSpPr bwMode="auto">
              <a:xfrm>
                <a:off x="3968" y="3507"/>
                <a:ext cx="448" cy="181"/>
                <a:chOff x="3968" y="3435"/>
                <a:chExt cx="448" cy="181"/>
              </a:xfrm>
            </p:grpSpPr>
            <p:sp>
              <p:nvSpPr>
                <p:cNvPr id="240655" name="Line 15"/>
                <p:cNvSpPr>
                  <a:spLocks noChangeShapeType="1"/>
                </p:cNvSpPr>
                <p:nvPr/>
              </p:nvSpPr>
              <p:spPr bwMode="auto">
                <a:xfrm>
                  <a:off x="3968" y="3616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56" name="Line 16"/>
                <p:cNvSpPr>
                  <a:spLocks noChangeShapeType="1"/>
                </p:cNvSpPr>
                <p:nvPr/>
              </p:nvSpPr>
              <p:spPr bwMode="auto">
                <a:xfrm>
                  <a:off x="4128" y="3559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57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3497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5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120" y="3559"/>
                  <a:ext cx="0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5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416" y="3435"/>
                  <a:ext cx="0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6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272" y="3501"/>
                  <a:ext cx="0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0661" name="Group 21"/>
              <p:cNvGrpSpPr>
                <a:grpSpLocks/>
              </p:cNvGrpSpPr>
              <p:nvPr/>
            </p:nvGrpSpPr>
            <p:grpSpPr bwMode="auto">
              <a:xfrm>
                <a:off x="4552" y="3288"/>
                <a:ext cx="288" cy="176"/>
                <a:chOff x="4592" y="3040"/>
                <a:chExt cx="288" cy="320"/>
              </a:xfrm>
            </p:grpSpPr>
            <p:sp>
              <p:nvSpPr>
                <p:cNvPr id="240662" name="Line 22"/>
                <p:cNvSpPr>
                  <a:spLocks noChangeShapeType="1"/>
                </p:cNvSpPr>
                <p:nvPr/>
              </p:nvSpPr>
              <p:spPr bwMode="auto">
                <a:xfrm>
                  <a:off x="4736" y="3144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63" name="Line 23"/>
                <p:cNvSpPr>
                  <a:spLocks noChangeShapeType="1"/>
                </p:cNvSpPr>
                <p:nvPr/>
              </p:nvSpPr>
              <p:spPr bwMode="auto">
                <a:xfrm>
                  <a:off x="4592" y="3256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6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736" y="3152"/>
                  <a:ext cx="0" cy="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6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592" y="3256"/>
                  <a:ext cx="0" cy="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6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880" y="3040"/>
                  <a:ext cx="0" cy="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0667" name="Group 27"/>
              <p:cNvGrpSpPr>
                <a:grpSpLocks/>
              </p:cNvGrpSpPr>
              <p:nvPr/>
            </p:nvGrpSpPr>
            <p:grpSpPr bwMode="auto">
              <a:xfrm>
                <a:off x="4944" y="3150"/>
                <a:ext cx="144" cy="114"/>
                <a:chOff x="4968" y="3070"/>
                <a:chExt cx="144" cy="114"/>
              </a:xfrm>
            </p:grpSpPr>
            <p:sp>
              <p:nvSpPr>
                <p:cNvPr id="240668" name="Line 28"/>
                <p:cNvSpPr>
                  <a:spLocks noChangeShapeType="1"/>
                </p:cNvSpPr>
                <p:nvPr/>
              </p:nvSpPr>
              <p:spPr bwMode="auto">
                <a:xfrm>
                  <a:off x="4968" y="3127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6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112" y="3070"/>
                  <a:ext cx="0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067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968" y="3127"/>
                  <a:ext cx="0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40671" name="Line 31"/>
              <p:cNvSpPr>
                <a:spLocks noChangeShapeType="1"/>
              </p:cNvSpPr>
              <p:nvPr/>
            </p:nvSpPr>
            <p:spPr bwMode="auto">
              <a:xfrm>
                <a:off x="3824" y="3751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0672" name="Line 32"/>
              <p:cNvSpPr>
                <a:spLocks noChangeShapeType="1"/>
              </p:cNvSpPr>
              <p:nvPr/>
            </p:nvSpPr>
            <p:spPr bwMode="auto">
              <a:xfrm flipV="1">
                <a:off x="3968" y="3694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0673" name="Rectangle 33"/>
              <p:cNvSpPr>
                <a:spLocks noChangeArrowheads="1"/>
              </p:cNvSpPr>
              <p:nvPr/>
            </p:nvSpPr>
            <p:spPr bwMode="auto">
              <a:xfrm>
                <a:off x="3760" y="3607"/>
                <a:ext cx="228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latin typeface="Comic Sans MS" pitchFamily="66" charset="0"/>
                  </a:rPr>
                  <a:t> </a:t>
                </a:r>
                <a:r>
                  <a:rPr lang="en-GB" sz="1000" baseline="30000">
                    <a:latin typeface="Comic Sans MS" pitchFamily="66" charset="0"/>
                    <a:sym typeface="Symbol" pitchFamily="18" charset="2"/>
                  </a:rPr>
                  <a:t>1</a:t>
                </a:r>
                <a:r>
                  <a:rPr lang="en-GB" sz="1000">
                    <a:latin typeface="Comic Sans MS" pitchFamily="66" charset="0"/>
                    <a:sym typeface="Symbol" pitchFamily="18" charset="2"/>
                  </a:rPr>
                  <a:t>H</a:t>
                </a:r>
              </a:p>
            </p:txBody>
          </p:sp>
          <p:sp>
            <p:nvSpPr>
              <p:cNvPr id="240674" name="Rectangle 34"/>
              <p:cNvSpPr>
                <a:spLocks noChangeArrowheads="1"/>
              </p:cNvSpPr>
              <p:nvPr/>
            </p:nvSpPr>
            <p:spPr bwMode="auto">
              <a:xfrm>
                <a:off x="4440" y="3096"/>
                <a:ext cx="80" cy="65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0675" name="Rectangle 35"/>
              <p:cNvSpPr>
                <a:spLocks noChangeArrowheads="1"/>
              </p:cNvSpPr>
              <p:nvPr/>
            </p:nvSpPr>
            <p:spPr bwMode="auto">
              <a:xfrm>
                <a:off x="4856" y="3016"/>
                <a:ext cx="80" cy="65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40677" name="Rectangle 37"/>
          <p:cNvSpPr>
            <a:spLocks noChangeArrowheads="1"/>
          </p:cNvSpPr>
          <p:nvPr/>
        </p:nvSpPr>
        <p:spPr bwMode="auto">
          <a:xfrm>
            <a:off x="6800850" y="5324475"/>
            <a:ext cx="412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>
                <a:latin typeface="Comic Sans MS" pitchFamily="66" charset="0"/>
                <a:sym typeface="Symbol" pitchFamily="18" charset="2"/>
              </a:rPr>
              <a:t>A=5</a:t>
            </a:r>
          </a:p>
        </p:txBody>
      </p:sp>
      <p:sp>
        <p:nvSpPr>
          <p:cNvPr id="240678" name="Rectangle 38"/>
          <p:cNvSpPr>
            <a:spLocks noChangeArrowheads="1"/>
          </p:cNvSpPr>
          <p:nvPr/>
        </p:nvSpPr>
        <p:spPr bwMode="auto">
          <a:xfrm>
            <a:off x="7448550" y="5197475"/>
            <a:ext cx="412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>
                <a:latin typeface="Comic Sans MS" pitchFamily="66" charset="0"/>
                <a:sym typeface="Symbol" pitchFamily="18" charset="2"/>
              </a:rPr>
              <a:t>A=8</a:t>
            </a:r>
          </a:p>
        </p:txBody>
      </p:sp>
      <p:sp>
        <p:nvSpPr>
          <p:cNvPr id="240725" name="Freeform 85"/>
          <p:cNvSpPr>
            <a:spLocks/>
          </p:cNvSpPr>
          <p:nvPr/>
        </p:nvSpPr>
        <p:spPr bwMode="auto">
          <a:xfrm>
            <a:off x="6256338" y="4705350"/>
            <a:ext cx="204787" cy="392113"/>
          </a:xfrm>
          <a:custGeom>
            <a:avLst/>
            <a:gdLst/>
            <a:ahLst/>
            <a:cxnLst>
              <a:cxn ang="0">
                <a:pos x="0" y="575"/>
              </a:cxn>
              <a:cxn ang="0">
                <a:pos x="16" y="455"/>
              </a:cxn>
              <a:cxn ang="0">
                <a:pos x="48" y="263"/>
              </a:cxn>
              <a:cxn ang="0">
                <a:pos x="112" y="119"/>
              </a:cxn>
              <a:cxn ang="0">
                <a:pos x="168" y="55"/>
              </a:cxn>
              <a:cxn ang="0">
                <a:pos x="312" y="7"/>
              </a:cxn>
              <a:cxn ang="0">
                <a:pos x="480" y="95"/>
              </a:cxn>
              <a:cxn ang="0">
                <a:pos x="552" y="207"/>
              </a:cxn>
              <a:cxn ang="0">
                <a:pos x="608" y="351"/>
              </a:cxn>
            </a:cxnLst>
            <a:rect l="0" t="0" r="r" b="b"/>
            <a:pathLst>
              <a:path w="608" h="575">
                <a:moveTo>
                  <a:pt x="0" y="575"/>
                </a:moveTo>
                <a:cubicBezTo>
                  <a:pt x="4" y="541"/>
                  <a:pt x="8" y="507"/>
                  <a:pt x="16" y="455"/>
                </a:cubicBezTo>
                <a:cubicBezTo>
                  <a:pt x="24" y="403"/>
                  <a:pt x="32" y="319"/>
                  <a:pt x="48" y="263"/>
                </a:cubicBezTo>
                <a:cubicBezTo>
                  <a:pt x="64" y="207"/>
                  <a:pt x="92" y="154"/>
                  <a:pt x="112" y="119"/>
                </a:cubicBezTo>
                <a:cubicBezTo>
                  <a:pt x="132" y="84"/>
                  <a:pt x="135" y="74"/>
                  <a:pt x="168" y="55"/>
                </a:cubicBezTo>
                <a:cubicBezTo>
                  <a:pt x="201" y="36"/>
                  <a:pt x="260" y="0"/>
                  <a:pt x="312" y="7"/>
                </a:cubicBezTo>
                <a:cubicBezTo>
                  <a:pt x="364" y="14"/>
                  <a:pt x="440" y="62"/>
                  <a:pt x="480" y="95"/>
                </a:cubicBezTo>
                <a:cubicBezTo>
                  <a:pt x="520" y="128"/>
                  <a:pt x="531" y="164"/>
                  <a:pt x="552" y="207"/>
                </a:cubicBezTo>
                <a:cubicBezTo>
                  <a:pt x="573" y="250"/>
                  <a:pt x="599" y="327"/>
                  <a:pt x="608" y="351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0726" name="Freeform 86"/>
          <p:cNvSpPr>
            <a:spLocks/>
          </p:cNvSpPr>
          <p:nvPr/>
        </p:nvSpPr>
        <p:spPr bwMode="auto">
          <a:xfrm>
            <a:off x="6526213" y="4565650"/>
            <a:ext cx="204787" cy="392113"/>
          </a:xfrm>
          <a:custGeom>
            <a:avLst/>
            <a:gdLst/>
            <a:ahLst/>
            <a:cxnLst>
              <a:cxn ang="0">
                <a:pos x="0" y="575"/>
              </a:cxn>
              <a:cxn ang="0">
                <a:pos x="16" y="455"/>
              </a:cxn>
              <a:cxn ang="0">
                <a:pos x="48" y="263"/>
              </a:cxn>
              <a:cxn ang="0">
                <a:pos x="112" y="119"/>
              </a:cxn>
              <a:cxn ang="0">
                <a:pos x="168" y="55"/>
              </a:cxn>
              <a:cxn ang="0">
                <a:pos x="312" y="7"/>
              </a:cxn>
              <a:cxn ang="0">
                <a:pos x="480" y="95"/>
              </a:cxn>
              <a:cxn ang="0">
                <a:pos x="552" y="207"/>
              </a:cxn>
              <a:cxn ang="0">
                <a:pos x="608" y="351"/>
              </a:cxn>
            </a:cxnLst>
            <a:rect l="0" t="0" r="r" b="b"/>
            <a:pathLst>
              <a:path w="608" h="575">
                <a:moveTo>
                  <a:pt x="0" y="575"/>
                </a:moveTo>
                <a:cubicBezTo>
                  <a:pt x="4" y="541"/>
                  <a:pt x="8" y="507"/>
                  <a:pt x="16" y="455"/>
                </a:cubicBezTo>
                <a:cubicBezTo>
                  <a:pt x="24" y="403"/>
                  <a:pt x="32" y="319"/>
                  <a:pt x="48" y="263"/>
                </a:cubicBezTo>
                <a:cubicBezTo>
                  <a:pt x="64" y="207"/>
                  <a:pt x="92" y="154"/>
                  <a:pt x="112" y="119"/>
                </a:cubicBezTo>
                <a:cubicBezTo>
                  <a:pt x="132" y="84"/>
                  <a:pt x="135" y="74"/>
                  <a:pt x="168" y="55"/>
                </a:cubicBezTo>
                <a:cubicBezTo>
                  <a:pt x="201" y="36"/>
                  <a:pt x="260" y="0"/>
                  <a:pt x="312" y="7"/>
                </a:cubicBezTo>
                <a:cubicBezTo>
                  <a:pt x="364" y="14"/>
                  <a:pt x="440" y="62"/>
                  <a:pt x="480" y="95"/>
                </a:cubicBezTo>
                <a:cubicBezTo>
                  <a:pt x="520" y="128"/>
                  <a:pt x="531" y="164"/>
                  <a:pt x="552" y="207"/>
                </a:cubicBezTo>
                <a:cubicBezTo>
                  <a:pt x="573" y="250"/>
                  <a:pt x="599" y="327"/>
                  <a:pt x="608" y="351"/>
                </a:cubicBezTo>
              </a:path>
            </a:pathLst>
          </a:custGeom>
          <a:noFill/>
          <a:ln w="12700" cmpd="sng">
            <a:solidFill>
              <a:srgbClr val="1C7839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0727" name="Freeform 87"/>
          <p:cNvSpPr>
            <a:spLocks/>
          </p:cNvSpPr>
          <p:nvPr/>
        </p:nvSpPr>
        <p:spPr bwMode="auto">
          <a:xfrm>
            <a:off x="6000750" y="4806950"/>
            <a:ext cx="204788" cy="392113"/>
          </a:xfrm>
          <a:custGeom>
            <a:avLst/>
            <a:gdLst/>
            <a:ahLst/>
            <a:cxnLst>
              <a:cxn ang="0">
                <a:pos x="0" y="575"/>
              </a:cxn>
              <a:cxn ang="0">
                <a:pos x="16" y="455"/>
              </a:cxn>
              <a:cxn ang="0">
                <a:pos x="48" y="263"/>
              </a:cxn>
              <a:cxn ang="0">
                <a:pos x="112" y="119"/>
              </a:cxn>
              <a:cxn ang="0">
                <a:pos x="168" y="55"/>
              </a:cxn>
              <a:cxn ang="0">
                <a:pos x="312" y="7"/>
              </a:cxn>
              <a:cxn ang="0">
                <a:pos x="480" y="95"/>
              </a:cxn>
              <a:cxn ang="0">
                <a:pos x="552" y="207"/>
              </a:cxn>
              <a:cxn ang="0">
                <a:pos x="608" y="351"/>
              </a:cxn>
            </a:cxnLst>
            <a:rect l="0" t="0" r="r" b="b"/>
            <a:pathLst>
              <a:path w="608" h="575">
                <a:moveTo>
                  <a:pt x="0" y="575"/>
                </a:moveTo>
                <a:cubicBezTo>
                  <a:pt x="4" y="541"/>
                  <a:pt x="8" y="507"/>
                  <a:pt x="16" y="455"/>
                </a:cubicBezTo>
                <a:cubicBezTo>
                  <a:pt x="24" y="403"/>
                  <a:pt x="32" y="319"/>
                  <a:pt x="48" y="263"/>
                </a:cubicBezTo>
                <a:cubicBezTo>
                  <a:pt x="64" y="207"/>
                  <a:pt x="92" y="154"/>
                  <a:pt x="112" y="119"/>
                </a:cubicBezTo>
                <a:cubicBezTo>
                  <a:pt x="132" y="84"/>
                  <a:pt x="135" y="74"/>
                  <a:pt x="168" y="55"/>
                </a:cubicBezTo>
                <a:cubicBezTo>
                  <a:pt x="201" y="36"/>
                  <a:pt x="260" y="0"/>
                  <a:pt x="312" y="7"/>
                </a:cubicBezTo>
                <a:cubicBezTo>
                  <a:pt x="364" y="14"/>
                  <a:pt x="440" y="62"/>
                  <a:pt x="480" y="95"/>
                </a:cubicBezTo>
                <a:cubicBezTo>
                  <a:pt x="520" y="128"/>
                  <a:pt x="531" y="164"/>
                  <a:pt x="552" y="207"/>
                </a:cubicBezTo>
                <a:cubicBezTo>
                  <a:pt x="573" y="250"/>
                  <a:pt x="599" y="327"/>
                  <a:pt x="608" y="351"/>
                </a:cubicBezTo>
              </a:path>
            </a:pathLst>
          </a:custGeom>
          <a:noFill/>
          <a:ln w="12700" cmpd="sng">
            <a:solidFill>
              <a:srgbClr val="1C7839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0728" name="Freeform 88"/>
          <p:cNvSpPr>
            <a:spLocks/>
          </p:cNvSpPr>
          <p:nvPr/>
        </p:nvSpPr>
        <p:spPr bwMode="auto">
          <a:xfrm>
            <a:off x="6794500" y="4451350"/>
            <a:ext cx="204788" cy="392113"/>
          </a:xfrm>
          <a:custGeom>
            <a:avLst/>
            <a:gdLst/>
            <a:ahLst/>
            <a:cxnLst>
              <a:cxn ang="0">
                <a:pos x="0" y="575"/>
              </a:cxn>
              <a:cxn ang="0">
                <a:pos x="16" y="455"/>
              </a:cxn>
              <a:cxn ang="0">
                <a:pos x="48" y="263"/>
              </a:cxn>
              <a:cxn ang="0">
                <a:pos x="112" y="119"/>
              </a:cxn>
              <a:cxn ang="0">
                <a:pos x="168" y="55"/>
              </a:cxn>
              <a:cxn ang="0">
                <a:pos x="312" y="7"/>
              </a:cxn>
              <a:cxn ang="0">
                <a:pos x="480" y="95"/>
              </a:cxn>
              <a:cxn ang="0">
                <a:pos x="552" y="207"/>
              </a:cxn>
              <a:cxn ang="0">
                <a:pos x="608" y="351"/>
              </a:cxn>
            </a:cxnLst>
            <a:rect l="0" t="0" r="r" b="b"/>
            <a:pathLst>
              <a:path w="608" h="575">
                <a:moveTo>
                  <a:pt x="0" y="575"/>
                </a:moveTo>
                <a:cubicBezTo>
                  <a:pt x="4" y="541"/>
                  <a:pt x="8" y="507"/>
                  <a:pt x="16" y="455"/>
                </a:cubicBezTo>
                <a:cubicBezTo>
                  <a:pt x="24" y="403"/>
                  <a:pt x="32" y="319"/>
                  <a:pt x="48" y="263"/>
                </a:cubicBezTo>
                <a:cubicBezTo>
                  <a:pt x="64" y="207"/>
                  <a:pt x="92" y="154"/>
                  <a:pt x="112" y="119"/>
                </a:cubicBezTo>
                <a:cubicBezTo>
                  <a:pt x="132" y="84"/>
                  <a:pt x="135" y="74"/>
                  <a:pt x="168" y="55"/>
                </a:cubicBezTo>
                <a:cubicBezTo>
                  <a:pt x="201" y="36"/>
                  <a:pt x="260" y="0"/>
                  <a:pt x="312" y="7"/>
                </a:cubicBezTo>
                <a:cubicBezTo>
                  <a:pt x="364" y="14"/>
                  <a:pt x="440" y="62"/>
                  <a:pt x="480" y="95"/>
                </a:cubicBezTo>
                <a:cubicBezTo>
                  <a:pt x="520" y="128"/>
                  <a:pt x="531" y="164"/>
                  <a:pt x="552" y="207"/>
                </a:cubicBezTo>
                <a:cubicBezTo>
                  <a:pt x="573" y="250"/>
                  <a:pt x="599" y="327"/>
                  <a:pt x="608" y="351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40729" name="Group 89"/>
          <p:cNvGrpSpPr>
            <a:grpSpLocks/>
          </p:cNvGrpSpPr>
          <p:nvPr/>
        </p:nvGrpSpPr>
        <p:grpSpPr bwMode="auto">
          <a:xfrm>
            <a:off x="6794500" y="4041775"/>
            <a:ext cx="1016000" cy="814388"/>
            <a:chOff x="4384" y="2895"/>
            <a:chExt cx="384" cy="513"/>
          </a:xfrm>
        </p:grpSpPr>
        <p:sp>
          <p:nvSpPr>
            <p:cNvPr id="240730" name="Freeform 90"/>
            <p:cNvSpPr>
              <a:spLocks/>
            </p:cNvSpPr>
            <p:nvPr/>
          </p:nvSpPr>
          <p:spPr bwMode="auto">
            <a:xfrm>
              <a:off x="4384" y="3009"/>
              <a:ext cx="240" cy="399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16" y="455"/>
                </a:cxn>
                <a:cxn ang="0">
                  <a:pos x="48" y="263"/>
                </a:cxn>
                <a:cxn ang="0">
                  <a:pos x="112" y="119"/>
                </a:cxn>
                <a:cxn ang="0">
                  <a:pos x="168" y="55"/>
                </a:cxn>
                <a:cxn ang="0">
                  <a:pos x="312" y="7"/>
                </a:cxn>
                <a:cxn ang="0">
                  <a:pos x="480" y="95"/>
                </a:cxn>
                <a:cxn ang="0">
                  <a:pos x="552" y="207"/>
                </a:cxn>
                <a:cxn ang="0">
                  <a:pos x="608" y="351"/>
                </a:cxn>
              </a:cxnLst>
              <a:rect l="0" t="0" r="r" b="b"/>
              <a:pathLst>
                <a:path w="608" h="575">
                  <a:moveTo>
                    <a:pt x="0" y="575"/>
                  </a:moveTo>
                  <a:cubicBezTo>
                    <a:pt x="4" y="541"/>
                    <a:pt x="8" y="507"/>
                    <a:pt x="16" y="455"/>
                  </a:cubicBezTo>
                  <a:cubicBezTo>
                    <a:pt x="24" y="403"/>
                    <a:pt x="32" y="319"/>
                    <a:pt x="48" y="263"/>
                  </a:cubicBezTo>
                  <a:cubicBezTo>
                    <a:pt x="64" y="207"/>
                    <a:pt x="92" y="154"/>
                    <a:pt x="112" y="119"/>
                  </a:cubicBezTo>
                  <a:cubicBezTo>
                    <a:pt x="132" y="84"/>
                    <a:pt x="135" y="74"/>
                    <a:pt x="168" y="55"/>
                  </a:cubicBezTo>
                  <a:cubicBezTo>
                    <a:pt x="201" y="36"/>
                    <a:pt x="260" y="0"/>
                    <a:pt x="312" y="7"/>
                  </a:cubicBezTo>
                  <a:cubicBezTo>
                    <a:pt x="364" y="14"/>
                    <a:pt x="440" y="62"/>
                    <a:pt x="480" y="95"/>
                  </a:cubicBezTo>
                  <a:cubicBezTo>
                    <a:pt x="520" y="128"/>
                    <a:pt x="531" y="164"/>
                    <a:pt x="552" y="207"/>
                  </a:cubicBezTo>
                  <a:cubicBezTo>
                    <a:pt x="573" y="250"/>
                    <a:pt x="599" y="327"/>
                    <a:pt x="608" y="351"/>
                  </a:cubicBezTo>
                </a:path>
              </a:pathLst>
            </a:custGeom>
            <a:noFill/>
            <a:ln w="12700" cap="flat" cmpd="sng">
              <a:solidFill>
                <a:srgbClr val="31009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0731" name="Rectangle 91"/>
            <p:cNvSpPr>
              <a:spLocks noChangeArrowheads="1"/>
            </p:cNvSpPr>
            <p:nvPr/>
          </p:nvSpPr>
          <p:spPr bwMode="auto">
            <a:xfrm>
              <a:off x="4560" y="2895"/>
              <a:ext cx="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>
                  <a:latin typeface="Comic Sans MS" pitchFamily="66" charset="0"/>
                  <a:sym typeface="Symbol" pitchFamily="18" charset="2"/>
                </a:rPr>
                <a:t>+</a:t>
              </a:r>
              <a:r>
                <a:rPr lang="en-GB" sz="1000" baseline="30000">
                  <a:latin typeface="Comic Sans MS" pitchFamily="66" charset="0"/>
                  <a:sym typeface="Symbol" pitchFamily="18" charset="2"/>
                </a:rPr>
                <a:t>3</a:t>
              </a:r>
              <a:r>
                <a:rPr lang="en-GB" sz="1000">
                  <a:latin typeface="Comic Sans MS" pitchFamily="66" charset="0"/>
                  <a:sym typeface="Symbol" pitchFamily="18" charset="2"/>
                </a:rPr>
                <a:t>He</a:t>
              </a:r>
            </a:p>
            <a:p>
              <a:r>
                <a:rPr lang="en-GB" sz="1000">
                  <a:latin typeface="Comic Sans MS" pitchFamily="66" charset="0"/>
                  <a:sym typeface="Symbol" pitchFamily="18" charset="2"/>
                </a:rPr>
                <a:t>(Rare)</a:t>
              </a:r>
            </a:p>
          </p:txBody>
        </p:sp>
      </p:grpSp>
      <p:sp>
        <p:nvSpPr>
          <p:cNvPr id="240734" name="Rectangle 94"/>
          <p:cNvSpPr>
            <a:spLocks noChangeArrowheads="1"/>
          </p:cNvSpPr>
          <p:nvPr/>
        </p:nvSpPr>
        <p:spPr bwMode="auto">
          <a:xfrm>
            <a:off x="484188" y="4762500"/>
            <a:ext cx="49545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r>
              <a:rPr lang="en-GB" dirty="0">
                <a:solidFill>
                  <a:srgbClr val="E4D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r>
              <a:rPr lang="en-GB" dirty="0">
                <a:solidFill>
                  <a:srgbClr val="E4D60C"/>
                </a:solidFill>
                <a:latin typeface="Comic Sans MS" pitchFamily="66" charset="0"/>
              </a:rPr>
              <a:t>Theory makes clear predictions based on ‘well understood physics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40740" name="Rectangle 100"/>
          <p:cNvSpPr>
            <a:spLocks noChangeArrowheads="1"/>
          </p:cNvSpPr>
          <p:nvPr/>
        </p:nvSpPr>
        <p:spPr bwMode="auto">
          <a:xfrm>
            <a:off x="468313" y="3133725"/>
            <a:ext cx="521176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None/>
            </a:pPr>
            <a:endParaRPr lang="en-GB" sz="1600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endParaRPr lang="en-GB" sz="400" dirty="0">
              <a:solidFill>
                <a:srgbClr val="66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Relative abundance of 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4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Helium to Hydrogen predicted to be </a:t>
            </a:r>
            <a:r>
              <a:rPr lang="en-GB" sz="2000" dirty="0">
                <a:solidFill>
                  <a:srgbClr val="E4D60C"/>
                </a:solidFill>
                <a:latin typeface="Comic Sans MS" pitchFamily="66" charset="0"/>
              </a:rPr>
              <a:t>25%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 (by mass) of total.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FFFF99"/>
              </a:buClr>
              <a:buSzPct val="75000"/>
              <a:buFont typeface="Monotype Sorts" charset="2"/>
              <a:buChar char="u"/>
            </a:pPr>
            <a:r>
              <a:rPr lang="en-GB" sz="1400" dirty="0">
                <a:solidFill>
                  <a:schemeClr val="accent1"/>
                </a:solidFill>
                <a:latin typeface="Helvetica" pitchFamily="34" charset="0"/>
              </a:rPr>
              <a:t>Dependent on ratio of proton to neutrons at the time of </a:t>
            </a:r>
            <a:r>
              <a:rPr lang="en-GB" sz="1400" dirty="0" err="1">
                <a:solidFill>
                  <a:schemeClr val="accent1"/>
                </a:solidFill>
                <a:latin typeface="Helvetica" pitchFamily="34" charset="0"/>
              </a:rPr>
              <a:t>nucleosynthesis</a:t>
            </a:r>
            <a:r>
              <a:rPr lang="en-GB" sz="1400" dirty="0">
                <a:solidFill>
                  <a:schemeClr val="accent1"/>
                </a:solidFill>
                <a:latin typeface="Helvetica" pitchFamily="34" charset="0"/>
              </a:rPr>
              <a:t> (</a:t>
            </a:r>
            <a:r>
              <a:rPr lang="en-GB" sz="1400" dirty="0">
                <a:solidFill>
                  <a:srgbClr val="E5DD43"/>
                </a:solidFill>
                <a:latin typeface="Helvetica" pitchFamily="34" charset="0"/>
              </a:rPr>
              <a:t>~7:1</a:t>
            </a:r>
            <a:r>
              <a:rPr lang="en-GB" sz="1400" dirty="0">
                <a:solidFill>
                  <a:schemeClr val="accent1"/>
                </a:solidFill>
                <a:latin typeface="Helvetica" pitchFamily="34" charset="0"/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FFFF99"/>
              </a:buClr>
              <a:buSzPct val="75000"/>
              <a:buFont typeface="Monotype Sorts" charset="2"/>
              <a:buChar char="u"/>
            </a:pPr>
            <a:endParaRPr lang="en-GB" sz="400" dirty="0">
              <a:solidFill>
                <a:schemeClr val="accent1"/>
              </a:solidFill>
              <a:latin typeface="Helvetica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Levels of 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2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H, 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3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He and </a:t>
            </a:r>
            <a:r>
              <a:rPr lang="en-GB" sz="1600" baseline="30000" dirty="0">
                <a:solidFill>
                  <a:srgbClr val="66FFFF"/>
                </a:solidFill>
                <a:latin typeface="Comic Sans MS" pitchFamily="66" charset="0"/>
              </a:rPr>
              <a:t>7</a:t>
            </a:r>
            <a:r>
              <a:rPr lang="en-GB" sz="1600" dirty="0">
                <a:solidFill>
                  <a:srgbClr val="66FFFF"/>
                </a:solidFill>
                <a:latin typeface="Comic Sans MS" pitchFamily="66" charset="0"/>
              </a:rPr>
              <a:t>Li also predicted. </a:t>
            </a: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 dirty="0">
                <a:effectLst/>
              </a:rPr>
              <a:t>Evidence for the Big Bang…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sz="3600" dirty="0">
                <a:effectLst/>
              </a:rPr>
              <a:t>The abundance of elements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34" grpId="0" build="p" autoUpdateAnimBg="0"/>
      <p:bldP spid="24074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75CD6-458D-4C74-892F-11DF74E26D74}" type="slidenum">
              <a:rPr lang="en-US"/>
              <a:pPr/>
              <a:t>6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95325" y="1738313"/>
            <a:ext cx="3314700" cy="1092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GB" dirty="0">
                <a:effectLst/>
              </a:rPr>
              <a:t>Observations…</a:t>
            </a:r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369888" y="2241550"/>
            <a:ext cx="363855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Monotype Sorts" charset="2"/>
              <a:buChar char="l"/>
            </a:pPr>
            <a:r>
              <a:rPr lang="en-GB" sz="1600" dirty="0">
                <a:solidFill>
                  <a:srgbClr val="43C8CC"/>
                </a:solidFill>
                <a:latin typeface="Comic Sans MS" pitchFamily="66" charset="0"/>
              </a:rPr>
              <a:t>(Current abundances dependent on density of ordinary matter at </a:t>
            </a:r>
            <a:r>
              <a:rPr lang="en-GB" sz="1600" dirty="0" err="1">
                <a:solidFill>
                  <a:srgbClr val="43C8CC"/>
                </a:solidFill>
                <a:latin typeface="Comic Sans MS" pitchFamily="66" charset="0"/>
              </a:rPr>
              <a:t>nucleosynthesis</a:t>
            </a:r>
            <a:r>
              <a:rPr lang="en-GB" sz="1600" dirty="0">
                <a:solidFill>
                  <a:srgbClr val="43C8CC"/>
                </a:solidFill>
                <a:latin typeface="Comic Sans MS" pitchFamily="66" charset="0"/>
              </a:rPr>
              <a:t> - &amp; therefore density now).</a:t>
            </a:r>
          </a:p>
        </p:txBody>
      </p:sp>
      <p:grpSp>
        <p:nvGrpSpPr>
          <p:cNvPr id="310276" name="Group 4"/>
          <p:cNvGrpSpPr>
            <a:grpSpLocks/>
          </p:cNvGrpSpPr>
          <p:nvPr/>
        </p:nvGrpSpPr>
        <p:grpSpPr bwMode="auto">
          <a:xfrm>
            <a:off x="387350" y="2689225"/>
            <a:ext cx="3686175" cy="3540125"/>
            <a:chOff x="164" y="2254"/>
            <a:chExt cx="2474" cy="2230"/>
          </a:xfrm>
        </p:grpSpPr>
        <p:sp>
          <p:nvSpPr>
            <p:cNvPr id="310277" name="Rectangle 5"/>
            <p:cNvSpPr>
              <a:spLocks noChangeArrowheads="1"/>
            </p:cNvSpPr>
            <p:nvPr/>
          </p:nvSpPr>
          <p:spPr bwMode="auto">
            <a:xfrm>
              <a:off x="458" y="2254"/>
              <a:ext cx="218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endParaRPr lang="en-GB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10278" name="Rectangle 6"/>
            <p:cNvSpPr>
              <a:spLocks noChangeArrowheads="1"/>
            </p:cNvSpPr>
            <p:nvPr/>
          </p:nvSpPr>
          <p:spPr bwMode="auto">
            <a:xfrm>
              <a:off x="164" y="2698"/>
              <a:ext cx="234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43C8CC"/>
                  </a:solidFill>
                  <a:latin typeface="Comic Sans MS" pitchFamily="66" charset="0"/>
                </a:rPr>
                <a:t>Observations </a:t>
              </a:r>
              <a:r>
                <a:rPr lang="en-GB" sz="1600" dirty="0">
                  <a:solidFill>
                    <a:srgbClr val="E4D60C"/>
                  </a:solidFill>
                  <a:latin typeface="Comic Sans MS" pitchFamily="66" charset="0"/>
                </a:rPr>
                <a:t>agree VERY WELL </a:t>
              </a:r>
              <a:r>
                <a:rPr lang="en-GB" sz="1600" dirty="0">
                  <a:solidFill>
                    <a:srgbClr val="43C8CC"/>
                  </a:solidFill>
                  <a:latin typeface="Comic Sans MS" pitchFamily="66" charset="0"/>
                </a:rPr>
                <a:t>with predictions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endParaRPr lang="en-GB" sz="400" dirty="0">
                <a:solidFill>
                  <a:srgbClr val="E4D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Char char="l"/>
              </a:pPr>
              <a:r>
                <a:rPr lang="en-GB" sz="1600" dirty="0">
                  <a:solidFill>
                    <a:srgbClr val="43C8CC"/>
                  </a:solidFill>
                  <a:latin typeface="Comic Sans MS" pitchFamily="66" charset="0"/>
                </a:rPr>
                <a:t>More</a:t>
              </a:r>
              <a:r>
                <a:rPr lang="en-GB" sz="1600" dirty="0">
                  <a:solidFill>
                    <a:srgbClr val="E5DD43"/>
                  </a:solidFill>
                  <a:latin typeface="Comic Sans MS" pitchFamily="66" charset="0"/>
                </a:rPr>
                <a:t> </a:t>
              </a:r>
              <a:r>
                <a:rPr lang="en-GB" sz="1600" dirty="0">
                  <a:solidFill>
                    <a:srgbClr val="43C8CC"/>
                  </a:solidFill>
                  <a:latin typeface="Comic Sans MS" pitchFamily="66" charset="0"/>
                </a:rPr>
                <a:t>STRONG evidence for </a:t>
              </a:r>
              <a:r>
                <a:rPr lang="en-GB" sz="1600" dirty="0">
                  <a:solidFill>
                    <a:srgbClr val="E5DD43"/>
                  </a:solidFill>
                  <a:latin typeface="Comic Sans MS" pitchFamily="66" charset="0"/>
                </a:rPr>
                <a:t>Hot Big Bang</a:t>
              </a:r>
              <a:endParaRPr lang="en-GB" sz="1600" dirty="0">
                <a:solidFill>
                  <a:srgbClr val="43C8CC"/>
                </a:solidFill>
                <a:latin typeface="Comic Sans MS" pitchFamily="66" charset="0"/>
              </a:endParaRPr>
            </a:p>
          </p:txBody>
        </p:sp>
      </p:grp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4470400" y="0"/>
            <a:ext cx="42863" cy="428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4470400" y="0"/>
            <a:ext cx="42863" cy="428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4186238" y="1709738"/>
            <a:ext cx="4454525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5103813" y="2417763"/>
            <a:ext cx="3170237" cy="3040062"/>
          </a:xfrm>
          <a:prstGeom prst="rect">
            <a:avLst/>
          </a:prstGeom>
          <a:gradFill rotWithShape="0">
            <a:gsLst>
              <a:gs pos="0">
                <a:srgbClr val="FAFD00">
                  <a:gamma/>
                  <a:tint val="10196"/>
                  <a:invGamma/>
                </a:srgbClr>
              </a:gs>
              <a:gs pos="100000">
                <a:srgbClr val="FAFD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0283" name="Group 11"/>
          <p:cNvGrpSpPr>
            <a:grpSpLocks/>
          </p:cNvGrpSpPr>
          <p:nvPr/>
        </p:nvGrpSpPr>
        <p:grpSpPr bwMode="auto">
          <a:xfrm>
            <a:off x="292100" y="2433638"/>
            <a:ext cx="7570788" cy="3181350"/>
            <a:chOff x="184" y="1529"/>
            <a:chExt cx="4769" cy="2004"/>
          </a:xfrm>
        </p:grpSpPr>
        <p:sp>
          <p:nvSpPr>
            <p:cNvPr id="310284" name="Rectangle 12" descr="70%"/>
            <p:cNvSpPr>
              <a:spLocks noChangeArrowheads="1"/>
            </p:cNvSpPr>
            <p:nvPr/>
          </p:nvSpPr>
          <p:spPr bwMode="auto">
            <a:xfrm>
              <a:off x="4477" y="1529"/>
              <a:ext cx="404" cy="1909"/>
            </a:xfrm>
            <a:prstGeom prst="rect">
              <a:avLst/>
            </a:prstGeom>
            <a:pattFill prst="pct70">
              <a:fgClr>
                <a:srgbClr val="FF5008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285" name="Rectangle 13"/>
            <p:cNvSpPr>
              <a:spLocks noChangeArrowheads="1"/>
            </p:cNvSpPr>
            <p:nvPr/>
          </p:nvSpPr>
          <p:spPr bwMode="auto">
            <a:xfrm>
              <a:off x="4428" y="1778"/>
              <a:ext cx="525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GB" sz="1200">
                  <a:latin typeface="Comic Sans MS" pitchFamily="66" charset="0"/>
                </a:rPr>
                <a:t>‘Allowed’</a:t>
              </a:r>
            </a:p>
            <a:p>
              <a:pPr algn="ctr"/>
              <a:r>
                <a:rPr lang="en-GB" sz="1200">
                  <a:latin typeface="Comic Sans MS" pitchFamily="66" charset="0"/>
                </a:rPr>
                <a:t>density</a:t>
              </a:r>
            </a:p>
          </p:txBody>
        </p:sp>
        <p:sp>
          <p:nvSpPr>
            <p:cNvPr id="310286" name="Rectangle 14"/>
            <p:cNvSpPr>
              <a:spLocks noChangeArrowheads="1"/>
            </p:cNvSpPr>
            <p:nvPr/>
          </p:nvSpPr>
          <p:spPr bwMode="auto">
            <a:xfrm>
              <a:off x="184" y="3056"/>
              <a:ext cx="2363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US" sz="1600" dirty="0">
                  <a:solidFill>
                    <a:srgbClr val="E5DD43"/>
                  </a:solidFill>
                  <a:latin typeface="Comic Sans MS" pitchFamily="66" charset="0"/>
                </a:rPr>
                <a:t>(Allowed ‘baryon’ density also of great interest for later studies of ‘Dark Matter’)</a:t>
              </a:r>
            </a:p>
          </p:txBody>
        </p:sp>
      </p:grp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5259388" y="2608263"/>
            <a:ext cx="3984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 b="1">
                <a:latin typeface="Times" pitchFamily="18" charset="0"/>
              </a:rPr>
              <a:t>He</a:t>
            </a:r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5259388" y="3432175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 b="1">
                <a:latin typeface="Times" pitchFamily="18" charset="0"/>
              </a:rPr>
              <a:t>D</a:t>
            </a: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5259388" y="4567238"/>
            <a:ext cx="3492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 b="1">
                <a:latin typeface="Times" pitchFamily="18" charset="0"/>
              </a:rPr>
              <a:t>Li</a:t>
            </a:r>
          </a:p>
        </p:txBody>
      </p:sp>
      <p:sp>
        <p:nvSpPr>
          <p:cNvPr id="310290" name="Rectangle 18"/>
          <p:cNvSpPr>
            <a:spLocks noChangeArrowheads="1"/>
          </p:cNvSpPr>
          <p:nvPr/>
        </p:nvSpPr>
        <p:spPr bwMode="auto">
          <a:xfrm rot="16200000">
            <a:off x="2887663" y="3617912"/>
            <a:ext cx="3321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Element Abundance (Relative to Hydrogen)</a:t>
            </a:r>
          </a:p>
        </p:txBody>
      </p:sp>
      <p:sp>
        <p:nvSpPr>
          <p:cNvPr id="310291" name="Rectangle 19"/>
          <p:cNvSpPr>
            <a:spLocks noChangeArrowheads="1"/>
          </p:cNvSpPr>
          <p:nvPr/>
        </p:nvSpPr>
        <p:spPr bwMode="auto">
          <a:xfrm>
            <a:off x="4757738" y="2265363"/>
            <a:ext cx="269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1</a:t>
            </a:r>
          </a:p>
        </p:txBody>
      </p:sp>
      <p:sp>
        <p:nvSpPr>
          <p:cNvPr id="310292" name="Rectangle 20"/>
          <p:cNvSpPr>
            <a:spLocks noChangeArrowheads="1"/>
          </p:cNvSpPr>
          <p:nvPr/>
        </p:nvSpPr>
        <p:spPr bwMode="auto">
          <a:xfrm>
            <a:off x="4586288" y="3148013"/>
            <a:ext cx="4540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10</a:t>
            </a:r>
            <a:r>
              <a:rPr lang="en-GB" sz="1400" baseline="30000">
                <a:latin typeface="Times" pitchFamily="18" charset="0"/>
              </a:rPr>
              <a:t>-3</a:t>
            </a:r>
          </a:p>
        </p:txBody>
      </p:sp>
      <p:sp>
        <p:nvSpPr>
          <p:cNvPr id="310293" name="Rectangle 21"/>
          <p:cNvSpPr>
            <a:spLocks noChangeArrowheads="1"/>
          </p:cNvSpPr>
          <p:nvPr/>
        </p:nvSpPr>
        <p:spPr bwMode="auto">
          <a:xfrm>
            <a:off x="4586288" y="3970338"/>
            <a:ext cx="4540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10</a:t>
            </a:r>
            <a:r>
              <a:rPr lang="en-GB" sz="1400" baseline="30000">
                <a:latin typeface="Times" pitchFamily="18" charset="0"/>
              </a:rPr>
              <a:t>-6</a:t>
            </a:r>
          </a:p>
        </p:txBody>
      </p:sp>
      <p:sp>
        <p:nvSpPr>
          <p:cNvPr id="310294" name="Rectangle 22"/>
          <p:cNvSpPr>
            <a:spLocks noChangeArrowheads="1"/>
          </p:cNvSpPr>
          <p:nvPr/>
        </p:nvSpPr>
        <p:spPr bwMode="auto">
          <a:xfrm>
            <a:off x="4586288" y="4778375"/>
            <a:ext cx="4540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10</a:t>
            </a:r>
            <a:r>
              <a:rPr lang="en-GB" sz="1400" baseline="30000">
                <a:latin typeface="Times" pitchFamily="18" charset="0"/>
              </a:rPr>
              <a:t>-9</a:t>
            </a:r>
          </a:p>
        </p:txBody>
      </p:sp>
      <p:sp>
        <p:nvSpPr>
          <p:cNvPr id="310295" name="Rectangle 23"/>
          <p:cNvSpPr>
            <a:spLocks noChangeArrowheads="1"/>
          </p:cNvSpPr>
          <p:nvPr/>
        </p:nvSpPr>
        <p:spPr bwMode="auto">
          <a:xfrm>
            <a:off x="5221288" y="5813425"/>
            <a:ext cx="31686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Baryon (normal matter)  density (% of </a:t>
            </a:r>
            <a:r>
              <a:rPr lang="en-GB" sz="1400">
                <a:latin typeface="Times" pitchFamily="18" charset="0"/>
                <a:sym typeface="Symbol" pitchFamily="18" charset="2"/>
              </a:rPr>
              <a:t></a:t>
            </a:r>
            <a:r>
              <a:rPr lang="en-GB" sz="1400" baseline="-25000">
                <a:latin typeface="Times" pitchFamily="18" charset="0"/>
                <a:sym typeface="Symbol" pitchFamily="18" charset="2"/>
              </a:rPr>
              <a:t>c</a:t>
            </a:r>
            <a:r>
              <a:rPr lang="en-GB" sz="1400">
                <a:latin typeface="Times" pitchFamily="18" charset="0"/>
              </a:rPr>
              <a:t>)</a:t>
            </a:r>
          </a:p>
        </p:txBody>
      </p:sp>
      <p:sp>
        <p:nvSpPr>
          <p:cNvPr id="310296" name="Rectangle 24"/>
          <p:cNvSpPr>
            <a:spLocks noChangeArrowheads="1"/>
          </p:cNvSpPr>
          <p:nvPr/>
        </p:nvSpPr>
        <p:spPr bwMode="auto">
          <a:xfrm>
            <a:off x="6505575" y="5524500"/>
            <a:ext cx="4921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0.01</a:t>
            </a:r>
          </a:p>
        </p:txBody>
      </p:sp>
      <p:sp>
        <p:nvSpPr>
          <p:cNvPr id="310297" name="Rectangle 25"/>
          <p:cNvSpPr>
            <a:spLocks noChangeArrowheads="1"/>
          </p:cNvSpPr>
          <p:nvPr/>
        </p:nvSpPr>
        <p:spPr bwMode="auto">
          <a:xfrm>
            <a:off x="7489825" y="5524500"/>
            <a:ext cx="4921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0.02</a:t>
            </a:r>
          </a:p>
        </p:txBody>
      </p:sp>
      <p:sp>
        <p:nvSpPr>
          <p:cNvPr id="310298" name="Rectangle 26"/>
          <p:cNvSpPr>
            <a:spLocks noChangeArrowheads="1"/>
          </p:cNvSpPr>
          <p:nvPr/>
        </p:nvSpPr>
        <p:spPr bwMode="auto">
          <a:xfrm>
            <a:off x="5680075" y="5524500"/>
            <a:ext cx="5810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>
                <a:latin typeface="Times" pitchFamily="18" charset="0"/>
              </a:rPr>
              <a:t>0.005</a:t>
            </a:r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>
            <a:off x="5026025" y="2413000"/>
            <a:ext cx="112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5011738" y="4940300"/>
            <a:ext cx="112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>
            <a:off x="5041900" y="4103688"/>
            <a:ext cx="112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>
            <a:off x="5026025" y="3294063"/>
            <a:ext cx="112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>
            <a:off x="5892800" y="5392738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>
            <a:off x="6751638" y="5392738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>
            <a:off x="7688263" y="5378450"/>
            <a:ext cx="0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 flipV="1">
            <a:off x="5137150" y="2578100"/>
            <a:ext cx="3105150" cy="14288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07" name="Rectangle 35"/>
          <p:cNvSpPr>
            <a:spLocks noChangeArrowheads="1"/>
          </p:cNvSpPr>
          <p:nvPr/>
        </p:nvSpPr>
        <p:spPr bwMode="auto">
          <a:xfrm>
            <a:off x="5764213" y="2560638"/>
            <a:ext cx="6524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GB" sz="1400" b="1">
                <a:solidFill>
                  <a:srgbClr val="E61E14"/>
                </a:solidFill>
                <a:latin typeface="Comic Sans MS" pitchFamily="66" charset="0"/>
              </a:rPr>
              <a:t>~25%</a:t>
            </a:r>
          </a:p>
        </p:txBody>
      </p:sp>
      <p:grpSp>
        <p:nvGrpSpPr>
          <p:cNvPr id="310308" name="Group 36"/>
          <p:cNvGrpSpPr>
            <a:grpSpLocks/>
          </p:cNvGrpSpPr>
          <p:nvPr/>
        </p:nvGrpSpPr>
        <p:grpSpPr bwMode="auto">
          <a:xfrm>
            <a:off x="5162550" y="3536950"/>
            <a:ext cx="2844800" cy="234950"/>
            <a:chOff x="3252" y="2228"/>
            <a:chExt cx="1792" cy="148"/>
          </a:xfrm>
        </p:grpSpPr>
        <p:sp>
          <p:nvSpPr>
            <p:cNvPr id="310309" name="Rectangle 37"/>
            <p:cNvSpPr>
              <a:spLocks noChangeArrowheads="1"/>
            </p:cNvSpPr>
            <p:nvPr/>
          </p:nvSpPr>
          <p:spPr bwMode="auto">
            <a:xfrm>
              <a:off x="4451" y="2240"/>
              <a:ext cx="593" cy="136"/>
            </a:xfrm>
            <a:prstGeom prst="rect">
              <a:avLst/>
            </a:prstGeom>
            <a:solidFill>
              <a:srgbClr val="114FFB"/>
            </a:solidFill>
            <a:ln w="25400">
              <a:solidFill>
                <a:srgbClr val="114FF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10310" name="Group 38"/>
            <p:cNvGrpSpPr>
              <a:grpSpLocks/>
            </p:cNvGrpSpPr>
            <p:nvPr/>
          </p:nvGrpSpPr>
          <p:grpSpPr bwMode="auto">
            <a:xfrm>
              <a:off x="3252" y="2228"/>
              <a:ext cx="44" cy="134"/>
              <a:chOff x="-176" y="-629"/>
              <a:chExt cx="346" cy="288"/>
            </a:xfrm>
          </p:grpSpPr>
          <p:sp>
            <p:nvSpPr>
              <p:cNvPr id="310311" name="Line 39"/>
              <p:cNvSpPr>
                <a:spLocks noChangeShapeType="1"/>
              </p:cNvSpPr>
              <p:nvPr/>
            </p:nvSpPr>
            <p:spPr bwMode="auto">
              <a:xfrm>
                <a:off x="0" y="-619"/>
                <a:ext cx="0" cy="2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12" name="Line 40"/>
              <p:cNvSpPr>
                <a:spLocks noChangeShapeType="1"/>
              </p:cNvSpPr>
              <p:nvPr/>
            </p:nvSpPr>
            <p:spPr bwMode="auto">
              <a:xfrm>
                <a:off x="-171" y="-629"/>
                <a:ext cx="3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13" name="Line 41"/>
              <p:cNvSpPr>
                <a:spLocks noChangeShapeType="1"/>
              </p:cNvSpPr>
              <p:nvPr/>
            </p:nvSpPr>
            <p:spPr bwMode="auto">
              <a:xfrm>
                <a:off x="-176" y="-341"/>
                <a:ext cx="3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10314" name="Oval 42"/>
            <p:cNvSpPr>
              <a:spLocks noChangeArrowheads="1"/>
            </p:cNvSpPr>
            <p:nvPr/>
          </p:nvSpPr>
          <p:spPr bwMode="auto">
            <a:xfrm>
              <a:off x="3264" y="2278"/>
              <a:ext cx="27" cy="2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0315" name="Group 43"/>
          <p:cNvGrpSpPr>
            <a:grpSpLocks/>
          </p:cNvGrpSpPr>
          <p:nvPr/>
        </p:nvGrpSpPr>
        <p:grpSpPr bwMode="auto">
          <a:xfrm>
            <a:off x="5162550" y="1957388"/>
            <a:ext cx="2617788" cy="638175"/>
            <a:chOff x="3252" y="1233"/>
            <a:chExt cx="1649" cy="402"/>
          </a:xfrm>
        </p:grpSpPr>
        <p:sp>
          <p:nvSpPr>
            <p:cNvPr id="310316" name="Line 44"/>
            <p:cNvSpPr>
              <a:spLocks noChangeShapeType="1"/>
            </p:cNvSpPr>
            <p:nvPr/>
          </p:nvSpPr>
          <p:spPr bwMode="auto">
            <a:xfrm flipV="1">
              <a:off x="3347" y="1404"/>
              <a:ext cx="191" cy="164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317" name="Rectangle 45"/>
            <p:cNvSpPr>
              <a:spLocks noChangeArrowheads="1"/>
            </p:cNvSpPr>
            <p:nvPr/>
          </p:nvSpPr>
          <p:spPr bwMode="auto">
            <a:xfrm>
              <a:off x="3275" y="1233"/>
              <a:ext cx="931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GB" sz="1200">
                  <a:latin typeface="Comic Sans MS" pitchFamily="66" charset="0"/>
                </a:rPr>
                <a:t>Observed value</a:t>
              </a:r>
            </a:p>
          </p:txBody>
        </p:sp>
        <p:grpSp>
          <p:nvGrpSpPr>
            <p:cNvPr id="310318" name="Group 46"/>
            <p:cNvGrpSpPr>
              <a:grpSpLocks/>
            </p:cNvGrpSpPr>
            <p:nvPr/>
          </p:nvGrpSpPr>
          <p:grpSpPr bwMode="auto">
            <a:xfrm>
              <a:off x="3252" y="1603"/>
              <a:ext cx="1649" cy="32"/>
              <a:chOff x="3252" y="1603"/>
              <a:chExt cx="1649" cy="32"/>
            </a:xfrm>
          </p:grpSpPr>
          <p:sp>
            <p:nvSpPr>
              <p:cNvPr id="310319" name="Rectangle 47"/>
              <p:cNvSpPr>
                <a:spLocks noChangeArrowheads="1"/>
              </p:cNvSpPr>
              <p:nvPr/>
            </p:nvSpPr>
            <p:spPr bwMode="auto">
              <a:xfrm>
                <a:off x="3932" y="1613"/>
                <a:ext cx="969" cy="22"/>
              </a:xfrm>
              <a:prstGeom prst="rect">
                <a:avLst/>
              </a:prstGeom>
              <a:solidFill>
                <a:srgbClr val="114FFB"/>
              </a:solidFill>
              <a:ln w="25400">
                <a:solidFill>
                  <a:srgbClr val="114FFB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10320" name="Group 48"/>
              <p:cNvGrpSpPr>
                <a:grpSpLocks/>
              </p:cNvGrpSpPr>
              <p:nvPr/>
            </p:nvGrpSpPr>
            <p:grpSpPr bwMode="auto">
              <a:xfrm>
                <a:off x="3252" y="1603"/>
                <a:ext cx="31" cy="32"/>
                <a:chOff x="3252" y="1603"/>
                <a:chExt cx="31" cy="32"/>
              </a:xfrm>
            </p:grpSpPr>
            <p:grpSp>
              <p:nvGrpSpPr>
                <p:cNvPr id="310321" name="Group 49"/>
                <p:cNvGrpSpPr>
                  <a:grpSpLocks/>
                </p:cNvGrpSpPr>
                <p:nvPr/>
              </p:nvGrpSpPr>
              <p:grpSpPr bwMode="auto">
                <a:xfrm>
                  <a:off x="3252" y="1603"/>
                  <a:ext cx="27" cy="32"/>
                  <a:chOff x="-176" y="-629"/>
                  <a:chExt cx="346" cy="288"/>
                </a:xfrm>
              </p:grpSpPr>
              <p:sp>
                <p:nvSpPr>
                  <p:cNvPr id="31032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0" y="-619"/>
                    <a:ext cx="0" cy="26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32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-171" y="-629"/>
                    <a:ext cx="3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1032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-176" y="-341"/>
                    <a:ext cx="3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0325" name="Oval 53"/>
                <p:cNvSpPr>
                  <a:spLocks noChangeArrowheads="1"/>
                </p:cNvSpPr>
                <p:nvPr/>
              </p:nvSpPr>
              <p:spPr bwMode="auto">
                <a:xfrm>
                  <a:off x="3256" y="1606"/>
                  <a:ext cx="27" cy="27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310326" name="Group 54"/>
          <p:cNvGrpSpPr>
            <a:grpSpLocks/>
          </p:cNvGrpSpPr>
          <p:nvPr/>
        </p:nvGrpSpPr>
        <p:grpSpPr bwMode="auto">
          <a:xfrm>
            <a:off x="5162550" y="5045075"/>
            <a:ext cx="2582863" cy="182563"/>
            <a:chOff x="3252" y="3178"/>
            <a:chExt cx="1627" cy="115"/>
          </a:xfrm>
        </p:grpSpPr>
        <p:sp>
          <p:nvSpPr>
            <p:cNvPr id="310327" name="Rectangle 55"/>
            <p:cNvSpPr>
              <a:spLocks noChangeArrowheads="1"/>
            </p:cNvSpPr>
            <p:nvPr/>
          </p:nvSpPr>
          <p:spPr bwMode="auto">
            <a:xfrm>
              <a:off x="3999" y="3195"/>
              <a:ext cx="880" cy="98"/>
            </a:xfrm>
            <a:prstGeom prst="rect">
              <a:avLst/>
            </a:prstGeom>
            <a:solidFill>
              <a:srgbClr val="114FFB"/>
            </a:solidFill>
            <a:ln w="25400">
              <a:solidFill>
                <a:srgbClr val="114FF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10328" name="Group 56"/>
            <p:cNvGrpSpPr>
              <a:grpSpLocks/>
            </p:cNvGrpSpPr>
            <p:nvPr/>
          </p:nvGrpSpPr>
          <p:grpSpPr bwMode="auto">
            <a:xfrm>
              <a:off x="3252" y="3178"/>
              <a:ext cx="44" cy="102"/>
              <a:chOff x="-176" y="-629"/>
              <a:chExt cx="346" cy="288"/>
            </a:xfrm>
          </p:grpSpPr>
          <p:sp>
            <p:nvSpPr>
              <p:cNvPr id="310329" name="Line 57"/>
              <p:cNvSpPr>
                <a:spLocks noChangeShapeType="1"/>
              </p:cNvSpPr>
              <p:nvPr/>
            </p:nvSpPr>
            <p:spPr bwMode="auto">
              <a:xfrm>
                <a:off x="0" y="-619"/>
                <a:ext cx="0" cy="2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30" name="Line 58"/>
              <p:cNvSpPr>
                <a:spLocks noChangeShapeType="1"/>
              </p:cNvSpPr>
              <p:nvPr/>
            </p:nvSpPr>
            <p:spPr bwMode="auto">
              <a:xfrm>
                <a:off x="-171" y="-629"/>
                <a:ext cx="3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331" name="Line 59"/>
              <p:cNvSpPr>
                <a:spLocks noChangeShapeType="1"/>
              </p:cNvSpPr>
              <p:nvPr/>
            </p:nvSpPr>
            <p:spPr bwMode="auto">
              <a:xfrm>
                <a:off x="-176" y="-341"/>
                <a:ext cx="3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10332" name="Oval 60"/>
            <p:cNvSpPr>
              <a:spLocks noChangeArrowheads="1"/>
            </p:cNvSpPr>
            <p:nvPr/>
          </p:nvSpPr>
          <p:spPr bwMode="auto">
            <a:xfrm>
              <a:off x="3264" y="3205"/>
              <a:ext cx="27" cy="2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0333" name="Line 61"/>
          <p:cNvSpPr>
            <a:spLocks noChangeShapeType="1"/>
          </p:cNvSpPr>
          <p:nvPr/>
        </p:nvSpPr>
        <p:spPr bwMode="auto">
          <a:xfrm>
            <a:off x="5137150" y="3348038"/>
            <a:ext cx="3135313" cy="3873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34" name="Freeform 62"/>
          <p:cNvSpPr>
            <a:spLocks/>
          </p:cNvSpPr>
          <p:nvPr/>
        </p:nvSpPr>
        <p:spPr bwMode="auto">
          <a:xfrm>
            <a:off x="5113338" y="4924425"/>
            <a:ext cx="3184525" cy="241300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885" y="139"/>
              </a:cxn>
              <a:cxn ang="0">
                <a:pos x="1067" y="171"/>
              </a:cxn>
              <a:cxn ang="0">
                <a:pos x="1227" y="171"/>
              </a:cxn>
              <a:cxn ang="0">
                <a:pos x="1376" y="160"/>
              </a:cxn>
              <a:cxn ang="0">
                <a:pos x="1557" y="139"/>
              </a:cxn>
              <a:cxn ang="0">
                <a:pos x="2176" y="0"/>
              </a:cxn>
            </a:cxnLst>
            <a:rect l="0" t="0" r="r" b="b"/>
            <a:pathLst>
              <a:path w="2177" h="172">
                <a:moveTo>
                  <a:pt x="0" y="11"/>
                </a:moveTo>
                <a:lnTo>
                  <a:pt x="885" y="139"/>
                </a:lnTo>
                <a:lnTo>
                  <a:pt x="1067" y="171"/>
                </a:lnTo>
                <a:lnTo>
                  <a:pt x="1227" y="171"/>
                </a:lnTo>
                <a:lnTo>
                  <a:pt x="1376" y="160"/>
                </a:lnTo>
                <a:lnTo>
                  <a:pt x="1557" y="139"/>
                </a:lnTo>
                <a:lnTo>
                  <a:pt x="2176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10335" name="Group 63"/>
          <p:cNvGrpSpPr>
            <a:grpSpLocks/>
          </p:cNvGrpSpPr>
          <p:nvPr/>
        </p:nvGrpSpPr>
        <p:grpSpPr bwMode="auto">
          <a:xfrm>
            <a:off x="6180138" y="1947863"/>
            <a:ext cx="1833562" cy="3062287"/>
            <a:chOff x="3893" y="1227"/>
            <a:chExt cx="1155" cy="1929"/>
          </a:xfrm>
        </p:grpSpPr>
        <p:sp>
          <p:nvSpPr>
            <p:cNvPr id="310336" name="Line 64"/>
            <p:cNvSpPr>
              <a:spLocks noChangeShapeType="1"/>
            </p:cNvSpPr>
            <p:nvPr/>
          </p:nvSpPr>
          <p:spPr bwMode="auto">
            <a:xfrm flipH="1" flipV="1">
              <a:off x="4844" y="1401"/>
              <a:ext cx="177" cy="203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337" name="Rectangle 65"/>
            <p:cNvSpPr>
              <a:spLocks noChangeArrowheads="1"/>
            </p:cNvSpPr>
            <p:nvPr/>
          </p:nvSpPr>
          <p:spPr bwMode="auto">
            <a:xfrm>
              <a:off x="4117" y="1227"/>
              <a:ext cx="931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GB" sz="1200">
                  <a:latin typeface="Comic Sans MS" pitchFamily="66" charset="0"/>
                </a:rPr>
                <a:t>Predicted values</a:t>
              </a:r>
            </a:p>
          </p:txBody>
        </p:sp>
        <p:sp>
          <p:nvSpPr>
            <p:cNvPr id="310338" name="Line 66"/>
            <p:cNvSpPr>
              <a:spLocks noChangeShapeType="1"/>
            </p:cNvSpPr>
            <p:nvPr/>
          </p:nvSpPr>
          <p:spPr bwMode="auto">
            <a:xfrm flipV="1">
              <a:off x="4053" y="1409"/>
              <a:ext cx="775" cy="73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339" name="Line 67"/>
            <p:cNvSpPr>
              <a:spLocks noChangeShapeType="1"/>
            </p:cNvSpPr>
            <p:nvPr/>
          </p:nvSpPr>
          <p:spPr bwMode="auto">
            <a:xfrm flipV="1">
              <a:off x="3893" y="1417"/>
              <a:ext cx="943" cy="1739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0340" name="Rectangle 6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 dirty="0">
                <a:effectLst/>
              </a:rPr>
              <a:t>Evidence for the Big Bang…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sz="3600" dirty="0">
                <a:effectLst/>
              </a:rPr>
              <a:t>The abundance of elements</a:t>
            </a:r>
          </a:p>
        </p:txBody>
      </p:sp>
      <p:sp>
        <p:nvSpPr>
          <p:cNvPr id="310341" name="Rectangle 69"/>
          <p:cNvSpPr>
            <a:spLocks noChangeArrowheads="1"/>
          </p:cNvSpPr>
          <p:nvPr/>
        </p:nvSpPr>
        <p:spPr bwMode="auto">
          <a:xfrm>
            <a:off x="8816975" y="433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05C1E-6A71-4899-8A5D-B9B3C4ACE519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86735" name="Group 15"/>
          <p:cNvGrpSpPr>
            <a:grpSpLocks/>
          </p:cNvGrpSpPr>
          <p:nvPr/>
        </p:nvGrpSpPr>
        <p:grpSpPr bwMode="auto">
          <a:xfrm>
            <a:off x="2073275" y="2933700"/>
            <a:ext cx="5308600" cy="1295400"/>
            <a:chOff x="1466" y="2472"/>
            <a:chExt cx="3344" cy="816"/>
          </a:xfrm>
        </p:grpSpPr>
        <p:sp>
          <p:nvSpPr>
            <p:cNvPr id="286733" name="Rectangle 13"/>
            <p:cNvSpPr>
              <a:spLocks noChangeArrowheads="1"/>
            </p:cNvSpPr>
            <p:nvPr/>
          </p:nvSpPr>
          <p:spPr bwMode="auto">
            <a:xfrm>
              <a:off x="1608" y="2472"/>
              <a:ext cx="3168" cy="816"/>
            </a:xfrm>
            <a:prstGeom prst="rect">
              <a:avLst/>
            </a:prstGeom>
            <a:solidFill>
              <a:srgbClr val="DE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734" name="Rectangle 14"/>
            <p:cNvSpPr>
              <a:spLocks noChangeArrowheads="1"/>
            </p:cNvSpPr>
            <p:nvPr/>
          </p:nvSpPr>
          <p:spPr bwMode="auto">
            <a:xfrm>
              <a:off x="1466" y="2512"/>
              <a:ext cx="33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42950" lvl="1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000" b="1" dirty="0">
                  <a:solidFill>
                    <a:srgbClr val="BD0800"/>
                  </a:solidFill>
                  <a:latin typeface="Comic Sans MS" pitchFamily="66" charset="0"/>
                </a:rPr>
                <a:t>Overall…</a:t>
              </a:r>
              <a:r>
                <a:rPr lang="en-GB" sz="2000" dirty="0">
                  <a:latin typeface="Comic Sans MS" pitchFamily="66" charset="0"/>
                </a:rPr>
                <a:t> </a:t>
              </a:r>
            </a:p>
            <a:p>
              <a:pPr marL="742950" lvl="1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000" dirty="0">
                  <a:latin typeface="Comic Sans MS" pitchFamily="66" charset="0"/>
                </a:rPr>
                <a:t>Plenty of evidence FOR the Big Bang…</a:t>
              </a:r>
            </a:p>
            <a:p>
              <a:pPr marL="742950" lvl="1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60000"/>
                <a:buFont typeface="Monotype Sorts" charset="2"/>
                <a:buNone/>
              </a:pPr>
              <a:r>
                <a:rPr lang="en-GB" sz="2000" dirty="0">
                  <a:latin typeface="Comic Sans MS" pitchFamily="66" charset="0"/>
                </a:rPr>
                <a:t>Nothing directly AGAINST.</a:t>
              </a:r>
            </a:p>
          </p:txBody>
        </p:sp>
      </p:grpSp>
      <p:sp>
        <p:nvSpPr>
          <p:cNvPr id="286737" name="Rectangle 1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000" b="0" i="1" dirty="0">
                <a:effectLst/>
              </a:rPr>
              <a:t>Evidence for the Big Bang…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sz="3600" dirty="0">
                <a:effectLst/>
              </a:rPr>
              <a:t>Summary…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C8412-9DC4-4C9D-AB5C-4BD2CCDDBB1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Vital statistics of the universe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2638" y="1630363"/>
            <a:ext cx="4149725" cy="1219200"/>
          </a:xfrm>
        </p:spPr>
        <p:txBody>
          <a:bodyPr/>
          <a:lstStyle/>
          <a:p>
            <a:r>
              <a:rPr lang="en-GB" sz="1800" dirty="0">
                <a:effectLst/>
              </a:rPr>
              <a:t>Parameters needed to describe the state (&amp; predict the fate) of the Universe : </a:t>
            </a:r>
          </a:p>
          <a:p>
            <a:endParaRPr lang="en-GB" sz="700" dirty="0"/>
          </a:p>
        </p:txBody>
      </p:sp>
      <p:sp>
        <p:nvSpPr>
          <p:cNvPr id="235578" name="Rectangle 58"/>
          <p:cNvSpPr>
            <a:spLocks noChangeArrowheads="1"/>
          </p:cNvSpPr>
          <p:nvPr/>
        </p:nvSpPr>
        <p:spPr bwMode="auto">
          <a:xfrm>
            <a:off x="5318125" y="1882775"/>
            <a:ext cx="2949575" cy="2563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235580" name="Line 60"/>
          <p:cNvSpPr>
            <a:spLocks noChangeShapeType="1"/>
          </p:cNvSpPr>
          <p:nvPr/>
        </p:nvSpPr>
        <p:spPr bwMode="auto">
          <a:xfrm>
            <a:off x="5834063" y="2243138"/>
            <a:ext cx="0" cy="1822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81" name="Line 61"/>
          <p:cNvSpPr>
            <a:spLocks noChangeShapeType="1"/>
          </p:cNvSpPr>
          <p:nvPr/>
        </p:nvSpPr>
        <p:spPr bwMode="auto">
          <a:xfrm>
            <a:off x="5834063" y="4075113"/>
            <a:ext cx="2089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82" name="Text Box 62"/>
          <p:cNvSpPr txBox="1">
            <a:spLocks noChangeArrowheads="1"/>
          </p:cNvSpPr>
          <p:nvPr/>
        </p:nvSpPr>
        <p:spPr bwMode="auto">
          <a:xfrm rot="-5351910">
            <a:off x="4583113" y="2913062"/>
            <a:ext cx="2012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100">
                <a:latin typeface="Comic Sans MS" pitchFamily="66" charset="0"/>
              </a:rPr>
              <a:t>Size of observable universe</a:t>
            </a:r>
          </a:p>
        </p:txBody>
      </p:sp>
      <p:sp>
        <p:nvSpPr>
          <p:cNvPr id="235583" name="Text Box 63"/>
          <p:cNvSpPr txBox="1">
            <a:spLocks noChangeArrowheads="1"/>
          </p:cNvSpPr>
          <p:nvPr/>
        </p:nvSpPr>
        <p:spPr bwMode="auto">
          <a:xfrm rot="1596">
            <a:off x="7286625" y="4162425"/>
            <a:ext cx="692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100">
                <a:latin typeface="Comic Sans MS" pitchFamily="66" charset="0"/>
              </a:rPr>
              <a:t>Time (t)</a:t>
            </a:r>
          </a:p>
        </p:txBody>
      </p:sp>
      <p:sp>
        <p:nvSpPr>
          <p:cNvPr id="235594" name="Oval 74"/>
          <p:cNvSpPr>
            <a:spLocks noChangeAspect="1" noChangeArrowheads="1"/>
          </p:cNvSpPr>
          <p:nvPr/>
        </p:nvSpPr>
        <p:spPr bwMode="auto">
          <a:xfrm>
            <a:off x="5797550" y="4029075"/>
            <a:ext cx="73025" cy="66675"/>
          </a:xfrm>
          <a:prstGeom prst="ellipse">
            <a:avLst/>
          </a:prstGeom>
          <a:solidFill>
            <a:srgbClr val="9A1D1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35729" name="Group 209"/>
          <p:cNvGrpSpPr>
            <a:grpSpLocks/>
          </p:cNvGrpSpPr>
          <p:nvPr/>
        </p:nvGrpSpPr>
        <p:grpSpPr bwMode="auto">
          <a:xfrm>
            <a:off x="1512888" y="4725988"/>
            <a:ext cx="7161212" cy="1538287"/>
            <a:chOff x="937" y="2929"/>
            <a:chExt cx="4511" cy="969"/>
          </a:xfrm>
        </p:grpSpPr>
        <p:sp>
          <p:nvSpPr>
            <p:cNvPr id="235716" name="Rectangle 196"/>
            <p:cNvSpPr>
              <a:spLocks noChangeArrowheads="1"/>
            </p:cNvSpPr>
            <p:nvPr/>
          </p:nvSpPr>
          <p:spPr bwMode="auto">
            <a:xfrm>
              <a:off x="3960" y="3140"/>
              <a:ext cx="148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Comic Sans MS" pitchFamily="66" charset="0"/>
                </a:rPr>
                <a:t>Einstein’s </a:t>
              </a:r>
              <a:r>
                <a:rPr lang="en-GB" sz="1600" b="1" dirty="0">
                  <a:solidFill>
                    <a:srgbClr val="E4D60C"/>
                  </a:solidFill>
                  <a:latin typeface="Comic Sans MS" pitchFamily="66" charset="0"/>
                </a:rPr>
                <a:t>General Relativity</a:t>
              </a:r>
              <a:r>
                <a:rPr lang="en-GB" sz="1600" b="1" dirty="0">
                  <a:solidFill>
                    <a:schemeClr val="bg1"/>
                  </a:solidFill>
                  <a:latin typeface="Comic Sans MS" pitchFamily="66" charset="0"/>
                </a:rPr>
                <a:t> says how it all fits together.</a:t>
              </a:r>
            </a:p>
            <a:p>
              <a:r>
                <a:rPr lang="en-GB" sz="1600" dirty="0">
                  <a:solidFill>
                    <a:srgbClr val="E4D60C"/>
                  </a:solidFill>
                  <a:latin typeface="Comic Sans MS" pitchFamily="66" charset="0"/>
                </a:rPr>
                <a:t>…</a:t>
              </a:r>
            </a:p>
          </p:txBody>
        </p:sp>
        <p:grpSp>
          <p:nvGrpSpPr>
            <p:cNvPr id="235725" name="Group 205"/>
            <p:cNvGrpSpPr>
              <a:grpSpLocks/>
            </p:cNvGrpSpPr>
            <p:nvPr/>
          </p:nvGrpSpPr>
          <p:grpSpPr bwMode="auto">
            <a:xfrm>
              <a:off x="937" y="2929"/>
              <a:ext cx="2990" cy="969"/>
              <a:chOff x="513" y="1913"/>
              <a:chExt cx="2990" cy="969"/>
            </a:xfrm>
          </p:grpSpPr>
          <p:sp>
            <p:nvSpPr>
              <p:cNvPr id="235722" name="AutoShape 202"/>
              <p:cNvSpPr>
                <a:spLocks noChangeArrowheads="1"/>
              </p:cNvSpPr>
              <p:nvPr/>
            </p:nvSpPr>
            <p:spPr bwMode="auto">
              <a:xfrm rot="149008">
                <a:off x="513" y="1926"/>
                <a:ext cx="2990" cy="956"/>
              </a:xfrm>
              <a:prstGeom prst="cloudCallout">
                <a:avLst>
                  <a:gd name="adj1" fmla="val -8144"/>
                  <a:gd name="adj2" fmla="val 27676"/>
                </a:avLst>
              </a:prstGeom>
              <a:solidFill>
                <a:srgbClr val="DEDEE7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35711" name="Line 191"/>
              <p:cNvSpPr>
                <a:spLocks noChangeShapeType="1"/>
              </p:cNvSpPr>
              <p:nvPr/>
            </p:nvSpPr>
            <p:spPr bwMode="auto">
              <a:xfrm flipV="1">
                <a:off x="1192" y="2368"/>
                <a:ext cx="152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5712" name="Line 192"/>
              <p:cNvSpPr>
                <a:spLocks noChangeShapeType="1"/>
              </p:cNvSpPr>
              <p:nvPr/>
            </p:nvSpPr>
            <p:spPr bwMode="auto">
              <a:xfrm flipH="1">
                <a:off x="1640" y="2464"/>
                <a:ext cx="8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5713" name="Line 193"/>
              <p:cNvSpPr>
                <a:spLocks noChangeShapeType="1"/>
              </p:cNvSpPr>
              <p:nvPr/>
            </p:nvSpPr>
            <p:spPr bwMode="auto">
              <a:xfrm>
                <a:off x="2264" y="2520"/>
                <a:ext cx="32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5714" name="Line 194"/>
              <p:cNvSpPr>
                <a:spLocks noChangeShapeType="1"/>
              </p:cNvSpPr>
              <p:nvPr/>
            </p:nvSpPr>
            <p:spPr bwMode="auto">
              <a:xfrm>
                <a:off x="2656" y="2352"/>
                <a:ext cx="12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235698" name="Picture 17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20" y="2120"/>
                <a:ext cx="1336" cy="402"/>
              </a:xfrm>
              <a:prstGeom prst="rect">
                <a:avLst/>
              </a:prstGeom>
              <a:noFill/>
            </p:spPr>
          </p:pic>
          <p:sp>
            <p:nvSpPr>
              <p:cNvPr id="235700" name="Text Box 180"/>
              <p:cNvSpPr txBox="1">
                <a:spLocks noChangeArrowheads="1"/>
              </p:cNvSpPr>
              <p:nvPr/>
            </p:nvSpPr>
            <p:spPr bwMode="auto">
              <a:xfrm>
                <a:off x="958" y="1913"/>
                <a:ext cx="116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GB" sz="1200" b="1">
                  <a:latin typeface="Comic Sans MS" pitchFamily="66" charset="0"/>
                </a:endParaRPr>
              </a:p>
            </p:txBody>
          </p:sp>
          <p:sp>
            <p:nvSpPr>
              <p:cNvPr id="235702" name="Text Box 182"/>
              <p:cNvSpPr txBox="1">
                <a:spLocks noChangeArrowheads="1"/>
              </p:cNvSpPr>
              <p:nvPr/>
            </p:nvSpPr>
            <p:spPr bwMode="auto">
              <a:xfrm>
                <a:off x="710" y="2217"/>
                <a:ext cx="516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 b="1">
                    <a:latin typeface="Comic Sans MS" pitchFamily="66" charset="0"/>
                  </a:rPr>
                  <a:t>Hubble’s</a:t>
                </a:r>
              </a:p>
              <a:p>
                <a:r>
                  <a:rPr lang="en-GB" sz="1200" b="1">
                    <a:latin typeface="Comic Sans MS" pitchFamily="66" charset="0"/>
                  </a:rPr>
                  <a:t>Constant</a:t>
                </a:r>
              </a:p>
            </p:txBody>
          </p:sp>
          <p:sp>
            <p:nvSpPr>
              <p:cNvPr id="235703" name="Text Box 183"/>
              <p:cNvSpPr txBox="1">
                <a:spLocks noChangeArrowheads="1"/>
              </p:cNvSpPr>
              <p:nvPr/>
            </p:nvSpPr>
            <p:spPr bwMode="auto">
              <a:xfrm>
                <a:off x="1148" y="2569"/>
                <a:ext cx="837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200" b="1">
                    <a:latin typeface="Comic Sans MS" pitchFamily="66" charset="0"/>
                  </a:rPr>
                  <a:t>Density term</a:t>
                </a:r>
              </a:p>
            </p:txBody>
          </p:sp>
          <p:sp>
            <p:nvSpPr>
              <p:cNvPr id="235704" name="Text Box 184"/>
              <p:cNvSpPr txBox="1">
                <a:spLocks noChangeArrowheads="1"/>
              </p:cNvSpPr>
              <p:nvPr/>
            </p:nvSpPr>
            <p:spPr bwMode="auto">
              <a:xfrm>
                <a:off x="2041" y="2561"/>
                <a:ext cx="90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200" b="1">
                    <a:latin typeface="Comic Sans MS" pitchFamily="66" charset="0"/>
                  </a:rPr>
                  <a:t>Curvature term</a:t>
                </a:r>
              </a:p>
            </p:txBody>
          </p:sp>
          <p:sp>
            <p:nvSpPr>
              <p:cNvPr id="235705" name="Text Box 185"/>
              <p:cNvSpPr txBox="1">
                <a:spLocks noChangeArrowheads="1"/>
              </p:cNvSpPr>
              <p:nvPr/>
            </p:nvSpPr>
            <p:spPr bwMode="auto">
              <a:xfrm>
                <a:off x="2728" y="2209"/>
                <a:ext cx="660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 b="1">
                    <a:latin typeface="Comic Sans MS" pitchFamily="66" charset="0"/>
                  </a:rPr>
                  <a:t>Cosmological</a:t>
                </a:r>
              </a:p>
              <a:p>
                <a:pPr algn="ctr"/>
                <a:r>
                  <a:rPr lang="en-GB" sz="1200" b="1">
                    <a:latin typeface="Comic Sans MS" pitchFamily="66" charset="0"/>
                  </a:rPr>
                  <a:t>Constant</a:t>
                </a:r>
              </a:p>
            </p:txBody>
          </p:sp>
        </p:grpSp>
      </p:grpSp>
      <p:sp>
        <p:nvSpPr>
          <p:cNvPr id="235731" name="Rectangle 211"/>
          <p:cNvSpPr>
            <a:spLocks noChangeArrowheads="1"/>
          </p:cNvSpPr>
          <p:nvPr/>
        </p:nvSpPr>
        <p:spPr bwMode="auto">
          <a:xfrm>
            <a:off x="6057900" y="1978025"/>
            <a:ext cx="1847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100">
                <a:latin typeface="Comic Sans MS" pitchFamily="66" charset="0"/>
              </a:rPr>
              <a:t>The fate of the universe…</a:t>
            </a:r>
            <a:endParaRPr lang="en-US" sz="1100">
              <a:latin typeface="Comic Sans MS" pitchFamily="66" charset="0"/>
            </a:endParaRPr>
          </a:p>
        </p:txBody>
      </p:sp>
      <p:grpSp>
        <p:nvGrpSpPr>
          <p:cNvPr id="235746" name="Group 226"/>
          <p:cNvGrpSpPr>
            <a:grpSpLocks/>
          </p:cNvGrpSpPr>
          <p:nvPr/>
        </p:nvGrpSpPr>
        <p:grpSpPr bwMode="auto">
          <a:xfrm>
            <a:off x="676275" y="2238375"/>
            <a:ext cx="7580313" cy="2803525"/>
            <a:chOff x="437" y="1366"/>
            <a:chExt cx="4775" cy="1766"/>
          </a:xfrm>
        </p:grpSpPr>
        <p:grpSp>
          <p:nvGrpSpPr>
            <p:cNvPr id="235740" name="Group 220"/>
            <p:cNvGrpSpPr>
              <a:grpSpLocks/>
            </p:cNvGrpSpPr>
            <p:nvPr/>
          </p:nvGrpSpPr>
          <p:grpSpPr bwMode="auto">
            <a:xfrm>
              <a:off x="437" y="1636"/>
              <a:ext cx="2926" cy="1496"/>
              <a:chOff x="437" y="1636"/>
              <a:chExt cx="2926" cy="1496"/>
            </a:xfrm>
          </p:grpSpPr>
          <p:sp>
            <p:nvSpPr>
              <p:cNvPr id="235707" name="Rectangle 187"/>
              <p:cNvSpPr>
                <a:spLocks noChangeArrowheads="1"/>
              </p:cNvSpPr>
              <p:nvPr/>
            </p:nvSpPr>
            <p:spPr bwMode="auto">
              <a:xfrm>
                <a:off x="461" y="1636"/>
                <a:ext cx="2894" cy="1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dirty="0">
                    <a:solidFill>
                      <a:srgbClr val="E4D60C"/>
                    </a:solidFill>
                    <a:latin typeface="Comic Sans MS" pitchFamily="66" charset="0"/>
                  </a:rPr>
                  <a:t>Hubble’s constant (</a:t>
                </a:r>
                <a:r>
                  <a:rPr lang="en-GB" dirty="0" smtClean="0">
                    <a:solidFill>
                      <a:srgbClr val="E4D60C"/>
                    </a:solidFill>
                    <a:latin typeface="Comic Sans MS" pitchFamily="66" charset="0"/>
                  </a:rPr>
                  <a:t>H</a:t>
                </a:r>
                <a:r>
                  <a:rPr lang="en-GB" baseline="-25000" dirty="0" smtClean="0">
                    <a:solidFill>
                      <a:srgbClr val="E4D60C"/>
                    </a:solidFill>
                    <a:latin typeface="Comic Sans MS" pitchFamily="66" charset="0"/>
                  </a:rPr>
                  <a:t>0</a:t>
                </a:r>
                <a:r>
                  <a:rPr lang="en-GB" dirty="0" smtClean="0">
                    <a:solidFill>
                      <a:srgbClr val="E4D60C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66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735" name="Rectangle 215"/>
              <p:cNvSpPr>
                <a:spLocks noChangeArrowheads="1"/>
              </p:cNvSpPr>
              <p:nvPr/>
            </p:nvSpPr>
            <p:spPr bwMode="auto">
              <a:xfrm>
                <a:off x="469" y="1940"/>
                <a:ext cx="2894" cy="1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endParaRPr lang="en-GB" sz="600" dirty="0">
                  <a:solidFill>
                    <a:srgbClr val="E4D6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dirty="0">
                    <a:solidFill>
                      <a:srgbClr val="E4D60C"/>
                    </a:solidFill>
                    <a:latin typeface="Comic Sans MS" pitchFamily="66" charset="0"/>
                  </a:rPr>
                  <a:t>Density (</a:t>
                </a:r>
                <a:r>
                  <a:rPr lang="en-GB" sz="2000" dirty="0">
                    <a:solidFill>
                      <a:srgbClr val="E4D60C"/>
                    </a:solidFill>
                    <a:latin typeface="Comic Sans MS" pitchFamily="66" charset="0"/>
                    <a:sym typeface="Symbol" pitchFamily="18" charset="2"/>
                  </a:rPr>
                  <a:t></a:t>
                </a:r>
                <a:r>
                  <a:rPr lang="en-GB" dirty="0">
                    <a:solidFill>
                      <a:srgbClr val="E4D60C"/>
                    </a:solidFill>
                    <a:latin typeface="Comic Sans MS" pitchFamily="66" charset="0"/>
                  </a:rPr>
                  <a:t> or </a:t>
                </a:r>
                <a:r>
                  <a:rPr lang="en-GB" dirty="0">
                    <a:solidFill>
                      <a:srgbClr val="E4D60C"/>
                    </a:solidFill>
                    <a:latin typeface="Comic Sans MS" pitchFamily="66" charset="0"/>
                    <a:sym typeface="Symbol" pitchFamily="18" charset="2"/>
                  </a:rPr>
                  <a:t></a:t>
                </a:r>
                <a:r>
                  <a:rPr lang="en-GB" dirty="0">
                    <a:solidFill>
                      <a:srgbClr val="E4D60C"/>
                    </a:solidFill>
                    <a:latin typeface="Comic Sans MS" pitchFamily="66" charset="0"/>
                  </a:rPr>
                  <a:t>)</a:t>
                </a:r>
              </a:p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600" dirty="0">
                    <a:solidFill>
                      <a:srgbClr val="F700F7"/>
                    </a:solidFill>
                    <a:latin typeface="Comic Sans MS" pitchFamily="66" charset="0"/>
                  </a:rPr>
                  <a:t>•  </a:t>
                </a:r>
                <a:r>
                  <a:rPr lang="en-GB" sz="1600" dirty="0">
                    <a:solidFill>
                      <a:srgbClr val="43C8CC"/>
                    </a:solidFill>
                    <a:latin typeface="Comic Sans MS" pitchFamily="66" charset="0"/>
                    <a:sym typeface="Symbol" pitchFamily="18" charset="2"/>
                  </a:rPr>
                  <a:t> = density/critical density = /</a:t>
                </a:r>
                <a:r>
                  <a:rPr lang="en-GB" sz="1600" baseline="-25000" dirty="0">
                    <a:solidFill>
                      <a:srgbClr val="43C8CC"/>
                    </a:solidFill>
                    <a:latin typeface="Comic Sans MS" pitchFamily="66" charset="0"/>
                    <a:sym typeface="Symbol" pitchFamily="18" charset="2"/>
                  </a:rPr>
                  <a:t>c</a:t>
                </a:r>
              </a:p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endParaRPr lang="en-GB" sz="900" baseline="-25000" dirty="0">
                  <a:solidFill>
                    <a:srgbClr val="43C8CC"/>
                  </a:solidFill>
                  <a:latin typeface="Comic Sans MS" pitchFamily="66" charset="0"/>
                  <a:sym typeface="Symbol" pitchFamily="18" charset="2"/>
                </a:endParaRPr>
              </a:p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dirty="0">
                    <a:solidFill>
                      <a:srgbClr val="E4D60C"/>
                    </a:solidFill>
                    <a:latin typeface="Comic Sans MS" pitchFamily="66" charset="0"/>
                  </a:rPr>
                  <a:t>Curvature (k)</a:t>
                </a:r>
              </a:p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1600" dirty="0">
                    <a:solidFill>
                      <a:srgbClr val="F700F7"/>
                    </a:solidFill>
                    <a:latin typeface="Comic Sans MS" pitchFamily="66" charset="0"/>
                  </a:rPr>
                  <a:t>•  </a:t>
                </a:r>
                <a:r>
                  <a:rPr lang="en-GB" sz="1600" dirty="0">
                    <a:solidFill>
                      <a:srgbClr val="43C8CC"/>
                    </a:solidFill>
                    <a:latin typeface="Comic Sans MS" pitchFamily="66" charset="0"/>
                  </a:rPr>
                  <a:t>(For ‘flat’ universe </a:t>
                </a:r>
                <a:r>
                  <a:rPr lang="en-GB" sz="1600" dirty="0">
                    <a:solidFill>
                      <a:srgbClr val="43C8CC"/>
                    </a:solidFill>
                    <a:latin typeface="Comic Sans MS" pitchFamily="66" charset="0"/>
                    <a:sym typeface="Symbol" pitchFamily="18" charset="2"/>
                  </a:rPr>
                  <a:t>k = 0).</a:t>
                </a:r>
              </a:p>
            </p:txBody>
          </p:sp>
          <p:sp>
            <p:nvSpPr>
              <p:cNvPr id="235736" name="Rectangle 216"/>
              <p:cNvSpPr>
                <a:spLocks noChangeArrowheads="1"/>
              </p:cNvSpPr>
              <p:nvPr/>
            </p:nvSpPr>
            <p:spPr bwMode="auto">
              <a:xfrm>
                <a:off x="437" y="2436"/>
                <a:ext cx="2846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marL="762000" lvl="1" indent="-304800">
                  <a:lnSpc>
                    <a:spcPct val="90000"/>
                  </a:lnSpc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Monotype Sorts" charset="2"/>
                  <a:buNone/>
                </a:pPr>
                <a:r>
                  <a:rPr lang="en-GB" sz="900">
                    <a:solidFill>
                      <a:srgbClr val="66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 </a:t>
                </a:r>
                <a:endParaRPr lang="en-GB" sz="140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235745" name="Group 225"/>
            <p:cNvGrpSpPr>
              <a:grpSpLocks/>
            </p:cNvGrpSpPr>
            <p:nvPr/>
          </p:nvGrpSpPr>
          <p:grpSpPr bwMode="auto">
            <a:xfrm>
              <a:off x="3656" y="1366"/>
              <a:ext cx="1556" cy="1126"/>
              <a:chOff x="3656" y="1366"/>
              <a:chExt cx="1556" cy="1126"/>
            </a:xfrm>
          </p:grpSpPr>
          <p:sp>
            <p:nvSpPr>
              <p:cNvPr id="235741" name="Rectangle 221"/>
              <p:cNvSpPr>
                <a:spLocks noChangeArrowheads="1"/>
              </p:cNvSpPr>
              <p:nvPr/>
            </p:nvSpPr>
            <p:spPr bwMode="auto">
              <a:xfrm>
                <a:off x="3656" y="2134"/>
                <a:ext cx="22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solidFill>
                      <a:srgbClr val="8F0700"/>
                    </a:solidFill>
                    <a:latin typeface="Comic Sans MS" pitchFamily="66" charset="0"/>
                  </a:rPr>
                  <a:t>Ho</a:t>
                </a:r>
                <a:endParaRPr lang="en-US" sz="1100">
                  <a:solidFill>
                    <a:srgbClr val="8F07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742" name="Rectangle 222"/>
              <p:cNvSpPr>
                <a:spLocks noChangeArrowheads="1"/>
              </p:cNvSpPr>
              <p:nvPr/>
            </p:nvSpPr>
            <p:spPr bwMode="auto">
              <a:xfrm>
                <a:off x="4512" y="1366"/>
                <a:ext cx="57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solidFill>
                      <a:srgbClr val="8F0700"/>
                    </a:solidFill>
                    <a:latin typeface="Comic Sans MS" pitchFamily="66" charset="0"/>
                    <a:sym typeface="Symbol" pitchFamily="18" charset="2"/>
                  </a:rPr>
                  <a:t>=&lt;1, k=-ve</a:t>
                </a:r>
                <a:endParaRPr lang="en-US" sz="1100">
                  <a:solidFill>
                    <a:srgbClr val="8F07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743" name="Rectangle 223"/>
              <p:cNvSpPr>
                <a:spLocks noChangeArrowheads="1"/>
              </p:cNvSpPr>
              <p:nvPr/>
            </p:nvSpPr>
            <p:spPr bwMode="auto">
              <a:xfrm>
                <a:off x="4744" y="1654"/>
                <a:ext cx="46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solidFill>
                      <a:srgbClr val="8F0700"/>
                    </a:solidFill>
                    <a:latin typeface="Comic Sans MS" pitchFamily="66" charset="0"/>
                    <a:sym typeface="Symbol" pitchFamily="18" charset="2"/>
                  </a:rPr>
                  <a:t>=1, k=0</a:t>
                </a:r>
                <a:endParaRPr lang="en-US" sz="1100">
                  <a:solidFill>
                    <a:srgbClr val="8F07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744" name="Rectangle 224"/>
              <p:cNvSpPr>
                <a:spLocks noChangeArrowheads="1"/>
              </p:cNvSpPr>
              <p:nvPr/>
            </p:nvSpPr>
            <p:spPr bwMode="auto">
              <a:xfrm>
                <a:off x="4656" y="2310"/>
                <a:ext cx="53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solidFill>
                      <a:srgbClr val="8F0700"/>
                    </a:solidFill>
                    <a:latin typeface="Comic Sans MS" pitchFamily="66" charset="0"/>
                    <a:sym typeface="Symbol" pitchFamily="18" charset="2"/>
                  </a:rPr>
                  <a:t>&gt;1, k=+ve</a:t>
                </a:r>
                <a:endParaRPr lang="en-US" sz="1100">
                  <a:solidFill>
                    <a:srgbClr val="8F07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35751" name="Group 231"/>
          <p:cNvGrpSpPr>
            <a:grpSpLocks/>
          </p:cNvGrpSpPr>
          <p:nvPr/>
        </p:nvGrpSpPr>
        <p:grpSpPr bwMode="auto">
          <a:xfrm>
            <a:off x="5859463" y="2266950"/>
            <a:ext cx="1930400" cy="1889125"/>
            <a:chOff x="3691" y="1428"/>
            <a:chExt cx="1216" cy="1190"/>
          </a:xfrm>
        </p:grpSpPr>
        <p:sp>
          <p:nvSpPr>
            <p:cNvPr id="235738" name="Rectangle 218"/>
            <p:cNvSpPr>
              <a:spLocks noChangeArrowheads="1"/>
            </p:cNvSpPr>
            <p:nvPr/>
          </p:nvSpPr>
          <p:spPr bwMode="auto">
            <a:xfrm>
              <a:off x="4616" y="1871"/>
              <a:ext cx="22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grpSp>
          <p:nvGrpSpPr>
            <p:cNvPr id="235737" name="Group 217"/>
            <p:cNvGrpSpPr>
              <a:grpSpLocks/>
            </p:cNvGrpSpPr>
            <p:nvPr/>
          </p:nvGrpSpPr>
          <p:grpSpPr bwMode="auto">
            <a:xfrm>
              <a:off x="3691" y="1428"/>
              <a:ext cx="1216" cy="1190"/>
              <a:chOff x="3691" y="1428"/>
              <a:chExt cx="1216" cy="1190"/>
            </a:xfrm>
          </p:grpSpPr>
          <p:grpSp>
            <p:nvGrpSpPr>
              <p:cNvPr id="235730" name="Group 210"/>
              <p:cNvGrpSpPr>
                <a:grpSpLocks/>
              </p:cNvGrpSpPr>
              <p:nvPr/>
            </p:nvGrpSpPr>
            <p:grpSpPr bwMode="auto">
              <a:xfrm>
                <a:off x="3691" y="1428"/>
                <a:ext cx="1216" cy="1190"/>
                <a:chOff x="3691" y="1428"/>
                <a:chExt cx="1216" cy="1190"/>
              </a:xfrm>
            </p:grpSpPr>
            <p:grpSp>
              <p:nvGrpSpPr>
                <p:cNvPr id="235719" name="Group 199"/>
                <p:cNvGrpSpPr>
                  <a:grpSpLocks/>
                </p:cNvGrpSpPr>
                <p:nvPr/>
              </p:nvGrpSpPr>
              <p:grpSpPr bwMode="auto">
                <a:xfrm>
                  <a:off x="3691" y="1428"/>
                  <a:ext cx="906" cy="1110"/>
                  <a:chOff x="3771" y="1476"/>
                  <a:chExt cx="906" cy="1110"/>
                </a:xfrm>
              </p:grpSpPr>
              <p:sp>
                <p:nvSpPr>
                  <p:cNvPr id="235585" name="Freeform 65"/>
                  <p:cNvSpPr>
                    <a:spLocks/>
                  </p:cNvSpPr>
                  <p:nvPr/>
                </p:nvSpPr>
                <p:spPr bwMode="auto">
                  <a:xfrm>
                    <a:off x="3771" y="1547"/>
                    <a:ext cx="805" cy="1039"/>
                  </a:xfrm>
                  <a:custGeom>
                    <a:avLst/>
                    <a:gdLst/>
                    <a:ahLst/>
                    <a:cxnLst>
                      <a:cxn ang="0">
                        <a:pos x="0" y="1200"/>
                      </a:cxn>
                      <a:cxn ang="0">
                        <a:pos x="120" y="936"/>
                      </a:cxn>
                      <a:cxn ang="0">
                        <a:pos x="256" y="696"/>
                      </a:cxn>
                      <a:cxn ang="0">
                        <a:pos x="408" y="464"/>
                      </a:cxn>
                      <a:cxn ang="0">
                        <a:pos x="600" y="208"/>
                      </a:cxn>
                      <a:cxn ang="0">
                        <a:pos x="832" y="0"/>
                      </a:cxn>
                    </a:cxnLst>
                    <a:rect l="0" t="0" r="r" b="b"/>
                    <a:pathLst>
                      <a:path w="832" h="1200">
                        <a:moveTo>
                          <a:pt x="0" y="1200"/>
                        </a:moveTo>
                        <a:cubicBezTo>
                          <a:pt x="38" y="1110"/>
                          <a:pt x="77" y="1020"/>
                          <a:pt x="120" y="936"/>
                        </a:cubicBezTo>
                        <a:cubicBezTo>
                          <a:pt x="163" y="852"/>
                          <a:pt x="208" y="775"/>
                          <a:pt x="256" y="696"/>
                        </a:cubicBezTo>
                        <a:cubicBezTo>
                          <a:pt x="304" y="617"/>
                          <a:pt x="351" y="545"/>
                          <a:pt x="408" y="464"/>
                        </a:cubicBezTo>
                        <a:cubicBezTo>
                          <a:pt x="465" y="383"/>
                          <a:pt x="529" y="285"/>
                          <a:pt x="600" y="208"/>
                        </a:cubicBezTo>
                        <a:cubicBezTo>
                          <a:pt x="671" y="131"/>
                          <a:pt x="751" y="65"/>
                          <a:pt x="832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40A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558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561" y="1476"/>
                    <a:ext cx="11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endParaRPr lang="en-GB" sz="1100" baseline="-25000">
                      <a:solidFill>
                        <a:srgbClr val="0040A1"/>
                      </a:solidFill>
                      <a:latin typeface="Comic Sans MS" pitchFamily="66" charset="0"/>
                      <a:sym typeface="Symbol" pitchFamily="18" charset="2"/>
                    </a:endParaRPr>
                  </a:p>
                </p:txBody>
              </p:sp>
            </p:grpSp>
            <p:grpSp>
              <p:nvGrpSpPr>
                <p:cNvPr id="235721" name="Group 201"/>
                <p:cNvGrpSpPr>
                  <a:grpSpLocks/>
                </p:cNvGrpSpPr>
                <p:nvPr/>
              </p:nvGrpSpPr>
              <p:grpSpPr bwMode="auto">
                <a:xfrm>
                  <a:off x="3698" y="1606"/>
                  <a:ext cx="1209" cy="954"/>
                  <a:chOff x="3778" y="1654"/>
                  <a:chExt cx="1209" cy="954"/>
                </a:xfrm>
              </p:grpSpPr>
              <p:sp>
                <p:nvSpPr>
                  <p:cNvPr id="235588" name="Freeform 68"/>
                  <p:cNvSpPr>
                    <a:spLocks/>
                  </p:cNvSpPr>
                  <p:nvPr/>
                </p:nvSpPr>
                <p:spPr bwMode="auto">
                  <a:xfrm>
                    <a:off x="3778" y="1724"/>
                    <a:ext cx="1107" cy="884"/>
                  </a:xfrm>
                  <a:custGeom>
                    <a:avLst/>
                    <a:gdLst/>
                    <a:ahLst/>
                    <a:cxnLst>
                      <a:cxn ang="0">
                        <a:pos x="0" y="968"/>
                      </a:cxn>
                      <a:cxn ang="0">
                        <a:pos x="120" y="704"/>
                      </a:cxn>
                      <a:cxn ang="0">
                        <a:pos x="328" y="400"/>
                      </a:cxn>
                      <a:cxn ang="0">
                        <a:pos x="544" y="192"/>
                      </a:cxn>
                      <a:cxn ang="0">
                        <a:pos x="896" y="48"/>
                      </a:cxn>
                      <a:cxn ang="0">
                        <a:pos x="1144" y="0"/>
                      </a:cxn>
                    </a:cxnLst>
                    <a:rect l="0" t="0" r="r" b="b"/>
                    <a:pathLst>
                      <a:path w="1144" h="968">
                        <a:moveTo>
                          <a:pt x="0" y="968"/>
                        </a:moveTo>
                        <a:cubicBezTo>
                          <a:pt x="38" y="878"/>
                          <a:pt x="65" y="799"/>
                          <a:pt x="120" y="704"/>
                        </a:cubicBezTo>
                        <a:cubicBezTo>
                          <a:pt x="175" y="609"/>
                          <a:pt x="257" y="485"/>
                          <a:pt x="328" y="400"/>
                        </a:cubicBezTo>
                        <a:cubicBezTo>
                          <a:pt x="399" y="315"/>
                          <a:pt x="449" y="251"/>
                          <a:pt x="544" y="192"/>
                        </a:cubicBezTo>
                        <a:cubicBezTo>
                          <a:pt x="639" y="133"/>
                          <a:pt x="796" y="80"/>
                          <a:pt x="896" y="48"/>
                        </a:cubicBezTo>
                        <a:cubicBezTo>
                          <a:pt x="996" y="16"/>
                          <a:pt x="1092" y="10"/>
                          <a:pt x="1144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2EBD2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558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871" y="1654"/>
                    <a:ext cx="11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endParaRPr lang="en-GB" sz="1100" baseline="-25000">
                      <a:solidFill>
                        <a:srgbClr val="2EBD23"/>
                      </a:solidFill>
                      <a:latin typeface="Comic Sans MS" pitchFamily="66" charset="0"/>
                      <a:sym typeface="Symbol" pitchFamily="18" charset="2"/>
                    </a:endParaRPr>
                  </a:p>
                </p:txBody>
              </p:sp>
            </p:grpSp>
            <p:grpSp>
              <p:nvGrpSpPr>
                <p:cNvPr id="235720" name="Group 200"/>
                <p:cNvGrpSpPr>
                  <a:grpSpLocks/>
                </p:cNvGrpSpPr>
                <p:nvPr/>
              </p:nvGrpSpPr>
              <p:grpSpPr bwMode="auto">
                <a:xfrm>
                  <a:off x="3691" y="2088"/>
                  <a:ext cx="1060" cy="530"/>
                  <a:chOff x="3771" y="2136"/>
                  <a:chExt cx="1060" cy="530"/>
                </a:xfrm>
              </p:grpSpPr>
              <p:sp>
                <p:nvSpPr>
                  <p:cNvPr id="235590" name="Freeform 70"/>
                  <p:cNvSpPr>
                    <a:spLocks/>
                  </p:cNvSpPr>
                  <p:nvPr/>
                </p:nvSpPr>
                <p:spPr bwMode="auto">
                  <a:xfrm>
                    <a:off x="3771" y="2136"/>
                    <a:ext cx="991" cy="467"/>
                  </a:xfrm>
                  <a:custGeom>
                    <a:avLst/>
                    <a:gdLst/>
                    <a:ahLst/>
                    <a:cxnLst>
                      <a:cxn ang="0">
                        <a:pos x="0" y="573"/>
                      </a:cxn>
                      <a:cxn ang="0">
                        <a:pos x="120" y="293"/>
                      </a:cxn>
                      <a:cxn ang="0">
                        <a:pos x="280" y="93"/>
                      </a:cxn>
                      <a:cxn ang="0">
                        <a:pos x="488" y="5"/>
                      </a:cxn>
                      <a:cxn ang="0">
                        <a:pos x="664" y="61"/>
                      </a:cxn>
                      <a:cxn ang="0">
                        <a:pos x="776" y="133"/>
                      </a:cxn>
                      <a:cxn ang="0">
                        <a:pos x="944" y="365"/>
                      </a:cxn>
                      <a:cxn ang="0">
                        <a:pos x="1024" y="565"/>
                      </a:cxn>
                    </a:cxnLst>
                    <a:rect l="0" t="0" r="r" b="b"/>
                    <a:pathLst>
                      <a:path w="1024" h="573">
                        <a:moveTo>
                          <a:pt x="0" y="573"/>
                        </a:moveTo>
                        <a:cubicBezTo>
                          <a:pt x="36" y="473"/>
                          <a:pt x="73" y="373"/>
                          <a:pt x="120" y="293"/>
                        </a:cubicBezTo>
                        <a:cubicBezTo>
                          <a:pt x="167" y="213"/>
                          <a:pt x="219" y="141"/>
                          <a:pt x="280" y="93"/>
                        </a:cubicBezTo>
                        <a:cubicBezTo>
                          <a:pt x="341" y="45"/>
                          <a:pt x="424" y="10"/>
                          <a:pt x="488" y="5"/>
                        </a:cubicBezTo>
                        <a:cubicBezTo>
                          <a:pt x="552" y="0"/>
                          <a:pt x="616" y="40"/>
                          <a:pt x="664" y="61"/>
                        </a:cubicBezTo>
                        <a:cubicBezTo>
                          <a:pt x="712" y="82"/>
                          <a:pt x="730" y="83"/>
                          <a:pt x="776" y="133"/>
                        </a:cubicBezTo>
                        <a:cubicBezTo>
                          <a:pt x="822" y="183"/>
                          <a:pt x="903" y="293"/>
                          <a:pt x="944" y="365"/>
                        </a:cubicBezTo>
                        <a:cubicBezTo>
                          <a:pt x="985" y="437"/>
                          <a:pt x="1011" y="532"/>
                          <a:pt x="1024" y="565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C5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559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685" y="2292"/>
                    <a:ext cx="116" cy="1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endParaRPr lang="en-GB" sz="1100" baseline="-25000">
                      <a:solidFill>
                        <a:srgbClr val="C50000"/>
                      </a:solidFill>
                      <a:latin typeface="Comic Sans MS" pitchFamily="66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235592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4684" y="2525"/>
                    <a:ext cx="147" cy="141"/>
                  </a:xfrm>
                  <a:prstGeom prst="irregularSeal1">
                    <a:avLst/>
                  </a:prstGeom>
                  <a:solidFill>
                    <a:srgbClr val="C5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35732" name="Rectangle 212"/>
              <p:cNvSpPr>
                <a:spLocks noChangeArrowheads="1"/>
              </p:cNvSpPr>
              <p:nvPr/>
            </p:nvSpPr>
            <p:spPr bwMode="auto">
              <a:xfrm>
                <a:off x="3768" y="2302"/>
                <a:ext cx="34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100">
                    <a:latin typeface="Comic Sans MS" pitchFamily="66" charset="0"/>
                  </a:rPr>
                  <a:t>Now…</a:t>
                </a:r>
                <a:endParaRPr lang="en-US" sz="1100">
                  <a:latin typeface="Comic Sans MS" pitchFamily="66" charset="0"/>
                </a:endParaRPr>
              </a:p>
            </p:txBody>
          </p:sp>
          <p:sp>
            <p:nvSpPr>
              <p:cNvPr id="235733" name="Oval 213"/>
              <p:cNvSpPr>
                <a:spLocks noChangeArrowheads="1"/>
              </p:cNvSpPr>
              <p:nvPr/>
            </p:nvSpPr>
            <p:spPr bwMode="auto">
              <a:xfrm>
                <a:off x="3768" y="2368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35749" name="Group 229"/>
          <p:cNvGrpSpPr>
            <a:grpSpLocks/>
          </p:cNvGrpSpPr>
          <p:nvPr/>
        </p:nvGrpSpPr>
        <p:grpSpPr bwMode="auto">
          <a:xfrm>
            <a:off x="6173788" y="2365375"/>
            <a:ext cx="1343025" cy="1658938"/>
            <a:chOff x="3889" y="1490"/>
            <a:chExt cx="846" cy="1045"/>
          </a:xfrm>
        </p:grpSpPr>
        <p:sp>
          <p:nvSpPr>
            <p:cNvPr id="235747" name="Rectangle 227"/>
            <p:cNvSpPr>
              <a:spLocks noChangeArrowheads="1"/>
            </p:cNvSpPr>
            <p:nvPr/>
          </p:nvSpPr>
          <p:spPr bwMode="auto">
            <a:xfrm rot="-2521073">
              <a:off x="3889" y="1490"/>
              <a:ext cx="62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Big Yawn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35748" name="Rectangle 228"/>
            <p:cNvSpPr>
              <a:spLocks noChangeArrowheads="1"/>
            </p:cNvSpPr>
            <p:nvPr/>
          </p:nvSpPr>
          <p:spPr bwMode="auto">
            <a:xfrm rot="2796">
              <a:off x="4194" y="2207"/>
              <a:ext cx="541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Big Crunch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7955280" cy="1104900"/>
          </a:xfrm>
        </p:spPr>
        <p:txBody>
          <a:bodyPr/>
          <a:lstStyle/>
          <a:p>
            <a:r>
              <a:rPr lang="en-GB" sz="2000" b="0" i="1" dirty="0">
                <a:effectLst/>
              </a:rPr>
              <a:t>Vital statistics of the universe…</a:t>
            </a:r>
            <a:r>
              <a:rPr lang="en-GB" dirty="0">
                <a:effectLst/>
              </a:rPr>
              <a:t> </a:t>
            </a:r>
            <a:br>
              <a:rPr lang="en-GB" dirty="0">
                <a:effectLst/>
              </a:rPr>
            </a:br>
            <a:r>
              <a:rPr lang="en-GB" sz="3600" dirty="0">
                <a:effectLst/>
              </a:rPr>
              <a:t>Measurement of Hubble’s constant</a:t>
            </a:r>
            <a:endParaRPr lang="en-GB" dirty="0">
              <a:effectLst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916680" cy="4419600"/>
          </a:xfrm>
        </p:spPr>
        <p:txBody>
          <a:bodyPr/>
          <a:lstStyle/>
          <a:p>
            <a:r>
              <a:rPr lang="en-GB" sz="2400" dirty="0" smtClean="0">
                <a:effectLst/>
              </a:rPr>
              <a:t>Many ways to do this</a:t>
            </a:r>
          </a:p>
          <a:p>
            <a:pPr lvl="1"/>
            <a:r>
              <a:rPr lang="en-GB" sz="2000" dirty="0" err="1" smtClean="0">
                <a:effectLst/>
              </a:rPr>
              <a:t>redshift</a:t>
            </a:r>
            <a:r>
              <a:rPr lang="en-GB" sz="2000" dirty="0" smtClean="0">
                <a:effectLst/>
              </a:rPr>
              <a:t> easy: distance challenging</a:t>
            </a:r>
          </a:p>
          <a:p>
            <a:pPr lvl="1"/>
            <a:r>
              <a:rPr lang="en-GB" sz="2000" dirty="0" smtClean="0">
                <a:effectLst/>
              </a:rPr>
              <a:t>need long distances  </a:t>
            </a:r>
            <a:br>
              <a:rPr lang="en-GB" sz="2000" dirty="0" smtClean="0">
                <a:effectLst/>
              </a:rPr>
            </a:br>
            <a:r>
              <a:rPr lang="en-GB" sz="2000" dirty="0" smtClean="0">
                <a:effectLst/>
              </a:rPr>
              <a:t>(&gt;300 </a:t>
            </a:r>
            <a:r>
              <a:rPr lang="en-GB" sz="2000" dirty="0" err="1" smtClean="0">
                <a:effectLst/>
              </a:rPr>
              <a:t>Mlyr</a:t>
            </a:r>
            <a:r>
              <a:rPr lang="en-GB" sz="2000" dirty="0" smtClean="0">
                <a:effectLst/>
              </a:rPr>
              <a:t> or so)</a:t>
            </a:r>
          </a:p>
          <a:p>
            <a:r>
              <a:rPr lang="en-GB" sz="2400" dirty="0" smtClean="0">
                <a:effectLst/>
              </a:rPr>
              <a:t>Recent results:</a:t>
            </a:r>
          </a:p>
          <a:p>
            <a:pPr lvl="1"/>
            <a:r>
              <a:rPr lang="en-GB" sz="2000" dirty="0" smtClean="0">
                <a:effectLst/>
              </a:rPr>
              <a:t>73±2±4 km s</a:t>
            </a:r>
            <a:r>
              <a:rPr lang="en-GB" sz="2000" baseline="30000" dirty="0" smtClean="0">
                <a:effectLst/>
              </a:rPr>
              <a:t>-1</a:t>
            </a:r>
            <a:r>
              <a:rPr lang="en-GB" sz="2000" dirty="0" smtClean="0">
                <a:effectLst/>
              </a:rPr>
              <a:t> Mpc</a:t>
            </a:r>
            <a:r>
              <a:rPr lang="en-GB" sz="2000" baseline="30000" dirty="0" smtClean="0">
                <a:effectLst/>
              </a:rPr>
              <a:t>-1</a:t>
            </a:r>
            <a:r>
              <a:rPr lang="en-GB" sz="2000" dirty="0" smtClean="0">
                <a:effectLst/>
              </a:rPr>
              <a:t/>
            </a:r>
            <a:br>
              <a:rPr lang="en-GB" sz="2000" dirty="0" smtClean="0">
                <a:effectLst/>
              </a:rPr>
            </a:br>
            <a:r>
              <a:rPr lang="en-GB" sz="2000" dirty="0" smtClean="0">
                <a:effectLst/>
              </a:rPr>
              <a:t>(compilation, 2010)</a:t>
            </a:r>
          </a:p>
          <a:p>
            <a:pPr lvl="1"/>
            <a:r>
              <a:rPr lang="en-GB" sz="2000" dirty="0" smtClean="0">
                <a:effectLst/>
              </a:rPr>
              <a:t>69.8±1.5 </a:t>
            </a:r>
            <a:r>
              <a:rPr lang="en-GB" sz="2000" dirty="0" smtClean="0">
                <a:effectLst/>
              </a:rPr>
              <a:t>km s</a:t>
            </a:r>
            <a:r>
              <a:rPr lang="en-GB" sz="2000" baseline="30000" dirty="0" smtClean="0">
                <a:effectLst/>
              </a:rPr>
              <a:t>-1</a:t>
            </a:r>
            <a:r>
              <a:rPr lang="en-GB" sz="2000" dirty="0" smtClean="0">
                <a:effectLst/>
              </a:rPr>
              <a:t> Mpc</a:t>
            </a:r>
            <a:r>
              <a:rPr lang="en-GB" sz="2000" baseline="30000" dirty="0" smtClean="0">
                <a:effectLst/>
              </a:rPr>
              <a:t>-1</a:t>
            </a:r>
            <a:r>
              <a:rPr lang="en-GB" sz="2000" dirty="0" smtClean="0">
                <a:effectLst/>
              </a:rPr>
              <a:t/>
            </a:r>
            <a:br>
              <a:rPr lang="en-GB" sz="2000" dirty="0" smtClean="0">
                <a:effectLst/>
              </a:rPr>
            </a:br>
            <a:r>
              <a:rPr lang="en-GB" sz="2000" dirty="0" smtClean="0">
                <a:effectLst/>
              </a:rPr>
              <a:t>(WMAP + galaxy surveys)</a:t>
            </a:r>
            <a:endParaRPr lang="en-GB" sz="2000" dirty="0">
              <a:effectLst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Our Evolving Universe</a:t>
            </a:r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6B875-9F08-49FE-BA33-4FD402C12A27}" type="slidenum">
              <a:rPr lang="en-US"/>
              <a:pPr/>
              <a:t>9</a:t>
            </a:fld>
            <a:endParaRPr lang="en-US" dirty="0"/>
          </a:p>
        </p:txBody>
      </p:sp>
      <p:grpSp>
        <p:nvGrpSpPr>
          <p:cNvPr id="236576" name="Group 32"/>
          <p:cNvGrpSpPr>
            <a:grpSpLocks/>
          </p:cNvGrpSpPr>
          <p:nvPr/>
        </p:nvGrpSpPr>
        <p:grpSpPr bwMode="auto">
          <a:xfrm>
            <a:off x="855663" y="1801813"/>
            <a:ext cx="3578225" cy="4313237"/>
            <a:chOff x="539" y="1135"/>
            <a:chExt cx="2254" cy="2717"/>
          </a:xfrm>
        </p:grpSpPr>
        <p:sp>
          <p:nvSpPr>
            <p:cNvPr id="236556" name="Text Box 12"/>
            <p:cNvSpPr txBox="1">
              <a:spLocks noChangeArrowheads="1"/>
            </p:cNvSpPr>
            <p:nvPr/>
          </p:nvSpPr>
          <p:spPr bwMode="auto">
            <a:xfrm>
              <a:off x="1078" y="1945"/>
              <a:ext cx="1715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GB" sz="1200">
                  <a:solidFill>
                    <a:srgbClr val="E4D60C"/>
                  </a:solidFill>
                  <a:latin typeface="Comic Sans MS" pitchFamily="66" charset="0"/>
                </a:rPr>
                <a:t>HST Cepheid</a:t>
              </a:r>
            </a:p>
            <a:p>
              <a:pPr algn="r"/>
              <a:r>
                <a:rPr lang="en-GB" sz="1200">
                  <a:solidFill>
                    <a:srgbClr val="E4D60C"/>
                  </a:solidFill>
                  <a:latin typeface="Comic Sans MS" pitchFamily="66" charset="0"/>
                </a:rPr>
                <a:t> Variable study</a:t>
              </a:r>
              <a:endParaRPr lang="en-GB"/>
            </a:p>
          </p:txBody>
        </p:sp>
        <p:grpSp>
          <p:nvGrpSpPr>
            <p:cNvPr id="236569" name="Group 25"/>
            <p:cNvGrpSpPr>
              <a:grpSpLocks/>
            </p:cNvGrpSpPr>
            <p:nvPr/>
          </p:nvGrpSpPr>
          <p:grpSpPr bwMode="auto">
            <a:xfrm>
              <a:off x="539" y="1135"/>
              <a:ext cx="1096" cy="1012"/>
              <a:chOff x="3851" y="1639"/>
              <a:chExt cx="1585" cy="1464"/>
            </a:xfrm>
          </p:grpSpPr>
          <p:pic>
            <p:nvPicPr>
              <p:cNvPr id="236570" name="Picture 2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51" y="1639"/>
                <a:ext cx="1585" cy="1464"/>
              </a:xfrm>
              <a:prstGeom prst="rect">
                <a:avLst/>
              </a:prstGeom>
              <a:noFill/>
            </p:spPr>
          </p:pic>
          <p:sp>
            <p:nvSpPr>
              <p:cNvPr id="236571" name="Rectangle 27"/>
              <p:cNvSpPr>
                <a:spLocks noChangeArrowheads="1"/>
              </p:cNvSpPr>
              <p:nvPr/>
            </p:nvSpPr>
            <p:spPr bwMode="auto">
              <a:xfrm>
                <a:off x="4128" y="2896"/>
                <a:ext cx="28" cy="27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36572" name="Text Box 28"/>
            <p:cNvSpPr txBox="1">
              <a:spLocks noChangeArrowheads="1"/>
            </p:cNvSpPr>
            <p:nvPr/>
          </p:nvSpPr>
          <p:spPr bwMode="auto">
            <a:xfrm>
              <a:off x="1615" y="1197"/>
              <a:ext cx="81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>
                  <a:solidFill>
                    <a:srgbClr val="E4D60C"/>
                  </a:solidFill>
                  <a:latin typeface="Comic Sans MS" pitchFamily="66" charset="0"/>
                </a:rPr>
                <a:t>Type 1</a:t>
              </a:r>
            </a:p>
            <a:p>
              <a:r>
                <a:rPr lang="en-GB" sz="1200">
                  <a:solidFill>
                    <a:srgbClr val="E4D60C"/>
                  </a:solidFill>
                  <a:latin typeface="Comic Sans MS" pitchFamily="66" charset="0"/>
                </a:rPr>
                <a:t>Supernovae</a:t>
              </a:r>
            </a:p>
            <a:p>
              <a:r>
                <a:rPr lang="en-GB" sz="1200">
                  <a:solidFill>
                    <a:srgbClr val="E4D60C"/>
                  </a:solidFill>
                  <a:latin typeface="Comic Sans MS" pitchFamily="66" charset="0"/>
                </a:rPr>
                <a:t>Study</a:t>
              </a:r>
            </a:p>
          </p:txBody>
        </p:sp>
        <p:pic>
          <p:nvPicPr>
            <p:cNvPr id="236575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281"/>
              <a:ext cx="2181" cy="1571"/>
            </a:xfrm>
            <a:prstGeom prst="rect">
              <a:avLst/>
            </a:prstGeom>
            <a:noFill/>
            <a:ln w="9525">
              <a:solidFill>
                <a:srgbClr val="E4D60C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99CC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Designs:Professional</Template>
  <TotalTime>21681</TotalTime>
  <Words>1435</Words>
  <Application>Microsoft Office PowerPoint</Application>
  <PresentationFormat>On-screen Show (4:3)</PresentationFormat>
  <Paragraphs>367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Professional</vt:lpstr>
      <vt:lpstr>Vital Statistics of the Universe</vt:lpstr>
      <vt:lpstr>The Big Bang so far…</vt:lpstr>
      <vt:lpstr>Evidence for the Big Bang</vt:lpstr>
      <vt:lpstr>Evidence for the Big Bang</vt:lpstr>
      <vt:lpstr>Evidence for the Big Bang…  The abundance of elements</vt:lpstr>
      <vt:lpstr>Evidence for the Big Bang…  The abundance of elements</vt:lpstr>
      <vt:lpstr>Evidence for the Big Bang…  Summary…</vt:lpstr>
      <vt:lpstr>Vital statistics of the universe</vt:lpstr>
      <vt:lpstr>Vital statistics of the universe…  Measurement of Hubble’s constant</vt:lpstr>
      <vt:lpstr>Vital statistics of the universe…  Measurements of curvature</vt:lpstr>
      <vt:lpstr>Vital statistics of the universe…  Measurements of density (1)</vt:lpstr>
      <vt:lpstr>Vital statistics of the universe…  Measurements of density (2)</vt:lpstr>
      <vt:lpstr>Vital statistics of the universe…  Measurements of density (3)</vt:lpstr>
      <vt:lpstr>Vital statistics of the universe…   - how it all adds up…</vt:lpstr>
      <vt:lpstr>Vital statistics of the universe…  A new twist?</vt:lpstr>
      <vt:lpstr>Vital statistics of the universe…  A new twist?</vt:lpstr>
      <vt:lpstr>Recipe for the Universe</vt:lpstr>
      <vt:lpstr>How will it all end?</vt:lpstr>
      <vt:lpstr>Summary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Night Sky</dc:title>
  <dc:creator>Susan Cartwright</dc:creator>
  <cp:lastModifiedBy>Susan</cp:lastModifiedBy>
  <cp:revision>588</cp:revision>
  <cp:lastPrinted>2005-11-22T16:25:30Z</cp:lastPrinted>
  <dcterms:created xsi:type="dcterms:W3CDTF">2001-07-03T18:56:06Z</dcterms:created>
  <dcterms:modified xsi:type="dcterms:W3CDTF">2010-11-29T09:36:01Z</dcterms:modified>
</cp:coreProperties>
</file>