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0" r:id="rId10"/>
    <p:sldId id="275" r:id="rId11"/>
    <p:sldId id="265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66FF"/>
    <a:srgbClr val="FF9933"/>
    <a:srgbClr val="669900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A4202365-6557-47B0-9716-2A922391DE3D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70280-2919-4302-89D6-AF4DF0725DF5}" type="slidenum">
              <a:rPr lang="en-GB" altLang="en-GB"/>
              <a:pPr/>
              <a:t>6</a:t>
            </a:fld>
            <a:endParaRPr lang="en-GB" altLang="en-GB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>
                <a:effectLst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FB2C1CD7-FB2D-4490-8589-B711F55EA0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EC0C-9407-4F7A-A281-FAED277CA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F7A86-83B8-4E66-80FD-1BC6BB5AF9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130585-62E3-4F78-B353-21CC24B6F1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A482B0-9395-4C27-B9DF-0C35DB14C5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5FB9-472B-4E3B-9732-EF8BE4465B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2F6E8-CB13-49E2-A9BA-FB0F91D4BC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40267-1AA4-4C2C-9F24-71CC163F2A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FB79-30E6-49AD-82E8-2D8A9029D4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EA8BE-87F5-4DD6-96B4-E3973FB309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F7EBC-E811-4D42-994F-673593FE8F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10A75-D502-4061-B89B-3DE6372DE7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FA1F2-3656-4413-B62E-A26A7E8B83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329EF8D5-932D-49EF-BEE5-C481F01AE4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pitchFamily="2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Susan%20Cartwright\My%20Documents\Teaching\Astro1\PHY111\ppt\animations\mpe_movie2003.mpeg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ACA4-DD49-40C0-8DCC-5E35870DEA6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Milky Way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330700" cy="4114800"/>
          </a:xfrm>
        </p:spPr>
        <p:txBody>
          <a:bodyPr/>
          <a:lstStyle/>
          <a:p>
            <a:r>
              <a:rPr lang="en-GB" altLang="en-GB" sz="2000"/>
              <a:t>From a dark site the Milky Way can be seen as a broad band across the sky</a:t>
            </a:r>
          </a:p>
          <a:p>
            <a:pPr lvl="1"/>
            <a:r>
              <a:rPr lang="en-GB" altLang="en-GB" sz="1800"/>
              <a:t>What is it?</a:t>
            </a:r>
          </a:p>
          <a:p>
            <a:pPr lvl="2"/>
            <a:r>
              <a:rPr lang="en-GB" altLang="en-GB" sz="1600"/>
              <a:t>telescopes resolve it into many faint (i.e. distant) stars</a:t>
            </a:r>
          </a:p>
          <a:p>
            <a:pPr lvl="1"/>
            <a:r>
              <a:rPr lang="en-GB" altLang="en-GB" sz="1800"/>
              <a:t>What does it tell us?</a:t>
            </a:r>
          </a:p>
          <a:p>
            <a:pPr lvl="2"/>
            <a:r>
              <a:rPr lang="en-GB" altLang="en-GB" sz="1600"/>
              <a:t>that we live in a spiral galaxy</a:t>
            </a:r>
          </a:p>
          <a:p>
            <a:pPr lvl="1"/>
            <a:r>
              <a:rPr lang="en-GB" altLang="en-GB" sz="1800"/>
              <a:t>How does it relate to the Solar System?</a:t>
            </a:r>
          </a:p>
        </p:txBody>
      </p:sp>
      <p:pic>
        <p:nvPicPr>
          <p:cNvPr id="5163" name="Picture 43" descr="Milky2.chrispicking.jpg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40350" y="1841500"/>
            <a:ext cx="3213100" cy="41148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5346700" y="5295900"/>
            <a:ext cx="3213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  <a:t>Milky Way from New Zealand</a:t>
            </a:r>
            <a:b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</a:br>
            <a: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  <a:t>Photo by Chris Picking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152C-7143-4C83-A505-4D2177EA13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you see isn’t all you get:</a:t>
            </a:r>
            <a:br>
              <a:rPr lang="en-GB" altLang="en-GB"/>
            </a:br>
            <a:r>
              <a:rPr lang="en-GB" altLang="en-GB"/>
              <a:t>the dark side of the Milky Way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85100" cy="4114800"/>
          </a:xfrm>
        </p:spPr>
        <p:txBody>
          <a:bodyPr/>
          <a:lstStyle/>
          <a:p>
            <a:r>
              <a:rPr lang="en-GB" altLang="en-GB" sz="2000"/>
              <a:t>We can use Newton’s laws to analyse the Milky Way’s rotation</a:t>
            </a:r>
          </a:p>
          <a:p>
            <a:pPr lvl="1"/>
            <a:r>
              <a:rPr lang="en-GB" altLang="en-GB" sz="1800"/>
              <a:t>it’s too fast!</a:t>
            </a:r>
          </a:p>
          <a:p>
            <a:pPr lvl="2"/>
            <a:r>
              <a:rPr lang="en-GB" altLang="en-GB" sz="1600"/>
              <a:t>the gravitational force is more than we can account for by the masses of stars</a:t>
            </a:r>
          </a:p>
          <a:p>
            <a:pPr lvl="1"/>
            <a:r>
              <a:rPr lang="en-GB" altLang="en-GB" sz="1800"/>
              <a:t>we need to assume that </a:t>
            </a:r>
            <a:br>
              <a:rPr lang="en-GB" altLang="en-GB" sz="1800"/>
            </a:br>
            <a:r>
              <a:rPr lang="en-GB" altLang="en-GB" sz="1800"/>
              <a:t>most of the Milky Way’s </a:t>
            </a:r>
            <a:br>
              <a:rPr lang="en-GB" altLang="en-GB" sz="1800"/>
            </a:br>
            <a:r>
              <a:rPr lang="en-GB" altLang="en-GB" sz="1800"/>
              <a:t>mass is </a:t>
            </a:r>
            <a:r>
              <a:rPr lang="en-GB" altLang="en-GB" sz="2400" b="1" i="1">
                <a:solidFill>
                  <a:srgbClr val="FFFF99"/>
                </a:solidFill>
                <a:latin typeface="Times" pitchFamily="18" charset="0"/>
              </a:rPr>
              <a:t>dark matter</a:t>
            </a:r>
            <a:endParaRPr lang="en-GB" altLang="en-GB" sz="1800"/>
          </a:p>
          <a:p>
            <a:pPr lvl="2"/>
            <a:r>
              <a:rPr lang="en-GB" altLang="en-GB" sz="1600"/>
              <a:t>as yet we do not know </a:t>
            </a:r>
            <a:br>
              <a:rPr lang="en-GB" altLang="en-GB" sz="1600"/>
            </a:br>
            <a:r>
              <a:rPr lang="en-GB" altLang="en-GB" sz="1600"/>
              <a:t>exactly what this is</a:t>
            </a:r>
          </a:p>
          <a:p>
            <a:pPr lvl="2"/>
            <a:r>
              <a:rPr lang="en-GB" altLang="en-GB" sz="1600"/>
              <a:t>see seminar later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t="12599" r="19336"/>
          <a:stretch>
            <a:fillRect/>
          </a:stretch>
        </p:blipFill>
        <p:spPr>
          <a:xfrm>
            <a:off x="4305300" y="3398838"/>
            <a:ext cx="4343400" cy="2889250"/>
          </a:xfrm>
          <a:noFill/>
          <a:ln/>
        </p:spPr>
      </p:pic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7670800" y="5486400"/>
            <a:ext cx="673100" cy="279400"/>
          </a:xfrm>
          <a:prstGeom prst="wedgeRectCallout">
            <a:avLst>
              <a:gd name="adj1" fmla="val 16745"/>
              <a:gd name="adj2" fmla="val -14090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bulge</a:t>
            </a:r>
            <a:endParaRPr lang="en-GB" altLang="en-GB" sz="1200">
              <a:latin typeface="Comic Sans MS" pitchFamily="66" charset="0"/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5689600" y="5537200"/>
            <a:ext cx="495300" cy="241300"/>
          </a:xfrm>
          <a:prstGeom prst="wedgeRectCallout">
            <a:avLst>
              <a:gd name="adj1" fmla="val -128847"/>
              <a:gd name="adj2" fmla="val -104606"/>
            </a:avLst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4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disc</a:t>
            </a: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6286500" y="5397500"/>
            <a:ext cx="1282700" cy="266700"/>
          </a:xfrm>
          <a:prstGeom prst="wedgeRectCallout">
            <a:avLst>
              <a:gd name="adj1" fmla="val -99259"/>
              <a:gd name="adj2" fmla="val -2184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dark matter</a:t>
            </a:r>
            <a:endParaRPr lang="en-GB" altLang="en-GB" sz="1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FEED-7072-4FD8-B21D-44C51D620D0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do we know about the Milky Way?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It is disc shaped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its appearance in the night sky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It has a bulge of older stars, and is surrounded by a halo of globular clusters and other very old stars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bulge from infra-red observations, globular clusters from visual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We are about 25000 l.y. from the centre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studying globular clusters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752600"/>
            <a:ext cx="38608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disc rotates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Doppler shift studies of velocities of nearby stars and gas clouds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Gas is confined to the disc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radio studies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therefore only old stars in bulge and halo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There are spiral arms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maps of neutral hydrogen and young stars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Most of the mass is dark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from analysis of rotation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B028-33A0-4651-B7D6-D7DBB4B5DA8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And finally…</a:t>
            </a:r>
            <a:br>
              <a:rPr lang="en-GB" altLang="en-GB"/>
            </a:br>
            <a:r>
              <a:rPr lang="en-GB" altLang="en-GB"/>
              <a:t>the Galactic centre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92600" cy="4432300"/>
          </a:xfrm>
        </p:spPr>
        <p:txBody>
          <a:bodyPr/>
          <a:lstStyle/>
          <a:p>
            <a:r>
              <a:rPr lang="en-GB" altLang="en-GB" sz="2000"/>
              <a:t>The centre of the Milky Way is not like the rest of the bulge</a:t>
            </a:r>
          </a:p>
          <a:p>
            <a:pPr lvl="1"/>
            <a:r>
              <a:rPr lang="en-GB" altLang="en-GB" sz="1800"/>
              <a:t>it contains lots of gas</a:t>
            </a:r>
          </a:p>
          <a:p>
            <a:pPr lvl="1"/>
            <a:r>
              <a:rPr lang="en-GB" altLang="en-GB" sz="1800"/>
              <a:t>it is a site of new star forma-tion and recent supernovae</a:t>
            </a:r>
          </a:p>
          <a:p>
            <a:pPr lvl="1"/>
            <a:r>
              <a:rPr lang="en-GB" altLang="en-GB" sz="1800"/>
              <a:t>it is a strong radio source and an X-ray source</a:t>
            </a:r>
          </a:p>
        </p:txBody>
      </p:sp>
      <p:pic>
        <p:nvPicPr>
          <p:cNvPr id="122886" name="Picture 6" descr="gc_1meter_big.jpg                                              00005541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0" y="1701800"/>
            <a:ext cx="3527425" cy="4419600"/>
          </a:xfrm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2889" name="Picture 9" descr="SgrA_lg.jpg                                                    00005541Macintosh HD                   B3585E45:"/>
          <p:cNvPicPr>
            <a:picLocks noChangeAspect="1" noChangeArrowheads="1"/>
          </p:cNvPicPr>
          <p:nvPr/>
        </p:nvPicPr>
        <p:blipFill>
          <a:blip r:embed="rId3"/>
          <a:srcRect l="27121" t="11095" b="11095"/>
          <a:stretch>
            <a:fillRect/>
          </a:stretch>
        </p:blipFill>
        <p:spPr bwMode="auto">
          <a:xfrm>
            <a:off x="3408363" y="4681538"/>
            <a:ext cx="1471612" cy="1535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2890" name="Picture 10" descr="0204_xray_72l.jpg                                              00005541Macintosh HD                   B3585E45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013" y="4673600"/>
            <a:ext cx="1512887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2891" name="Line 11"/>
          <p:cNvSpPr>
            <a:spLocks noChangeShapeType="1"/>
          </p:cNvSpPr>
          <p:nvPr/>
        </p:nvSpPr>
        <p:spPr bwMode="auto">
          <a:xfrm flipH="1">
            <a:off x="3378200" y="3454400"/>
            <a:ext cx="351790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H="1">
            <a:off x="4902200" y="3606800"/>
            <a:ext cx="2146300" cy="2578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FA1-4AC5-41B9-84BD-E3043E1C9CD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Heart of darkness?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483100" cy="4114800"/>
          </a:xfrm>
        </p:spPr>
        <p:txBody>
          <a:bodyPr/>
          <a:lstStyle/>
          <a:p>
            <a:r>
              <a:rPr lang="en-GB" altLang="en-GB" sz="2000" dirty="0"/>
              <a:t>Using infra-red we can observe stars within 1 </a:t>
            </a:r>
            <a:r>
              <a:rPr lang="en-GB" altLang="en-GB" sz="2000" dirty="0" err="1"/>
              <a:t>l.y</a:t>
            </a:r>
            <a:r>
              <a:rPr lang="en-GB" altLang="en-GB" sz="2000" dirty="0"/>
              <a:t>. of the centre of the Galaxy</a:t>
            </a:r>
          </a:p>
          <a:p>
            <a:pPr lvl="1"/>
            <a:r>
              <a:rPr lang="en-GB" altLang="en-GB" sz="1800" dirty="0"/>
              <a:t>they move, visibly</a:t>
            </a:r>
          </a:p>
          <a:p>
            <a:pPr lvl="1"/>
            <a:r>
              <a:rPr lang="en-GB" altLang="en-GB" sz="1800" dirty="0"/>
              <a:t>applying Newton’s laws we find that there must be a central mass of </a:t>
            </a:r>
            <a:r>
              <a:rPr lang="en-GB" altLang="en-GB" sz="1800" dirty="0" smtClean="0"/>
              <a:t>3 </a:t>
            </a:r>
            <a:r>
              <a:rPr lang="en-GB" altLang="en-GB" sz="1800" b="1" dirty="0">
                <a:solidFill>
                  <a:srgbClr val="FFFF99"/>
                </a:solidFill>
              </a:rPr>
              <a:t>million</a:t>
            </a:r>
            <a:r>
              <a:rPr lang="en-GB" altLang="en-GB" sz="1800" dirty="0"/>
              <a:t> solar masses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06900"/>
            <a:ext cx="2705100" cy="1828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391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4914900"/>
            <a:ext cx="5562600" cy="1384300"/>
          </a:xfrm>
        </p:spPr>
        <p:txBody>
          <a:bodyPr/>
          <a:lstStyle/>
          <a:p>
            <a:pPr lvl="1">
              <a:spcBef>
                <a:spcPct val="10000"/>
              </a:spcBef>
            </a:pPr>
            <a:r>
              <a:rPr lang="en-GB" altLang="en-GB" sz="1800"/>
              <a:t>this is associated with the central radio source</a:t>
            </a:r>
          </a:p>
          <a:p>
            <a:pPr lvl="1" algn="r"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</a:pPr>
            <a:r>
              <a:rPr lang="en-GB" altLang="en-GB" b="1" i="1">
                <a:solidFill>
                  <a:srgbClr val="FFFF99"/>
                </a:solidFill>
                <a:latin typeface="Times" pitchFamily="18" charset="0"/>
              </a:rPr>
              <a:t>…almost certainly a </a:t>
            </a:r>
            <a:br>
              <a:rPr lang="en-GB" altLang="en-GB" b="1" i="1">
                <a:solidFill>
                  <a:srgbClr val="FFFF99"/>
                </a:solidFill>
                <a:latin typeface="Times" pitchFamily="18" charset="0"/>
              </a:rPr>
            </a:br>
            <a:r>
              <a:rPr lang="en-GB" altLang="en-GB" b="1" i="1">
                <a:solidFill>
                  <a:srgbClr val="FFFF99"/>
                </a:solidFill>
                <a:latin typeface="Times" pitchFamily="18" charset="0"/>
              </a:rPr>
              <a:t>massive black hole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916613" y="4316413"/>
            <a:ext cx="263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FFFF99"/>
                </a:solidFill>
                <a:latin typeface="Comic Sans MS" pitchFamily="66" charset="0"/>
              </a:rPr>
              <a:t>movie from MPE Garching</a:t>
            </a:r>
          </a:p>
        </p:txBody>
      </p:sp>
      <p:pic>
        <p:nvPicPr>
          <p:cNvPr id="11" name="mpe_movie2003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4182" y="175903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7D89-C47F-4E6A-BD9B-8C79496B68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 band or a disc?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If the Milky</a:t>
            </a:r>
            <a:br>
              <a:rPr lang="en-GB" altLang="en-GB" sz="2000"/>
            </a:br>
            <a:r>
              <a:rPr lang="en-GB" altLang="en-GB" sz="2000"/>
              <a:t>Way forms a</a:t>
            </a:r>
            <a:br>
              <a:rPr lang="en-GB" altLang="en-GB" sz="2000"/>
            </a:br>
            <a:r>
              <a:rPr lang="en-GB" altLang="en-GB" sz="2000"/>
              <a:t>band around </a:t>
            </a:r>
            <a:br>
              <a:rPr lang="en-GB" altLang="en-GB" sz="2000"/>
            </a:br>
            <a:r>
              <a:rPr lang="en-GB" altLang="en-GB" sz="2000"/>
              <a:t>the night sky</a:t>
            </a:r>
          </a:p>
          <a:p>
            <a:pPr lvl="1"/>
            <a:r>
              <a:rPr lang="en-GB" altLang="en-GB" sz="1800"/>
              <a:t>plausible</a:t>
            </a:r>
            <a:br>
              <a:rPr lang="en-GB" altLang="en-GB" sz="1800"/>
            </a:br>
            <a:r>
              <a:rPr lang="en-GB" altLang="en-GB" sz="1800"/>
              <a:t>explanation</a:t>
            </a:r>
            <a:br>
              <a:rPr lang="en-GB" altLang="en-GB" sz="1800"/>
            </a:br>
            <a:r>
              <a:rPr lang="en-GB" altLang="en-GB" sz="1800"/>
              <a:t>is that we</a:t>
            </a:r>
            <a:br>
              <a:rPr lang="en-GB" altLang="en-GB" sz="1800"/>
            </a:br>
            <a:r>
              <a:rPr lang="en-GB" altLang="en-GB" sz="1800"/>
              <a:t>are inside</a:t>
            </a:r>
            <a:br>
              <a:rPr lang="en-GB" altLang="en-GB" sz="1800"/>
            </a:br>
            <a:r>
              <a:rPr lang="en-GB" altLang="en-GB" sz="1800"/>
              <a:t>a disc-shaped collection of stars</a:t>
            </a:r>
          </a:p>
          <a:p>
            <a:pPr lvl="1"/>
            <a:r>
              <a:rPr lang="en-GB" altLang="en-GB" sz="1800"/>
              <a:t>see many more stars looking in plane of disc</a:t>
            </a:r>
          </a:p>
        </p:txBody>
      </p:sp>
      <p:graphicFrame>
        <p:nvGraphicFramePr>
          <p:cNvPr id="102404" name="Object 1028"/>
          <p:cNvGraphicFramePr>
            <a:graphicFrameLocks noChangeAspect="1"/>
          </p:cNvGraphicFramePr>
          <p:nvPr>
            <p:ph sz="quarter" idx="2"/>
          </p:nvPr>
        </p:nvGraphicFramePr>
        <p:xfrm>
          <a:off x="4757738" y="4518025"/>
          <a:ext cx="3802062" cy="1147763"/>
        </p:xfrm>
        <a:graphic>
          <a:graphicData uri="http://schemas.openxmlformats.org/presentationml/2006/ole">
            <p:oleObj spid="_x0000_s102404" name="Picture" r:id="rId3" imgW="2907792" imgH="877824" progId="Word.Picture.8">
              <p:embed/>
            </p:oleObj>
          </a:graphicData>
        </a:graphic>
      </p:graphicFrame>
      <p:pic>
        <p:nvPicPr>
          <p:cNvPr id="102407" name="Picture 1031" descr="mwpan_polar2_s.jpg                                             0000655DMacintosh HD                   B3585E45: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87700" y="1727200"/>
            <a:ext cx="5384800" cy="26924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2408" name="AutoShape 1032"/>
          <p:cNvSpPr>
            <a:spLocks noChangeArrowheads="1"/>
          </p:cNvSpPr>
          <p:nvPr/>
        </p:nvSpPr>
        <p:spPr bwMode="auto">
          <a:xfrm>
            <a:off x="6743700" y="5842000"/>
            <a:ext cx="1803400" cy="368300"/>
          </a:xfrm>
          <a:prstGeom prst="wedgeRectCallout">
            <a:avLst>
              <a:gd name="adj1" fmla="val 29667"/>
              <a:gd name="adj2" fmla="val -274139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dirty="0">
                <a:solidFill>
                  <a:schemeClr val="bg1"/>
                </a:solidFill>
                <a:latin typeface="Comic Sans MS" pitchFamily="66" charset="0"/>
              </a:rPr>
              <a:t>see many stars</a:t>
            </a:r>
            <a:endParaRPr lang="en-GB" alt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409" name="AutoShape 1033"/>
          <p:cNvSpPr>
            <a:spLocks noChangeArrowheads="1"/>
          </p:cNvSpPr>
          <p:nvPr/>
        </p:nvSpPr>
        <p:spPr bwMode="auto">
          <a:xfrm>
            <a:off x="4940300" y="5499100"/>
            <a:ext cx="1549400" cy="406400"/>
          </a:xfrm>
          <a:prstGeom prst="wedgeRectCallout">
            <a:avLst>
              <a:gd name="adj1" fmla="val 106454"/>
              <a:gd name="adj2" fmla="val -75782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dirty="0">
                <a:solidFill>
                  <a:schemeClr val="bg1"/>
                </a:solidFill>
                <a:latin typeface="Comic Sans MS" pitchFamily="66" charset="0"/>
              </a:rPr>
              <a:t>see few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0CF8-73FC-4519-A008-E217CE0BFA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Where are we?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Milky Way band cuts the sky in half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Sun is very near the mid-plane of the disc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system of globular clusters centres about 25000 l.y. from the Sun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distances determined from HR diagram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this is the centre of the Milky Way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we are a long way from </a:t>
            </a:r>
            <a:br>
              <a:rPr lang="en-GB" altLang="en-GB" sz="1800"/>
            </a:br>
            <a:r>
              <a:rPr lang="en-GB" altLang="en-GB" sz="1800"/>
              <a:t>the centre (but nowhere</a:t>
            </a:r>
            <a:br>
              <a:rPr lang="en-GB" altLang="en-GB" sz="1800"/>
            </a:br>
            <a:r>
              <a:rPr lang="en-GB" altLang="en-GB" sz="1800"/>
              <a:t>near the edge)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1933" t="3149" r="39058" b="3149"/>
          <a:stretch>
            <a:fillRect/>
          </a:stretch>
        </p:blipFill>
        <p:spPr>
          <a:xfrm>
            <a:off x="4421188" y="1774825"/>
            <a:ext cx="4229100" cy="4121150"/>
          </a:xfrm>
          <a:solidFill>
            <a:schemeClr val="accent2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5333-8AA4-4B2A-AFD7-3FB4A31E08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disc and the halo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Open clusters are found close to the Milky Way on the sky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they belong to the disc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Globular clusters aren’t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they form a spherical “halo” around the disc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Hydrogen gas is very concentrated in the mid-plane of the disc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new star formation confined to disc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Char char="è"/>
            </a:pPr>
            <a:r>
              <a:rPr lang="en-GB" altLang="en-GB" sz="2000"/>
              <a:t>The disc contains younger stars than the halo</a:t>
            </a:r>
          </a:p>
        </p:txBody>
      </p:sp>
      <p:pic>
        <p:nvPicPr>
          <p:cNvPr id="115718" name="Picture 6" descr="millkyway-21cm.gif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4192588"/>
            <a:ext cx="3810000" cy="1951037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701800"/>
            <a:ext cx="3848100" cy="2362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A7BF-847C-469F-BCF7-3240CFB7D28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dynamic Milky Way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686300" cy="4114800"/>
          </a:xfrm>
        </p:spPr>
        <p:txBody>
          <a:bodyPr/>
          <a:lstStyle/>
          <a:p>
            <a:r>
              <a:rPr lang="en-GB" altLang="en-GB" sz="2000"/>
              <a:t>The Sun orbits the Galactic centre at about 200 km/s</a:t>
            </a:r>
          </a:p>
          <a:p>
            <a:r>
              <a:rPr lang="en-GB" altLang="en-GB" sz="2000"/>
              <a:t>Other disc stars near the Sun are moving at only ~20 km/s relative to the Sun</a:t>
            </a:r>
          </a:p>
          <a:p>
            <a:pPr>
              <a:buFont typeface="Monotype Sorts" pitchFamily="2" charset="2"/>
              <a:buChar char="è"/>
            </a:pPr>
            <a:r>
              <a:rPr lang="en-GB" altLang="en-GB" sz="2000"/>
              <a:t>The whole disc must be rotating</a:t>
            </a:r>
          </a:p>
          <a:p>
            <a:pPr lvl="1"/>
            <a:r>
              <a:rPr lang="en-GB" altLang="en-GB" sz="1800"/>
              <a:t>although stars further out take longer to complete each circuit</a:t>
            </a:r>
          </a:p>
          <a:p>
            <a:r>
              <a:rPr lang="en-GB" altLang="en-GB" sz="2000"/>
              <a:t>Globular clusters move fast relative to the Sun</a:t>
            </a:r>
          </a:p>
          <a:p>
            <a:pPr lvl="1">
              <a:buSzPct val="75000"/>
              <a:buFont typeface="Monotype Sorts" pitchFamily="2" charset="2"/>
              <a:buChar char="è"/>
            </a:pPr>
            <a:r>
              <a:rPr lang="en-GB" altLang="en-GB" sz="1800"/>
              <a:t>they orbit in random directions</a:t>
            </a:r>
          </a:p>
        </p:txBody>
      </p:sp>
      <p:pic>
        <p:nvPicPr>
          <p:cNvPr id="116742" name="Picture 6" descr=" m61jn.jpg   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16631" t="1996" r="16631" b="1996"/>
          <a:stretch>
            <a:fillRect/>
          </a:stretch>
        </p:blipFill>
        <p:spPr>
          <a:xfrm>
            <a:off x="5667375" y="1682750"/>
            <a:ext cx="2990850" cy="35814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6429375" y="2425700"/>
            <a:ext cx="1439863" cy="143986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905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780088" y="4843463"/>
            <a:ext cx="2838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  <a:t>M61: photo by Jack Newton</a:t>
            </a:r>
            <a:endParaRPr lang="en-GB" altLang="en-GB" sz="1600">
              <a:latin typeface="Comic Sans MS" pitchFamily="66" charset="0"/>
            </a:endParaRPr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 rot="1351199">
            <a:off x="6718300" y="2895600"/>
            <a:ext cx="431800" cy="1841500"/>
          </a:xfrm>
          <a:prstGeom prst="ellips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V="1">
            <a:off x="6654800" y="3835400"/>
            <a:ext cx="38100" cy="101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E0FD-4090-4843-8488-A2B1D8A4158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Mapping the Milky Way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041900" cy="4114800"/>
          </a:xfrm>
        </p:spPr>
        <p:txBody>
          <a:bodyPr/>
          <a:lstStyle/>
          <a:p>
            <a:r>
              <a:rPr lang="en-GB" altLang="en-GB" sz="2000"/>
              <a:t>We can use the rotation of the disc to map the Milky Way in hydrogen gas</a:t>
            </a:r>
          </a:p>
          <a:p>
            <a:pPr lvl="1"/>
            <a:r>
              <a:rPr lang="en-GB" altLang="en-GB" sz="1800"/>
              <a:t>neutral hydrogen emits a radio spectral line at 21 cm</a:t>
            </a:r>
          </a:p>
          <a:p>
            <a:pPr lvl="1"/>
            <a:r>
              <a:rPr lang="en-GB" altLang="en-GB" sz="1800"/>
              <a:t>orbital motion produces Doppler shift</a:t>
            </a:r>
          </a:p>
          <a:p>
            <a:pPr lvl="1"/>
            <a:r>
              <a:rPr lang="en-GB" altLang="en-GB" sz="1800"/>
              <a:t>use geometry to work out location of cloud</a:t>
            </a:r>
          </a:p>
          <a:p>
            <a:pPr>
              <a:buFont typeface="Monotype Sorts" pitchFamily="2" charset="2"/>
              <a:buChar char="è"/>
            </a:pPr>
            <a:r>
              <a:rPr lang="en-GB" altLang="en-GB" sz="2000"/>
              <a:t>The Milky Way appears to be a rather untidy spiral</a:t>
            </a:r>
          </a:p>
          <a:p>
            <a:pPr lvl="1"/>
            <a:r>
              <a:rPr lang="en-GB" altLang="en-GB" sz="1800"/>
              <a:t>similar results from mapping the ionised hydrogen associated with hot (massive, young) stars</a:t>
            </a:r>
          </a:p>
        </p:txBody>
      </p:sp>
      <p:pic>
        <p:nvPicPr>
          <p:cNvPr id="117766" name="Picture 6" descr="&#10;hi_spiral.gif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3925" y="1735138"/>
            <a:ext cx="2606675" cy="2422525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692900" y="3225800"/>
            <a:ext cx="1193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region </a:t>
            </a:r>
            <a:b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</a:b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not observable</a:t>
            </a:r>
            <a:endParaRPr lang="en-GB" altLang="en-GB" sz="1400">
              <a:latin typeface="Comic Sans MS" pitchFamily="66" charset="0"/>
            </a:endParaRPr>
          </a:p>
        </p:txBody>
      </p:sp>
      <p:pic>
        <p:nvPicPr>
          <p:cNvPr id="117769" name="Picture 9" descr="mwspiral.taylorcordes.gif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25" y="4267200"/>
            <a:ext cx="2092325" cy="1879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F25-F017-4778-9F56-0966221C1936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8" y="4787900"/>
            <a:ext cx="2836862" cy="135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2592388" y="4181475"/>
            <a:ext cx="4519612" cy="8858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Stellar populations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582988" y="4937125"/>
            <a:ext cx="3554412" cy="47307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5500" y="1651000"/>
            <a:ext cx="5283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Milky Way thus has at least four distinct populations of stars: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spiral arms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young objects, including massive blue stars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rotating system, second generation (high in heavy elements)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rest of the disc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including the Sun; wide age range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rotating, high in heavy elements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halo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including the globular clusters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non-rotating, low in heavy elements, old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central bulge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of old stars, seen in infra-red light </a:t>
            </a:r>
            <a:br>
              <a:rPr lang="en-GB" altLang="en-GB" sz="1600"/>
            </a:br>
            <a:r>
              <a:rPr lang="en-GB" altLang="en-GB" sz="1600"/>
              <a:t>which penetrates the dust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slowly rotating, high in heavy elements </a:t>
            </a:r>
            <a:br>
              <a:rPr lang="en-GB" altLang="en-GB" sz="1600"/>
            </a:br>
            <a:r>
              <a:rPr lang="en-GB" altLang="en-GB" sz="1600"/>
              <a:t>(with wide spread)</a:t>
            </a:r>
          </a:p>
        </p:txBody>
      </p:sp>
      <p:pic>
        <p:nvPicPr>
          <p:cNvPr id="12083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99188" y="1689100"/>
            <a:ext cx="2479675" cy="3000375"/>
          </a:xfrm>
          <a:ln>
            <a:solidFill>
              <a:schemeClr val="bg1"/>
            </a:solidFill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3327400" y="2419350"/>
            <a:ext cx="4546600" cy="2603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3848100" y="3238500"/>
            <a:ext cx="3149600" cy="1714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BBC7-C861-40B7-8666-45615FDA61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At home in the Milky Way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We saw that planetary systems prefer stars with high heavy element content</a:t>
            </a:r>
          </a:p>
          <a:p>
            <a:pPr lvl="1"/>
            <a:r>
              <a:rPr lang="en-GB" altLang="en-GB" sz="1800"/>
              <a:t>planetary systems are only likely to be common in the disc and spiral arms</a:t>
            </a:r>
          </a:p>
          <a:p>
            <a:pPr lvl="2"/>
            <a:r>
              <a:rPr lang="en-GB" altLang="en-GB" sz="1600"/>
              <a:t>possibly the bulge too</a:t>
            </a:r>
          </a:p>
          <a:p>
            <a:pPr lvl="1"/>
            <a:r>
              <a:rPr lang="en-GB" altLang="en-GB" sz="1800"/>
              <a:t>we are more or less where we might expect to be!</a:t>
            </a:r>
          </a:p>
          <a:p>
            <a:pPr lvl="2"/>
            <a:r>
              <a:rPr lang="en-GB" altLang="en-GB" sz="1600"/>
              <a:t>however, the Sun has higher than usual heavy element content for its age</a:t>
            </a:r>
          </a:p>
          <a:p>
            <a:pPr lvl="2"/>
            <a:r>
              <a:rPr lang="en-GB" altLang="en-GB" sz="1600"/>
              <a:t>could planets as old as ours be rare?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06588"/>
            <a:ext cx="3810000" cy="3805237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D201-C492-4B04-B2DE-A1A61EFB126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Our Galaxy and others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6600" y="1778000"/>
            <a:ext cx="5956300" cy="4114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GB" altLang="en-GB" sz="2000"/>
              <a:t>By looking in the infra-red</a:t>
            </a:r>
            <a:br>
              <a:rPr lang="en-GB" altLang="en-GB" sz="2000"/>
            </a:br>
            <a:r>
              <a:rPr lang="en-GB" altLang="en-GB" sz="2000"/>
              <a:t>we can see through the dust</a:t>
            </a:r>
          </a:p>
          <a:p>
            <a:pPr lvl="1">
              <a:spcBef>
                <a:spcPct val="30000"/>
              </a:spcBef>
            </a:pPr>
            <a:r>
              <a:rPr lang="en-GB" altLang="en-GB" sz="1800"/>
              <a:t>the Milky Way looks </a:t>
            </a:r>
            <a:br>
              <a:rPr lang="en-GB" altLang="en-GB" sz="1800"/>
            </a:br>
            <a:r>
              <a:rPr lang="en-GB" altLang="en-GB" sz="1800"/>
              <a:t>remarkably like NGC891</a:t>
            </a:r>
          </a:p>
          <a:p>
            <a:pPr>
              <a:spcBef>
                <a:spcPct val="30000"/>
              </a:spcBef>
            </a:pPr>
            <a:r>
              <a:rPr lang="en-GB" altLang="en-GB" sz="2000"/>
              <a:t>By looking in radio we have</a:t>
            </a:r>
            <a:br>
              <a:rPr lang="en-GB" altLang="en-GB" sz="2000"/>
            </a:br>
            <a:r>
              <a:rPr lang="en-GB" altLang="en-GB" sz="2000"/>
              <a:t>mapped out spiral arms</a:t>
            </a:r>
          </a:p>
          <a:p>
            <a:pPr lvl="1">
              <a:spcBef>
                <a:spcPct val="30000"/>
              </a:spcBef>
            </a:pPr>
            <a:r>
              <a:rPr lang="en-GB" altLang="en-GB" sz="1800"/>
              <a:t>the Milky Way resembles </a:t>
            </a:r>
            <a:br>
              <a:rPr lang="en-GB" altLang="en-GB" sz="1800"/>
            </a:br>
            <a:r>
              <a:rPr lang="en-GB" altLang="en-GB" sz="1800"/>
              <a:t>galaxies such as M61</a:t>
            </a:r>
          </a:p>
          <a:p>
            <a:pPr>
              <a:spcBef>
                <a:spcPct val="30000"/>
              </a:spcBef>
              <a:buFont typeface="Monotype Sorts" pitchFamily="2" charset="2"/>
              <a:buChar char="è"/>
            </a:pPr>
            <a:r>
              <a:rPr lang="en-GB" altLang="en-GB" sz="2000"/>
              <a:t>The Milky Way is a typical large spiral galaxy</a:t>
            </a:r>
          </a:p>
          <a:p>
            <a:pPr lvl="1">
              <a:spcBef>
                <a:spcPct val="30000"/>
              </a:spcBef>
            </a:pPr>
            <a:r>
              <a:rPr lang="en-GB" altLang="en-GB" sz="1800"/>
              <a:t>(like the Sun, larger than most, but not a champion!)</a:t>
            </a:r>
          </a:p>
        </p:txBody>
      </p:sp>
      <p:grpSp>
        <p:nvGrpSpPr>
          <p:cNvPr id="119817" name="Group 9"/>
          <p:cNvGrpSpPr>
            <a:grpSpLocks/>
          </p:cNvGrpSpPr>
          <p:nvPr/>
        </p:nvGrpSpPr>
        <p:grpSpPr bwMode="auto">
          <a:xfrm>
            <a:off x="4800600" y="1754188"/>
            <a:ext cx="3835400" cy="2292350"/>
            <a:chOff x="3024" y="1105"/>
            <a:chExt cx="2416" cy="1444"/>
          </a:xfrm>
        </p:grpSpPr>
        <p:pic>
          <p:nvPicPr>
            <p:cNvPr id="11981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1105"/>
              <a:ext cx="2400" cy="11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81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938"/>
              <a:ext cx="24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787900" y="1752600"/>
            <a:ext cx="3822700" cy="2247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4826000" y="1803400"/>
            <a:ext cx="3733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our Galaxy in infra-red by COBE</a:t>
            </a:r>
            <a:endParaRPr lang="en-GB" altLang="en-GB" sz="1600">
              <a:latin typeface="Comic Sans MS" pitchFamily="66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4800600" y="3733800"/>
            <a:ext cx="3556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NGC891 in infra-red by 2MASS</a:t>
            </a:r>
          </a:p>
        </p:txBody>
      </p:sp>
      <p:pic>
        <p:nvPicPr>
          <p:cNvPr id="119821" name="Picture 13"/>
          <p:cNvPicPr>
            <a:picLocks noChangeAspect="1" noChangeArrowheads="1"/>
          </p:cNvPicPr>
          <p:nvPr/>
        </p:nvPicPr>
        <p:blipFill>
          <a:blip r:embed="rId4"/>
          <a:srcRect l="18898" t="4991" r="18898" b="4991"/>
          <a:stretch>
            <a:fillRect/>
          </a:stretch>
        </p:blipFill>
        <p:spPr bwMode="auto">
          <a:xfrm>
            <a:off x="6621463" y="4057650"/>
            <a:ext cx="1985962" cy="2176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6680200" y="5880100"/>
            <a:ext cx="187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M61 by Jack 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1475</TotalTime>
  <Words>848</Words>
  <Application>Microsoft PowerPoint</Application>
  <PresentationFormat>On-screen Show (4:3)</PresentationFormat>
  <Paragraphs>154</Paragraphs>
  <Slides>13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Helvetica</vt:lpstr>
      <vt:lpstr>Comic Sans MS</vt:lpstr>
      <vt:lpstr>Monotype Sorts</vt:lpstr>
      <vt:lpstr>Times</vt:lpstr>
      <vt:lpstr>Professional</vt:lpstr>
      <vt:lpstr>Microsoft Word Picture</vt:lpstr>
      <vt:lpstr>The Milky Way</vt:lpstr>
      <vt:lpstr>A band or a disc?</vt:lpstr>
      <vt:lpstr>Where are we?</vt:lpstr>
      <vt:lpstr>The disc and the halo</vt:lpstr>
      <vt:lpstr>The dynamic Milky Way</vt:lpstr>
      <vt:lpstr>Mapping the Milky Way</vt:lpstr>
      <vt:lpstr>Stellar populations</vt:lpstr>
      <vt:lpstr>At home in the Milky Way</vt:lpstr>
      <vt:lpstr>Our Galaxy and others</vt:lpstr>
      <vt:lpstr>What you see isn’t all you get: the dark side of the Milky Way</vt:lpstr>
      <vt:lpstr>What do we know about the Milky Way?</vt:lpstr>
      <vt:lpstr>And finally… the Galactic centre</vt:lpstr>
      <vt:lpstr>Heart of darkness?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 Cartwright</cp:lastModifiedBy>
  <cp:revision>120</cp:revision>
  <dcterms:created xsi:type="dcterms:W3CDTF">2001-07-03T18:56:06Z</dcterms:created>
  <dcterms:modified xsi:type="dcterms:W3CDTF">2008-09-22T13:41:08Z</dcterms:modified>
</cp:coreProperties>
</file>