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62" r:id="rId2"/>
    <p:sldId id="263" r:id="rId3"/>
    <p:sldId id="264" r:id="rId4"/>
    <p:sldId id="265" r:id="rId5"/>
    <p:sldId id="266" r:id="rId6"/>
    <p:sldId id="268" r:id="rId7"/>
    <p:sldId id="267" r:id="rId8"/>
    <p:sldId id="270" r:id="rId9"/>
    <p:sldId id="269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0000"/>
    <a:srgbClr val="0066FF"/>
    <a:srgbClr val="FF9933"/>
    <a:srgbClr val="669900"/>
    <a:srgbClr val="66FF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632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  <a:p>
            <a:pPr lvl="4"/>
            <a:r>
              <a:rPr lang="en-GB" altLang="en-GB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AA8D1065-3528-4A0C-BA49-080048CF9E66}" type="slidenum">
              <a:rPr lang="en-GB" altLang="en-GB"/>
              <a:pPr/>
              <a:t>‹#›</a:t>
            </a:fld>
            <a:endParaRPr lang="en-GB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7E452-353E-40AC-A9AA-3A27CC95FF2A}" type="slidenum">
              <a:rPr lang="en-GB" altLang="en-GB"/>
              <a:pPr/>
              <a:t>1</a:t>
            </a:fld>
            <a:endParaRPr lang="en-GB" altLang="en-GB"/>
          </a:p>
        </p:txBody>
      </p:sp>
      <p:sp>
        <p:nvSpPr>
          <p:cNvPr id="192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DED20C-E631-4717-B2A4-F3DA21F79CEA}" type="slidenum">
              <a:rPr lang="en-GB" altLang="en-GB"/>
              <a:pPr/>
              <a:t>10</a:t>
            </a:fld>
            <a:endParaRPr lang="en-GB" altLang="en-GB"/>
          </a:p>
        </p:txBody>
      </p:sp>
      <p:sp>
        <p:nvSpPr>
          <p:cNvPr id="201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F7F06-D662-49A1-8044-CEE1A6D0A61E}" type="slidenum">
              <a:rPr lang="en-GB" altLang="en-GB"/>
              <a:pPr/>
              <a:t>11</a:t>
            </a:fld>
            <a:endParaRPr lang="en-GB" altLang="en-GB"/>
          </a:p>
        </p:txBody>
      </p:sp>
      <p:sp>
        <p:nvSpPr>
          <p:cNvPr id="202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F46AE-3EA4-4165-921E-317BCD925CE4}" type="slidenum">
              <a:rPr lang="en-GB" altLang="en-GB"/>
              <a:pPr/>
              <a:t>12</a:t>
            </a:fld>
            <a:endParaRPr lang="en-GB" altLang="en-GB"/>
          </a:p>
        </p:txBody>
      </p:sp>
      <p:sp>
        <p:nvSpPr>
          <p:cNvPr id="203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7168F-2BB0-4120-B711-B0DA4549E1F1}" type="slidenum">
              <a:rPr lang="en-GB" altLang="en-GB"/>
              <a:pPr/>
              <a:t>13</a:t>
            </a:fld>
            <a:endParaRPr lang="en-GB" altLang="en-GB"/>
          </a:p>
        </p:txBody>
      </p:sp>
      <p:sp>
        <p:nvSpPr>
          <p:cNvPr id="204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8130DA-292D-45E9-9F90-17F4012E94DA}" type="slidenum">
              <a:rPr lang="en-GB" altLang="en-GB"/>
              <a:pPr/>
              <a:t>2</a:t>
            </a:fld>
            <a:endParaRPr lang="en-GB" altLang="en-GB"/>
          </a:p>
        </p:txBody>
      </p:sp>
      <p:sp>
        <p:nvSpPr>
          <p:cNvPr id="193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6BF087-6D18-4224-BC23-1221D09271AE}" type="slidenum">
              <a:rPr lang="en-GB" altLang="en-GB"/>
              <a:pPr/>
              <a:t>3</a:t>
            </a:fld>
            <a:endParaRPr lang="en-GB" altLang="en-GB"/>
          </a:p>
        </p:txBody>
      </p:sp>
      <p:sp>
        <p:nvSpPr>
          <p:cNvPr id="194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6C4B47-3DDA-4184-9DA1-DE29508C0A5C}" type="slidenum">
              <a:rPr lang="en-GB" altLang="en-GB"/>
              <a:pPr/>
              <a:t>4</a:t>
            </a:fld>
            <a:endParaRPr lang="en-GB" altLang="en-GB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E7EDD-F12C-4F82-99A4-7143EE8B2DAA}" type="slidenum">
              <a:rPr lang="en-GB" altLang="en-GB"/>
              <a:pPr/>
              <a:t>5</a:t>
            </a:fld>
            <a:endParaRPr lang="en-GB" altLang="en-GB"/>
          </a:p>
        </p:txBody>
      </p:sp>
      <p:sp>
        <p:nvSpPr>
          <p:cNvPr id="196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B0AF1-9EB1-4BF8-8EB8-A31A04EB1BEB}" type="slidenum">
              <a:rPr lang="en-GB" altLang="en-GB"/>
              <a:pPr/>
              <a:t>6</a:t>
            </a:fld>
            <a:endParaRPr lang="en-GB" altLang="en-GB"/>
          </a:p>
        </p:txBody>
      </p:sp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B4107-8D14-4271-B895-F9B99CFBC16A}" type="slidenum">
              <a:rPr lang="en-GB" altLang="en-GB"/>
              <a:pPr/>
              <a:t>7</a:t>
            </a:fld>
            <a:endParaRPr lang="en-GB" altLang="en-GB"/>
          </a:p>
        </p:txBody>
      </p:sp>
      <p:sp>
        <p:nvSpPr>
          <p:cNvPr id="198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B4758-14C3-4827-ABB1-FB6E2063FD87}" type="slidenum">
              <a:rPr lang="en-GB" altLang="en-GB"/>
              <a:pPr/>
              <a:t>8</a:t>
            </a:fld>
            <a:endParaRPr lang="en-GB" altLang="en-GB"/>
          </a:p>
        </p:txBody>
      </p:sp>
      <p:sp>
        <p:nvSpPr>
          <p:cNvPr id="199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95272-5E33-4012-8B80-B8F00E018CBC}" type="slidenum">
              <a:rPr lang="en-GB" altLang="en-GB"/>
              <a:pPr/>
              <a:t>9</a:t>
            </a:fld>
            <a:endParaRPr lang="en-GB" altLang="en-GB"/>
          </a:p>
        </p:txBody>
      </p:sp>
      <p:sp>
        <p:nvSpPr>
          <p:cNvPr id="200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fld id="{BA44A527-AB5B-4507-8195-6AF7154939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5EC9-9A3A-4D63-88E6-EEC39731AA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9535A-CE6C-4639-A4CF-5E683BC2CB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C676D9-CBBC-44EF-95BF-19911D7206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ACCBF-67A0-453D-8A66-3ECC85EBA1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46E36-9782-4C96-9D78-B653D8885E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6E5D-A489-4470-A4BC-C817398F84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7B1E5-0432-48EF-8D65-16462EBC26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06BC9-4377-4F84-8DA2-A85E713497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B5E08-4FBF-4B2F-B12C-22CC124FD8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93F1C-D964-4F08-98AC-F4F8A02651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438DF-8F23-46A0-BD91-5D7298423B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0" y="0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5268" y="2976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96" y="2784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9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192" y="72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 i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FFFF99"/>
                </a:solidFill>
              </a:defRPr>
            </a:lvl1pPr>
          </a:lstStyle>
          <a:p>
            <a:r>
              <a:rPr lang="en-US" altLang="en-US"/>
              <a:t>Our Evolving Universe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chemeClr val="bg1"/>
                </a:solidFill>
              </a:defRPr>
            </a:lvl1pPr>
          </a:lstStyle>
          <a:p>
            <a:fld id="{6D1DDC63-CF57-414E-A3FF-ED6B52A393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Monotype Sorts" pitchFamily="2" charset="2"/>
        <a:buChar char="l"/>
        <a:defRPr sz="2000">
          <a:solidFill>
            <a:srgbClr val="66FFFF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99"/>
        </a:buClr>
        <a:buSzPct val="75000"/>
        <a:buFont typeface="Monotype Sorts" pitchFamily="2" charset="2"/>
        <a:buChar char="u"/>
        <a:defRPr>
          <a:solidFill>
            <a:schemeClr val="accent1"/>
          </a:solidFill>
          <a:effectLst/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n"/>
        <a:defRPr>
          <a:solidFill>
            <a:schemeClr val="hlink"/>
          </a:solidFill>
          <a:effectLst/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Wingdings" pitchFamily="2" charset="2"/>
        <a:buChar char="§"/>
        <a:defRPr>
          <a:solidFill>
            <a:schemeClr val="hlink"/>
          </a:solidFill>
          <a:effectLst/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Wingdings" pitchFamily="2" charset="2"/>
        <a:buChar char="§"/>
        <a:defRPr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Wingdings" pitchFamily="2" charset="2"/>
        <a:buChar char="§"/>
        <a:defRPr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Wingdings" pitchFamily="2" charset="2"/>
        <a:buChar char="§"/>
        <a:defRPr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Wingdings" pitchFamily="2" charset="2"/>
        <a:buChar char="§"/>
        <a:defRPr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EC02-5496-485E-A1C8-00A61152376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Planets and life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835900" cy="4114800"/>
          </a:xfrm>
        </p:spPr>
        <p:txBody>
          <a:bodyPr/>
          <a:lstStyle/>
          <a:p>
            <a:r>
              <a:rPr lang="en-GB" altLang="en-GB" sz="2000"/>
              <a:t>Successful detections of extrasolar giant planets suggests that planetary systems may be fairly common</a:t>
            </a:r>
          </a:p>
          <a:p>
            <a:pPr lvl="1"/>
            <a:r>
              <a:rPr lang="en-GB" altLang="en-GB" sz="1800"/>
              <a:t>could we detect Earth-</a:t>
            </a:r>
            <a:br>
              <a:rPr lang="en-GB" altLang="en-GB" sz="1800"/>
            </a:br>
            <a:r>
              <a:rPr lang="en-GB" altLang="en-GB" sz="1800"/>
              <a:t>like planets?</a:t>
            </a:r>
          </a:p>
          <a:p>
            <a:pPr lvl="1"/>
            <a:r>
              <a:rPr lang="en-GB" altLang="en-GB" sz="1800"/>
              <a:t>is it likely that such </a:t>
            </a:r>
            <a:br>
              <a:rPr lang="en-GB" altLang="en-GB" sz="1800"/>
            </a:br>
            <a:r>
              <a:rPr lang="en-GB" altLang="en-GB" sz="1800"/>
              <a:t>planets would have life?</a:t>
            </a:r>
          </a:p>
          <a:p>
            <a:pPr lvl="1"/>
            <a:r>
              <a:rPr lang="en-GB" altLang="en-GB" sz="1800"/>
              <a:t>how would we know?</a:t>
            </a:r>
          </a:p>
        </p:txBody>
      </p:sp>
      <p:pic>
        <p:nvPicPr>
          <p:cNvPr id="156684" name="Picture 12"/>
          <p:cNvPicPr>
            <a:picLocks noChangeAspect="1" noChangeArrowheads="1"/>
          </p:cNvPicPr>
          <p:nvPr/>
        </p:nvPicPr>
        <p:blipFill>
          <a:blip r:embed="rId3"/>
          <a:srcRect l="2501" t="3271" r="5002" b="6541"/>
          <a:stretch>
            <a:fillRect/>
          </a:stretch>
        </p:blipFill>
        <p:spPr bwMode="auto">
          <a:xfrm>
            <a:off x="4591050" y="3181350"/>
            <a:ext cx="3994150" cy="2978150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F8ED8-5F79-4EB9-990D-C45A55FA80B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Life like us?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6565900" cy="4114800"/>
          </a:xfrm>
        </p:spPr>
        <p:txBody>
          <a:bodyPr/>
          <a:lstStyle/>
          <a:p>
            <a:r>
              <a:rPr lang="en-GB" altLang="en-GB" sz="2000"/>
              <a:t>How probable is evolution of intelligent organisms with technological civilisation?</a:t>
            </a:r>
          </a:p>
          <a:p>
            <a:pPr lvl="1"/>
            <a:r>
              <a:rPr lang="en-GB" altLang="en-GB" sz="1800"/>
              <a:t>Drake equation (Frank Drake, SETI pioneer)</a:t>
            </a:r>
          </a:p>
          <a:p>
            <a:pPr lvl="2"/>
            <a:r>
              <a:rPr lang="en-GB" altLang="en-GB" sz="1600"/>
              <a:t>Number of communicating civilisations</a:t>
            </a:r>
            <a:br>
              <a:rPr lang="en-GB" altLang="en-GB" sz="1600"/>
            </a:br>
            <a:r>
              <a:rPr lang="en-GB" altLang="en-GB" sz="1600"/>
              <a:t>= rate of formation of suitable stars </a:t>
            </a:r>
            <a:r>
              <a:rPr lang="en-GB" altLang="en-GB" sz="1600">
                <a:solidFill>
                  <a:srgbClr val="FF9933"/>
                </a:solidFill>
                <a:latin typeface="Comic Sans MS" pitchFamily="66" charset="0"/>
                <a:sym typeface="Monotype Sorts" pitchFamily="2" charset="2"/>
              </a:rPr>
              <a:t></a:t>
            </a:r>
            <a:r>
              <a:rPr lang="en-GB" altLang="en-GB" sz="1600"/>
              <a:t> </a:t>
            </a:r>
            <a:br>
              <a:rPr lang="en-GB" altLang="en-GB" sz="1600"/>
            </a:br>
            <a:r>
              <a:rPr lang="en-GB" altLang="en-GB" sz="1600"/>
              <a:t>x fraction of these stars with planets </a:t>
            </a:r>
            <a:r>
              <a:rPr lang="en-GB" altLang="en-GB" sz="1600">
                <a:solidFill>
                  <a:srgbClr val="FF9933"/>
                </a:solidFill>
                <a:latin typeface="Monotype Sorts" pitchFamily="2" charset="2"/>
                <a:sym typeface="Monotype Sorts" pitchFamily="2" charset="2"/>
              </a:rPr>
              <a:t></a:t>
            </a:r>
            <a:r>
              <a:rPr lang="en-GB" altLang="en-GB" sz="1600"/>
              <a:t> </a:t>
            </a:r>
            <a:br>
              <a:rPr lang="en-GB" altLang="en-GB" sz="1600"/>
            </a:br>
            <a:r>
              <a:rPr lang="en-GB" altLang="en-GB" sz="1600"/>
              <a:t>x number of Earth-like planets per system </a:t>
            </a:r>
            <a:r>
              <a:rPr lang="en-GB" altLang="en-GB" sz="1600">
                <a:solidFill>
                  <a:srgbClr val="FF9933"/>
                </a:solidFill>
                <a:latin typeface="Monotype Sorts" pitchFamily="2" charset="2"/>
                <a:sym typeface="Monotype Sorts" pitchFamily="2" charset="2"/>
              </a:rPr>
              <a:t></a:t>
            </a:r>
            <a:r>
              <a:rPr lang="en-GB" altLang="en-GB" sz="1600"/>
              <a:t> </a:t>
            </a:r>
            <a:br>
              <a:rPr lang="en-GB" altLang="en-GB" sz="1600"/>
            </a:br>
            <a:r>
              <a:rPr lang="en-GB" altLang="en-GB" sz="1600"/>
              <a:t>x fraction of such planets which develop life </a:t>
            </a:r>
            <a:r>
              <a:rPr lang="en-GB" altLang="en-GB" sz="1600">
                <a:solidFill>
                  <a:srgbClr val="FF9933"/>
                </a:solidFill>
                <a:latin typeface="Monotype Sorts" pitchFamily="2" charset="2"/>
                <a:sym typeface="Monotype Sorts" pitchFamily="2" charset="2"/>
              </a:rPr>
              <a:t></a:t>
            </a:r>
            <a:r>
              <a:rPr lang="en-GB" altLang="en-GB" sz="1600"/>
              <a:t> </a:t>
            </a:r>
            <a:br>
              <a:rPr lang="en-GB" altLang="en-GB" sz="1600"/>
            </a:br>
            <a:r>
              <a:rPr lang="en-GB" altLang="en-GB" sz="1600"/>
              <a:t>x fraction of life-bearing planets evolving intelligence</a:t>
            </a:r>
            <a:br>
              <a:rPr lang="en-GB" altLang="en-GB" sz="1600"/>
            </a:br>
            <a:r>
              <a:rPr lang="en-GB" altLang="en-GB" sz="1600"/>
              <a:t>x fraction of intelligent species developing technology</a:t>
            </a:r>
            <a:br>
              <a:rPr lang="en-GB" altLang="en-GB" sz="1600"/>
            </a:br>
            <a:r>
              <a:rPr lang="en-GB" altLang="en-GB" sz="1600"/>
              <a:t>x average lifetime of such a civilisation</a:t>
            </a:r>
          </a:p>
          <a:p>
            <a:pPr lvl="1"/>
            <a:r>
              <a:rPr lang="en-GB" altLang="en-GB" sz="1800"/>
              <a:t>information obtainable on factors marked </a:t>
            </a:r>
            <a:r>
              <a:rPr lang="en-GB" altLang="en-GB" sz="1800">
                <a:solidFill>
                  <a:srgbClr val="FF9933"/>
                </a:solidFill>
                <a:latin typeface="Monotype Sorts" pitchFamily="2" charset="2"/>
                <a:sym typeface="Monotype Sorts" pitchFamily="2" charset="2"/>
              </a:rPr>
              <a:t></a:t>
            </a:r>
            <a:endParaRPr lang="en-GB" altLang="en-GB" sz="1800">
              <a:sym typeface="Monotype Sorts" pitchFamily="2" charset="2"/>
            </a:endParaRPr>
          </a:p>
          <a:p>
            <a:pPr lvl="2"/>
            <a:r>
              <a:rPr lang="en-GB" altLang="en-GB" sz="1600"/>
              <a:t>last three very difficult to estimate</a:t>
            </a:r>
          </a:p>
          <a:p>
            <a:pPr lvl="2"/>
            <a:r>
              <a:rPr lang="en-GB" altLang="en-GB" sz="1600"/>
              <a:t>rough guess: assume 10 stars/year and all fractions = 0.1; then number of civilisations = average lifetime/10000</a:t>
            </a:r>
          </a:p>
        </p:txBody>
      </p:sp>
      <p:pic>
        <p:nvPicPr>
          <p:cNvPr id="185350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435850" y="1689100"/>
            <a:ext cx="1238250" cy="1247775"/>
          </a:xfrm>
        </p:spPr>
      </p:pic>
      <p:sp>
        <p:nvSpPr>
          <p:cNvPr id="185353" name="Text Box 9" descr="White marble"/>
          <p:cNvSpPr txBox="1">
            <a:spLocks noChangeArrowheads="1"/>
          </p:cNvSpPr>
          <p:nvPr/>
        </p:nvSpPr>
        <p:spPr bwMode="auto">
          <a:xfrm>
            <a:off x="7021513" y="2989263"/>
            <a:ext cx="1460500" cy="1803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known</a:t>
            </a:r>
            <a:b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</a:br>
            <a: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high?</a:t>
            </a:r>
            <a:b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</a:br>
            <a: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?</a:t>
            </a:r>
            <a:b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</a:br>
            <a: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high?</a:t>
            </a:r>
            <a:b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</a:br>
            <a: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controversial</a:t>
            </a:r>
            <a:b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</a:br>
            <a: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?</a:t>
            </a:r>
            <a:b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</a:br>
            <a:r>
              <a:rPr lang="en-GB" altLang="en-GB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03E2-5BA0-43D7-9097-1A3EE72B117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S</a:t>
            </a:r>
            <a:r>
              <a:rPr lang="en-GB" altLang="en-GB" sz="2800" b="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earch</a:t>
            </a:r>
            <a:r>
              <a:rPr lang="en-GB" altLang="en-GB"/>
              <a:t> </a:t>
            </a:r>
            <a:r>
              <a:rPr lang="en-GB" altLang="en-GB" sz="2800" b="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</a:t>
            </a:r>
            <a:r>
              <a:rPr lang="en-GB" altLang="en-GB"/>
              <a:t> E</a:t>
            </a:r>
            <a:r>
              <a:rPr lang="en-GB" altLang="en-GB" sz="2800" b="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xtra-</a:t>
            </a:r>
            <a:r>
              <a:rPr lang="en-GB" altLang="en-GB"/>
              <a:t>T</a:t>
            </a:r>
            <a:r>
              <a:rPr lang="en-GB" altLang="en-GB" sz="2800" b="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errestrial</a:t>
            </a:r>
            <a:r>
              <a:rPr lang="en-GB" altLang="en-GB"/>
              <a:t> I</a:t>
            </a:r>
            <a:r>
              <a:rPr lang="en-GB" altLang="en-GB" sz="2800" b="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ntelligence</a:t>
            </a:r>
            <a:endParaRPr lang="en-GB" altLang="en-GB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7400" y="1752600"/>
            <a:ext cx="78994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Drake equation suggests other civilisations may exist 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only way to confirm this is direct detection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obvious method of communication is radio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galaxy fairly transparent to appropriate wavelengths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travels at speed of light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fairly easy to send and detect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“radio” covers a wide wavelength range!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need to guess appropriate wavelength</a:t>
            </a:r>
          </a:p>
          <a:p>
            <a:pPr lvl="3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21 cm? (hydrogen)</a:t>
            </a:r>
          </a:p>
          <a:p>
            <a:pPr lvl="3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microwaves? (cosmic background)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would we recognise a signal?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probably: information-carrying signal</a:t>
            </a:r>
            <a:br>
              <a:rPr lang="en-GB" altLang="en-GB" sz="1600"/>
            </a:br>
            <a:r>
              <a:rPr lang="en-GB" altLang="en-GB" sz="1600"/>
              <a:t>very different from natural sources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would we be able to decode it?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much more problematic</a:t>
            </a:r>
          </a:p>
          <a:p>
            <a:pPr lvl="1"/>
            <a:endParaRPr lang="en-GB" altLang="en-GB" sz="1800"/>
          </a:p>
        </p:txBody>
      </p:sp>
      <p:pic>
        <p:nvPicPr>
          <p:cNvPr id="186374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651500" y="4352925"/>
            <a:ext cx="3009900" cy="1790700"/>
          </a:xfrm>
        </p:spPr>
      </p:pic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6134100" y="3619500"/>
            <a:ext cx="25273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GB" altLang="en-GB" sz="140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SETI@home: Berkeley programme using Arecibo telescope at 21 cm</a:t>
            </a:r>
            <a:endParaRPr lang="en-GB" altLang="en-GB" sz="1400">
              <a:solidFill>
                <a:srgbClr val="FFFF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8C6E-F84A-4BAA-997B-D15B0CCD27C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if….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GB" sz="2000"/>
              <a:t>Conversations with alien intelligence requires patience!</a:t>
            </a:r>
            <a:endParaRPr lang="en-GB" altLang="en-GB"/>
          </a:p>
          <a:p>
            <a:pPr lvl="1"/>
            <a:r>
              <a:rPr lang="en-GB" altLang="en-GB" sz="1800"/>
              <a:t>disc of Milky Way is ~40000 light years in radius</a:t>
            </a:r>
            <a:endParaRPr lang="en-GB" altLang="en-GB"/>
          </a:p>
          <a:p>
            <a:pPr lvl="2"/>
            <a:r>
              <a:rPr lang="en-GB" altLang="en-GB" sz="1600"/>
              <a:t>optimistically suppose 1000 civilisations</a:t>
            </a:r>
          </a:p>
          <a:p>
            <a:pPr lvl="2"/>
            <a:r>
              <a:rPr lang="en-GB" altLang="en-GB" sz="1600"/>
              <a:t>nearest one, on average, 2000 light years away</a:t>
            </a:r>
          </a:p>
          <a:p>
            <a:pPr lvl="3"/>
            <a:r>
              <a:rPr lang="en-GB" altLang="en-GB" sz="1600"/>
              <a:t>wait 4000 years for answer: not very practical…</a:t>
            </a:r>
          </a:p>
          <a:p>
            <a:pPr lvl="3"/>
            <a:r>
              <a:rPr lang="en-GB" altLang="en-GB" sz="1600"/>
              <a:t>so, don’t converse, just send Encyclopaedia Britannica and assume they will too</a:t>
            </a:r>
          </a:p>
          <a:p>
            <a:pPr lvl="3"/>
            <a:r>
              <a:rPr lang="en-GB" altLang="en-GB" sz="1600"/>
              <a:t>advantage: will also take 4000 years for their invasion fleet to get here…..</a:t>
            </a:r>
          </a:p>
          <a:p>
            <a:r>
              <a:rPr lang="en-GB" altLang="en-GB" sz="2000"/>
              <a:t>They’re not there because they’re not here?</a:t>
            </a:r>
          </a:p>
          <a:p>
            <a:pPr lvl="1"/>
            <a:r>
              <a:rPr lang="en-GB" altLang="en-GB" sz="1800"/>
              <a:t>unmanned (unaliened?) probes could in principle colonise Galaxy </a:t>
            </a:r>
          </a:p>
          <a:p>
            <a:pPr lvl="2"/>
            <a:r>
              <a:rPr lang="en-GB" altLang="en-GB" sz="1600"/>
              <a:t>fact that this has not happened suggests no advanced civilisations?</a:t>
            </a:r>
          </a:p>
          <a:p>
            <a:pPr lvl="3"/>
            <a:r>
              <a:rPr lang="en-GB" altLang="en-GB" sz="1600"/>
              <a:t>advanced civilisations are all eco-warriors, robot probes environmentally unfriendly?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51FC9-4F79-4E79-AD91-6744F12D6F8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Conclusions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Evidence from history of life on Earth is that origin of life may be easy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evidence of past existence of life on Mars would be strong confirmation of this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Basic criteria for stars “suitable” for life are not too difficult to satisfy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detection of Earth-like planets around nearby stars possible on 10-20 year timescale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spectroscopy could provide evidence for life on these planets 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Other technological civilisations might exist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probability depends on hard-to-estimate factors</a:t>
            </a:r>
          </a:p>
          <a:p>
            <a:pPr lvl="1"/>
            <a:r>
              <a:rPr lang="en-GB" altLang="en-GB" sz="1800"/>
              <a:t>radio searches so far found nothing, but you never know…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even if they do exist, United Federation of Planets probably precluded by large distances (at least on basis of current physics)</a:t>
            </a:r>
          </a:p>
          <a:p>
            <a:pPr lvl="1"/>
            <a:endParaRPr lang="en-GB" altLang="en-GB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063A2-EF29-4022-B247-8B90C729B23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Detection of Earth-like planets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927600" cy="45085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Doppler shift technique will not work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Two possible strategies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transit detection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WASP ground-based (now)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CoRoT space-based (now)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Kepler (NASA) within 5 years?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direct imaging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requires space-based interferometer</a:t>
            </a:r>
          </a:p>
          <a:p>
            <a:pPr lvl="3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multiple telescopes acting as one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Darwin, TPF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&gt;10 years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One system of Earth-mass </a:t>
            </a:r>
            <a:br>
              <a:rPr lang="en-GB" altLang="en-GB" sz="2000"/>
            </a:br>
            <a:r>
              <a:rPr lang="en-GB" altLang="en-GB" sz="2000"/>
              <a:t>planets has been found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around a pulsar!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not well understood, but </a:t>
            </a:r>
            <a:br>
              <a:rPr lang="en-GB" altLang="en-GB" sz="1600"/>
            </a:br>
            <a:r>
              <a:rPr lang="en-GB" altLang="en-GB" sz="1600"/>
              <a:t>clearly not really “Earth-like”</a:t>
            </a:r>
          </a:p>
        </p:txBody>
      </p:sp>
      <p:pic>
        <p:nvPicPr>
          <p:cNvPr id="176134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62625" y="2006600"/>
            <a:ext cx="2925763" cy="4114800"/>
          </a:xfrm>
        </p:spPr>
      </p:pic>
      <p:pic>
        <p:nvPicPr>
          <p:cNvPr id="176137" name="Picture 9" descr="superwas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0288" y="4586288"/>
            <a:ext cx="2143125" cy="1608137"/>
          </a:xfrm>
          <a:prstGeom prst="rect">
            <a:avLst/>
          </a:prstGeom>
          <a:noFill/>
        </p:spPr>
      </p:pic>
      <p:pic>
        <p:nvPicPr>
          <p:cNvPr id="17613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13525" y="4279900"/>
            <a:ext cx="955675" cy="196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153-262B-4498-AD81-814A8B5E9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Life on Earth: the fossil record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Oldest rocks ~3.8 Gyr old</a:t>
            </a:r>
          </a:p>
          <a:p>
            <a:r>
              <a:rPr lang="en-GB" altLang="en-GB" sz="2000"/>
              <a:t>Oldest fossils ~3.5 Gyr</a:t>
            </a:r>
          </a:p>
          <a:p>
            <a:pPr lvl="1"/>
            <a:r>
              <a:rPr lang="en-GB" altLang="en-GB" sz="1800"/>
              <a:t>bacteria</a:t>
            </a:r>
          </a:p>
          <a:p>
            <a:r>
              <a:rPr lang="en-GB" altLang="en-GB" sz="2000"/>
              <a:t>Oldest eukaryotes (nucleated cells) ~2 Gyr</a:t>
            </a:r>
          </a:p>
          <a:p>
            <a:pPr lvl="1"/>
            <a:r>
              <a:rPr lang="en-GB" altLang="en-GB" sz="1800"/>
              <a:t>coincide with rise of atmospheric oxygen</a:t>
            </a:r>
          </a:p>
          <a:p>
            <a:r>
              <a:rPr lang="en-GB" altLang="en-GB" sz="2000"/>
              <a:t>Oldest multicellular organisms ~550 Myr</a:t>
            </a:r>
          </a:p>
          <a:p>
            <a:r>
              <a:rPr lang="en-GB" altLang="en-GB" sz="2000"/>
              <a:t>Early hominids ~5 Myr</a:t>
            </a:r>
          </a:p>
        </p:txBody>
      </p:sp>
      <p:pic>
        <p:nvPicPr>
          <p:cNvPr id="177158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13300" y="1747838"/>
            <a:ext cx="3810000" cy="2524125"/>
          </a:xfrm>
        </p:spPr>
      </p:pic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4"/>
          <a:srcRect l="65344" t="13960"/>
          <a:stretch>
            <a:fillRect/>
          </a:stretch>
        </p:blipFill>
        <p:spPr bwMode="auto">
          <a:xfrm>
            <a:off x="7102475" y="2881313"/>
            <a:ext cx="1527175" cy="2217737"/>
          </a:xfrm>
          <a:prstGeom prst="rect">
            <a:avLst/>
          </a:prstGeom>
          <a:noFill/>
        </p:spPr>
      </p:pic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5"/>
          <a:srcRect l="14174" t="4961" r="17007" b="14174"/>
          <a:stretch>
            <a:fillRect/>
          </a:stretch>
        </p:blipFill>
        <p:spPr bwMode="auto">
          <a:xfrm>
            <a:off x="4456113" y="3767138"/>
            <a:ext cx="2641600" cy="2484437"/>
          </a:xfrm>
          <a:prstGeom prst="rect">
            <a:avLst/>
          </a:prstGeom>
          <a:noFill/>
        </p:spPr>
      </p:pic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876800" y="1816100"/>
            <a:ext cx="35433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600">
                <a:solidFill>
                  <a:srgbClr val="FFFF99"/>
                </a:solidFill>
                <a:latin typeface="Comic Sans MS" pitchFamily="66" charset="0"/>
              </a:rPr>
              <a:t>Fossil stromatolites, W. Australia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7112000" y="2895600"/>
            <a:ext cx="14986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600">
                <a:solidFill>
                  <a:srgbClr val="0066FF"/>
                </a:solidFill>
                <a:latin typeface="Comic Sans MS" pitchFamily="66" charset="0"/>
              </a:rPr>
              <a:t>Shark Bay</a:t>
            </a:r>
            <a:endParaRPr lang="en-GB" altLang="en-GB" sz="1600">
              <a:solidFill>
                <a:srgbClr val="FFFF99"/>
              </a:solidFill>
              <a:latin typeface="Comic Sans MS" pitchFamily="66" charset="0"/>
            </a:endParaRP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7137400" y="5448300"/>
            <a:ext cx="15240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600" i="1">
                <a:solidFill>
                  <a:srgbClr val="FFFF99"/>
                </a:solidFill>
                <a:latin typeface="Comic Sans MS" pitchFamily="66" charset="0"/>
              </a:rPr>
              <a:t>Dickinsonia</a:t>
            </a:r>
            <a:r>
              <a:rPr lang="en-GB" altLang="en-GB" sz="1600">
                <a:solidFill>
                  <a:srgbClr val="FFFF99"/>
                </a:solidFill>
                <a:latin typeface="Comic Sans MS" pitchFamily="66" charset="0"/>
              </a:rPr>
              <a:t>, Vendian fossil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Our Evolving Universe</a:t>
            </a:r>
            <a:endParaRPr lang="en-US" altLang="en-US" b="0" i="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8A78-CC2D-4CA0-A1CB-2E925693D1F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78183" name="Line 7"/>
          <p:cNvSpPr>
            <a:spLocks noChangeShapeType="1"/>
          </p:cNvSpPr>
          <p:nvPr/>
        </p:nvSpPr>
        <p:spPr bwMode="auto">
          <a:xfrm>
            <a:off x="3352800" y="2413000"/>
            <a:ext cx="1460500" cy="237490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8182" name="Line 6"/>
          <p:cNvSpPr>
            <a:spLocks noChangeShapeType="1"/>
          </p:cNvSpPr>
          <p:nvPr/>
        </p:nvSpPr>
        <p:spPr bwMode="auto">
          <a:xfrm flipV="1">
            <a:off x="3352800" y="1778000"/>
            <a:ext cx="1435100" cy="63500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Life on Earth: implications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3810000" cy="4377744"/>
          </a:xfrm>
        </p:spPr>
        <p:txBody>
          <a:bodyPr/>
          <a:lstStyle/>
          <a:p>
            <a:r>
              <a:rPr lang="en-GB" altLang="en-GB" sz="2000" dirty="0"/>
              <a:t>Life appears very quickly</a:t>
            </a:r>
          </a:p>
          <a:p>
            <a:pPr lvl="1"/>
            <a:r>
              <a:rPr lang="en-GB" altLang="en-GB" sz="1800" dirty="0"/>
              <a:t>“easy” process?</a:t>
            </a:r>
          </a:p>
          <a:p>
            <a:r>
              <a:rPr lang="en-GB" altLang="en-GB" sz="2000" dirty="0"/>
              <a:t>but &gt;80% of history of life consists of single-celled organisms</a:t>
            </a:r>
          </a:p>
          <a:p>
            <a:pPr lvl="1"/>
            <a:r>
              <a:rPr lang="en-GB" altLang="en-GB" sz="1800" dirty="0"/>
              <a:t>becoming </a:t>
            </a:r>
            <a:r>
              <a:rPr lang="en-GB" altLang="en-GB" sz="1800" dirty="0" err="1"/>
              <a:t>multicellular</a:t>
            </a:r>
            <a:r>
              <a:rPr lang="en-GB" altLang="en-GB" sz="1800" dirty="0"/>
              <a:t> is “hard</a:t>
            </a:r>
            <a:r>
              <a:rPr lang="en-GB" altLang="en-GB" sz="1800" dirty="0" smtClean="0"/>
              <a:t>”?</a:t>
            </a:r>
          </a:p>
          <a:p>
            <a:pPr lvl="1"/>
            <a:r>
              <a:rPr lang="en-GB" altLang="en-GB" sz="1800" dirty="0"/>
              <a:t>o</a:t>
            </a:r>
            <a:r>
              <a:rPr lang="en-GB" altLang="en-GB" sz="1800" dirty="0" smtClean="0"/>
              <a:t>n the other hand, it evolved several times...</a:t>
            </a:r>
            <a:endParaRPr lang="en-GB" altLang="en-GB" sz="1800" dirty="0"/>
          </a:p>
          <a:p>
            <a:r>
              <a:rPr lang="en-GB" altLang="en-GB" sz="2000" dirty="0"/>
              <a:t>and intelligence appears only in last 0.001% of life’s timeline</a:t>
            </a:r>
          </a:p>
          <a:p>
            <a:pPr lvl="1"/>
            <a:r>
              <a:rPr lang="en-GB" altLang="en-GB" sz="1800" dirty="0"/>
              <a:t>intelligence is “hard”?</a:t>
            </a:r>
          </a:p>
        </p:txBody>
      </p:sp>
      <p:sp>
        <p:nvSpPr>
          <p:cNvPr id="178181" name="Rectangle 5" descr="Green marble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752600"/>
            <a:ext cx="3810000" cy="3048000"/>
          </a:xfrm>
          <a:blipFill dpi="0" rotWithShape="0">
            <a:blip r:embed="rId3"/>
            <a:srcRect/>
            <a:tile tx="0" ty="0" sx="100000" sy="100000" flip="none" algn="tl"/>
          </a:blipFill>
          <a:ln>
            <a:solidFill>
              <a:srgbClr val="FFFF99"/>
            </a:solidFill>
          </a:ln>
          <a:effectLst>
            <a:outerShdw dist="107763" dir="2700000" algn="ctr" rotWithShape="0">
              <a:srgbClr val="FFFF99"/>
            </a:outerShdw>
          </a:effectLst>
        </p:spPr>
        <p:txBody>
          <a:bodyPr/>
          <a:lstStyle/>
          <a:p>
            <a:pPr>
              <a:buClr>
                <a:srgbClr val="66FFFF"/>
              </a:buClr>
              <a:buSzPct val="85000"/>
              <a:buFont typeface="Monotype Sorts" pitchFamily="2" charset="2"/>
              <a:buChar char="u"/>
            </a:pPr>
            <a:r>
              <a:rPr lang="en-GB" altLang="en-GB" sz="1800" b="1">
                <a:effectLst/>
                <a:latin typeface="Helvetica" pitchFamily="34" charset="0"/>
              </a:rPr>
              <a:t>Main elements used by life are very abundant</a:t>
            </a:r>
          </a:p>
          <a:p>
            <a:pPr>
              <a:buClr>
                <a:srgbClr val="66FFFF"/>
              </a:buClr>
              <a:buSzPct val="85000"/>
              <a:buFont typeface="Monotype Sorts" pitchFamily="2" charset="2"/>
              <a:buChar char="u"/>
            </a:pPr>
            <a:r>
              <a:rPr lang="en-GB" altLang="en-GB" sz="1800" b="1">
                <a:effectLst/>
                <a:latin typeface="Helvetica" pitchFamily="34" charset="0"/>
              </a:rPr>
              <a:t>“Organic” (carbon-based) compounds form easily in “early-Earth” conditions</a:t>
            </a:r>
          </a:p>
          <a:p>
            <a:pPr>
              <a:buClr>
                <a:srgbClr val="66FFFF"/>
              </a:buClr>
              <a:buSzPct val="85000"/>
              <a:buFont typeface="Monotype Sorts" pitchFamily="2" charset="2"/>
              <a:buChar char="u"/>
            </a:pPr>
            <a:r>
              <a:rPr lang="en-GB" altLang="en-GB" sz="1800" b="1">
                <a:effectLst/>
                <a:latin typeface="Helvetica" pitchFamily="34" charset="0"/>
              </a:rPr>
              <a:t>Route from there to DNA+protein organisms not well understood</a:t>
            </a:r>
          </a:p>
          <a:p>
            <a:pPr lvl="1">
              <a:buClr>
                <a:srgbClr val="FFFF99"/>
              </a:buClr>
              <a:buSzPct val="85000"/>
              <a:buFont typeface="Wingdings" pitchFamily="2" charset="2"/>
              <a:buChar char="è"/>
            </a:pPr>
            <a:r>
              <a:rPr lang="en-GB" altLang="en-GB" sz="1600" b="1">
                <a:solidFill>
                  <a:schemeClr val="hlink"/>
                </a:solidFill>
                <a:effectLst/>
                <a:latin typeface="Helvetica" pitchFamily="34" charset="0"/>
              </a:rPr>
              <a:t>“RNA world” first?</a:t>
            </a:r>
          </a:p>
          <a:p>
            <a:pPr>
              <a:buClr>
                <a:srgbClr val="66FFFF"/>
              </a:buClr>
              <a:buSzPct val="85000"/>
              <a:buFont typeface="Monotype Sorts" pitchFamily="2" charset="2"/>
              <a:buChar char="u"/>
            </a:pPr>
            <a:r>
              <a:rPr lang="en-GB" altLang="en-GB" sz="1800" b="1">
                <a:effectLst/>
                <a:latin typeface="Helvetica" pitchFamily="34" charset="0"/>
              </a:rPr>
              <a:t>Liquid water looks essential</a:t>
            </a:r>
            <a:endParaRPr lang="en-GB" altLang="en-GB" sz="2000">
              <a:effectLst/>
            </a:endParaRPr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4762500" y="5029200"/>
            <a:ext cx="3911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2000" b="1" i="1">
                <a:solidFill>
                  <a:srgbClr val="FFFF99"/>
                </a:solidFill>
                <a:latin typeface="Times" pitchFamily="18" charset="0"/>
              </a:rPr>
              <a:t>Arguing from a single example is intrinsically unsafe — and there is clear selection bias (we exist!)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3" grpId="0" animBg="1"/>
      <p:bldP spid="178182" grpId="0" animBg="1"/>
      <p:bldP spid="1781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238F-B06C-4829-8C0E-EC1B1416B1F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Life elsewhere: </a:t>
            </a:r>
            <a:br>
              <a:rPr lang="en-GB" altLang="en-GB"/>
            </a:br>
            <a:r>
              <a:rPr lang="en-GB" altLang="en-GB"/>
              <a:t>the solar system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5880100" cy="44323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Venus looks superficially very similar to Earth</a:t>
            </a:r>
          </a:p>
          <a:p>
            <a:pPr lvl="1">
              <a:lnSpc>
                <a:spcPct val="90000"/>
              </a:lnSpc>
            </a:pPr>
            <a:r>
              <a:rPr lang="en-GB" altLang="en-GB" sz="1800"/>
              <a:t>but runaway greenhouse effect</a:t>
            </a:r>
            <a:br>
              <a:rPr lang="en-GB" altLang="en-GB" sz="1800"/>
            </a:br>
            <a:r>
              <a:rPr lang="en-GB" altLang="en-GB" sz="1800"/>
              <a:t>leads to surface temperature</a:t>
            </a:r>
            <a:br>
              <a:rPr lang="en-GB" altLang="en-GB" sz="1800"/>
            </a:br>
            <a:r>
              <a:rPr lang="en-GB" altLang="en-GB" sz="1800"/>
              <a:t>of 745 K (472°C)</a:t>
            </a:r>
          </a:p>
          <a:p>
            <a:pPr>
              <a:lnSpc>
                <a:spcPct val="90000"/>
              </a:lnSpc>
            </a:pPr>
            <a:r>
              <a:rPr lang="en-GB" altLang="en-GB" sz="2000"/>
              <a:t>Mars is too small to keep its</a:t>
            </a:r>
            <a:br>
              <a:rPr lang="en-GB" altLang="en-GB" sz="2000"/>
            </a:br>
            <a:r>
              <a:rPr lang="en-GB" altLang="en-GB" sz="2000"/>
              <a:t>atmosphere</a:t>
            </a:r>
          </a:p>
          <a:p>
            <a:pPr lvl="1">
              <a:lnSpc>
                <a:spcPct val="90000"/>
              </a:lnSpc>
            </a:pPr>
            <a:r>
              <a:rPr lang="en-GB" altLang="en-GB" sz="1800"/>
              <a:t>evidence for running water</a:t>
            </a:r>
            <a:br>
              <a:rPr lang="en-GB" altLang="en-GB" sz="1800"/>
            </a:br>
            <a:r>
              <a:rPr lang="en-GB" altLang="en-GB" sz="1800"/>
              <a:t>early in its history</a:t>
            </a:r>
          </a:p>
          <a:p>
            <a:pPr lvl="1">
              <a:lnSpc>
                <a:spcPct val="90000"/>
              </a:lnSpc>
            </a:pPr>
            <a:r>
              <a:rPr lang="en-GB" altLang="en-GB" sz="1800"/>
              <a:t>life might have evolved, but </a:t>
            </a:r>
            <a:br>
              <a:rPr lang="en-GB" altLang="en-GB" sz="1800"/>
            </a:br>
            <a:r>
              <a:rPr lang="en-GB" altLang="en-GB" sz="1800"/>
              <a:t>not complex life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finding bacterial fossils would be major step: confirm that originating life is “easy”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Europa is heated by tidal forces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icy crust probably overlies liquid water ocean</a:t>
            </a:r>
          </a:p>
        </p:txBody>
      </p:sp>
      <p:pic>
        <p:nvPicPr>
          <p:cNvPr id="180230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810375" y="1620838"/>
            <a:ext cx="1901825" cy="1943100"/>
          </a:xfrm>
        </p:spPr>
      </p:pic>
      <p:pic>
        <p:nvPicPr>
          <p:cNvPr id="1802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45288" y="4297363"/>
            <a:ext cx="1922462" cy="1931987"/>
          </a:xfrm>
          <a:prstGeom prst="rect">
            <a:avLst/>
          </a:prstGeom>
          <a:noFill/>
        </p:spPr>
      </p:pic>
      <p:pic>
        <p:nvPicPr>
          <p:cNvPr id="180232" name="Picture 8"/>
          <p:cNvPicPr>
            <a:picLocks noChangeAspect="1" noChangeArrowheads="1"/>
          </p:cNvPicPr>
          <p:nvPr/>
        </p:nvPicPr>
        <p:blipFill>
          <a:blip r:embed="rId5" cstate="print"/>
          <a:srcRect l="9842" t="9842" r="9842" b="9842"/>
          <a:stretch>
            <a:fillRect/>
          </a:stretch>
        </p:blipFill>
        <p:spPr bwMode="auto">
          <a:xfrm>
            <a:off x="5057775" y="2936875"/>
            <a:ext cx="18478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6908800" y="3492500"/>
            <a:ext cx="17653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altLang="en-GB" sz="1600">
                <a:solidFill>
                  <a:srgbClr val="FFFF99"/>
                </a:solidFill>
                <a:latin typeface="Comic Sans MS" pitchFamily="66" charset="0"/>
              </a:rPr>
              <a:t>Magellan</a:t>
            </a:r>
          </a:p>
          <a:p>
            <a:r>
              <a:rPr lang="en-GB" altLang="en-GB" sz="1600">
                <a:solidFill>
                  <a:srgbClr val="FFFF99"/>
                </a:solidFill>
                <a:latin typeface="Comic Sans MS" pitchFamily="66" charset="0"/>
              </a:rPr>
              <a:t>HST</a:t>
            </a:r>
          </a:p>
          <a:p>
            <a:r>
              <a:rPr lang="en-GB" altLang="en-GB" sz="1600">
                <a:solidFill>
                  <a:srgbClr val="FFFF99"/>
                </a:solidFill>
                <a:latin typeface="Comic Sans MS" pitchFamily="66" charset="0"/>
              </a:rPr>
              <a:t>Galileo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7531100" y="0"/>
            <a:ext cx="1219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9600">
                <a:solidFill>
                  <a:srgbClr val="FFFF99"/>
                </a:solidFill>
                <a:latin typeface="Wingdings" pitchFamily="2" charset="2"/>
              </a:rPr>
              <a:t>L</a:t>
            </a:r>
            <a:endParaRPr lang="en-GB" altLang="en-GB">
              <a:latin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B0FE-B7DA-4A00-8A51-1B4182A3A2A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Life elsewhere: other stars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5500" y="1638300"/>
            <a:ext cx="4394200" cy="4445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Criteria for candidate stars: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long enough lifetime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life unlikely to evolve in 10-million-year lifetime of 10-solar-mass star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star of 1.7 M</a:t>
            </a:r>
            <a:r>
              <a:rPr lang="en-GB" altLang="en-GB" sz="1600" baseline="-25000"/>
              <a:t>sun</a:t>
            </a:r>
            <a:r>
              <a:rPr lang="en-GB" altLang="en-GB" sz="1600"/>
              <a:t> has 2 Gyr main sequence llfetime</a:t>
            </a:r>
          </a:p>
          <a:p>
            <a:pPr lvl="3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classes FGKM are OK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high heavy element content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evidence suggests this is required for planet formation</a:t>
            </a:r>
          </a:p>
          <a:p>
            <a:pPr lvl="3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not stars in halo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stable star, stable orbits</a:t>
            </a:r>
          </a:p>
          <a:p>
            <a:pPr lvl="3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not close binary?</a:t>
            </a:r>
          </a:p>
          <a:p>
            <a:pPr lvl="3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not very low mass stars (often unstable </a:t>
            </a:r>
            <a:r>
              <a:rPr lang="en-GB" altLang="en-GB" sz="1600">
                <a:solidFill>
                  <a:srgbClr val="FFFF99"/>
                </a:solidFill>
              </a:rPr>
              <a:t>flare stars</a:t>
            </a:r>
            <a:r>
              <a:rPr lang="en-GB" altLang="en-GB" sz="1600"/>
              <a:t>)?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Many stars satisfy these criteria</a:t>
            </a:r>
          </a:p>
        </p:txBody>
      </p:sp>
      <p:pic>
        <p:nvPicPr>
          <p:cNvPr id="182280" name="Picture 8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 l="21269" r="23203"/>
          <a:stretch>
            <a:fillRect/>
          </a:stretch>
        </p:blipFill>
        <p:spPr>
          <a:xfrm>
            <a:off x="5245100" y="2436813"/>
            <a:ext cx="3414713" cy="3773487"/>
          </a:xfrm>
          <a:solidFill>
            <a:srgbClr val="FFFF99"/>
          </a:solidFill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6C5A-602B-4BD9-A91E-4F09F4A1B55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Habitable zones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886700" cy="4508500"/>
          </a:xfrm>
        </p:spPr>
        <p:txBody>
          <a:bodyPr/>
          <a:lstStyle/>
          <a:p>
            <a:r>
              <a:rPr lang="en-GB" altLang="en-GB" sz="2000"/>
              <a:t>Liquid water probably essential for life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candidate planets must be in appropriate temperature range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temperature basically determined by distance from star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2400" b="1" i="1">
                <a:solidFill>
                  <a:srgbClr val="FFFF99"/>
                </a:solidFill>
                <a:latin typeface="Times" pitchFamily="18" charset="0"/>
              </a:rPr>
              <a:t>habitable zone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should allow for</a:t>
            </a:r>
            <a:br>
              <a:rPr lang="en-GB" altLang="en-GB" sz="1600"/>
            </a:br>
            <a:r>
              <a:rPr lang="en-GB" altLang="en-GB" sz="1600"/>
              <a:t>stellar evolution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i="1">
                <a:solidFill>
                  <a:srgbClr val="FFFF99"/>
                </a:solidFill>
                <a:latin typeface="Times" pitchFamily="18" charset="0"/>
              </a:rPr>
              <a:t>continuously </a:t>
            </a:r>
            <a:br>
              <a:rPr lang="en-GB" altLang="en-GB" i="1">
                <a:solidFill>
                  <a:srgbClr val="FFFF99"/>
                </a:solidFill>
                <a:latin typeface="Times" pitchFamily="18" charset="0"/>
              </a:rPr>
            </a:br>
            <a:r>
              <a:rPr lang="en-GB" altLang="en-GB" i="1">
                <a:solidFill>
                  <a:srgbClr val="FFFF99"/>
                </a:solidFill>
                <a:latin typeface="Times" pitchFamily="18" charset="0"/>
              </a:rPr>
              <a:t>habitable zone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also affected by </a:t>
            </a:r>
            <a:br>
              <a:rPr lang="en-GB" altLang="en-GB" sz="1600"/>
            </a:br>
            <a:r>
              <a:rPr lang="en-GB" altLang="en-GB" sz="1600"/>
              <a:t>size of planet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problem for low mass</a:t>
            </a:r>
            <a:br>
              <a:rPr lang="en-GB" altLang="en-GB" sz="1800"/>
            </a:br>
            <a:r>
              <a:rPr lang="en-GB" altLang="en-GB" sz="1800"/>
              <a:t>stars: tidal locking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planets face star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extremes of</a:t>
            </a:r>
            <a:br>
              <a:rPr lang="en-GB" altLang="en-GB" sz="1600"/>
            </a:br>
            <a:r>
              <a:rPr lang="en-GB" altLang="en-GB" sz="1600"/>
              <a:t>temperature</a:t>
            </a:r>
          </a:p>
        </p:txBody>
      </p:sp>
      <p:pic>
        <p:nvPicPr>
          <p:cNvPr id="181254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029075" y="2954338"/>
            <a:ext cx="4695825" cy="3297237"/>
          </a:xfrm>
        </p:spPr>
      </p:pic>
      <p:sp>
        <p:nvSpPr>
          <p:cNvPr id="181255" name="Freeform 7"/>
          <p:cNvSpPr>
            <a:spLocks/>
          </p:cNvSpPr>
          <p:nvPr/>
        </p:nvSpPr>
        <p:spPr bwMode="auto">
          <a:xfrm>
            <a:off x="4483100" y="3098800"/>
            <a:ext cx="2336800" cy="26670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1672"/>
              </a:cxn>
              <a:cxn ang="0">
                <a:pos x="864" y="1680"/>
              </a:cxn>
              <a:cxn ang="0">
                <a:pos x="1472" y="8"/>
              </a:cxn>
              <a:cxn ang="0">
                <a:pos x="8" y="0"/>
              </a:cxn>
            </a:cxnLst>
            <a:rect l="0" t="0" r="r" b="b"/>
            <a:pathLst>
              <a:path w="1472" h="1680">
                <a:moveTo>
                  <a:pt x="8" y="0"/>
                </a:moveTo>
                <a:lnTo>
                  <a:pt x="0" y="1672"/>
                </a:lnTo>
                <a:lnTo>
                  <a:pt x="864" y="1680"/>
                </a:lnTo>
                <a:lnTo>
                  <a:pt x="1472" y="8"/>
                </a:lnTo>
                <a:lnTo>
                  <a:pt x="8" y="0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4495800" y="3098800"/>
            <a:ext cx="4140200" cy="571500"/>
          </a:xfrm>
          <a:prstGeom prst="rect">
            <a:avLst/>
          </a:prstGeom>
          <a:solidFill>
            <a:srgbClr val="80008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1257" name="Text Box 9"/>
          <p:cNvSpPr txBox="1">
            <a:spLocks noChangeArrowheads="1"/>
          </p:cNvSpPr>
          <p:nvPr/>
        </p:nvSpPr>
        <p:spPr bwMode="auto">
          <a:xfrm>
            <a:off x="6108700" y="5422900"/>
            <a:ext cx="23749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600">
                <a:solidFill>
                  <a:srgbClr val="FFFF99"/>
                </a:solidFill>
                <a:latin typeface="Comic Sans MS" pitchFamily="66" charset="0"/>
              </a:rPr>
              <a:t>J.F. Kasting et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AB7-4FB4-45C1-8E4D-F2AC5DE1DEE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Planets in habitable zones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886700" cy="4508500"/>
          </a:xfrm>
        </p:spPr>
        <p:txBody>
          <a:bodyPr/>
          <a:lstStyle/>
          <a:p>
            <a:r>
              <a:rPr lang="en-GB" altLang="en-GB" sz="2000"/>
              <a:t>Some observed extrasolar planets are in habitable zone</a:t>
            </a:r>
          </a:p>
          <a:p>
            <a:pPr lvl="1"/>
            <a:r>
              <a:rPr lang="en-GB" altLang="en-GB" sz="1800"/>
              <a:t>remember these are (probably gas) giants</a:t>
            </a:r>
          </a:p>
          <a:p>
            <a:pPr lvl="1"/>
            <a:r>
              <a:rPr lang="en-GB" altLang="en-GB" sz="1800"/>
              <a:t>remember detection method biased in favour of planets near stars</a:t>
            </a:r>
          </a:p>
          <a:p>
            <a:pPr lvl="2"/>
            <a:r>
              <a:rPr lang="en-GB" altLang="en-GB" sz="1600"/>
              <a:t>certainly no </a:t>
            </a:r>
            <a:br>
              <a:rPr lang="en-GB" altLang="en-GB" sz="1600"/>
            </a:br>
            <a:r>
              <a:rPr lang="en-GB" altLang="en-GB" sz="1600"/>
              <a:t>evidence against</a:t>
            </a:r>
            <a:br>
              <a:rPr lang="en-GB" altLang="en-GB" sz="1600"/>
            </a:br>
            <a:r>
              <a:rPr lang="en-GB" altLang="en-GB" sz="1600"/>
              <a:t>habitable planets</a:t>
            </a:r>
          </a:p>
          <a:p>
            <a:pPr lvl="2"/>
            <a:r>
              <a:rPr lang="en-GB" altLang="en-GB" sz="1600"/>
              <a:t>also possibility of</a:t>
            </a:r>
            <a:br>
              <a:rPr lang="en-GB" altLang="en-GB" sz="1600"/>
            </a:br>
            <a:r>
              <a:rPr lang="en-GB" altLang="en-GB" sz="1600"/>
              <a:t>rocky satellites of</a:t>
            </a:r>
            <a:br>
              <a:rPr lang="en-GB" altLang="en-GB" sz="1600"/>
            </a:br>
            <a:r>
              <a:rPr lang="en-GB" altLang="en-GB" sz="1600"/>
              <a:t>gas giants</a:t>
            </a:r>
            <a:br>
              <a:rPr lang="en-GB" altLang="en-GB" sz="1600"/>
            </a:br>
            <a:r>
              <a:rPr lang="en-GB" altLang="en-GB" sz="1600"/>
              <a:t>(Ganymede, </a:t>
            </a:r>
            <a:br>
              <a:rPr lang="en-GB" altLang="en-GB" sz="1600"/>
            </a:br>
            <a:r>
              <a:rPr lang="en-GB" altLang="en-GB" sz="1600"/>
              <a:t>Callisto and Titan </a:t>
            </a:r>
            <a:br>
              <a:rPr lang="en-GB" altLang="en-GB" sz="1600"/>
            </a:br>
            <a:r>
              <a:rPr lang="en-GB" altLang="en-GB" sz="1600"/>
              <a:t>are Mercury-sized)</a:t>
            </a:r>
          </a:p>
        </p:txBody>
      </p:sp>
      <p:grpSp>
        <p:nvGrpSpPr>
          <p:cNvPr id="184331" name="Group 11"/>
          <p:cNvGrpSpPr>
            <a:grpSpLocks/>
          </p:cNvGrpSpPr>
          <p:nvPr/>
        </p:nvGrpSpPr>
        <p:grpSpPr bwMode="auto">
          <a:xfrm>
            <a:off x="4029075" y="2954338"/>
            <a:ext cx="4772025" cy="3297237"/>
            <a:chOff x="2538" y="1861"/>
            <a:chExt cx="3006" cy="2077"/>
          </a:xfrm>
        </p:grpSpPr>
        <p:pic>
          <p:nvPicPr>
            <p:cNvPr id="18432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38" y="1861"/>
              <a:ext cx="2958" cy="2077"/>
            </a:xfrm>
            <a:prstGeom prst="rect">
              <a:avLst/>
            </a:prstGeom>
          </p:spPr>
        </p:pic>
        <p:sp>
          <p:nvSpPr>
            <p:cNvPr id="184325" name="Freeform 5"/>
            <p:cNvSpPr>
              <a:spLocks/>
            </p:cNvSpPr>
            <p:nvPr/>
          </p:nvSpPr>
          <p:spPr bwMode="auto">
            <a:xfrm>
              <a:off x="2824" y="1952"/>
              <a:ext cx="1472" cy="168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672"/>
                </a:cxn>
                <a:cxn ang="0">
                  <a:pos x="864" y="1680"/>
                </a:cxn>
                <a:cxn ang="0">
                  <a:pos x="1472" y="8"/>
                </a:cxn>
                <a:cxn ang="0">
                  <a:pos x="8" y="0"/>
                </a:cxn>
              </a:cxnLst>
              <a:rect l="0" t="0" r="r" b="b"/>
              <a:pathLst>
                <a:path w="1472" h="1680">
                  <a:moveTo>
                    <a:pt x="8" y="0"/>
                  </a:moveTo>
                  <a:lnTo>
                    <a:pt x="0" y="1672"/>
                  </a:lnTo>
                  <a:lnTo>
                    <a:pt x="864" y="1680"/>
                  </a:lnTo>
                  <a:lnTo>
                    <a:pt x="1472" y="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327" name="Text Box 7"/>
            <p:cNvSpPr txBox="1">
              <a:spLocks noChangeArrowheads="1"/>
            </p:cNvSpPr>
            <p:nvPr/>
          </p:nvSpPr>
          <p:spPr bwMode="auto">
            <a:xfrm>
              <a:off x="3848" y="3416"/>
              <a:ext cx="1496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GB" sz="1600">
                  <a:solidFill>
                    <a:srgbClr val="FFFF99"/>
                  </a:solidFill>
                  <a:latin typeface="Comic Sans MS" pitchFamily="66" charset="0"/>
                </a:rPr>
                <a:t>J.F. Kasting et al.</a:t>
              </a:r>
            </a:p>
          </p:txBody>
        </p:sp>
        <p:pic>
          <p:nvPicPr>
            <p:cNvPr id="184329" name="Picture 9"/>
            <p:cNvPicPr>
              <a:picLocks noChangeAspect="1" noChangeArrowheads="1"/>
            </p:cNvPicPr>
            <p:nvPr/>
          </p:nvPicPr>
          <p:blipFill>
            <a:blip r:embed="rId4"/>
            <a:srcRect l="15469" b="12599"/>
            <a:stretch>
              <a:fillRect/>
            </a:stretch>
          </p:blipFill>
          <p:spPr bwMode="auto">
            <a:xfrm>
              <a:off x="2855" y="1872"/>
              <a:ext cx="2689" cy="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4330" name="Text Box 10"/>
            <p:cNvSpPr txBox="1">
              <a:spLocks noChangeArrowheads="1"/>
            </p:cNvSpPr>
            <p:nvPr/>
          </p:nvSpPr>
          <p:spPr bwMode="auto">
            <a:xfrm>
              <a:off x="3232" y="2264"/>
              <a:ext cx="10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GB" sz="1600">
                  <a:latin typeface="Times" pitchFamily="18" charset="0"/>
                </a:rPr>
                <a:t>Extrasolar planets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96B-FCD8-4EB7-BD62-5590D276090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Signs of life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5956300" cy="4114800"/>
          </a:xfrm>
        </p:spPr>
        <p:txBody>
          <a:bodyPr/>
          <a:lstStyle/>
          <a:p>
            <a:r>
              <a:rPr lang="en-GB" altLang="en-GB" sz="2000"/>
              <a:t>Oxygen is highly reactive</a:t>
            </a:r>
          </a:p>
          <a:p>
            <a:pPr lvl="1"/>
            <a:r>
              <a:rPr lang="en-GB" altLang="en-GB" sz="1800"/>
              <a:t>not stable in atmosphere: maintained by plants</a:t>
            </a:r>
          </a:p>
          <a:p>
            <a:pPr lvl="1"/>
            <a:r>
              <a:rPr lang="en-GB" altLang="en-GB" sz="1800"/>
              <a:t>earliest fossils already photosynthesising</a:t>
            </a:r>
          </a:p>
          <a:p>
            <a:pPr lvl="2"/>
            <a:r>
              <a:rPr lang="en-GB" altLang="en-GB" sz="1600"/>
              <a:t>oxygen in atmosphere good indicator of life even in early stages</a:t>
            </a:r>
          </a:p>
          <a:p>
            <a:pPr lvl="1"/>
            <a:r>
              <a:rPr lang="en-GB" altLang="en-GB" sz="1800"/>
              <a:t>spectroscopic detection </a:t>
            </a:r>
            <a:br>
              <a:rPr lang="en-GB" altLang="en-GB" sz="1800"/>
            </a:br>
            <a:r>
              <a:rPr lang="en-GB" altLang="en-GB" sz="1800"/>
              <a:t>possible</a:t>
            </a:r>
          </a:p>
          <a:p>
            <a:pPr lvl="2"/>
            <a:r>
              <a:rPr lang="en-GB" altLang="en-GB" sz="1600"/>
              <a:t>in infra-red to reduce </a:t>
            </a:r>
            <a:br>
              <a:rPr lang="en-GB" altLang="en-GB" sz="1600"/>
            </a:br>
            <a:r>
              <a:rPr lang="en-GB" altLang="en-GB" sz="1600"/>
              <a:t>background from star</a:t>
            </a:r>
          </a:p>
          <a:p>
            <a:pPr lvl="2"/>
            <a:r>
              <a:rPr lang="en-GB" altLang="en-GB" sz="1600"/>
              <a:t>good for 3-atom molecules</a:t>
            </a:r>
          </a:p>
          <a:p>
            <a:pPr lvl="2"/>
            <a:r>
              <a:rPr lang="en-GB" altLang="en-GB" sz="1600"/>
              <a:t>detect CO</a:t>
            </a:r>
            <a:r>
              <a:rPr lang="en-GB" altLang="en-GB" sz="1600" baseline="-25000"/>
              <a:t>2</a:t>
            </a:r>
            <a:r>
              <a:rPr lang="en-GB" altLang="en-GB" sz="1600"/>
              <a:t> (atmosphere),</a:t>
            </a:r>
            <a:br>
              <a:rPr lang="en-GB" altLang="en-GB" sz="1600"/>
            </a:br>
            <a:r>
              <a:rPr lang="en-GB" altLang="en-GB" sz="1600"/>
              <a:t>H</a:t>
            </a:r>
            <a:r>
              <a:rPr lang="en-GB" altLang="en-GB" sz="1600" baseline="-25000"/>
              <a:t>2</a:t>
            </a:r>
            <a:r>
              <a:rPr lang="en-GB" altLang="en-GB" sz="1600"/>
              <a:t>O (oceans), O</a:t>
            </a:r>
            <a:r>
              <a:rPr lang="en-GB" altLang="en-GB" sz="1600" baseline="-25000"/>
              <a:t>3</a:t>
            </a:r>
            <a:r>
              <a:rPr lang="en-GB" altLang="en-GB" sz="1600"/>
              <a:t> (life)</a:t>
            </a:r>
          </a:p>
        </p:txBody>
      </p:sp>
      <p:pic>
        <p:nvPicPr>
          <p:cNvPr id="183302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 l="3580" t="9264" r="3580" b="9264"/>
          <a:stretch>
            <a:fillRect/>
          </a:stretch>
        </p:blipFill>
        <p:spPr>
          <a:xfrm>
            <a:off x="4764088" y="3589338"/>
            <a:ext cx="3930650" cy="2665412"/>
          </a:xfrm>
          <a:noFill/>
          <a:ln/>
        </p:spPr>
      </p:pic>
      <p:pic>
        <p:nvPicPr>
          <p:cNvPr id="183303" name="Picture 7"/>
          <p:cNvPicPr>
            <a:picLocks noChangeAspect="1" noChangeArrowheads="1"/>
          </p:cNvPicPr>
          <p:nvPr/>
        </p:nvPicPr>
        <p:blipFill>
          <a:blip r:embed="rId4"/>
          <a:srcRect l="5809" t="5669" r="5809" b="6804"/>
          <a:stretch>
            <a:fillRect/>
          </a:stretch>
        </p:blipFill>
        <p:spPr bwMode="auto">
          <a:xfrm>
            <a:off x="6707188" y="1766888"/>
            <a:ext cx="1889125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304" name="Text Box 8"/>
          <p:cNvSpPr txBox="1">
            <a:spLocks noChangeArrowheads="1"/>
          </p:cNvSpPr>
          <p:nvPr/>
        </p:nvSpPr>
        <p:spPr bwMode="auto">
          <a:xfrm>
            <a:off x="1803400" y="5588000"/>
            <a:ext cx="3060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altLang="en-GB" sz="1600" dirty="0">
                <a:solidFill>
                  <a:srgbClr val="FFFF99"/>
                </a:solidFill>
                <a:latin typeface="Comic Sans MS" pitchFamily="66" charset="0"/>
              </a:rPr>
              <a:t>Simulated image and spectrum from DARWIN homepage</a:t>
            </a:r>
            <a:endParaRPr lang="en-GB" altLang="en-GB" dirty="0">
              <a:solidFill>
                <a:srgbClr val="FFFF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Professional 2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FF99CC"/>
      </a:hlink>
      <a:folHlink>
        <a:srgbClr val="CBCBCB"/>
      </a:folHlink>
    </a:clrScheme>
    <a:fontScheme name="Professional">
      <a:majorFont>
        <a:latin typeface="Helvetic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98:Templates:Presentation Designs:Professional</Template>
  <TotalTime>2489</TotalTime>
  <Words>892</Words>
  <Application>Microsoft PowerPoint</Application>
  <PresentationFormat>On-screen Show (4:3)</PresentationFormat>
  <Paragraphs>199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Times New Roman</vt:lpstr>
      <vt:lpstr>Helvetica</vt:lpstr>
      <vt:lpstr>Comic Sans MS</vt:lpstr>
      <vt:lpstr>Monotype Sorts</vt:lpstr>
      <vt:lpstr>Wingdings</vt:lpstr>
      <vt:lpstr>Times</vt:lpstr>
      <vt:lpstr>Professional</vt:lpstr>
      <vt:lpstr>Planets and life</vt:lpstr>
      <vt:lpstr>Detection of Earth-like planets</vt:lpstr>
      <vt:lpstr>Life on Earth: the fossil record</vt:lpstr>
      <vt:lpstr>Life on Earth: implications</vt:lpstr>
      <vt:lpstr>Life elsewhere:  the solar system</vt:lpstr>
      <vt:lpstr>Life elsewhere: other stars</vt:lpstr>
      <vt:lpstr>Habitable zones</vt:lpstr>
      <vt:lpstr>Planets in habitable zones</vt:lpstr>
      <vt:lpstr>Signs of life</vt:lpstr>
      <vt:lpstr>Life like us?</vt:lpstr>
      <vt:lpstr>Search for Extra-Terrestrial Intelligence</vt:lpstr>
      <vt:lpstr>What if….</vt:lpstr>
      <vt:lpstr>Conclusions</vt:lpstr>
    </vt:vector>
  </TitlesOfParts>
  <Company>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The Night Sky</dc:title>
  <dc:creator>Susan Cartwright</dc:creator>
  <cp:lastModifiedBy>Susan Cartwright</cp:lastModifiedBy>
  <cp:revision>166</cp:revision>
  <dcterms:created xsi:type="dcterms:W3CDTF">2001-07-03T18:56:06Z</dcterms:created>
  <dcterms:modified xsi:type="dcterms:W3CDTF">2008-09-22T15:35:22Z</dcterms:modified>
</cp:coreProperties>
</file>