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3"/>
  </p:notesMasterIdLst>
  <p:sldIdLst>
    <p:sldId id="256" r:id="rId2"/>
    <p:sldId id="258" r:id="rId3"/>
    <p:sldId id="257" r:id="rId4"/>
    <p:sldId id="262" r:id="rId5"/>
    <p:sldId id="260" r:id="rId6"/>
    <p:sldId id="259" r:id="rId7"/>
    <p:sldId id="261" r:id="rId8"/>
    <p:sldId id="264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clrMru>
    <a:srgbClr val="FF9933"/>
    <a:srgbClr val="669900"/>
    <a:srgbClr val="66FFFF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-2490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</a:defRPr>
            </a:lvl1pPr>
          </a:lstStyle>
          <a:p>
            <a:endParaRPr lang="en-GB" alt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</a:defRPr>
            </a:lvl1pPr>
          </a:lstStyle>
          <a:p>
            <a:endParaRPr lang="en-GB" altLang="en-GB"/>
          </a:p>
        </p:txBody>
      </p:sp>
      <p:sp>
        <p:nvSpPr>
          <p:cNvPr id="614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GB" smtClean="0"/>
              <a:t>Click to edit Master text styles</a:t>
            </a:r>
          </a:p>
          <a:p>
            <a:pPr lvl="1"/>
            <a:r>
              <a:rPr lang="en-GB" altLang="en-GB" smtClean="0"/>
              <a:t>Second level</a:t>
            </a:r>
          </a:p>
          <a:p>
            <a:pPr lvl="2"/>
            <a:r>
              <a:rPr lang="en-GB" altLang="en-GB" smtClean="0"/>
              <a:t>Third level</a:t>
            </a:r>
          </a:p>
          <a:p>
            <a:pPr lvl="3"/>
            <a:r>
              <a:rPr lang="en-GB" altLang="en-GB" smtClean="0"/>
              <a:t>Fourth level</a:t>
            </a:r>
          </a:p>
          <a:p>
            <a:pPr lvl="4"/>
            <a:r>
              <a:rPr lang="en-GB" altLang="en-GB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</a:defRPr>
            </a:lvl1pPr>
          </a:lstStyle>
          <a:p>
            <a:endParaRPr lang="en-GB" altLang="en-GB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</a:defRPr>
            </a:lvl1pPr>
          </a:lstStyle>
          <a:p>
            <a:fld id="{BACDFF4E-9BC9-44C4-A800-D49EAFD59054}" type="slidenum">
              <a:rPr lang="en-GB" altLang="en-GB"/>
              <a:pPr/>
              <a:t>‹#›</a:t>
            </a:fld>
            <a:endParaRPr lang="en-GB" alt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DFF4E-9BC9-44C4-A800-D49EAFD59054}" type="slidenum">
              <a:rPr lang="en-GB" altLang="en-GB" smtClean="0"/>
              <a:pPr/>
              <a:t>4</a:t>
            </a:fld>
            <a:endParaRPr lang="en-GB" alt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DFF4E-9BC9-44C4-A800-D49EAFD59054}" type="slidenum">
              <a:rPr lang="en-GB" altLang="en-GB" smtClean="0"/>
              <a:pPr/>
              <a:t>6</a:t>
            </a:fld>
            <a:endParaRPr lang="en-GB" alt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377825" y="1676400"/>
            <a:ext cx="8389938" cy="4421188"/>
            <a:chOff x="238" y="1056"/>
            <a:chExt cx="5285" cy="2785"/>
          </a:xfrm>
        </p:grpSpPr>
        <p:grpSp>
          <p:nvGrpSpPr>
            <p:cNvPr id="3075" name="Group 3"/>
            <p:cNvGrpSpPr>
              <a:grpSpLocks/>
            </p:cNvGrpSpPr>
            <p:nvPr/>
          </p:nvGrpSpPr>
          <p:grpSpPr bwMode="auto">
            <a:xfrm>
              <a:off x="238" y="1056"/>
              <a:ext cx="5285" cy="1393"/>
              <a:chOff x="238" y="1056"/>
              <a:chExt cx="5285" cy="1393"/>
            </a:xfrm>
          </p:grpSpPr>
          <p:sp>
            <p:nvSpPr>
              <p:cNvPr id="3076" name="Rectangle 4"/>
              <p:cNvSpPr>
                <a:spLocks noChangeArrowheads="1"/>
              </p:cNvSpPr>
              <p:nvPr/>
            </p:nvSpPr>
            <p:spPr bwMode="auto">
              <a:xfrm>
                <a:off x="243" y="1057"/>
                <a:ext cx="5272" cy="1391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7" name="Freeform 5"/>
              <p:cNvSpPr>
                <a:spLocks/>
              </p:cNvSpPr>
              <p:nvPr/>
            </p:nvSpPr>
            <p:spPr bwMode="auto">
              <a:xfrm>
                <a:off x="238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0" y="0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0" y="0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78" name="Freeform 6"/>
              <p:cNvSpPr>
                <a:spLocks/>
              </p:cNvSpPr>
              <p:nvPr/>
            </p:nvSpPr>
            <p:spPr bwMode="auto">
              <a:xfrm>
                <a:off x="250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5272" y="1392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5272" y="1392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079" name="Group 7"/>
            <p:cNvGrpSpPr>
              <a:grpSpLocks/>
            </p:cNvGrpSpPr>
            <p:nvPr/>
          </p:nvGrpSpPr>
          <p:grpSpPr bwMode="auto">
            <a:xfrm>
              <a:off x="240" y="3744"/>
              <a:ext cx="5281" cy="97"/>
              <a:chOff x="240" y="3744"/>
              <a:chExt cx="5281" cy="97"/>
            </a:xfrm>
          </p:grpSpPr>
          <p:sp>
            <p:nvSpPr>
              <p:cNvPr id="3080" name="Rectangle 8"/>
              <p:cNvSpPr>
                <a:spLocks noChangeArrowheads="1"/>
              </p:cNvSpPr>
              <p:nvPr/>
            </p:nvSpPr>
            <p:spPr bwMode="auto">
              <a:xfrm>
                <a:off x="240" y="3744"/>
                <a:ext cx="5280" cy="96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1" name="Freeform 9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0" y="0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0" y="0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2" name="Freeform 10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5280" y="96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5280" y="96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083" name="Group 11"/>
            <p:cNvGrpSpPr>
              <a:grpSpLocks/>
            </p:cNvGrpSpPr>
            <p:nvPr/>
          </p:nvGrpSpPr>
          <p:grpSpPr bwMode="auto">
            <a:xfrm>
              <a:off x="338" y="1200"/>
              <a:ext cx="97" cy="1104"/>
              <a:chOff x="338" y="1200"/>
              <a:chExt cx="97" cy="1104"/>
            </a:xfrm>
          </p:grpSpPr>
          <p:sp useBgFill="1">
            <p:nvSpPr>
              <p:cNvPr id="3084" name="Rectangle 12"/>
              <p:cNvSpPr>
                <a:spLocks noChangeArrowheads="1"/>
              </p:cNvSpPr>
              <p:nvPr/>
            </p:nvSpPr>
            <p:spPr bwMode="auto">
              <a:xfrm>
                <a:off x="338" y="1201"/>
                <a:ext cx="96" cy="1103"/>
              </a:xfrm>
              <a:prstGeom prst="rect">
                <a:avLst/>
              </a:prstGeom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5" name="Freeform 13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96" y="1103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96" y="1103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6" name="Freeform 14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0" y="0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0" y="0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3087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836613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038600"/>
            <a:ext cx="6400800" cy="1752600"/>
          </a:xfrm>
        </p:spPr>
        <p:txBody>
          <a:bodyPr anchor="ctr"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089" name="Rectangle 17"/>
          <p:cNvSpPr>
            <a:spLocks noGrp="1" noChangeArrowheads="1"/>
          </p:cNvSpPr>
          <p:nvPr>
            <p:ph type="dt" sz="quarter" idx="2"/>
          </p:nvPr>
        </p:nvSpPr>
        <p:spPr>
          <a:xfrm>
            <a:off x="381000" y="6324600"/>
            <a:ext cx="1905000" cy="457200"/>
          </a:xfrm>
        </p:spPr>
        <p:txBody>
          <a:bodyPr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3090" name="Rectangle 18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3091" name="Rectangle 1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fld id="{97F7B295-167D-4A88-B61E-D421700B12F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8D0A1B-7502-499B-9D42-A069B6534AF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42900"/>
            <a:ext cx="1943100" cy="5524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42900"/>
            <a:ext cx="5676900" cy="5524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12048A-D51B-4676-B9D9-4D50EAD581D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2900"/>
            <a:ext cx="7772400" cy="11049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752600"/>
            <a:ext cx="3810000" cy="4114800"/>
          </a:xfrm>
        </p:spPr>
        <p:txBody>
          <a:bodyPr/>
          <a:lstStyle>
            <a:lvl1pPr>
              <a:defRPr>
                <a:effectLst/>
              </a:defRPr>
            </a:lvl1pPr>
            <a:lvl2pPr>
              <a:defRPr>
                <a:effectLst/>
              </a:defRPr>
            </a:lvl2pPr>
            <a:lvl3pPr>
              <a:defRPr>
                <a:effectLst/>
              </a:defRPr>
            </a:lvl3pPr>
            <a:lvl4pPr>
              <a:defRPr>
                <a:effectLst/>
              </a:defRPr>
            </a:lvl4pPr>
            <a:lvl5pPr>
              <a:defRPr>
                <a:effectLst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10000" cy="4114800"/>
          </a:xfrm>
        </p:spPr>
        <p:txBody>
          <a:bodyPr/>
          <a:lstStyle>
            <a:lvl1pPr>
              <a:defRPr>
                <a:effectLst/>
              </a:defRPr>
            </a:lvl1pPr>
            <a:lvl2pPr>
              <a:defRPr>
                <a:effectLst/>
              </a:defRPr>
            </a:lvl2pPr>
            <a:lvl3pPr>
              <a:defRPr>
                <a:effectLst/>
              </a:defRPr>
            </a:lvl3pPr>
            <a:lvl4pPr>
              <a:defRPr>
                <a:effectLst/>
              </a:defRPr>
            </a:lvl4pPr>
            <a:lvl5pPr>
              <a:defRPr>
                <a:effectLst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3230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230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3230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9DBDAD1-277A-41AE-841C-DBB3D52E430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2900"/>
            <a:ext cx="7772400" cy="11049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752600"/>
            <a:ext cx="3810000" cy="4114800"/>
          </a:xfrm>
        </p:spPr>
        <p:txBody>
          <a:bodyPr/>
          <a:lstStyle>
            <a:lvl1pPr>
              <a:defRPr>
                <a:effectLst/>
              </a:defRPr>
            </a:lvl1pPr>
            <a:lvl2pPr>
              <a:defRPr>
                <a:effectLst/>
              </a:defRPr>
            </a:lvl2pPr>
            <a:lvl3pPr>
              <a:defRPr>
                <a:effectLst/>
              </a:defRPr>
            </a:lvl3pPr>
            <a:lvl4pPr>
              <a:defRPr>
                <a:effectLst/>
              </a:defRPr>
            </a:lvl4pPr>
            <a:lvl5pPr>
              <a:defRPr>
                <a:effectLst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00600" y="1752600"/>
            <a:ext cx="3810000" cy="1981200"/>
          </a:xfrm>
        </p:spPr>
        <p:txBody>
          <a:bodyPr/>
          <a:lstStyle>
            <a:lvl1pPr>
              <a:defRPr>
                <a:effectLst/>
              </a:defRPr>
            </a:lvl1pPr>
            <a:lvl2pPr>
              <a:defRPr>
                <a:effectLst/>
              </a:defRPr>
            </a:lvl2pPr>
            <a:lvl3pPr>
              <a:defRPr>
                <a:effectLst/>
              </a:defRPr>
            </a:lvl3pPr>
            <a:lvl4pPr>
              <a:defRPr>
                <a:effectLst/>
              </a:defRPr>
            </a:lvl4pPr>
            <a:lvl5pPr>
              <a:defRPr>
                <a:effectLst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00600" y="3886200"/>
            <a:ext cx="3810000" cy="1981200"/>
          </a:xfrm>
        </p:spPr>
        <p:txBody>
          <a:bodyPr/>
          <a:lstStyle>
            <a:lvl1pPr>
              <a:defRPr>
                <a:effectLst/>
              </a:defRPr>
            </a:lvl1pPr>
            <a:lvl2pPr>
              <a:defRPr>
                <a:effectLst/>
              </a:defRPr>
            </a:lvl2pPr>
            <a:lvl3pPr>
              <a:defRPr>
                <a:effectLst/>
              </a:defRPr>
            </a:lvl3pPr>
            <a:lvl4pPr>
              <a:defRPr>
                <a:effectLst/>
              </a:defRPr>
            </a:lvl4pPr>
            <a:lvl5pPr>
              <a:defRPr>
                <a:effectLst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381000" y="63230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230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858000" y="63230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E837FCC-F1E0-4F02-BD65-A462489821D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2900"/>
            <a:ext cx="7772400" cy="11049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752600"/>
            <a:ext cx="7772400" cy="1981200"/>
          </a:xfrm>
        </p:spPr>
        <p:txBody>
          <a:bodyPr/>
          <a:lstStyle>
            <a:lvl1pPr>
              <a:defRPr>
                <a:effectLst/>
              </a:defRPr>
            </a:lvl1pPr>
            <a:lvl2pPr>
              <a:defRPr>
                <a:effectLst/>
              </a:defRPr>
            </a:lvl2pPr>
            <a:lvl3pPr>
              <a:defRPr>
                <a:effectLst/>
              </a:defRPr>
            </a:lvl3pPr>
            <a:lvl4pPr>
              <a:defRPr>
                <a:effectLst/>
              </a:defRPr>
            </a:lvl4pPr>
            <a:lvl5pPr>
              <a:defRPr>
                <a:effectLst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00" y="3886200"/>
            <a:ext cx="7772400" cy="1981200"/>
          </a:xfrm>
        </p:spPr>
        <p:txBody>
          <a:bodyPr/>
          <a:lstStyle>
            <a:lvl1pPr>
              <a:defRPr>
                <a:effectLst/>
              </a:defRPr>
            </a:lvl1pPr>
            <a:lvl2pPr>
              <a:defRPr>
                <a:effectLst/>
              </a:defRPr>
            </a:lvl2pPr>
            <a:lvl3pPr>
              <a:defRPr>
                <a:effectLst/>
              </a:defRPr>
            </a:lvl3pPr>
            <a:lvl4pPr>
              <a:defRPr>
                <a:effectLst/>
              </a:defRPr>
            </a:lvl4pPr>
            <a:lvl5pPr>
              <a:defRPr>
                <a:effectLst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3230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230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3230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C47A1D3-4989-4BBF-992A-3B807F43CE7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2900"/>
            <a:ext cx="7772400" cy="11049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752600"/>
            <a:ext cx="3810000" cy="4114800"/>
          </a:xfrm>
        </p:spPr>
        <p:txBody>
          <a:bodyPr/>
          <a:lstStyle>
            <a:lvl1pPr>
              <a:defRPr>
                <a:effectLst/>
              </a:defRPr>
            </a:lvl1pPr>
            <a:lvl2pPr>
              <a:defRPr>
                <a:effectLst/>
              </a:defRPr>
            </a:lvl2pPr>
            <a:lvl3pPr>
              <a:defRPr>
                <a:effectLst/>
              </a:defRPr>
            </a:lvl3pPr>
            <a:lvl4pPr>
              <a:defRPr>
                <a:effectLst/>
              </a:defRPr>
            </a:lvl4pPr>
            <a:lvl5pPr>
              <a:defRPr>
                <a:effectLst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800600" y="1752600"/>
            <a:ext cx="3810000" cy="41148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3230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230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3230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60A27EF-8C77-431F-BB00-E0898F79CC6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effectLst/>
              </a:defRPr>
            </a:lvl1pPr>
            <a:lvl2pPr>
              <a:defRPr>
                <a:effectLst/>
              </a:defRPr>
            </a:lvl2pPr>
            <a:lvl3pPr>
              <a:defRPr>
                <a:effectLst/>
              </a:defRPr>
            </a:lvl3pPr>
            <a:lvl4pPr>
              <a:defRPr>
                <a:effectLst/>
              </a:defRPr>
            </a:lvl4pPr>
            <a:lvl5pPr>
              <a:defRPr>
                <a:effectLst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CE8110-4A94-4652-B167-BFD107D8903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52040D-5041-4EC4-8C12-250C6074262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52600"/>
            <a:ext cx="3810000" cy="4114800"/>
          </a:xfrm>
        </p:spPr>
        <p:txBody>
          <a:bodyPr/>
          <a:lstStyle>
            <a:lvl1pPr>
              <a:defRPr sz="2800">
                <a:effectLst/>
              </a:defRPr>
            </a:lvl1pPr>
            <a:lvl2pPr>
              <a:defRPr sz="2400">
                <a:effectLst/>
              </a:defRPr>
            </a:lvl2pPr>
            <a:lvl3pPr>
              <a:defRPr sz="2000">
                <a:effectLst/>
              </a:defRPr>
            </a:lvl3pPr>
            <a:lvl4pPr>
              <a:defRPr sz="1800">
                <a:effectLst/>
              </a:defRPr>
            </a:lvl4pPr>
            <a:lvl5pPr>
              <a:defRPr sz="1800"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10000" cy="4114800"/>
          </a:xfrm>
        </p:spPr>
        <p:txBody>
          <a:bodyPr/>
          <a:lstStyle>
            <a:lvl1pPr>
              <a:defRPr sz="2800">
                <a:effectLst/>
              </a:defRPr>
            </a:lvl1pPr>
            <a:lvl2pPr>
              <a:defRPr sz="2400">
                <a:effectLst/>
              </a:defRPr>
            </a:lvl2pPr>
            <a:lvl3pPr>
              <a:defRPr sz="2000">
                <a:effectLst/>
              </a:defRPr>
            </a:lvl3pPr>
            <a:lvl4pPr>
              <a:defRPr sz="1800">
                <a:effectLst/>
              </a:defRPr>
            </a:lvl4pPr>
            <a:lvl5pPr>
              <a:defRPr sz="1800"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96FE6B-C485-4330-8407-37D7B15B28C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4D80D2-DE6E-4844-8B6E-FD42C00F05B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161E6-1266-447B-B121-DCD6B5DD46E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F9C3E0-CD0E-44A2-B083-C6C1C5D9C6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7A436C-B8B8-497D-9AD8-80A0F82057E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798E40-19B2-466C-B410-5D3A3B09CEF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381000" y="304800"/>
            <a:ext cx="8383588" cy="6022975"/>
            <a:chOff x="240" y="192"/>
            <a:chExt cx="5281" cy="3794"/>
          </a:xfrm>
        </p:grpSpPr>
        <p:grpSp>
          <p:nvGrpSpPr>
            <p:cNvPr id="2051" name="Group 3"/>
            <p:cNvGrpSpPr>
              <a:grpSpLocks/>
            </p:cNvGrpSpPr>
            <p:nvPr/>
          </p:nvGrpSpPr>
          <p:grpSpPr bwMode="auto">
            <a:xfrm>
              <a:off x="240" y="1008"/>
              <a:ext cx="5281" cy="2978"/>
              <a:chOff x="240" y="1008"/>
              <a:chExt cx="5281" cy="2978"/>
            </a:xfrm>
          </p:grpSpPr>
          <p:sp>
            <p:nvSpPr>
              <p:cNvPr id="2052" name="Rectangle 4"/>
              <p:cNvSpPr>
                <a:spLocks noChangeArrowheads="1"/>
              </p:cNvSpPr>
              <p:nvPr/>
            </p:nvSpPr>
            <p:spPr bwMode="auto">
              <a:xfrm>
                <a:off x="245" y="1010"/>
                <a:ext cx="5269" cy="2976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053" name="Freeform 5"/>
              <p:cNvSpPr>
                <a:spLocks/>
              </p:cNvSpPr>
              <p:nvPr/>
            </p:nvSpPr>
            <p:spPr bwMode="auto">
              <a:xfrm>
                <a:off x="240" y="1008"/>
                <a:ext cx="5269" cy="2977"/>
              </a:xfrm>
              <a:custGeom>
                <a:avLst/>
                <a:gdLst/>
                <a:ahLst/>
                <a:cxnLst>
                  <a:cxn ang="0">
                    <a:pos x="5268" y="0"/>
                  </a:cxn>
                  <a:cxn ang="0">
                    <a:pos x="0" y="0"/>
                  </a:cxn>
                  <a:cxn ang="0">
                    <a:pos x="0" y="2976"/>
                  </a:cxn>
                </a:cxnLst>
                <a:rect l="0" t="0" r="r" b="b"/>
                <a:pathLst>
                  <a:path w="5269" h="2977">
                    <a:moveTo>
                      <a:pt x="5268" y="0"/>
                    </a:moveTo>
                    <a:lnTo>
                      <a:pt x="0" y="0"/>
                    </a:lnTo>
                    <a:lnTo>
                      <a:pt x="0" y="2976"/>
                    </a:lnTo>
                  </a:path>
                </a:pathLst>
              </a:custGeom>
              <a:noFill/>
              <a:ln w="28575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54" name="Freeform 6"/>
              <p:cNvSpPr>
                <a:spLocks/>
              </p:cNvSpPr>
              <p:nvPr/>
            </p:nvSpPr>
            <p:spPr bwMode="auto">
              <a:xfrm>
                <a:off x="252" y="1008"/>
                <a:ext cx="5269" cy="2977"/>
              </a:xfrm>
              <a:custGeom>
                <a:avLst/>
                <a:gdLst/>
                <a:ahLst/>
                <a:cxnLst>
                  <a:cxn ang="0">
                    <a:pos x="5268" y="0"/>
                  </a:cxn>
                  <a:cxn ang="0">
                    <a:pos x="5268" y="2976"/>
                  </a:cxn>
                  <a:cxn ang="0">
                    <a:pos x="0" y="2976"/>
                  </a:cxn>
                </a:cxnLst>
                <a:rect l="0" t="0" r="r" b="b"/>
                <a:pathLst>
                  <a:path w="5269" h="2977">
                    <a:moveTo>
                      <a:pt x="5268" y="0"/>
                    </a:moveTo>
                    <a:lnTo>
                      <a:pt x="5268" y="2976"/>
                    </a:lnTo>
                    <a:lnTo>
                      <a:pt x="0" y="2976"/>
                    </a:lnTo>
                  </a:path>
                </a:pathLst>
              </a:custGeom>
              <a:noFill/>
              <a:ln w="285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2055" name="Group 7"/>
            <p:cNvGrpSpPr>
              <a:grpSpLocks/>
            </p:cNvGrpSpPr>
            <p:nvPr/>
          </p:nvGrpSpPr>
          <p:grpSpPr bwMode="auto">
            <a:xfrm>
              <a:off x="336" y="1103"/>
              <a:ext cx="97" cy="2785"/>
              <a:chOff x="336" y="1103"/>
              <a:chExt cx="97" cy="2785"/>
            </a:xfrm>
          </p:grpSpPr>
          <p:sp>
            <p:nvSpPr>
              <p:cNvPr id="2056" name="Rectangle 8"/>
              <p:cNvSpPr>
                <a:spLocks noChangeArrowheads="1"/>
              </p:cNvSpPr>
              <p:nvPr/>
            </p:nvSpPr>
            <p:spPr bwMode="auto">
              <a:xfrm>
                <a:off x="336" y="1104"/>
                <a:ext cx="96" cy="2784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057" name="Freeform 9"/>
              <p:cNvSpPr>
                <a:spLocks/>
              </p:cNvSpPr>
              <p:nvPr/>
            </p:nvSpPr>
            <p:spPr bwMode="auto">
              <a:xfrm>
                <a:off x="336" y="1103"/>
                <a:ext cx="97" cy="2785"/>
              </a:xfrm>
              <a:custGeom>
                <a:avLst/>
                <a:gdLst/>
                <a:ahLst/>
                <a:cxnLst>
                  <a:cxn ang="0">
                    <a:pos x="0" y="2784"/>
                  </a:cxn>
                  <a:cxn ang="0">
                    <a:pos x="96" y="2784"/>
                  </a:cxn>
                  <a:cxn ang="0">
                    <a:pos x="96" y="0"/>
                  </a:cxn>
                </a:cxnLst>
                <a:rect l="0" t="0" r="r" b="b"/>
                <a:pathLst>
                  <a:path w="97" h="2785">
                    <a:moveTo>
                      <a:pt x="0" y="2784"/>
                    </a:moveTo>
                    <a:lnTo>
                      <a:pt x="96" y="2784"/>
                    </a:lnTo>
                    <a:lnTo>
                      <a:pt x="96" y="0"/>
                    </a:lnTo>
                  </a:path>
                </a:pathLst>
              </a:custGeom>
              <a:noFill/>
              <a:ln w="28575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58" name="Freeform 10"/>
              <p:cNvSpPr>
                <a:spLocks/>
              </p:cNvSpPr>
              <p:nvPr/>
            </p:nvSpPr>
            <p:spPr bwMode="auto">
              <a:xfrm>
                <a:off x="336" y="1103"/>
                <a:ext cx="97" cy="2785"/>
              </a:xfrm>
              <a:custGeom>
                <a:avLst/>
                <a:gdLst/>
                <a:ahLst/>
                <a:cxnLst>
                  <a:cxn ang="0">
                    <a:pos x="0" y="2784"/>
                  </a:cxn>
                  <a:cxn ang="0">
                    <a:pos x="0" y="0"/>
                  </a:cxn>
                  <a:cxn ang="0">
                    <a:pos x="96" y="0"/>
                  </a:cxn>
                </a:cxnLst>
                <a:rect l="0" t="0" r="r" b="b"/>
                <a:pathLst>
                  <a:path w="97" h="2785">
                    <a:moveTo>
                      <a:pt x="0" y="2784"/>
                    </a:moveTo>
                    <a:lnTo>
                      <a:pt x="0" y="0"/>
                    </a:lnTo>
                    <a:lnTo>
                      <a:pt x="96" y="0"/>
                    </a:lnTo>
                  </a:path>
                </a:pathLst>
              </a:custGeom>
              <a:noFill/>
              <a:ln w="285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2059" name="Group 11"/>
            <p:cNvGrpSpPr>
              <a:grpSpLocks/>
            </p:cNvGrpSpPr>
            <p:nvPr/>
          </p:nvGrpSpPr>
          <p:grpSpPr bwMode="auto">
            <a:xfrm>
              <a:off x="240" y="192"/>
              <a:ext cx="193" cy="721"/>
              <a:chOff x="240" y="192"/>
              <a:chExt cx="193" cy="721"/>
            </a:xfrm>
          </p:grpSpPr>
          <p:sp>
            <p:nvSpPr>
              <p:cNvPr id="2060" name="Rectangle 12"/>
              <p:cNvSpPr>
                <a:spLocks noChangeArrowheads="1"/>
              </p:cNvSpPr>
              <p:nvPr/>
            </p:nvSpPr>
            <p:spPr bwMode="auto">
              <a:xfrm>
                <a:off x="240" y="192"/>
                <a:ext cx="192" cy="72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061" name="Freeform 13"/>
              <p:cNvSpPr>
                <a:spLocks/>
              </p:cNvSpPr>
              <p:nvPr/>
            </p:nvSpPr>
            <p:spPr bwMode="auto">
              <a:xfrm>
                <a:off x="240" y="192"/>
                <a:ext cx="193" cy="721"/>
              </a:xfrm>
              <a:custGeom>
                <a:avLst/>
                <a:gdLst/>
                <a:ahLst/>
                <a:cxnLst>
                  <a:cxn ang="0">
                    <a:pos x="192" y="0"/>
                  </a:cxn>
                  <a:cxn ang="0">
                    <a:pos x="0" y="0"/>
                  </a:cxn>
                  <a:cxn ang="0">
                    <a:pos x="0" y="720"/>
                  </a:cxn>
                </a:cxnLst>
                <a:rect l="0" t="0" r="r" b="b"/>
                <a:pathLst>
                  <a:path w="193" h="721">
                    <a:moveTo>
                      <a:pt x="192" y="0"/>
                    </a:moveTo>
                    <a:lnTo>
                      <a:pt x="0" y="0"/>
                    </a:lnTo>
                    <a:lnTo>
                      <a:pt x="0" y="720"/>
                    </a:lnTo>
                  </a:path>
                </a:pathLst>
              </a:custGeom>
              <a:noFill/>
              <a:ln w="28575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62" name="Freeform 14"/>
              <p:cNvSpPr>
                <a:spLocks/>
              </p:cNvSpPr>
              <p:nvPr/>
            </p:nvSpPr>
            <p:spPr bwMode="auto">
              <a:xfrm>
                <a:off x="240" y="192"/>
                <a:ext cx="193" cy="721"/>
              </a:xfrm>
              <a:custGeom>
                <a:avLst/>
                <a:gdLst/>
                <a:ahLst/>
                <a:cxnLst>
                  <a:cxn ang="0">
                    <a:pos x="192" y="0"/>
                  </a:cxn>
                  <a:cxn ang="0">
                    <a:pos x="192" y="720"/>
                  </a:cxn>
                  <a:cxn ang="0">
                    <a:pos x="0" y="720"/>
                  </a:cxn>
                </a:cxnLst>
                <a:rect l="0" t="0" r="r" b="b"/>
                <a:pathLst>
                  <a:path w="193" h="721">
                    <a:moveTo>
                      <a:pt x="192" y="0"/>
                    </a:moveTo>
                    <a:lnTo>
                      <a:pt x="192" y="720"/>
                    </a:lnTo>
                    <a:lnTo>
                      <a:pt x="0" y="720"/>
                    </a:lnTo>
                  </a:path>
                </a:pathLst>
              </a:custGeom>
              <a:noFill/>
              <a:ln w="285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206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429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64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65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30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1" i="1">
                <a:solidFill>
                  <a:schemeClr val="bg1"/>
                </a:solidFill>
              </a:defRPr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2066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30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b="1" i="1">
                <a:solidFill>
                  <a:srgbClr val="FFFF99"/>
                </a:solidFill>
              </a:defRPr>
            </a:lvl1pPr>
          </a:lstStyle>
          <a:p>
            <a:r>
              <a:rPr lang="en-US" altLang="en-US"/>
              <a:t>Our Evolving Universe</a:t>
            </a:r>
          </a:p>
        </p:txBody>
      </p:sp>
      <p:sp>
        <p:nvSpPr>
          <p:cNvPr id="2067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230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1" i="1">
                <a:solidFill>
                  <a:schemeClr val="bg1"/>
                </a:solidFill>
              </a:defRPr>
            </a:lvl1pPr>
          </a:lstStyle>
          <a:p>
            <a:fld id="{F8983174-E965-4B9A-8C10-313189BFF7E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Helvetic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Helvetic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Helvetic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Helvetic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Helvetic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Helvetic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Helvetic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2" charset="2"/>
        <a:buChar char="n"/>
        <a:defRPr sz="3200">
          <a:solidFill>
            <a:schemeClr val="bg1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Monotype Sorts" pitchFamily="2" charset="2"/>
        <a:buChar char="l"/>
        <a:defRPr sz="2800">
          <a:solidFill>
            <a:srgbClr val="66FFFF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FF99"/>
        </a:buClr>
        <a:buSzPct val="75000"/>
        <a:buFont typeface="Monotype Sorts" pitchFamily="2" charset="2"/>
        <a:buChar char="u"/>
        <a:defRPr sz="2400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+mj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SzPct val="75000"/>
        <a:buFont typeface="Monotype Sorts" pitchFamily="2" charset="2"/>
        <a:buChar char="F"/>
        <a:defRPr sz="2000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SzPct val="75000"/>
        <a:buFont typeface="Monotype Sorts" pitchFamily="2" charset="2"/>
        <a:buChar char="F"/>
        <a:defRPr sz="2000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+mj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SzPct val="75000"/>
        <a:buFont typeface="Monotype Sorts" pitchFamily="2" charset="2"/>
        <a:buChar char="F"/>
        <a:defRPr sz="2000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+mj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SzPct val="75000"/>
        <a:buFont typeface="Monotype Sorts" pitchFamily="2" charset="2"/>
        <a:buChar char="F"/>
        <a:defRPr sz="2000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+mj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SzPct val="75000"/>
        <a:buFont typeface="Monotype Sorts" pitchFamily="2" charset="2"/>
        <a:buChar char="F"/>
        <a:defRPr sz="2000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+mj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SzPct val="75000"/>
        <a:buFont typeface="Monotype Sorts" pitchFamily="2" charset="2"/>
        <a:buChar char="F"/>
        <a:defRPr sz="2000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video" Target="file:///C:\Documents%20and%20Settings\Susan%20Cartwright\My%20Documents\Teaching\Astro1\PHY111\ppt\animations\parallax.mpeg" TargetMode="External"/><Relationship Id="rId7" Type="http://schemas.openxmlformats.org/officeDocument/2006/relationships/image" Target="../media/image7.wmf"/><Relationship Id="rId2" Type="http://schemas.openxmlformats.org/officeDocument/2006/relationships/video" Target="NULL" TargetMode="External"/><Relationship Id="rId1" Type="http://schemas.openxmlformats.org/officeDocument/2006/relationships/video" Target="file:///C:\My%20Documents\Teaching\PHY111\animations\parallax.mpeg" TargetMode="Externa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46E5-732C-4563-B03A-0031EB7FD493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Introduction: The Night Sky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en-GB" sz="2000"/>
              <a:t>What do we see in the night sky?</a:t>
            </a:r>
          </a:p>
          <a:p>
            <a:pPr lvl="1"/>
            <a:r>
              <a:rPr lang="en-GB" altLang="en-GB" sz="1800"/>
              <a:t>the Moon</a:t>
            </a:r>
          </a:p>
          <a:p>
            <a:pPr lvl="1"/>
            <a:r>
              <a:rPr lang="en-GB" altLang="en-GB" sz="1800"/>
              <a:t>moving planets</a:t>
            </a:r>
          </a:p>
          <a:p>
            <a:pPr lvl="1"/>
            <a:r>
              <a:rPr lang="en-GB" altLang="en-GB" sz="1800"/>
              <a:t>occasional comets and meteors</a:t>
            </a:r>
          </a:p>
          <a:p>
            <a:pPr lvl="1">
              <a:buClr>
                <a:srgbClr val="66FFFF"/>
              </a:buClr>
            </a:pPr>
            <a:r>
              <a:rPr lang="en-GB" altLang="en-GB" sz="1800">
                <a:solidFill>
                  <a:srgbClr val="FFFF99"/>
                </a:solidFill>
              </a:rPr>
              <a:t>against a background of randomly scattered “fixed” stars and the band of the Milky Way</a:t>
            </a: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altLang="en-GB" sz="2000"/>
              <a:t>What do we see here on Earth?</a:t>
            </a:r>
          </a:p>
          <a:p>
            <a:pPr lvl="1"/>
            <a:r>
              <a:rPr lang="en-GB" altLang="en-GB" sz="1800"/>
              <a:t>a rocky planet with oceans and an atmosphere</a:t>
            </a:r>
          </a:p>
          <a:p>
            <a:pPr lvl="1"/>
            <a:r>
              <a:rPr lang="en-GB" altLang="en-GB" sz="1800"/>
              <a:t>life that has evolved for more than 3 billion years</a:t>
            </a:r>
            <a:br>
              <a:rPr lang="en-GB" altLang="en-GB" sz="1800"/>
            </a:br>
            <a:r>
              <a:rPr lang="en-GB" altLang="en-GB" sz="1800"/>
              <a:t/>
            </a:r>
            <a:br>
              <a:rPr lang="en-GB" altLang="en-GB" sz="1800"/>
            </a:br>
            <a:endParaRPr lang="en-GB" altLang="en-GB" sz="1800"/>
          </a:p>
          <a:p>
            <a:pPr>
              <a:buClr>
                <a:srgbClr val="66FFFF"/>
              </a:buClr>
              <a:buFont typeface="Monotype Sorts" pitchFamily="2" charset="2"/>
              <a:buChar char="è"/>
            </a:pPr>
            <a:r>
              <a:rPr lang="en-GB" altLang="en-GB" sz="2400" b="1" i="1">
                <a:solidFill>
                  <a:srgbClr val="FFFF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pitchFamily="18" charset="0"/>
              </a:rPr>
              <a:t>What has this to do with the stars and the Milky Way?</a:t>
            </a:r>
            <a:endParaRPr lang="en-GB" altLang="en-GB" sz="2000"/>
          </a:p>
          <a:p>
            <a:pPr lvl="1"/>
            <a:endParaRPr lang="en-GB" altLang="en-GB" sz="2000" b="1" i="1">
              <a:solidFill>
                <a:srgbClr val="FFFF99"/>
              </a:solidFill>
              <a:latin typeface="Times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21D8A-6B9E-49E1-BC1C-1CE377ECD321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What have we learned?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752600"/>
            <a:ext cx="4022725" cy="4422775"/>
          </a:xfrm>
        </p:spPr>
        <p:txBody>
          <a:bodyPr/>
          <a:lstStyle/>
          <a:p>
            <a:r>
              <a:rPr lang="en-GB" altLang="en-GB" sz="2000"/>
              <a:t>From the motion of stars in the sky we can find:</a:t>
            </a:r>
          </a:p>
          <a:p>
            <a:pPr lvl="1"/>
            <a:r>
              <a:rPr lang="en-GB" altLang="en-GB" sz="1800"/>
              <a:t>their distances </a:t>
            </a:r>
            <a:br>
              <a:rPr lang="en-GB" altLang="en-GB" sz="1800"/>
            </a:br>
            <a:r>
              <a:rPr lang="en-GB" altLang="en-GB" sz="1800"/>
              <a:t>(if they are close)</a:t>
            </a:r>
          </a:p>
          <a:p>
            <a:pPr lvl="1"/>
            <a:r>
              <a:rPr lang="en-GB" altLang="en-GB" sz="1800"/>
              <a:t>their masses</a:t>
            </a:r>
            <a:br>
              <a:rPr lang="en-GB" altLang="en-GB" sz="1800"/>
            </a:br>
            <a:r>
              <a:rPr lang="en-GB" altLang="en-GB" sz="1800"/>
              <a:t>(if they are binaries)</a:t>
            </a:r>
          </a:p>
          <a:p>
            <a:r>
              <a:rPr lang="en-GB" altLang="en-GB" sz="2000"/>
              <a:t>And from studying their images we get:</a:t>
            </a:r>
          </a:p>
          <a:p>
            <a:pPr lvl="1"/>
            <a:r>
              <a:rPr lang="en-GB" altLang="en-GB" sz="1800"/>
              <a:t>their luminosities </a:t>
            </a:r>
            <a:br>
              <a:rPr lang="en-GB" altLang="en-GB" sz="1800"/>
            </a:br>
            <a:r>
              <a:rPr lang="en-GB" altLang="en-GB" sz="1800"/>
              <a:t>(if we know distance)</a:t>
            </a:r>
          </a:p>
          <a:p>
            <a:pPr lvl="1"/>
            <a:r>
              <a:rPr lang="en-GB" altLang="en-GB" sz="1800"/>
              <a:t>their sizes</a:t>
            </a:r>
            <a:br>
              <a:rPr lang="en-GB" altLang="en-GB" sz="1800"/>
            </a:br>
            <a:r>
              <a:rPr lang="en-GB" altLang="en-GB" sz="1800"/>
              <a:t>(if they are large and close)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752600"/>
            <a:ext cx="3916363" cy="4114800"/>
          </a:xfrm>
        </p:spPr>
        <p:txBody>
          <a:bodyPr/>
          <a:lstStyle/>
          <a:p>
            <a:r>
              <a:rPr lang="en-GB" altLang="en-GB" sz="2000"/>
              <a:t>How does the Sun compare?</a:t>
            </a:r>
          </a:p>
          <a:p>
            <a:pPr lvl="1"/>
            <a:r>
              <a:rPr lang="en-GB" altLang="en-GB" sz="1800"/>
              <a:t>the stars we see in the sky are much brighter and somewhat more massive</a:t>
            </a:r>
          </a:p>
          <a:p>
            <a:pPr lvl="1"/>
            <a:r>
              <a:rPr lang="en-GB" altLang="en-GB" sz="1800"/>
              <a:t>typical stars near us are much fainter and somewhat less massive</a:t>
            </a:r>
          </a:p>
          <a:p>
            <a:pPr lvl="1">
              <a:buClr>
                <a:srgbClr val="66FFFF"/>
              </a:buClr>
              <a:buSzPct val="80000"/>
              <a:buFont typeface="Monotype Sorts" pitchFamily="2" charset="2"/>
              <a:buChar char="è"/>
            </a:pPr>
            <a:r>
              <a:rPr lang="en-GB" altLang="en-GB" b="1" i="1">
                <a:solidFill>
                  <a:srgbClr val="FF9933"/>
                </a:solidFill>
                <a:latin typeface="Times" pitchFamily="18" charset="0"/>
              </a:rPr>
              <a:t>the Sun is much better than average, but not a champion!</a:t>
            </a:r>
            <a:endParaRPr lang="en-GB" altLang="en-GB" sz="1800">
              <a:solidFill>
                <a:srgbClr val="FF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  <p:bldP spid="1843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EC8B-8451-4890-B598-CAF6023806F5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What have we still to find out?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66FFFF"/>
              </a:buClr>
              <a:buSzPct val="80000"/>
              <a:buFont typeface="Monotype Sorts" pitchFamily="2" charset="2"/>
              <a:buChar char="&amp;"/>
            </a:pPr>
            <a:r>
              <a:rPr lang="en-GB" altLang="en-GB" sz="2000" dirty="0">
                <a:solidFill>
                  <a:srgbClr val="FF9933"/>
                </a:solidFill>
              </a:rPr>
              <a:t>“…never, by any means, will we be able to study [the stars’] chemical composition … I am of the opinion that every notion of the true mean temperature of the stars will necessarily always be concealed from us.”</a:t>
            </a:r>
            <a:endParaRPr lang="en-GB" altLang="en-GB" sz="1800" dirty="0">
              <a:solidFill>
                <a:srgbClr val="FF9933"/>
              </a:solidFill>
            </a:endParaRPr>
          </a:p>
          <a:p>
            <a:pPr algn="r">
              <a:buFont typeface="Monotype Sorts" pitchFamily="2" charset="2"/>
              <a:buNone/>
            </a:pPr>
            <a:r>
              <a:rPr lang="en-GB" altLang="en-GB" sz="1800" dirty="0" err="1">
                <a:solidFill>
                  <a:srgbClr val="66FFFF"/>
                </a:solidFill>
              </a:rPr>
              <a:t>Auguste</a:t>
            </a:r>
            <a:r>
              <a:rPr lang="en-GB" altLang="en-GB" sz="1800" dirty="0">
                <a:solidFill>
                  <a:srgbClr val="66FFFF"/>
                </a:solidFill>
              </a:rPr>
              <a:t> Comte, French philosopher, 1835</a:t>
            </a:r>
            <a:br>
              <a:rPr lang="en-GB" altLang="en-GB" sz="1800" dirty="0">
                <a:solidFill>
                  <a:srgbClr val="66FFFF"/>
                </a:solidFill>
              </a:rPr>
            </a:br>
            <a:endParaRPr lang="en-GB" altLang="en-GB" sz="1800" dirty="0">
              <a:solidFill>
                <a:srgbClr val="FF9933"/>
              </a:solidFill>
            </a:endParaRPr>
          </a:p>
          <a:p>
            <a:r>
              <a:rPr lang="en-GB" altLang="en-GB" sz="2400" dirty="0"/>
              <a:t>He was proved wrong only 25 years later by the development of spectroscopy…</a:t>
            </a:r>
          </a:p>
          <a:p>
            <a:pPr algn="r">
              <a:buFont typeface="Monotype Sorts" pitchFamily="2" charset="2"/>
              <a:buNone/>
            </a:pPr>
            <a:r>
              <a:rPr lang="en-GB" altLang="en-GB" sz="2800" b="1" i="1" dirty="0">
                <a:solidFill>
                  <a:srgbClr val="FFFF99"/>
                </a:solidFill>
                <a:latin typeface="Times" pitchFamily="18" charset="0"/>
              </a:rPr>
              <a:t>…next lecture!</a:t>
            </a:r>
            <a:endParaRPr lang="en-GB" altLang="en-GB" sz="1800" dirty="0">
              <a:solidFill>
                <a:srgbClr val="FF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14C9-4D4C-47D5-BC60-9E8D3C13836D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The Stars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en-GB" sz="2000"/>
              <a:t>What do we see?</a:t>
            </a:r>
          </a:p>
          <a:p>
            <a:pPr lvl="1"/>
            <a:r>
              <a:rPr lang="en-GB" altLang="en-GB" sz="1600"/>
              <a:t>Stars have </a:t>
            </a:r>
            <a:br>
              <a:rPr lang="en-GB" altLang="en-GB" sz="1600"/>
            </a:br>
            <a:r>
              <a:rPr lang="en-GB" altLang="en-GB" sz="1600"/>
              <a:t>different </a:t>
            </a:r>
            <a:br>
              <a:rPr lang="en-GB" altLang="en-GB" sz="1600"/>
            </a:br>
            <a:r>
              <a:rPr lang="en-GB" altLang="en-GB" sz="1600"/>
              <a:t>brightnesses</a:t>
            </a:r>
          </a:p>
          <a:p>
            <a:pPr lvl="1"/>
            <a:r>
              <a:rPr lang="en-GB" altLang="en-GB" sz="1600"/>
              <a:t>Stars have </a:t>
            </a:r>
            <a:br>
              <a:rPr lang="en-GB" altLang="en-GB" sz="1600"/>
            </a:br>
            <a:r>
              <a:rPr lang="en-GB" altLang="en-GB" sz="1600"/>
              <a:t>different </a:t>
            </a:r>
            <a:br>
              <a:rPr lang="en-GB" altLang="en-GB" sz="1600"/>
            </a:br>
            <a:r>
              <a:rPr lang="en-GB" altLang="en-GB" sz="1600"/>
              <a:t>colours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1752600"/>
            <a:ext cx="3810000" cy="4114800"/>
          </a:xfrm>
        </p:spPr>
        <p:txBody>
          <a:bodyPr/>
          <a:lstStyle/>
          <a:p>
            <a:r>
              <a:rPr lang="en-GB" altLang="en-GB" sz="2000" dirty="0"/>
              <a:t>What would we like to </a:t>
            </a:r>
            <a:br>
              <a:rPr lang="en-GB" altLang="en-GB" sz="2000" dirty="0"/>
            </a:br>
            <a:r>
              <a:rPr lang="en-GB" altLang="en-GB" sz="2000" dirty="0"/>
              <a:t>     know?</a:t>
            </a:r>
            <a:endParaRPr lang="en-GB" altLang="en-GB" sz="2400" dirty="0"/>
          </a:p>
          <a:p>
            <a:pPr lvl="1"/>
            <a:r>
              <a:rPr lang="en-GB" altLang="en-GB" sz="1600" dirty="0"/>
              <a:t>What are the stars made of?</a:t>
            </a:r>
          </a:p>
          <a:p>
            <a:pPr lvl="1"/>
            <a:r>
              <a:rPr lang="en-GB" altLang="en-GB" sz="1600" dirty="0"/>
              <a:t>How far away are they?</a:t>
            </a:r>
          </a:p>
          <a:p>
            <a:pPr lvl="1"/>
            <a:r>
              <a:rPr lang="en-GB" altLang="en-GB" sz="1600" dirty="0"/>
              <a:t>How do they live and die?</a:t>
            </a:r>
          </a:p>
          <a:p>
            <a:pPr lvl="1"/>
            <a:r>
              <a:rPr lang="en-GB" altLang="en-GB" sz="1600" dirty="0"/>
              <a:t>How has this influenced life on Earth?</a:t>
            </a:r>
            <a:br>
              <a:rPr lang="en-GB" altLang="en-GB" sz="1600" dirty="0"/>
            </a:br>
            <a:endParaRPr lang="en-GB" altLang="en-GB" sz="1600" dirty="0"/>
          </a:p>
          <a:p>
            <a:pPr lvl="1">
              <a:buClr>
                <a:srgbClr val="66FFFF"/>
              </a:buClr>
              <a:buFont typeface="Monotype Sorts" pitchFamily="2" charset="2"/>
              <a:buChar char="è"/>
            </a:pPr>
            <a:r>
              <a:rPr lang="en-GB" altLang="en-GB" b="1" i="1" dirty="0">
                <a:solidFill>
                  <a:srgbClr val="FFFF99"/>
                </a:solidFill>
                <a:latin typeface="Times" pitchFamily="18" charset="0"/>
              </a:rPr>
              <a:t>How can we learn all this just from what we see in the night sky?</a:t>
            </a:r>
          </a:p>
        </p:txBody>
      </p:sp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2286000"/>
            <a:ext cx="2455863" cy="38735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</p:pic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3657600" y="2362200"/>
            <a:ext cx="1371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GB" sz="1600" b="1" i="1">
                <a:solidFill>
                  <a:srgbClr val="FF9933"/>
                </a:solidFill>
                <a:latin typeface="Times" pitchFamily="18" charset="0"/>
              </a:rPr>
              <a:t>Betelgeuse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4495800" y="5638800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GB" sz="1600" b="1" i="1">
                <a:solidFill>
                  <a:schemeClr val="accent1"/>
                </a:solidFill>
                <a:latin typeface="Times" pitchFamily="18" charset="0"/>
              </a:rPr>
              <a:t>Rigel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1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A599D-A656-4399-8AFE-CC6BB942819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9230" name="AutoShape 14"/>
          <p:cNvSpPr>
            <a:spLocks noChangeArrowheads="1"/>
          </p:cNvSpPr>
          <p:nvPr/>
        </p:nvSpPr>
        <p:spPr bwMode="auto">
          <a:xfrm flipV="1">
            <a:off x="4648200" y="3200400"/>
            <a:ext cx="4038600" cy="2438400"/>
          </a:xfrm>
          <a:custGeom>
            <a:avLst/>
            <a:gdLst>
              <a:gd name="G0" fmla="+- 2933 0 0"/>
              <a:gd name="G1" fmla="+- 21600 0 2933"/>
              <a:gd name="G2" fmla="*/ 2933 1 2"/>
              <a:gd name="G3" fmla="+- 21600 0 G2"/>
              <a:gd name="G4" fmla="+/ 2933 21600 2"/>
              <a:gd name="G5" fmla="+/ G1 0 2"/>
              <a:gd name="G6" fmla="*/ 21600 21600 2933"/>
              <a:gd name="G7" fmla="*/ G6 1 2"/>
              <a:gd name="G8" fmla="+- 21600 0 G7"/>
              <a:gd name="G9" fmla="*/ 21600 1 2"/>
              <a:gd name="G10" fmla="+- 2933 0 G9"/>
              <a:gd name="G11" fmla="?: G10 G8 0"/>
              <a:gd name="G12" fmla="?: G10 G7 21600"/>
              <a:gd name="T0" fmla="*/ 20133 w 21600"/>
              <a:gd name="T1" fmla="*/ 10800 h 21600"/>
              <a:gd name="T2" fmla="*/ 10800 w 21600"/>
              <a:gd name="T3" fmla="*/ 21600 h 21600"/>
              <a:gd name="T4" fmla="*/ 1467 w 21600"/>
              <a:gd name="T5" fmla="*/ 10800 h 21600"/>
              <a:gd name="T6" fmla="*/ 10800 w 21600"/>
              <a:gd name="T7" fmla="*/ 0 h 21600"/>
              <a:gd name="T8" fmla="*/ 3267 w 21600"/>
              <a:gd name="T9" fmla="*/ 3267 h 21600"/>
              <a:gd name="T10" fmla="*/ 18333 w 21600"/>
              <a:gd name="T11" fmla="*/ 1833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2933" y="21600"/>
                </a:lnTo>
                <a:lnTo>
                  <a:pt x="18667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66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227" name="AutoShape 11" descr="Stationery"/>
          <p:cNvSpPr>
            <a:spLocks noChangeArrowheads="1"/>
          </p:cNvSpPr>
          <p:nvPr/>
        </p:nvSpPr>
        <p:spPr bwMode="auto">
          <a:xfrm rot="12217519">
            <a:off x="6932613" y="3063875"/>
            <a:ext cx="228600" cy="2606675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225" name="AutoShape 9"/>
          <p:cNvSpPr>
            <a:spLocks noChangeArrowheads="1"/>
          </p:cNvSpPr>
          <p:nvPr/>
        </p:nvSpPr>
        <p:spPr bwMode="auto">
          <a:xfrm>
            <a:off x="4800600" y="5257800"/>
            <a:ext cx="3962400" cy="7620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 dirty="0"/>
              <a:t>How far away are the stars?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752600"/>
            <a:ext cx="4267200" cy="4114800"/>
          </a:xfrm>
        </p:spPr>
        <p:txBody>
          <a:bodyPr/>
          <a:lstStyle/>
          <a:p>
            <a:r>
              <a:rPr lang="en-GB" altLang="en-GB" sz="2400"/>
              <a:t>Earth moves (around Sun)</a:t>
            </a:r>
          </a:p>
          <a:p>
            <a:pPr lvl="1"/>
            <a:r>
              <a:rPr lang="en-GB" altLang="en-GB" sz="2000"/>
              <a:t>see some stars move (against background)</a:t>
            </a:r>
          </a:p>
          <a:p>
            <a:pPr lvl="1">
              <a:buFont typeface="Monotype Sorts" pitchFamily="2" charset="2"/>
              <a:buChar char="è"/>
            </a:pPr>
            <a:r>
              <a:rPr lang="en-GB" altLang="en-GB" sz="2400" b="1" i="1">
                <a:solidFill>
                  <a:srgbClr val="FFFF99"/>
                </a:solidFill>
                <a:latin typeface="Times New Roman" pitchFamily="18" charset="0"/>
              </a:rPr>
              <a:t>parallax</a:t>
            </a:r>
          </a:p>
          <a:p>
            <a:pPr lvl="1">
              <a:buFont typeface="Monotype Sorts" pitchFamily="2" charset="2"/>
              <a:buChar char="è"/>
            </a:pPr>
            <a:r>
              <a:rPr lang="en-GB" altLang="en-GB" sz="2000"/>
              <a:t>distance of nearest stars </a:t>
            </a:r>
            <a:br>
              <a:rPr lang="en-GB" altLang="en-GB" sz="2000"/>
            </a:br>
            <a:r>
              <a:rPr lang="en-GB" altLang="en-GB" sz="2000"/>
              <a:t>= few light years </a:t>
            </a:r>
            <a:br>
              <a:rPr lang="en-GB" altLang="en-GB" sz="2000"/>
            </a:br>
            <a:r>
              <a:rPr lang="en-GB" altLang="en-GB" sz="2000"/>
              <a:t>(1 l.y. ≈ 10</a:t>
            </a:r>
            <a:r>
              <a:rPr lang="en-GB" altLang="en-GB" sz="2000" baseline="30000"/>
              <a:t>16</a:t>
            </a:r>
            <a:r>
              <a:rPr lang="en-GB" altLang="en-GB" sz="2000"/>
              <a:t> m)</a:t>
            </a:r>
          </a:p>
          <a:p>
            <a:pPr lvl="2">
              <a:buFont typeface="Monotype Sorts" pitchFamily="2" charset="2"/>
              <a:buChar char="«"/>
            </a:pPr>
            <a:r>
              <a:rPr lang="en-GB" altLang="en-GB" sz="1800"/>
              <a:t>first measured: 61 Cygni (Bessel, 1838), 11 l.y.</a:t>
            </a:r>
          </a:p>
          <a:p>
            <a:pPr lvl="2">
              <a:buFont typeface="Monotype Sorts" pitchFamily="2" charset="2"/>
              <a:buChar char="«"/>
            </a:pPr>
            <a:r>
              <a:rPr lang="en-GB" altLang="en-GB" sz="1800"/>
              <a:t>closest: </a:t>
            </a:r>
            <a:r>
              <a:rPr lang="en-GB" altLang="en-GB" sz="1800">
                <a:latin typeface="Symbol" pitchFamily="18" charset="2"/>
              </a:rPr>
              <a:t>a</a:t>
            </a:r>
            <a:r>
              <a:rPr lang="en-GB" altLang="en-GB" sz="1800"/>
              <a:t> Centauri, 4 l.y.</a:t>
            </a:r>
          </a:p>
        </p:txBody>
      </p:sp>
      <p:graphicFrame>
        <p:nvGraphicFramePr>
          <p:cNvPr id="9221" name="Object 5"/>
          <p:cNvGraphicFramePr>
            <a:graphicFrameLocks noChangeAspect="1"/>
          </p:cNvGraphicFramePr>
          <p:nvPr>
            <p:ph sz="half" idx="2"/>
          </p:nvPr>
        </p:nvGraphicFramePr>
        <p:xfrm>
          <a:off x="4724400" y="5413375"/>
          <a:ext cx="1752600" cy="458788"/>
        </p:xfrm>
        <a:graphic>
          <a:graphicData uri="http://schemas.openxmlformats.org/presentationml/2006/ole">
            <p:oleObj spid="_x0000_s9221" r:id="rId4" imgW="6553200" imgH="1714500" progId="MS_ClipArt_Gallery">
              <p:embed/>
            </p:oleObj>
          </a:graphicData>
        </a:graphic>
      </p:graphicFrame>
      <p:graphicFrame>
        <p:nvGraphicFramePr>
          <p:cNvPr id="9223" name="Object 7"/>
          <p:cNvGraphicFramePr>
            <a:graphicFrameLocks noChangeAspect="1"/>
          </p:cNvGraphicFramePr>
          <p:nvPr/>
        </p:nvGraphicFramePr>
        <p:xfrm>
          <a:off x="7010400" y="5410200"/>
          <a:ext cx="1752600" cy="458788"/>
        </p:xfrm>
        <a:graphic>
          <a:graphicData uri="http://schemas.openxmlformats.org/presentationml/2006/ole">
            <p:oleObj spid="_x0000_s9223" r:id="rId5" imgW="6553200" imgH="1714500" progId="MS_ClipArt_Gallery">
              <p:embed/>
            </p:oleObj>
          </a:graphicData>
        </a:graphic>
      </p:graphicFrame>
      <p:graphicFrame>
        <p:nvGraphicFramePr>
          <p:cNvPr id="9224" name="Object 8"/>
          <p:cNvGraphicFramePr>
            <a:graphicFrameLocks noChangeAspect="1"/>
          </p:cNvGraphicFramePr>
          <p:nvPr/>
        </p:nvGraphicFramePr>
        <p:xfrm>
          <a:off x="6477000" y="4038600"/>
          <a:ext cx="577850" cy="1042988"/>
        </p:xfrm>
        <a:graphic>
          <a:graphicData uri="http://schemas.openxmlformats.org/presentationml/2006/ole">
            <p:oleObj spid="_x0000_s9224" r:id="rId6" imgW="3263900" imgH="5892800" progId="MS_ClipArt_Gallery">
              <p:embed/>
            </p:oleObj>
          </a:graphicData>
        </a:graphic>
      </p:graphicFrame>
      <p:sp>
        <p:nvSpPr>
          <p:cNvPr id="9226" name="Freeform 10" descr="White marble"/>
          <p:cNvSpPr>
            <a:spLocks/>
          </p:cNvSpPr>
          <p:nvPr/>
        </p:nvSpPr>
        <p:spPr bwMode="auto">
          <a:xfrm>
            <a:off x="5181600" y="1828800"/>
            <a:ext cx="2971800" cy="1600200"/>
          </a:xfrm>
          <a:custGeom>
            <a:avLst/>
            <a:gdLst/>
            <a:ahLst/>
            <a:cxnLst>
              <a:cxn ang="0">
                <a:pos x="0" y="864"/>
              </a:cxn>
              <a:cxn ang="0">
                <a:pos x="528" y="96"/>
              </a:cxn>
              <a:cxn ang="0">
                <a:pos x="912" y="432"/>
              </a:cxn>
              <a:cxn ang="0">
                <a:pos x="1392" y="0"/>
              </a:cxn>
              <a:cxn ang="0">
                <a:pos x="1872" y="912"/>
              </a:cxn>
              <a:cxn ang="0">
                <a:pos x="576" y="1008"/>
              </a:cxn>
              <a:cxn ang="0">
                <a:pos x="0" y="864"/>
              </a:cxn>
            </a:cxnLst>
            <a:rect l="0" t="0" r="r" b="b"/>
            <a:pathLst>
              <a:path w="1872" h="1008">
                <a:moveTo>
                  <a:pt x="0" y="864"/>
                </a:moveTo>
                <a:lnTo>
                  <a:pt x="528" y="96"/>
                </a:lnTo>
                <a:lnTo>
                  <a:pt x="912" y="432"/>
                </a:lnTo>
                <a:lnTo>
                  <a:pt x="1392" y="0"/>
                </a:lnTo>
                <a:lnTo>
                  <a:pt x="1872" y="912"/>
                </a:lnTo>
                <a:lnTo>
                  <a:pt x="576" y="1008"/>
                </a:lnTo>
                <a:lnTo>
                  <a:pt x="0" y="864"/>
                </a:lnTo>
                <a:close/>
              </a:path>
            </a:pathLst>
          </a:custGeom>
          <a:blipFill dpi="0" rotWithShape="0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V="1">
            <a:off x="5638800" y="1981200"/>
            <a:ext cx="2743200" cy="3505200"/>
          </a:xfrm>
          <a:prstGeom prst="line">
            <a:avLst/>
          </a:prstGeom>
          <a:noFill/>
          <a:ln w="38100">
            <a:solidFill>
              <a:srgbClr val="FF9933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H="1" flipV="1">
            <a:off x="5410200" y="2590800"/>
            <a:ext cx="2514600" cy="2895600"/>
          </a:xfrm>
          <a:prstGeom prst="line">
            <a:avLst/>
          </a:prstGeom>
          <a:noFill/>
          <a:ln w="38100">
            <a:solidFill>
              <a:srgbClr val="FF9933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C0FDE-35F1-4C8A-A14C-BFDEDE8B8D2D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Measuring parallax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en-GB" sz="2000"/>
              <a:t>Nearby star seen against background of fainter stars</a:t>
            </a:r>
          </a:p>
          <a:p>
            <a:pPr lvl="1"/>
            <a:r>
              <a:rPr lang="en-GB" altLang="en-GB" sz="1800"/>
              <a:t>motion reflects Earth’s orbit</a:t>
            </a:r>
          </a:p>
          <a:p>
            <a:pPr lvl="1"/>
            <a:r>
              <a:rPr lang="en-GB" altLang="en-GB" sz="1800"/>
              <a:t>the closer the star, the greater the motion</a:t>
            </a:r>
          </a:p>
          <a:p>
            <a:pPr lvl="1"/>
            <a:r>
              <a:rPr lang="en-GB" altLang="en-GB" sz="1800"/>
              <a:t>geometry gives distance</a:t>
            </a:r>
          </a:p>
        </p:txBody>
      </p:sp>
      <p:pic>
        <p:nvPicPr>
          <p:cNvPr id="15370" name="parallax.mpeg">
            <a:hlinkClick r:id="" action="ppaction://media"/>
          </p:cNvPr>
          <p:cNvPicPr>
            <a:picLocks noGrp="1" noRot="1" noChangeAspect="1" noChangeArrowheads="1"/>
          </p:cNvPicPr>
          <p:nvPr>
            <p:ph sz="quarter" idx="2"/>
            <a:videoFile r:link="rId1"/>
          </p:nvPr>
        </p:nvPicPr>
        <p:blipFill>
          <a:blip r:embed="rId6"/>
          <a:srcRect/>
          <a:stretch>
            <a:fillRect/>
          </a:stretch>
        </p:blipFill>
        <p:spPr>
          <a:xfrm>
            <a:off x="6705600" y="2743200"/>
            <a:ext cx="0" cy="0"/>
          </a:xfrm>
        </p:spPr>
      </p:pic>
      <p:pic>
        <p:nvPicPr>
          <p:cNvPr id="15365" name="Picture 15364">
            <a:hlinkClick r:id="" action="ppaction://media"/>
          </p:cNvPr>
          <p:cNvPicPr>
            <a:picLocks noRot="1" noChangeAspect="1" noChangeArrowheads="1"/>
          </p:cNvPicPr>
          <p:nvPr>
            <a:quickTimeFile r:link="rId2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675188" y="1792288"/>
            <a:ext cx="4010025" cy="4010025"/>
          </a:xfrm>
          <a:prstGeom prst="rect">
            <a:avLst/>
          </a:prstGeom>
          <a:noFill/>
        </p:spPr>
      </p:pic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5888038" y="5851525"/>
            <a:ext cx="28241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altLang="en-GB" sz="1600" b="1" i="1">
                <a:solidFill>
                  <a:srgbClr val="FFFF99"/>
                </a:solidFill>
                <a:latin typeface="Times" pitchFamily="18" charset="0"/>
              </a:rPr>
              <a:t>R. Pogge, Ohio State</a:t>
            </a:r>
          </a:p>
        </p:txBody>
      </p:sp>
      <p:pic>
        <p:nvPicPr>
          <p:cNvPr id="13" name="parallax.mpeg">
            <a:hlinkClick r:id="" action="ppaction://media"/>
          </p:cNvPr>
          <p:cNvPicPr>
            <a:picLocks noRot="1" noChangeAspect="1"/>
          </p:cNvPicPr>
          <p:nvPr>
            <a:videoFile r:link="rId3"/>
          </p:nvPr>
        </p:nvPicPr>
        <p:blipFill>
          <a:blip r:embed="rId8"/>
          <a:stretch>
            <a:fillRect/>
          </a:stretch>
        </p:blipFill>
        <p:spPr>
          <a:xfrm>
            <a:off x="5160136" y="1866363"/>
            <a:ext cx="3048000" cy="304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167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53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536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5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5365"/>
                </p:tgtEl>
              </p:cMediaNode>
            </p:video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53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7" dur="1" fill="hold"/>
                                        <p:tgtEl>
                                          <p:spTgt spid="1537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0"/>
                  </p:tgtEl>
                </p:cond>
              </p:nextCondLst>
            </p:seq>
            <p:vide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5370"/>
                </p:tgtEl>
              </p:cMediaNode>
            </p:video>
            <p:vide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vide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4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9D3C-D8BD-4885-B14A-A2CD082CC8B2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A parallax demo</a:t>
            </a:r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en-GB" sz="2000"/>
              <a:t>Parallax was not observed until 1838 because the stars are so far away that the effect is small </a:t>
            </a:r>
          </a:p>
          <a:p>
            <a:r>
              <a:rPr lang="en-GB" altLang="en-GB" sz="2000"/>
              <a:t>But what if the stars</a:t>
            </a:r>
            <a:br>
              <a:rPr lang="en-GB" altLang="en-GB" sz="2000"/>
            </a:br>
            <a:r>
              <a:rPr lang="en-GB" altLang="en-GB" sz="2000"/>
              <a:t>were much closer (or</a:t>
            </a:r>
            <a:br>
              <a:rPr lang="en-GB" altLang="en-GB" sz="2000"/>
            </a:br>
            <a:r>
              <a:rPr lang="en-GB" altLang="en-GB" sz="2000"/>
              <a:t>Earth’s orbit much</a:t>
            </a:r>
            <a:br>
              <a:rPr lang="en-GB" altLang="en-GB" sz="2000"/>
            </a:br>
            <a:r>
              <a:rPr lang="en-GB" altLang="en-GB" sz="2000"/>
              <a:t>larger)?</a:t>
            </a:r>
          </a:p>
          <a:p>
            <a:r>
              <a:rPr lang="en-GB" altLang="en-GB" sz="2000"/>
              <a:t>Animation shows </a:t>
            </a:r>
            <a:br>
              <a:rPr lang="en-GB" altLang="en-GB" sz="2000"/>
            </a:br>
            <a:r>
              <a:rPr lang="en-GB" altLang="en-GB" sz="2000"/>
              <a:t>effect multiplied by</a:t>
            </a:r>
            <a:br>
              <a:rPr lang="en-GB" altLang="en-GB" sz="2000"/>
            </a:br>
            <a:r>
              <a:rPr lang="en-GB" altLang="en-GB" sz="2000"/>
              <a:t>one million</a:t>
            </a:r>
          </a:p>
        </p:txBody>
      </p:sp>
      <p:pic>
        <p:nvPicPr>
          <p:cNvPr id="13318" name="Picture 1030" descr="paranim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130675" y="2795588"/>
            <a:ext cx="4494213" cy="33718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C7F68-0049-4BAD-87C2-189677D85652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How bright are the stars?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en-GB" sz="2000"/>
              <a:t>Are they all the same?</a:t>
            </a:r>
          </a:p>
          <a:p>
            <a:pPr lvl="1"/>
            <a:r>
              <a:rPr lang="en-GB" altLang="en-GB" sz="1800"/>
              <a:t>No! </a:t>
            </a:r>
          </a:p>
          <a:p>
            <a:pPr lvl="2"/>
            <a:r>
              <a:rPr lang="en-GB" altLang="en-GB" sz="1600"/>
              <a:t>the white stars Fomalhaut and Deneb appear almost equally bright, but Deneb </a:t>
            </a:r>
            <a:br>
              <a:rPr lang="en-GB" altLang="en-GB" sz="1600"/>
            </a:br>
            <a:r>
              <a:rPr lang="en-GB" altLang="en-GB" sz="1600"/>
              <a:t>is 1500 l.y. away whereas Fomalhaut is only 20 l.y. distant</a:t>
            </a:r>
          </a:p>
          <a:p>
            <a:r>
              <a:rPr lang="en-GB" altLang="en-GB" sz="2000"/>
              <a:t>Are they like the Sun?</a:t>
            </a:r>
          </a:p>
          <a:p>
            <a:pPr lvl="1"/>
            <a:r>
              <a:rPr lang="en-GB" altLang="en-GB" sz="1800"/>
              <a:t>Sort of…</a:t>
            </a:r>
          </a:p>
          <a:p>
            <a:pPr lvl="2"/>
            <a:r>
              <a:rPr lang="en-GB" altLang="en-GB" sz="1600"/>
              <a:t>almost all the familiar stars are much brighter</a:t>
            </a:r>
          </a:p>
          <a:p>
            <a:pPr lvl="2"/>
            <a:r>
              <a:rPr lang="en-GB" altLang="en-GB" sz="1600"/>
              <a:t>almost all nearby (within 15 l.y.) stars are much fainter</a:t>
            </a:r>
          </a:p>
        </p:txBody>
      </p:sp>
      <p:pic>
        <p:nvPicPr>
          <p:cNvPr id="12294" name="Picture 6"/>
          <p:cNvPicPr>
            <a:picLocks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270500" y="1600200"/>
            <a:ext cx="3240088" cy="4648200"/>
          </a:xfrm>
          <a:noFill/>
          <a:ln/>
        </p:spPr>
      </p:pic>
      <p:sp>
        <p:nvSpPr>
          <p:cNvPr id="12295" name="Line 7"/>
          <p:cNvSpPr>
            <a:spLocks noChangeShapeType="1"/>
          </p:cNvSpPr>
          <p:nvPr/>
        </p:nvSpPr>
        <p:spPr bwMode="auto">
          <a:xfrm>
            <a:off x="4419600" y="2743200"/>
            <a:ext cx="1828800" cy="838200"/>
          </a:xfrm>
          <a:prstGeom prst="line">
            <a:avLst/>
          </a:prstGeom>
          <a:noFill/>
          <a:ln w="28575">
            <a:solidFill>
              <a:srgbClr val="FF9933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6" name="Arc 8"/>
          <p:cNvSpPr>
            <a:spLocks/>
          </p:cNvSpPr>
          <p:nvPr/>
        </p:nvSpPr>
        <p:spPr bwMode="auto">
          <a:xfrm flipV="1">
            <a:off x="4348163" y="2466975"/>
            <a:ext cx="1900237" cy="733425"/>
          </a:xfrm>
          <a:custGeom>
            <a:avLst/>
            <a:gdLst>
              <a:gd name="G0" fmla="+- 2893 0 0"/>
              <a:gd name="G1" fmla="+- 21600 0 0"/>
              <a:gd name="G2" fmla="+- 21600 0 0"/>
              <a:gd name="T0" fmla="*/ 0 w 24493"/>
              <a:gd name="T1" fmla="*/ 195 h 23109"/>
              <a:gd name="T2" fmla="*/ 24440 w 24493"/>
              <a:gd name="T3" fmla="*/ 23109 h 23109"/>
              <a:gd name="T4" fmla="*/ 2893 w 24493"/>
              <a:gd name="T5" fmla="*/ 21600 h 23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493" h="23109" fill="none" extrusionOk="0">
                <a:moveTo>
                  <a:pt x="-1" y="194"/>
                </a:moveTo>
                <a:cubicBezTo>
                  <a:pt x="958" y="65"/>
                  <a:pt x="1925" y="-1"/>
                  <a:pt x="2893" y="0"/>
                </a:cubicBezTo>
                <a:cubicBezTo>
                  <a:pt x="14822" y="0"/>
                  <a:pt x="24493" y="9670"/>
                  <a:pt x="24493" y="21600"/>
                </a:cubicBezTo>
                <a:cubicBezTo>
                  <a:pt x="24493" y="22103"/>
                  <a:pt x="24475" y="22606"/>
                  <a:pt x="24440" y="23109"/>
                </a:cubicBezTo>
              </a:path>
              <a:path w="24493" h="23109" stroke="0" extrusionOk="0">
                <a:moveTo>
                  <a:pt x="-1" y="194"/>
                </a:moveTo>
                <a:cubicBezTo>
                  <a:pt x="958" y="65"/>
                  <a:pt x="1925" y="-1"/>
                  <a:pt x="2893" y="0"/>
                </a:cubicBezTo>
                <a:cubicBezTo>
                  <a:pt x="14822" y="0"/>
                  <a:pt x="24493" y="9670"/>
                  <a:pt x="24493" y="21600"/>
                </a:cubicBezTo>
                <a:cubicBezTo>
                  <a:pt x="24493" y="22103"/>
                  <a:pt x="24475" y="22606"/>
                  <a:pt x="24440" y="23109"/>
                </a:cubicBezTo>
                <a:lnTo>
                  <a:pt x="2893" y="21600"/>
                </a:lnTo>
                <a:close/>
              </a:path>
            </a:pathLst>
          </a:custGeom>
          <a:noFill/>
          <a:ln w="28575">
            <a:solidFill>
              <a:srgbClr val="66FFFF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 flipV="1">
            <a:off x="3962400" y="3962400"/>
            <a:ext cx="2819400" cy="3810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>
            <a:off x="8077200" y="3352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8201025" y="3536950"/>
            <a:ext cx="511175" cy="2619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8189913" y="3576638"/>
            <a:ext cx="72231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19800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GB" sz="1400">
                <a:latin typeface="Symbol" pitchFamily="18" charset="2"/>
              </a:rPr>
              <a:t>´100</a:t>
            </a:r>
            <a:endParaRPr lang="en-GB" altLang="en-GB" sz="1600">
              <a:latin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3086-B7E7-42A0-9F62-D1A08DD10545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 dirty="0">
                <a:effectLst/>
              </a:rPr>
              <a:t>The magnitude scale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en-GB" sz="2000"/>
              <a:t>Astronomers measure brightness in </a:t>
            </a:r>
            <a:r>
              <a:rPr lang="en-GB" altLang="en-GB" sz="20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magnitudes</a:t>
            </a:r>
            <a:r>
              <a:rPr lang="en-GB" altLang="en-GB" sz="2000"/>
              <a:t>:</a:t>
            </a:r>
          </a:p>
          <a:p>
            <a:pPr lvl="1"/>
            <a:r>
              <a:rPr lang="en-GB" altLang="en-GB" sz="18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larger</a:t>
            </a:r>
            <a:r>
              <a:rPr lang="en-GB" altLang="en-GB" sz="1800"/>
              <a:t> magnitude = </a:t>
            </a:r>
            <a:r>
              <a:rPr lang="en-GB" altLang="en-GB" sz="18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fainter</a:t>
            </a:r>
            <a:r>
              <a:rPr lang="en-GB" altLang="en-GB" sz="1800"/>
              <a:t> star</a:t>
            </a:r>
          </a:p>
          <a:p>
            <a:pPr lvl="1"/>
            <a:r>
              <a:rPr lang="en-GB" altLang="en-GB" sz="1800"/>
              <a:t>a difference of one magnitude corresponds to a factor of 2.5 in brightness</a:t>
            </a:r>
          </a:p>
          <a:p>
            <a:pPr lvl="1"/>
            <a:r>
              <a:rPr lang="en-GB" altLang="en-GB" sz="18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absolute</a:t>
            </a:r>
            <a:r>
              <a:rPr lang="en-GB" altLang="en-GB" sz="1800"/>
              <a:t> magnitude measures the </a:t>
            </a:r>
            <a:r>
              <a:rPr lang="en-GB" altLang="en-GB" sz="18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intrinsic</a:t>
            </a:r>
            <a:r>
              <a:rPr lang="en-GB" altLang="en-GB" sz="1800"/>
              <a:t> brightness of the star (Sun = 4.8); </a:t>
            </a:r>
            <a:r>
              <a:rPr lang="en-GB" altLang="en-GB" sz="1800">
                <a:solidFill>
                  <a:srgbClr val="FFFF99"/>
                </a:solidFill>
              </a:rPr>
              <a:t>apparent</a:t>
            </a:r>
            <a:r>
              <a:rPr lang="en-GB" altLang="en-GB" sz="1800"/>
              <a:t> magnitude measures the brightness of the star </a:t>
            </a:r>
            <a:r>
              <a:rPr lang="en-GB" altLang="en-GB" sz="1800">
                <a:solidFill>
                  <a:srgbClr val="FFFF99"/>
                </a:solidFill>
              </a:rPr>
              <a:t>seen from Earth</a:t>
            </a:r>
            <a:r>
              <a:rPr lang="en-GB" altLang="en-GB" sz="1800"/>
              <a:t> (Sun = -27) </a:t>
            </a:r>
          </a:p>
        </p:txBody>
      </p:sp>
      <p:graphicFrame>
        <p:nvGraphicFramePr>
          <p:cNvPr id="1434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901700" y="4808538"/>
          <a:ext cx="7726363" cy="1138237"/>
        </p:xfrm>
        <a:graphic>
          <a:graphicData uri="http://schemas.openxmlformats.org/presentationml/2006/ole">
            <p:oleObj spid="_x0000_s14340" name="Document" r:id="rId3" imgW="7918704" imgH="1167384" progId="Word.Document.8">
              <p:embed/>
            </p:oleObj>
          </a:graphicData>
        </a:graphic>
      </p:graphicFrame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877888" y="4379913"/>
            <a:ext cx="7762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GB" b="1" i="1">
                <a:solidFill>
                  <a:srgbClr val="FF9933"/>
                </a:solidFill>
                <a:latin typeface="Times" pitchFamily="18" charset="0"/>
              </a:rPr>
              <a:t>Luminosity (Sun = 1)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914400" y="5756275"/>
            <a:ext cx="7691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GB" b="1" i="1">
                <a:solidFill>
                  <a:srgbClr val="FF9933"/>
                </a:solidFill>
                <a:latin typeface="Times" pitchFamily="18" charset="0"/>
              </a:rPr>
              <a:t>Absolute visual magnitude (Sun = 4.83)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19E0C-8423-469D-AE1E-DCE37C295DF9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How big are the stars?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en-GB" sz="2000"/>
              <a:t>Very few stars can be imaged as more than just points (even with HST)</a:t>
            </a:r>
          </a:p>
          <a:p>
            <a:r>
              <a:rPr lang="en-GB" altLang="en-GB" sz="2000"/>
              <a:t>Size usually inferred from brightness </a:t>
            </a:r>
          </a:p>
          <a:p>
            <a:r>
              <a:rPr lang="en-GB" altLang="en-GB" sz="2000"/>
              <a:t>Vary enormously, </a:t>
            </a:r>
            <a:br>
              <a:rPr lang="en-GB" altLang="en-GB" sz="2000"/>
            </a:br>
            <a:r>
              <a:rPr lang="en-GB" altLang="en-GB" sz="2000"/>
              <a:t>from size of </a:t>
            </a:r>
            <a:br>
              <a:rPr lang="en-GB" altLang="en-GB" sz="2000"/>
            </a:br>
            <a:r>
              <a:rPr lang="en-GB" altLang="en-GB" sz="2000"/>
              <a:t>small city to </a:t>
            </a:r>
            <a:br>
              <a:rPr lang="en-GB" altLang="en-GB" sz="2000"/>
            </a:br>
            <a:r>
              <a:rPr lang="en-GB" altLang="en-GB" sz="2000"/>
              <a:t>beyond orbit </a:t>
            </a:r>
            <a:br>
              <a:rPr lang="en-GB" altLang="en-GB" sz="2000"/>
            </a:br>
            <a:r>
              <a:rPr lang="en-GB" altLang="en-GB" sz="2000"/>
              <a:t>of Earth</a:t>
            </a:r>
          </a:p>
        </p:txBody>
      </p:sp>
      <p:pic>
        <p:nvPicPr>
          <p:cNvPr id="17414" name="Picture 6" descr="COAST.capella.trimmed.GIF                                      0000655DMacintosh HD                   B3585E45: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3430588" y="3475038"/>
            <a:ext cx="2252662" cy="2736850"/>
          </a:xfrm>
          <a:ln>
            <a:solidFill>
              <a:schemeClr val="bg1"/>
            </a:solidFill>
          </a:ln>
          <a:effectLst>
            <a:outerShdw dist="35921" dir="2700000" algn="ctr" rotWithShape="0">
              <a:schemeClr val="bg2"/>
            </a:outerShdw>
          </a:effectLst>
        </p:spPr>
      </p:pic>
      <p:pic>
        <p:nvPicPr>
          <p:cNvPr id="17415" name="Picture 7" descr="HST.betelgeuse.trimmed.JPG                                     0000655DMacintosh HD                   B3585E45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8025" y="1698625"/>
            <a:ext cx="2838450" cy="44926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</p:pic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5864225" y="1757363"/>
            <a:ext cx="2681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rIns="180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GB" sz="1800" b="1" i="1">
                <a:solidFill>
                  <a:srgbClr val="FF9933"/>
                </a:solidFill>
                <a:latin typeface="Times" pitchFamily="18" charset="0"/>
              </a:rPr>
              <a:t>Betelgeuse imaged by HST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3478213" y="5495925"/>
            <a:ext cx="21129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GB" sz="1800" b="1" i="1">
                <a:solidFill>
                  <a:srgbClr val="66FFFF"/>
                </a:solidFill>
                <a:latin typeface="Times" pitchFamily="18" charset="0"/>
              </a:rPr>
              <a:t>Capella</a:t>
            </a:r>
            <a:br>
              <a:rPr lang="en-GB" altLang="en-GB" sz="1800" b="1" i="1">
                <a:solidFill>
                  <a:srgbClr val="66FFFF"/>
                </a:solidFill>
                <a:latin typeface="Times" pitchFamily="18" charset="0"/>
              </a:rPr>
            </a:br>
            <a:r>
              <a:rPr lang="en-GB" altLang="en-GB" sz="1800" b="1" i="1">
                <a:solidFill>
                  <a:srgbClr val="66FFFF"/>
                </a:solidFill>
                <a:latin typeface="Times" pitchFamily="18" charset="0"/>
              </a:rPr>
              <a:t>imaged by COAST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DDC0D-E97A-4499-B91D-A5EC2CD05942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Weighing stars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752600"/>
            <a:ext cx="4106863" cy="4114800"/>
          </a:xfrm>
        </p:spPr>
        <p:txBody>
          <a:bodyPr/>
          <a:lstStyle/>
          <a:p>
            <a:r>
              <a:rPr lang="en-GB" altLang="en-GB" sz="2000"/>
              <a:t>Important for our under-standing of underlying physics</a:t>
            </a:r>
          </a:p>
          <a:p>
            <a:pPr lvl="1"/>
            <a:r>
              <a:rPr lang="en-GB" altLang="en-GB" sz="1800"/>
              <a:t>measure mass on Earth using gravity: scales and springs</a:t>
            </a:r>
          </a:p>
          <a:p>
            <a:pPr lvl="1"/>
            <a:r>
              <a:rPr lang="en-GB" altLang="en-GB" sz="1800"/>
              <a:t>measure mass of stars using gravity: bound pairs of binary stars (fortunately common)</a:t>
            </a:r>
          </a:p>
          <a:p>
            <a:r>
              <a:rPr lang="en-GB" altLang="en-GB" sz="2000"/>
              <a:t>Are they like the Sun?</a:t>
            </a:r>
          </a:p>
          <a:p>
            <a:pPr lvl="1"/>
            <a:r>
              <a:rPr lang="en-GB" altLang="en-GB" sz="1800"/>
              <a:t>Yes…</a:t>
            </a:r>
          </a:p>
          <a:p>
            <a:pPr lvl="2"/>
            <a:r>
              <a:rPr lang="en-GB" altLang="en-GB" sz="1600"/>
              <a:t>familiar bright stars are a few times more massive</a:t>
            </a:r>
          </a:p>
          <a:p>
            <a:pPr lvl="2"/>
            <a:r>
              <a:rPr lang="en-GB" altLang="en-GB" sz="1600"/>
              <a:t>nearby stars are typically less massive </a:t>
            </a:r>
          </a:p>
        </p:txBody>
      </p:sp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4900613" y="196850"/>
          <a:ext cx="1703387" cy="1255713"/>
        </p:xfrm>
        <a:graphic>
          <a:graphicData uri="http://schemas.openxmlformats.org/presentationml/2006/ole">
            <p:oleObj spid="_x0000_s16390" r:id="rId3" imgW="4775200" imgH="3517900" progId="MS_ClipArt_Gallery">
              <p:embed/>
            </p:oleObj>
          </a:graphicData>
        </a:graphic>
      </p:graphicFrame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5876925" y="5708650"/>
            <a:ext cx="28241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altLang="en-GB" sz="1600" b="1" i="1">
                <a:solidFill>
                  <a:srgbClr val="FFFF99"/>
                </a:solidFill>
                <a:latin typeface="Times" pitchFamily="18" charset="0"/>
              </a:rPr>
              <a:t>R. Pogge, Ohio State</a:t>
            </a:r>
          </a:p>
        </p:txBody>
      </p:sp>
      <p:pic>
        <p:nvPicPr>
          <p:cNvPr id="16397" name="Picture 13" descr="vb4anim"/>
          <p:cNvPicPr>
            <a:picLocks noChangeAspect="1" noChangeArrowheads="1"/>
          </p:cNvPicPr>
          <p:nvPr>
            <p:ph sz="half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5181600" y="2286000"/>
            <a:ext cx="3048000" cy="30480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essional">
  <a:themeElements>
    <a:clrScheme name="Professional 2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FF99CC"/>
      </a:hlink>
      <a:folHlink>
        <a:srgbClr val="CBCBCB"/>
      </a:folHlink>
    </a:clrScheme>
    <a:fontScheme name="Professional">
      <a:majorFont>
        <a:latin typeface="Helvetica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fessional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00FF"/>
        </a:accent1>
        <a:accent2>
          <a:srgbClr val="CC00FF"/>
        </a:accent2>
        <a:accent3>
          <a:srgbClr val="FFFFFF"/>
        </a:accent3>
        <a:accent4>
          <a:srgbClr val="000000"/>
        </a:accent4>
        <a:accent5>
          <a:srgbClr val="B8A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sional 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FF99CC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sional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sional 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033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98:Templates:Presentation Designs:Professional</Template>
  <TotalTime>293</TotalTime>
  <Words>555</Words>
  <Application>Microsoft PowerPoint</Application>
  <PresentationFormat>On-screen Show (4:3)</PresentationFormat>
  <Paragraphs>121</Paragraphs>
  <Slides>11</Slides>
  <Notes>2</Notes>
  <HiddenSlides>0</HiddenSlides>
  <MMClips>3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Times New Roman</vt:lpstr>
      <vt:lpstr>Helvetica</vt:lpstr>
      <vt:lpstr>Comic Sans MS</vt:lpstr>
      <vt:lpstr>Monotype Sorts</vt:lpstr>
      <vt:lpstr>Times</vt:lpstr>
      <vt:lpstr>Symbol</vt:lpstr>
      <vt:lpstr>Professional</vt:lpstr>
      <vt:lpstr>MS_ClipArt_Gallery</vt:lpstr>
      <vt:lpstr>Microsoft Word Document</vt:lpstr>
      <vt:lpstr>Introduction: The Night Sky</vt:lpstr>
      <vt:lpstr>The Stars</vt:lpstr>
      <vt:lpstr>How far away are the stars?</vt:lpstr>
      <vt:lpstr>Measuring parallax</vt:lpstr>
      <vt:lpstr>A parallax demo</vt:lpstr>
      <vt:lpstr>How bright are the stars?</vt:lpstr>
      <vt:lpstr>The magnitude scale</vt:lpstr>
      <vt:lpstr>How big are the stars?</vt:lpstr>
      <vt:lpstr>Weighing stars</vt:lpstr>
      <vt:lpstr>What have we learned?</vt:lpstr>
      <vt:lpstr>What have we still to find out?</vt:lpstr>
    </vt:vector>
  </TitlesOfParts>
  <Company>University of Sheffield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Introduction: The Night Sky</dc:title>
  <dc:creator>Susan Cartwright</dc:creator>
  <cp:lastModifiedBy>Susan Cartwright</cp:lastModifiedBy>
  <cp:revision>24</cp:revision>
  <dcterms:created xsi:type="dcterms:W3CDTF">2001-07-03T18:56:06Z</dcterms:created>
  <dcterms:modified xsi:type="dcterms:W3CDTF">2008-09-22T08:42:47Z</dcterms:modified>
</cp:coreProperties>
</file>