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9" r:id="rId9"/>
    <p:sldId id="271" r:id="rId10"/>
    <p:sldId id="257" r:id="rId11"/>
    <p:sldId id="266" r:id="rId12"/>
    <p:sldId id="265" r:id="rId13"/>
    <p:sldId id="267" r:id="rId14"/>
    <p:sldId id="268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66FF"/>
    <a:srgbClr val="FF9933"/>
    <a:srgbClr val="669900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4C4DCC8B-A11E-4F1B-BB7C-821DE03B0D24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>
                <a:effectLst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CFE9125C-AFF9-4119-B05D-7C049D7BB3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A127-8195-41AB-A62E-9DE777176E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91C58-1D01-487C-BF4A-138FEBDF2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0D0C7A-3A9B-4C8B-8333-EC41955D5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540246-44AE-4301-B35D-C874E2315A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645199D-BF84-4B6D-B451-B579C7A904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6C5894-B8AB-4D79-83A0-277ACBC395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0382-2EB0-42B0-80F2-16DEB4E929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C39B-460A-4412-8992-9D3AC9B9FD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1C38E-C43A-49D5-9794-1B9D7711CC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538C0-4DC2-4AC3-8D48-93A02E5539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9674F-22BA-4762-B245-437E70F5AB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6C7FC-DB30-4580-A3F2-4AF54D6A90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60C42-608D-4BF8-83F1-A31E70ADAA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A77C2-10DC-49B7-A08E-716BE8D691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466C3223-2ADE-428B-A43B-6A30B0D6C3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pitchFamily="2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Susan%20Cartwright\My%20Documents\Teaching\Astro1\PHY111\ppt\animations\mmsf010.mpeg" TargetMode="Externa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Susan%20Cartwright\My%20Documents\Teaching\Astro1\PHY111\ppt\animations\cdm_k1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3E658-81D1-48BC-B135-2D636AAAD74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Galaxy evolution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59700" cy="4318000"/>
          </a:xfrm>
        </p:spPr>
        <p:txBody>
          <a:bodyPr/>
          <a:lstStyle/>
          <a:p>
            <a:r>
              <a:rPr lang="en-GB" altLang="en-GB" sz="2000" dirty="0"/>
              <a:t>Why do galaxies come in such a wide variety of shapes and sizes?</a:t>
            </a:r>
          </a:p>
          <a:p>
            <a:r>
              <a:rPr lang="en-GB" altLang="en-GB" sz="2000" dirty="0"/>
              <a:t>How are they formed?</a:t>
            </a:r>
          </a:p>
          <a:p>
            <a:r>
              <a:rPr lang="en-GB" altLang="en-GB" sz="2000" dirty="0"/>
              <a:t>How do they evolve?</a:t>
            </a:r>
          </a:p>
        </p:txBody>
      </p:sp>
      <p:pic>
        <p:nvPicPr>
          <p:cNvPr id="5181" name="Picture 6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r="2765" b="3436"/>
          <a:stretch>
            <a:fillRect/>
          </a:stretch>
        </p:blipFill>
        <p:spPr>
          <a:xfrm>
            <a:off x="4021138" y="2528888"/>
            <a:ext cx="4589462" cy="3667125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F30E0-983A-4D44-AF97-CF0FB0F7D2A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Looking back in time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695700" cy="4114800"/>
          </a:xfrm>
        </p:spPr>
        <p:txBody>
          <a:bodyPr/>
          <a:lstStyle/>
          <a:p>
            <a:r>
              <a:rPr lang="en-GB" altLang="en-GB" sz="2000" dirty="0"/>
              <a:t>Light from a distant galaxy takes time to get here</a:t>
            </a:r>
          </a:p>
          <a:p>
            <a:pPr lvl="1"/>
            <a:r>
              <a:rPr lang="en-GB" altLang="en-GB" sz="1800" dirty="0"/>
              <a:t>M31 is 2 million light years away</a:t>
            </a:r>
          </a:p>
          <a:p>
            <a:pPr lvl="1"/>
            <a:r>
              <a:rPr lang="en-GB" altLang="en-GB" sz="1800" dirty="0"/>
              <a:t>we see it as it appeared 2 million years ago</a:t>
            </a:r>
          </a:p>
          <a:p>
            <a:pPr lvl="2">
              <a:buClr>
                <a:srgbClr val="66FFFF"/>
              </a:buClr>
            </a:pPr>
            <a:r>
              <a:rPr lang="en-GB" altLang="en-GB" sz="1600" dirty="0">
                <a:solidFill>
                  <a:srgbClr val="FFFF99"/>
                </a:solidFill>
              </a:rPr>
              <a:t>2 million years is a short time</a:t>
            </a:r>
          </a:p>
          <a:p>
            <a:pPr lvl="2">
              <a:buClr>
                <a:srgbClr val="66FFFF"/>
              </a:buClr>
            </a:pPr>
            <a:r>
              <a:rPr lang="en-GB" altLang="en-GB" sz="1600" dirty="0">
                <a:solidFill>
                  <a:srgbClr val="FFFF99"/>
                </a:solidFill>
              </a:rPr>
              <a:t>but looking at very distant galaxies we see them as they were </a:t>
            </a: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billions</a:t>
            </a:r>
            <a:r>
              <a:rPr lang="en-GB" altLang="en-GB" sz="1600" dirty="0">
                <a:solidFill>
                  <a:srgbClr val="FFFF99"/>
                </a:solidFill>
              </a:rPr>
              <a:t> of years ago</a:t>
            </a:r>
            <a:endParaRPr lang="en-GB" altLang="en-GB" sz="1600" dirty="0"/>
          </a:p>
        </p:txBody>
      </p:sp>
      <p:pic>
        <p:nvPicPr>
          <p:cNvPr id="135177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97438" y="1752600"/>
            <a:ext cx="3792537" cy="43180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7946-9903-4036-AF3E-BF32B41B222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Results from “deep fields”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Images of very distant galaxies contain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large numbers of interacting galaxies </a:t>
            </a:r>
            <a:br>
              <a:rPr lang="en-GB" altLang="en-GB" sz="1800"/>
            </a:br>
            <a:r>
              <a:rPr lang="en-GB" altLang="en-GB" sz="1800"/>
              <a:t>(up to 25% — now 1%)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more disrupted and irregular galaxies rather than “modern” spirals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some apparently normal elliptical galaxies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results of early collisions?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many small, blue objects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which will merge to form larger modern galaxies?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752600"/>
            <a:ext cx="3810000" cy="3302000"/>
          </a:xfrm>
          <a:noFill/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5743A-0B17-4E36-92F2-EFF28042917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Baby galaxies</a:t>
            </a:r>
          </a:p>
        </p:txBody>
      </p:sp>
      <p:pic>
        <p:nvPicPr>
          <p:cNvPr id="143368" name="Picture 8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7138" y="1752600"/>
            <a:ext cx="69945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E26-8D8D-4682-A0A9-12234B1A86F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Wild youth: active galaxies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60525"/>
            <a:ext cx="3810000" cy="4584700"/>
          </a:xfrm>
        </p:spPr>
        <p:txBody>
          <a:bodyPr/>
          <a:lstStyle/>
          <a:p>
            <a:r>
              <a:rPr lang="en-GB" altLang="en-GB" sz="2000"/>
              <a:t>The light from some galaxies isn’t just stars</a:t>
            </a:r>
          </a:p>
          <a:p>
            <a:pPr lvl="1"/>
            <a:r>
              <a:rPr lang="en-GB" altLang="en-GB" sz="1800"/>
              <a:t>enormous amounts of “extra” luminosity in radio, X-rays, etc.</a:t>
            </a:r>
          </a:p>
          <a:p>
            <a:pPr lvl="1"/>
            <a:r>
              <a:rPr lang="en-GB" altLang="en-GB" sz="1800"/>
              <a:t>sometimes associated with huge “jets” extending over millions of light years</a:t>
            </a:r>
          </a:p>
          <a:p>
            <a:pPr lvl="1"/>
            <a:r>
              <a:rPr lang="en-GB" altLang="en-GB" sz="1800"/>
              <a:t>much more common in distant objects, i.e. when galaxies were young</a:t>
            </a:r>
          </a:p>
          <a:p>
            <a:pPr lvl="1"/>
            <a:r>
              <a:rPr lang="en-GB" altLang="en-GB" sz="1800"/>
              <a:t>galaxies responsible often disrupted ellipticals </a:t>
            </a:r>
          </a:p>
          <a:p>
            <a:pPr lvl="2"/>
            <a:r>
              <a:rPr lang="en-GB" altLang="en-GB" sz="1600"/>
              <a:t>activity associated with galaxy interactions?</a:t>
            </a:r>
          </a:p>
        </p:txBody>
      </p:sp>
      <p:pic>
        <p:nvPicPr>
          <p:cNvPr id="14541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26000" y="1746250"/>
            <a:ext cx="3810000" cy="2933700"/>
          </a:xfrm>
        </p:spPr>
      </p:pic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7442200" y="2374900"/>
            <a:ext cx="1028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FF99"/>
                </a:solidFill>
                <a:latin typeface="Comic Sans MS" pitchFamily="66" charset="0"/>
              </a:rPr>
              <a:t>Bill Keel</a:t>
            </a:r>
          </a:p>
        </p:txBody>
      </p:sp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3"/>
          <a:srcRect l="2197" t="26369" r="2197" b="26369"/>
          <a:stretch>
            <a:fillRect/>
          </a:stretch>
        </p:blipFill>
        <p:spPr bwMode="auto">
          <a:xfrm>
            <a:off x="5113338" y="4725988"/>
            <a:ext cx="3133725" cy="1547812"/>
          </a:xfrm>
          <a:prstGeom prst="rect">
            <a:avLst/>
          </a:prstGeom>
          <a:noFill/>
        </p:spPr>
      </p:pic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6235700" y="5905500"/>
            <a:ext cx="223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Jodrell Bank/MERLIN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08F54-7BA9-416C-AA44-619E608C256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Active galaxies &amp; black holes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Huge luminosities of active galaxies powered by very small object in centre</a:t>
            </a:r>
          </a:p>
          <a:p>
            <a:pPr lvl="1"/>
            <a:r>
              <a:rPr lang="en-GB" altLang="en-GB" sz="1800"/>
              <a:t>probably supermassive black hole</a:t>
            </a:r>
          </a:p>
          <a:p>
            <a:pPr lvl="1"/>
            <a:r>
              <a:rPr lang="en-GB" altLang="en-GB" sz="1800"/>
              <a:t>energy generated by gas heated up by friction as it falls into black hole</a:t>
            </a:r>
          </a:p>
          <a:p>
            <a:pPr lvl="1"/>
            <a:r>
              <a:rPr lang="en-GB" altLang="en-GB" sz="1800"/>
              <a:t>eventually black hole runs out of accessible gas, becomes quiet (like ours)</a:t>
            </a:r>
          </a:p>
          <a:p>
            <a:pPr lvl="2"/>
            <a:r>
              <a:rPr lang="en-GB" altLang="en-GB" sz="1600"/>
              <a:t>many modern galaxies should contain black holes</a:t>
            </a:r>
          </a:p>
        </p:txBody>
      </p:sp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1612900"/>
            <a:ext cx="3452813" cy="3452813"/>
          </a:xfrm>
          <a:prstGeom prst="rect">
            <a:avLst/>
          </a:prstGeom>
          <a:noFill/>
        </p:spPr>
      </p:pic>
      <p:pic>
        <p:nvPicPr>
          <p:cNvPr id="146438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34163" y="4057650"/>
            <a:ext cx="1997075" cy="2206625"/>
          </a:xfrm>
        </p:spPr>
      </p:pic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50800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532F1-CBB4-43BC-8F8E-68FA35C1A4B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Black holes in galaxy centres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Most large galaxies do seem to contain black holes</a:t>
            </a:r>
          </a:p>
          <a:p>
            <a:pPr lvl="1"/>
            <a:r>
              <a:rPr lang="en-GB" altLang="en-GB" sz="1800"/>
              <a:t>detected by applying Newton’s laws to motion of stars and gas in central region of galaxy</a:t>
            </a:r>
          </a:p>
          <a:p>
            <a:r>
              <a:rPr lang="en-GB" altLang="en-GB" sz="2000"/>
              <a:t>The more massive the galaxy’s central bulge, the larger the black hole</a:t>
            </a:r>
          </a:p>
          <a:p>
            <a:pPr lvl="1"/>
            <a:r>
              <a:rPr lang="en-GB" altLang="en-GB" sz="1800"/>
              <a:t>cause or effect? or bias??</a:t>
            </a:r>
          </a:p>
        </p:txBody>
      </p:sp>
      <p:pic>
        <p:nvPicPr>
          <p:cNvPr id="15053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38700" y="1808163"/>
            <a:ext cx="3810000" cy="2681287"/>
          </a:xfrm>
        </p:spPr>
      </p:pic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4711700" y="4508500"/>
            <a:ext cx="4076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9933"/>
                </a:solidFill>
                <a:latin typeface="Comic Sans MS" pitchFamily="66" charset="0"/>
              </a:rPr>
              <a:t>bulge brightness and orbital speeds of bulge stars are both measures of the mass of the bulge</a:t>
            </a: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 flipV="1">
            <a:off x="6032500" y="4305300"/>
            <a:ext cx="0" cy="2921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V="1">
            <a:off x="7556500" y="4292600"/>
            <a:ext cx="0" cy="2921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775200" y="1765300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200">
                <a:solidFill>
                  <a:schemeClr val="bg2"/>
                </a:solidFill>
                <a:latin typeface="Times" pitchFamily="18" charset="0"/>
              </a:rPr>
              <a:t>John Kormendy</a:t>
            </a:r>
            <a:endParaRPr lang="en-GB" altLang="en-GB" sz="140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4EEAB-26A0-4B40-8BB5-7C2B40AE32E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have we learned?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Pre-galactic gas clouds are quite small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could form dwarf galaxies or merge to form galaxies like the Milky Way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spirals could form when most merging occurs early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they take time to settle down: early galaxies are more irregular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ellipticals may result from collisions between fully-fledged galaxies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simulations support this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Spiral structure may be due to a density wave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started by bar, companion or close encounter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causes star formation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Many galaxies contain central black holes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when the galaxy is young these can power nuclear activity</a:t>
            </a:r>
          </a:p>
          <a:p>
            <a:pPr algn="r"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</a:pPr>
            <a:r>
              <a:rPr lang="en-GB" altLang="en-GB" sz="2000" b="1" i="1" dirty="0">
                <a:solidFill>
                  <a:srgbClr val="FFFF99"/>
                </a:solidFill>
                <a:latin typeface="Times" pitchFamily="18" charset="0"/>
              </a:rPr>
              <a:t>To go beyond galaxies we need to consider the whole universe</a:t>
            </a:r>
            <a:r>
              <a:rPr lang="en-GB" altLang="en-GB" sz="2400" b="1" i="1" dirty="0">
                <a:solidFill>
                  <a:srgbClr val="FFFF99"/>
                </a:solidFill>
                <a:latin typeface="Times" pitchFamily="18" charset="0"/>
              </a:rPr>
              <a:t> … next lecture!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B052-8CF9-4A35-9A58-B7A63A4D497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altLang="en-GB"/>
              <a:t>From gas cloud to galaxy</a:t>
            </a:r>
          </a:p>
        </p:txBody>
      </p:sp>
      <p:graphicFrame>
        <p:nvGraphicFramePr>
          <p:cNvPr id="13619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724025" y="1765300"/>
          <a:ext cx="2925763" cy="1981200"/>
        </p:xfrm>
        <a:graphic>
          <a:graphicData uri="http://schemas.openxmlformats.org/presentationml/2006/ole">
            <p:oleObj spid="_x0000_s136195" name="Picture" r:id="rId3" imgW="2831592" imgH="1917192" progId="Word.Picture.8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873625" y="1778000"/>
          <a:ext cx="2925763" cy="1981200"/>
        </p:xfrm>
        <a:graphic>
          <a:graphicData uri="http://schemas.openxmlformats.org/presentationml/2006/ole">
            <p:oleObj spid="_x0000_s136196" name="Picture" r:id="rId4" imgW="2831592" imgH="1917192" progId="Word.Picture.8">
              <p:embed/>
            </p:oleObj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ph sz="quarter" idx="4"/>
          </p:nvPr>
        </p:nvGraphicFramePr>
        <p:xfrm>
          <a:off x="4959350" y="3873500"/>
          <a:ext cx="2730500" cy="1981200"/>
        </p:xfrm>
        <a:graphic>
          <a:graphicData uri="http://schemas.openxmlformats.org/presentationml/2006/ole">
            <p:oleObj spid="_x0000_s136198" name="Picture" r:id="rId5" imgW="2907792" imgH="2109216" progId="Word.Picture.8">
              <p:embed/>
            </p:oleObj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1922463" y="3924300"/>
          <a:ext cx="2581275" cy="1981200"/>
        </p:xfrm>
        <a:graphic>
          <a:graphicData uri="http://schemas.openxmlformats.org/presentationml/2006/ole">
            <p:oleObj spid="_x0000_s136201" name="Picture" r:id="rId6" imgW="2831592" imgH="2173224" progId="Word.Picture.8">
              <p:embed/>
            </p:oleObj>
          </a:graphicData>
        </a:graphic>
      </p:graphicFrame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673100" y="1638300"/>
            <a:ext cx="1409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Gas cloud (or several small clouds) collapses under gravity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353300" y="1663700"/>
            <a:ext cx="1409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Globular clusters form from </a:t>
            </a:r>
            <a:r>
              <a:rPr lang="en-GB" altLang="en-GB" sz="1600" dirty="0" err="1">
                <a:solidFill>
                  <a:srgbClr val="FFFF99"/>
                </a:solidFill>
                <a:latin typeface="Comic Sans MS" pitchFamily="66" charset="0"/>
              </a:rPr>
              <a:t>infalling</a:t>
            </a: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 </a:t>
            </a:r>
            <a:b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</a:b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gas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251700" y="4394200"/>
            <a:ext cx="1409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Cloud is rotating.  Friction causes gas to settle into disc 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736600" y="4394200"/>
            <a:ext cx="1409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Result: disc galaxy with halo of old globular clusters</a:t>
            </a:r>
          </a:p>
        </p:txBody>
      </p:sp>
      <p:sp>
        <p:nvSpPr>
          <p:cNvPr id="136206" name="Line 14"/>
          <p:cNvSpPr>
            <a:spLocks noChangeShapeType="1"/>
          </p:cNvSpPr>
          <p:nvPr/>
        </p:nvSpPr>
        <p:spPr bwMode="auto">
          <a:xfrm>
            <a:off x="4648200" y="2679700"/>
            <a:ext cx="3048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 rot="5400000">
            <a:off x="6172200" y="3886200"/>
            <a:ext cx="3048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6208" name="Line 16"/>
          <p:cNvSpPr>
            <a:spLocks noChangeShapeType="1"/>
          </p:cNvSpPr>
          <p:nvPr/>
        </p:nvSpPr>
        <p:spPr bwMode="auto">
          <a:xfrm flipH="1">
            <a:off x="4559300" y="4902200"/>
            <a:ext cx="304800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  <p:bldP spid="136203" grpId="0"/>
      <p:bldP spid="136204" grpId="0"/>
      <p:bldP spid="136205" grpId="0"/>
      <p:bldP spid="136206" grpId="0" animBg="1"/>
      <p:bldP spid="136207" grpId="0" animBg="1"/>
      <p:bldP spid="1362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10A1-3914-4921-83E3-8A5AA03F447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do we expect?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79900" cy="4114800"/>
          </a:xfrm>
        </p:spPr>
        <p:txBody>
          <a:bodyPr/>
          <a:lstStyle/>
          <a:p>
            <a:r>
              <a:rPr lang="en-GB" altLang="en-GB" sz="2000"/>
              <a:t>From this scenario</a:t>
            </a:r>
          </a:p>
          <a:p>
            <a:pPr lvl="1"/>
            <a:r>
              <a:rPr lang="en-GB" altLang="en-GB" sz="1800"/>
              <a:t>globular clusters should contain the oldest stars</a:t>
            </a:r>
          </a:p>
          <a:p>
            <a:pPr lvl="1"/>
            <a:r>
              <a:rPr lang="en-GB" altLang="en-GB" sz="1800"/>
              <a:t>the disc should rotate and should contain all the remaining gas</a:t>
            </a:r>
          </a:p>
          <a:p>
            <a:pPr lvl="1"/>
            <a:r>
              <a:rPr lang="en-GB" altLang="en-GB" sz="1800"/>
              <a:t>dark halo probably spherical, not disc-shaped (no friction)</a:t>
            </a:r>
          </a:p>
          <a:p>
            <a:r>
              <a:rPr lang="en-GB" altLang="en-GB" sz="2000"/>
              <a:t>Looks reasonable for spiral galaxies — but what about ellipticals?</a:t>
            </a:r>
          </a:p>
        </p:txBody>
      </p:sp>
      <p:pic>
        <p:nvPicPr>
          <p:cNvPr id="137225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62563" y="1854200"/>
            <a:ext cx="3292475" cy="41148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E959-0491-4D01-890D-BA4E11DB767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Making elliptical galaxies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63700"/>
            <a:ext cx="57023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Elliptical galaxies have little gas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used up? lost somehow?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 stars have much less ordered </a:t>
            </a:r>
            <a:br>
              <a:rPr lang="en-GB" altLang="en-GB" sz="2000"/>
            </a:br>
            <a:r>
              <a:rPr lang="en-GB" altLang="en-GB" sz="2000"/>
              <a:t>motion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original disc disrupted?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They are much more common in </a:t>
            </a:r>
            <a:br>
              <a:rPr lang="en-GB" altLang="en-GB" sz="2000"/>
            </a:br>
            <a:r>
              <a:rPr lang="en-GB" altLang="en-GB" sz="2000"/>
              <a:t>galaxy-rich environments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nearby galaxies needed?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They often show faint “shells” of increased star numbers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produced by interactions with other galaxies?</a:t>
            </a:r>
          </a:p>
          <a:p>
            <a:pPr>
              <a:lnSpc>
                <a:spcPct val="90000"/>
              </a:lnSpc>
              <a:spcBef>
                <a:spcPct val="10000"/>
              </a:spcBef>
              <a:buSzPct val="85000"/>
              <a:buFont typeface="Monotype Sorts" pitchFamily="2" charset="2"/>
              <a:buChar char="è"/>
            </a:pPr>
            <a:r>
              <a:rPr lang="en-GB" altLang="en-GB" sz="2000"/>
              <a:t>Are elliptical galaxies the result of galaxy collisions?</a:t>
            </a:r>
          </a:p>
        </p:txBody>
      </p:sp>
      <p:pic>
        <p:nvPicPr>
          <p:cNvPr id="13824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37200" y="1657350"/>
            <a:ext cx="3149600" cy="196215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3698875"/>
            <a:ext cx="2190750" cy="2524125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6565900" y="5880100"/>
            <a:ext cx="20193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NGC3923/AAO</a:t>
            </a:r>
            <a:endParaRPr lang="en-GB" altLang="en-GB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3559-10A6-4E5A-A97F-5C5C2B12DBE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Colliding galaxies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000500" cy="4114800"/>
          </a:xfrm>
        </p:spPr>
        <p:txBody>
          <a:bodyPr/>
          <a:lstStyle/>
          <a:p>
            <a:r>
              <a:rPr lang="en-GB" altLang="en-GB" sz="2000"/>
              <a:t>Pairs of colliding galaxies can be seen in the night sky</a:t>
            </a:r>
          </a:p>
          <a:p>
            <a:pPr lvl="1"/>
            <a:r>
              <a:rPr lang="en-GB" altLang="en-GB" sz="1800"/>
              <a:t>the collision sets off a burst of star formation</a:t>
            </a:r>
          </a:p>
          <a:p>
            <a:pPr lvl="1"/>
            <a:r>
              <a:rPr lang="en-GB" altLang="en-GB" sz="1800"/>
              <a:t>and produces “tidal tails” of gas and stars</a:t>
            </a:r>
          </a:p>
          <a:p>
            <a:r>
              <a:rPr lang="en-GB" altLang="en-GB" sz="2000"/>
              <a:t>Discs and spiral arms are clearly disrupted</a:t>
            </a:r>
          </a:p>
          <a:p>
            <a:pPr lvl="1"/>
            <a:r>
              <a:rPr lang="en-GB" altLang="en-GB" sz="1800"/>
              <a:t>resulting merged galaxy will not be a spiral</a:t>
            </a:r>
          </a:p>
        </p:txBody>
      </p:sp>
      <p:pic>
        <p:nvPicPr>
          <p:cNvPr id="1392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46238"/>
            <a:ext cx="3543300" cy="239395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02100"/>
            <a:ext cx="2095500" cy="2095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4953000" y="4152900"/>
            <a:ext cx="15113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Antennae: </a:t>
            </a:r>
            <a:b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</a:b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B. Whitmore/ NASA</a:t>
            </a:r>
          </a:p>
          <a:p>
            <a:pPr algn="r"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Arp 240: SDSS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msf010.mpeg">
            <a:hlinkClick r:id="" action="ppaction://media"/>
          </p:cNvPr>
          <p:cNvPicPr>
            <a:picLocks noGrp="1" noRot="1" noChangeAspect="1"/>
          </p:cNvPicPr>
          <p:nvPr>
            <p:ph sz="quarter" idx="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09575" y="3658673"/>
            <a:ext cx="2286000" cy="2590800"/>
          </a:xfrm>
          <a:prstGeom prst="rect">
            <a:avLst/>
          </a:prstGeom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4FCE-1888-42B1-9F83-7139A8A1808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Simulation of galaxy collision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Physics of galaxy collisions is simple (gravity)</a:t>
            </a:r>
          </a:p>
          <a:p>
            <a:pPr lvl="1"/>
            <a:r>
              <a:rPr lang="en-GB" altLang="en-GB" sz="1800"/>
              <a:t>very large numbers of objects (stars, dark matter, gas, etc.)</a:t>
            </a:r>
          </a:p>
          <a:p>
            <a:pPr lvl="1"/>
            <a:r>
              <a:rPr lang="en-GB" altLang="en-GB" sz="1800"/>
              <a:t>use supercomputers to simulate</a:t>
            </a:r>
          </a:p>
          <a:p>
            <a:r>
              <a:rPr lang="en-GB" altLang="en-GB" sz="2000"/>
              <a:t>Simulations reproduce observed phenomena well</a:t>
            </a:r>
          </a:p>
          <a:p>
            <a:pPr lvl="1"/>
            <a:r>
              <a:rPr lang="en-GB" altLang="en-GB" sz="1800"/>
              <a:t>support idea that large ellipticals form from mergers</a:t>
            </a: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965140" y="4216400"/>
            <a:ext cx="1308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 dirty="0" err="1">
                <a:solidFill>
                  <a:srgbClr val="FF9933"/>
                </a:solidFill>
                <a:latin typeface="Comic Sans MS" pitchFamily="66" charset="0"/>
              </a:rPr>
              <a:t>Hernquist</a:t>
            </a:r>
            <a:r>
              <a:rPr lang="en-GB" altLang="en-GB" sz="1400" dirty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en-GB" altLang="en-GB" sz="1400" dirty="0" err="1">
                <a:solidFill>
                  <a:srgbClr val="FF9933"/>
                </a:solidFill>
                <a:latin typeface="Comic Sans MS" pitchFamily="66" charset="0"/>
              </a:rPr>
              <a:t>Dubinski</a:t>
            </a:r>
            <a:r>
              <a:rPr lang="en-GB" altLang="en-GB" sz="1400" dirty="0">
                <a:solidFill>
                  <a:srgbClr val="FF9933"/>
                </a:solidFill>
                <a:latin typeface="Comic Sans MS" pitchFamily="66" charset="0"/>
              </a:rPr>
              <a:t>, </a:t>
            </a:r>
            <a:r>
              <a:rPr lang="en-GB" altLang="en-GB" sz="1400" dirty="0" err="1">
                <a:solidFill>
                  <a:srgbClr val="FF9933"/>
                </a:solidFill>
                <a:latin typeface="Comic Sans MS" pitchFamily="66" charset="0"/>
              </a:rPr>
              <a:t>Mihos</a:t>
            </a:r>
            <a:endParaRPr lang="en-GB" altLang="en-GB" sz="1400" dirty="0">
              <a:solidFill>
                <a:srgbClr val="FF9933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en-GB" altLang="en-GB" sz="1400" dirty="0">
              <a:solidFill>
                <a:srgbClr val="FF9933"/>
              </a:solidFill>
              <a:latin typeface="Comic Sans MS" pitchFamily="66" charset="0"/>
            </a:endParaRPr>
          </a:p>
          <a:p>
            <a:pPr algn="r">
              <a:spcBef>
                <a:spcPct val="50000"/>
              </a:spcBef>
            </a:pPr>
            <a:r>
              <a:rPr lang="en-GB" altLang="en-GB" sz="1400" dirty="0">
                <a:solidFill>
                  <a:srgbClr val="FF9933"/>
                </a:solidFill>
                <a:latin typeface="Comic Sans MS" pitchFamily="66" charset="0"/>
              </a:rPr>
              <a:t>Chris </a:t>
            </a:r>
            <a:r>
              <a:rPr lang="en-GB" altLang="en-GB" sz="1400" dirty="0" err="1">
                <a:solidFill>
                  <a:srgbClr val="FF9933"/>
                </a:solidFill>
                <a:latin typeface="Comic Sans MS" pitchFamily="66" charset="0"/>
              </a:rPr>
              <a:t>Mihos</a:t>
            </a:r>
            <a:endParaRPr lang="en-GB" altLang="en-GB" sz="1400" dirty="0">
              <a:solidFill>
                <a:srgbClr val="FF9933"/>
              </a:solidFill>
              <a:latin typeface="Comic Sans MS" pitchFamily="66" charset="0"/>
            </a:endParaRPr>
          </a:p>
        </p:txBody>
      </p:sp>
      <p:pic>
        <p:nvPicPr>
          <p:cNvPr id="140301" name="Picture 13" descr="collidinggalaxies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254625" y="1739900"/>
            <a:ext cx="3241675" cy="2430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A894-C50C-41CE-80A2-06C513A76C5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Galaxy clusters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Rich clusters such as Coma usually have a supergiant elliptical galaxy at the centre</a:t>
            </a:r>
          </a:p>
          <a:p>
            <a:pPr lvl="1"/>
            <a:r>
              <a:rPr lang="en-GB" altLang="en-GB" sz="1800"/>
              <a:t>simulations show how such galaxies form by consuming smaller members of the cluster</a:t>
            </a:r>
          </a:p>
          <a:p>
            <a:pPr lvl="1"/>
            <a:r>
              <a:rPr lang="en-GB" altLang="en-GB" sz="1800"/>
              <a:t>these interactions may also explain why so few spirals survive in cluster centres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4800600" y="4902200"/>
            <a:ext cx="3886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9933"/>
                </a:solidFill>
                <a:latin typeface="Comic Sans MS" pitchFamily="66" charset="0"/>
              </a:rPr>
              <a:t>John Dubinski, CITA/Toronto</a:t>
            </a:r>
          </a:p>
        </p:txBody>
      </p:sp>
      <p:pic>
        <p:nvPicPr>
          <p:cNvPr id="14" name="cdm_k1.mpg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2607" y="1843825"/>
            <a:ext cx="2972873" cy="2972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4ACDF-79A9-4A7E-BECA-37526D42ED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Discs and spirals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545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What makes and maintains spiral structure?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it’s not always the same stars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spiral arms are seen in short-lived massive stars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spiral arms would wind up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probably a “density wave” of increased gas density (like sound wave)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induces star formation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perturbs orbits of existing stars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what generates this wave?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bar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satellite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/>
              <a:t>close encounter</a:t>
            </a:r>
          </a:p>
        </p:txBody>
      </p:sp>
      <p:pic>
        <p:nvPicPr>
          <p:cNvPr id="14746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75400" y="1682750"/>
            <a:ext cx="2260600" cy="1847850"/>
          </a:xfrm>
        </p:spPr>
      </p:pic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876800" y="1676400"/>
            <a:ext cx="1422400" cy="1422400"/>
          </a:xfrm>
          <a:prstGeom prst="rect">
            <a:avLst/>
          </a:prstGeom>
          <a:noFill/>
        </p:spPr>
      </p:pic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1100" y="3714750"/>
            <a:ext cx="3632200" cy="2489200"/>
          </a:xfrm>
          <a:prstGeom prst="rect">
            <a:avLst/>
          </a:prstGeom>
          <a:noFill/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7302500" y="5905500"/>
            <a:ext cx="1295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R. Gendler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013700" y="3162300"/>
            <a:ext cx="55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M51</a:t>
            </a:r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5562600" y="3848100"/>
            <a:ext cx="55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M81</a:t>
            </a: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902200" y="3136900"/>
            <a:ext cx="1397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GB" sz="1400">
                <a:solidFill>
                  <a:srgbClr val="FF9933"/>
                </a:solidFill>
                <a:latin typeface="Comic Sans MS" pitchFamily="66" charset="0"/>
              </a:rPr>
              <a:t>NGC 1300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96763-F920-4032-8ECA-8F4DD72ED02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Theory and observation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381500" cy="4114800"/>
          </a:xfrm>
        </p:spPr>
        <p:txBody>
          <a:bodyPr/>
          <a:lstStyle/>
          <a:p>
            <a:r>
              <a:rPr lang="en-GB" altLang="en-GB" sz="2000"/>
              <a:t>Summary so far:</a:t>
            </a:r>
          </a:p>
          <a:p>
            <a:pPr lvl="1"/>
            <a:r>
              <a:rPr lang="en-GB" altLang="en-GB" sz="1800"/>
              <a:t>disc galaxies form from collapse</a:t>
            </a:r>
          </a:p>
          <a:p>
            <a:pPr lvl="1"/>
            <a:r>
              <a:rPr lang="en-GB" altLang="en-GB" sz="1800"/>
              <a:t>elliptical galaxies are produced by mergers</a:t>
            </a:r>
          </a:p>
          <a:p>
            <a:pPr lvl="1"/>
            <a:r>
              <a:rPr lang="en-GB" altLang="en-GB" sz="1800"/>
              <a:t>spiral structure is maintained by a density wave triggered by bar, companion or close passage</a:t>
            </a:r>
          </a:p>
          <a:p>
            <a:r>
              <a:rPr lang="en-GB" altLang="en-GB" sz="2000"/>
              <a:t>How can we test these ideas?</a:t>
            </a:r>
          </a:p>
          <a:p>
            <a:pPr lvl="1"/>
            <a:r>
              <a:rPr lang="en-GB" altLang="en-GB" sz="1800"/>
              <a:t>need to look at galaxies in the process of formation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2058" t="1390" r="2573" b="12158"/>
          <a:stretch>
            <a:fillRect/>
          </a:stretch>
        </p:blipFill>
        <p:spPr>
          <a:xfrm>
            <a:off x="5373688" y="1809750"/>
            <a:ext cx="3216275" cy="4319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1896</TotalTime>
  <Words>872</Words>
  <Application>Microsoft PowerPoint</Application>
  <PresentationFormat>On-screen Show (4:3)</PresentationFormat>
  <Paragraphs>169</Paragraphs>
  <Slides>16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Helvetica</vt:lpstr>
      <vt:lpstr>Comic Sans MS</vt:lpstr>
      <vt:lpstr>Monotype Sorts</vt:lpstr>
      <vt:lpstr>Times</vt:lpstr>
      <vt:lpstr>Professional</vt:lpstr>
      <vt:lpstr>Microsoft Word Picture</vt:lpstr>
      <vt:lpstr>Galaxy evolution</vt:lpstr>
      <vt:lpstr>From gas cloud to galaxy</vt:lpstr>
      <vt:lpstr>What do we expect?</vt:lpstr>
      <vt:lpstr>Making elliptical galaxies</vt:lpstr>
      <vt:lpstr>Colliding galaxies</vt:lpstr>
      <vt:lpstr>Simulation of galaxy collision</vt:lpstr>
      <vt:lpstr>Galaxy clusters</vt:lpstr>
      <vt:lpstr>Discs and spirals</vt:lpstr>
      <vt:lpstr>Theory and observation</vt:lpstr>
      <vt:lpstr>Looking back in time</vt:lpstr>
      <vt:lpstr>Results from “deep fields”</vt:lpstr>
      <vt:lpstr>Baby galaxies</vt:lpstr>
      <vt:lpstr>Wild youth: active galaxies</vt:lpstr>
      <vt:lpstr>Active galaxies &amp; black holes</vt:lpstr>
      <vt:lpstr>Black holes in galaxy centres</vt:lpstr>
      <vt:lpstr>What have we learned?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 Cartwright</cp:lastModifiedBy>
  <cp:revision>138</cp:revision>
  <dcterms:created xsi:type="dcterms:W3CDTF">2001-07-03T18:56:06Z</dcterms:created>
  <dcterms:modified xsi:type="dcterms:W3CDTF">2008-09-22T14:08:24Z</dcterms:modified>
</cp:coreProperties>
</file>