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3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0000"/>
    <a:srgbClr val="0066FF"/>
    <a:srgbClr val="FF9933"/>
    <a:srgbClr val="669900"/>
    <a:srgbClr val="66FF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632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GB" alt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en-GB" altLang="en-GB"/>
          </a:p>
        </p:txBody>
      </p:sp>
      <p:sp>
        <p:nvSpPr>
          <p:cNvPr id="61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smtClean="0"/>
              <a:t>Click to edit Master text styles</a:t>
            </a:r>
          </a:p>
          <a:p>
            <a:pPr lvl="1"/>
            <a:r>
              <a:rPr lang="en-GB" altLang="en-GB" smtClean="0"/>
              <a:t>Second level</a:t>
            </a:r>
          </a:p>
          <a:p>
            <a:pPr lvl="2"/>
            <a:r>
              <a:rPr lang="en-GB" altLang="en-GB" smtClean="0"/>
              <a:t>Third level</a:t>
            </a:r>
          </a:p>
          <a:p>
            <a:pPr lvl="3"/>
            <a:r>
              <a:rPr lang="en-GB" altLang="en-GB" smtClean="0"/>
              <a:t>Fourth level</a:t>
            </a:r>
          </a:p>
          <a:p>
            <a:pPr lvl="4"/>
            <a:r>
              <a:rPr lang="en-GB" altLang="en-GB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GB" alt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CC32AADD-2E4E-44E3-849C-C6517B0086C3}" type="slidenum">
              <a:rPr lang="en-GB" altLang="en-GB"/>
              <a:pPr/>
              <a:t>‹#›</a:t>
            </a:fld>
            <a:endParaRPr lang="en-GB" alt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77825" y="1676400"/>
            <a:ext cx="8389938" cy="4421188"/>
            <a:chOff x="238" y="1056"/>
            <a:chExt cx="5285" cy="2785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238" y="1056"/>
              <a:ext cx="5285" cy="1393"/>
              <a:chOff x="238" y="1056"/>
              <a:chExt cx="5285" cy="1393"/>
            </a:xfrm>
          </p:grpSpPr>
          <p:sp>
            <p:nvSpPr>
              <p:cNvPr id="3076" name="Rectangle 4"/>
              <p:cNvSpPr>
                <a:spLocks noChangeArrowheads="1"/>
              </p:cNvSpPr>
              <p:nvPr/>
            </p:nvSpPr>
            <p:spPr bwMode="auto">
              <a:xfrm>
                <a:off x="243" y="1057"/>
                <a:ext cx="5272" cy="1391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auto">
              <a:xfrm>
                <a:off x="238" y="1056"/>
                <a:ext cx="5273" cy="1393"/>
              </a:xfrm>
              <a:custGeom>
                <a:avLst/>
                <a:gdLst/>
                <a:ahLst/>
                <a:cxnLst>
                  <a:cxn ang="0">
                    <a:pos x="5272" y="0"/>
                  </a:cxn>
                  <a:cxn ang="0">
                    <a:pos x="0" y="0"/>
                  </a:cxn>
                  <a:cxn ang="0">
                    <a:pos x="0" y="1392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0" y="0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auto">
              <a:xfrm>
                <a:off x="250" y="1056"/>
                <a:ext cx="5273" cy="1393"/>
              </a:xfrm>
              <a:custGeom>
                <a:avLst/>
                <a:gdLst/>
                <a:ahLst/>
                <a:cxnLst>
                  <a:cxn ang="0">
                    <a:pos x="5272" y="0"/>
                  </a:cxn>
                  <a:cxn ang="0">
                    <a:pos x="5272" y="1392"/>
                  </a:cxn>
                  <a:cxn ang="0">
                    <a:pos x="0" y="1392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5272" y="1392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79" name="Group 7"/>
            <p:cNvGrpSpPr>
              <a:grpSpLocks/>
            </p:cNvGrpSpPr>
            <p:nvPr/>
          </p:nvGrpSpPr>
          <p:grpSpPr bwMode="auto">
            <a:xfrm>
              <a:off x="240" y="3744"/>
              <a:ext cx="5281" cy="97"/>
              <a:chOff x="240" y="3744"/>
              <a:chExt cx="5281" cy="97"/>
            </a:xfrm>
          </p:grpSpPr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240" y="3744"/>
                <a:ext cx="5280" cy="96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/>
                <a:ahLst/>
                <a:cxnLst>
                  <a:cxn ang="0">
                    <a:pos x="5280" y="0"/>
                  </a:cxn>
                  <a:cxn ang="0">
                    <a:pos x="0" y="0"/>
                  </a:cxn>
                  <a:cxn ang="0">
                    <a:pos x="0" y="96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0" y="0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/>
                <a:ahLst/>
                <a:cxnLst>
                  <a:cxn ang="0">
                    <a:pos x="5280" y="0"/>
                  </a:cxn>
                  <a:cxn ang="0">
                    <a:pos x="5280" y="96"/>
                  </a:cxn>
                  <a:cxn ang="0">
                    <a:pos x="0" y="96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5280" y="96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83" name="Group 11"/>
            <p:cNvGrpSpPr>
              <a:grpSpLocks/>
            </p:cNvGrpSpPr>
            <p:nvPr/>
          </p:nvGrpSpPr>
          <p:grpSpPr bwMode="auto">
            <a:xfrm>
              <a:off x="338" y="1200"/>
              <a:ext cx="97" cy="1104"/>
              <a:chOff x="338" y="1200"/>
              <a:chExt cx="97" cy="1104"/>
            </a:xfrm>
          </p:grpSpPr>
          <p:sp useBgFill="1"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338" y="1201"/>
                <a:ext cx="96" cy="1103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96" y="1103"/>
                  </a:cxn>
                  <a:cxn ang="0">
                    <a:pos x="96" y="0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96" y="1103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0" y="0"/>
                  </a:cxn>
                  <a:cxn ang="0">
                    <a:pos x="96" y="0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08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836613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038600"/>
            <a:ext cx="6400800" cy="1752600"/>
          </a:xfrm>
        </p:spPr>
        <p:txBody>
          <a:bodyPr anchor="ctr"/>
          <a:lstStyle>
            <a:lvl1pPr marL="0" indent="0" algn="ctr">
              <a:buFont typeface="Monotype Sorts" pitchFamily="2" charset="2"/>
              <a:buNone/>
              <a:defRPr>
                <a:effectLst/>
              </a:defRPr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quarter" idx="2"/>
          </p:nvPr>
        </p:nvSpPr>
        <p:spPr>
          <a:xfrm>
            <a:off x="381000" y="6324600"/>
            <a:ext cx="1905000" cy="4572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fld id="{5C5F51FB-D991-4CDA-B626-20AECE3943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526C6-3718-461E-AAAA-3424674CCA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42900"/>
            <a:ext cx="1943100" cy="5524500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42900"/>
            <a:ext cx="5676900" cy="5524500"/>
          </a:xfrm>
        </p:spPr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E8D39-8366-48D7-B3FB-23C4A1468F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3DD5CFD-D7B9-403A-8136-C86E9A6395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752600"/>
            <a:ext cx="3810000" cy="19812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886200"/>
            <a:ext cx="3810000" cy="19812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05ECE02-6083-4366-BA25-A7211A3A85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73592CF-EFAB-4772-9793-C0C3B0BB4F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4ACAA-F971-4832-A9E6-C027C261E0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effectLst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396BF-2875-420A-879B-DC8BC87A12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E72E3-067D-4D1A-9B3B-4764675584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017E0-C0AB-410B-9FF9-FCF71E72DF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10F60-0A42-4154-BE97-5E9883AFA2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039D9-BB9A-4B94-98E4-43BD49863C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effectLst/>
              </a:defRPr>
            </a:lvl1pPr>
            <a:lvl2pPr>
              <a:defRPr sz="2800">
                <a:effectLst/>
              </a:defRPr>
            </a:lvl2pPr>
            <a:lvl3pPr>
              <a:defRPr sz="2400">
                <a:effectLst/>
              </a:defRPr>
            </a:lvl3pPr>
            <a:lvl4pPr>
              <a:defRPr sz="2000">
                <a:effectLst/>
              </a:defRPr>
            </a:lvl4pPr>
            <a:lvl5pPr>
              <a:defRPr sz="20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AD195-27F9-4691-A629-7E46547566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ED1D7-C4D6-426A-AB4D-C630FB7B57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81000" y="304800"/>
            <a:ext cx="8383588" cy="6022975"/>
            <a:chOff x="240" y="192"/>
            <a:chExt cx="5281" cy="3794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240" y="1008"/>
              <a:ext cx="5281" cy="2978"/>
              <a:chOff x="240" y="1008"/>
              <a:chExt cx="5281" cy="2978"/>
            </a:xfrm>
          </p:grpSpPr>
          <p:sp>
            <p:nvSpPr>
              <p:cNvPr id="2052" name="Rectangle 4"/>
              <p:cNvSpPr>
                <a:spLocks noChangeArrowheads="1"/>
              </p:cNvSpPr>
              <p:nvPr/>
            </p:nvSpPr>
            <p:spPr bwMode="auto">
              <a:xfrm>
                <a:off x="245" y="1010"/>
                <a:ext cx="5269" cy="297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3" name="Freeform 5"/>
              <p:cNvSpPr>
                <a:spLocks/>
              </p:cNvSpPr>
              <p:nvPr/>
            </p:nvSpPr>
            <p:spPr bwMode="auto">
              <a:xfrm>
                <a:off x="240" y="1008"/>
                <a:ext cx="5269" cy="2977"/>
              </a:xfrm>
              <a:custGeom>
                <a:avLst/>
                <a:gdLst/>
                <a:ahLst/>
                <a:cxnLst>
                  <a:cxn ang="0">
                    <a:pos x="5268" y="0"/>
                  </a:cxn>
                  <a:cxn ang="0">
                    <a:pos x="0" y="0"/>
                  </a:cxn>
                  <a:cxn ang="0">
                    <a:pos x="0" y="2976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0" y="0"/>
                    </a:lnTo>
                    <a:lnTo>
                      <a:pt x="0" y="2976"/>
                    </a:lnTo>
                  </a:path>
                </a:pathLst>
              </a:custGeom>
              <a:noFill/>
              <a:ln w="28575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4" name="Freeform 6"/>
              <p:cNvSpPr>
                <a:spLocks/>
              </p:cNvSpPr>
              <p:nvPr/>
            </p:nvSpPr>
            <p:spPr bwMode="auto">
              <a:xfrm>
                <a:off x="252" y="1008"/>
                <a:ext cx="5269" cy="2977"/>
              </a:xfrm>
              <a:custGeom>
                <a:avLst/>
                <a:gdLst/>
                <a:ahLst/>
                <a:cxnLst>
                  <a:cxn ang="0">
                    <a:pos x="5268" y="0"/>
                  </a:cxn>
                  <a:cxn ang="0">
                    <a:pos x="5268" y="2976"/>
                  </a:cxn>
                  <a:cxn ang="0">
                    <a:pos x="0" y="2976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5268" y="2976"/>
                    </a:lnTo>
                    <a:lnTo>
                      <a:pt x="0" y="2976"/>
                    </a:lnTo>
                  </a:path>
                </a:pathLst>
              </a:custGeom>
              <a:noFill/>
              <a:ln w="285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55" name="Group 7"/>
            <p:cNvGrpSpPr>
              <a:grpSpLocks/>
            </p:cNvGrpSpPr>
            <p:nvPr/>
          </p:nvGrpSpPr>
          <p:grpSpPr bwMode="auto">
            <a:xfrm>
              <a:off x="336" y="1103"/>
              <a:ext cx="97" cy="2785"/>
              <a:chOff x="336" y="1103"/>
              <a:chExt cx="97" cy="2785"/>
            </a:xfrm>
          </p:grpSpPr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336" y="1104"/>
                <a:ext cx="96" cy="278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7" name="Freeform 9"/>
              <p:cNvSpPr>
                <a:spLocks/>
              </p:cNvSpPr>
              <p:nvPr/>
            </p:nvSpPr>
            <p:spPr bwMode="auto">
              <a:xfrm>
                <a:off x="336" y="1103"/>
                <a:ext cx="97" cy="2785"/>
              </a:xfrm>
              <a:custGeom>
                <a:avLst/>
                <a:gdLst/>
                <a:ahLst/>
                <a:cxnLst>
                  <a:cxn ang="0">
                    <a:pos x="0" y="2784"/>
                  </a:cxn>
                  <a:cxn ang="0">
                    <a:pos x="96" y="2784"/>
                  </a:cxn>
                  <a:cxn ang="0">
                    <a:pos x="96" y="0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96" y="2784"/>
                    </a:lnTo>
                    <a:lnTo>
                      <a:pt x="96" y="0"/>
                    </a:lnTo>
                  </a:path>
                </a:pathLst>
              </a:custGeom>
              <a:noFill/>
              <a:ln w="28575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auto">
              <a:xfrm>
                <a:off x="336" y="1103"/>
                <a:ext cx="97" cy="2785"/>
              </a:xfrm>
              <a:custGeom>
                <a:avLst/>
                <a:gdLst/>
                <a:ahLst/>
                <a:cxnLst>
                  <a:cxn ang="0">
                    <a:pos x="0" y="2784"/>
                  </a:cxn>
                  <a:cxn ang="0">
                    <a:pos x="0" y="0"/>
                  </a:cxn>
                  <a:cxn ang="0">
                    <a:pos x="96" y="0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285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59" name="Group 11"/>
            <p:cNvGrpSpPr>
              <a:grpSpLocks/>
            </p:cNvGrpSpPr>
            <p:nvPr/>
          </p:nvGrpSpPr>
          <p:grpSpPr bwMode="auto">
            <a:xfrm>
              <a:off x="240" y="192"/>
              <a:ext cx="193" cy="721"/>
              <a:chOff x="240" y="192"/>
              <a:chExt cx="193" cy="721"/>
            </a:xfrm>
          </p:grpSpPr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240" y="192"/>
                <a:ext cx="192" cy="72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240" y="192"/>
                <a:ext cx="193" cy="721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0" y="0"/>
                  </a:cxn>
                  <a:cxn ang="0">
                    <a:pos x="0" y="720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0" y="0"/>
                    </a:lnTo>
                    <a:lnTo>
                      <a:pt x="0" y="720"/>
                    </a:lnTo>
                  </a:path>
                </a:pathLst>
              </a:custGeom>
              <a:noFill/>
              <a:ln w="28575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240" y="192"/>
                <a:ext cx="193" cy="721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192" y="720"/>
                  </a:cxn>
                  <a:cxn ang="0">
                    <a:pos x="0" y="720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192" y="720"/>
                    </a:lnTo>
                    <a:lnTo>
                      <a:pt x="0" y="720"/>
                    </a:lnTo>
                  </a:path>
                </a:pathLst>
              </a:custGeom>
              <a:noFill/>
              <a:ln w="285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06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429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30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30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solidFill>
                  <a:srgbClr val="FFFF99"/>
                </a:solidFill>
              </a:defRPr>
            </a:lvl1pPr>
          </a:lstStyle>
          <a:p>
            <a:r>
              <a:rPr lang="en-US" altLang="en-US"/>
              <a:t>Our Evolving Universe</a:t>
            </a: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chemeClr val="bg1"/>
                </a:solidFill>
              </a:defRPr>
            </a:lvl1pPr>
          </a:lstStyle>
          <a:p>
            <a:fld id="{7DD357F4-C97B-47B4-84B8-A2FE90973A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n"/>
        <a:defRPr sz="2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Monotype Sorts" pitchFamily="2" charset="2"/>
        <a:buChar char="l"/>
        <a:defRPr sz="2000">
          <a:solidFill>
            <a:srgbClr val="66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75000"/>
        <a:buFont typeface="Monotype Sorts" pitchFamily="2" charset="2"/>
        <a:buChar char="u"/>
        <a:defRPr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pitchFamily="2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pitchFamily="2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pitchFamily="2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pitchFamily="2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pitchFamily="2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pitchFamily="2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slideLayout" Target="../slideLayouts/slideLayout14.xml"/><Relationship Id="rId1" Type="http://schemas.openxmlformats.org/officeDocument/2006/relationships/video" Target="NULL" TargetMode="Externa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63B7-625E-4822-9D98-4A59E5B4461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57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Other galaxies</a:t>
            </a:r>
          </a:p>
        </p:txBody>
      </p:sp>
      <p:sp>
        <p:nvSpPr>
          <p:cNvPr id="5158" name="Rectangle 38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4140200" cy="4318000"/>
          </a:xfrm>
        </p:spPr>
        <p:txBody>
          <a:bodyPr/>
          <a:lstStyle/>
          <a:p>
            <a:r>
              <a:rPr lang="en-GB" altLang="en-GB" sz="2000"/>
              <a:t>Telescopic images of the night sky reveal many other galaxies</a:t>
            </a:r>
          </a:p>
          <a:p>
            <a:pPr lvl="1"/>
            <a:r>
              <a:rPr lang="en-GB" altLang="en-GB" sz="1800"/>
              <a:t>What do they look like?</a:t>
            </a:r>
          </a:p>
          <a:p>
            <a:pPr lvl="2"/>
            <a:r>
              <a:rPr lang="en-GB" altLang="en-GB" sz="1600"/>
              <a:t>are they all like the Milky Way?</a:t>
            </a:r>
          </a:p>
          <a:p>
            <a:pPr lvl="1"/>
            <a:r>
              <a:rPr lang="en-GB" altLang="en-GB" sz="1800"/>
              <a:t>Where are they?</a:t>
            </a:r>
          </a:p>
          <a:p>
            <a:pPr lvl="2"/>
            <a:r>
              <a:rPr lang="en-GB" altLang="en-GB" sz="1600"/>
              <a:t>spread randomly through space, or grouped?</a:t>
            </a:r>
          </a:p>
          <a:p>
            <a:pPr lvl="1"/>
            <a:r>
              <a:rPr lang="en-GB" altLang="en-GB" sz="1800"/>
              <a:t>What can we learn about the Universe?</a:t>
            </a:r>
          </a:p>
        </p:txBody>
      </p:sp>
      <p:pic>
        <p:nvPicPr>
          <p:cNvPr id="5178" name="Picture 58" descr=" hcg87.gif                                                      0000874DMacintosh HD                   B3585E45: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59363" y="1752600"/>
            <a:ext cx="3544887" cy="4432300"/>
          </a:xfrm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C09E-BD91-4483-8F67-E1ACB22ED44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3414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Galaxies and cosmology</a:t>
            </a:r>
          </a:p>
        </p:txBody>
      </p:sp>
      <p:sp>
        <p:nvSpPr>
          <p:cNvPr id="134147" name="Rectangle 2051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5168900" cy="4114800"/>
          </a:xfrm>
        </p:spPr>
        <p:txBody>
          <a:bodyPr/>
          <a:lstStyle/>
          <a:p>
            <a:r>
              <a:rPr lang="en-GB" altLang="en-GB" sz="2000"/>
              <a:t>Almost all galaxies are moving away from us</a:t>
            </a:r>
          </a:p>
          <a:p>
            <a:pPr lvl="1"/>
            <a:r>
              <a:rPr lang="en-GB" altLang="en-GB" sz="1800"/>
              <a:t>and the greater their distance, the faster they recede (Hubble’s law)</a:t>
            </a:r>
          </a:p>
          <a:p>
            <a:r>
              <a:rPr lang="en-GB" altLang="en-GB" sz="2000"/>
              <a:t>Clusters of galaxies group to form huge superclusters, separated by vast voids</a:t>
            </a:r>
          </a:p>
          <a:p>
            <a:pPr lvl="1"/>
            <a:r>
              <a:rPr lang="en-GB" altLang="en-GB" sz="1800"/>
              <a:t>how does this large scale structure develop?</a:t>
            </a:r>
          </a:p>
          <a:p>
            <a:r>
              <a:rPr lang="en-GB" altLang="en-GB" sz="2000"/>
              <a:t>What is the dark matter?</a:t>
            </a:r>
          </a:p>
        </p:txBody>
      </p:sp>
      <p:pic>
        <p:nvPicPr>
          <p:cNvPr id="134151" name="Picture 2055" descr="h0all.shoko.ucla.gif                                           00007253Macintosh HD                   B3585E45: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49988" y="1633538"/>
            <a:ext cx="2286000" cy="2246312"/>
          </a:xfrm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34152" name="Picture 2056" descr="sdss.wedge.gif                                                 0000655DMacintosh HD                   B3585E45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975100"/>
            <a:ext cx="2295525" cy="229552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34153" name="Text Box 2057"/>
          <p:cNvSpPr txBox="1">
            <a:spLocks noChangeArrowheads="1"/>
          </p:cNvSpPr>
          <p:nvPr/>
        </p:nvSpPr>
        <p:spPr bwMode="auto">
          <a:xfrm>
            <a:off x="2844800" y="5638800"/>
            <a:ext cx="326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en-GB" sz="2400" b="1" i="1" dirty="0">
                <a:solidFill>
                  <a:srgbClr val="FFFF99"/>
                </a:solidFill>
                <a:latin typeface="Times" pitchFamily="18" charset="0"/>
              </a:rPr>
              <a:t>…next section!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03855-4E2A-41F6-BE20-388529A8151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A long time ago in a galaxy </a:t>
            </a:r>
            <a:br>
              <a:rPr lang="en-GB" altLang="en-GB"/>
            </a:br>
            <a:r>
              <a:rPr lang="en-GB" altLang="en-GB"/>
              <a:t>far, far away...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7785100" cy="4114800"/>
          </a:xfrm>
        </p:spPr>
        <p:txBody>
          <a:bodyPr/>
          <a:lstStyle/>
          <a:p>
            <a:r>
              <a:rPr lang="en-GB" altLang="en-GB" sz="2000"/>
              <a:t>How do we know these fuzzy blobs are distant galaxies?</a:t>
            </a:r>
          </a:p>
          <a:p>
            <a:pPr lvl="1"/>
            <a:r>
              <a:rPr lang="en-GB" altLang="en-GB" sz="1800"/>
              <a:t>some types of star (especially variable stars) have well-known intrinsic brightness</a:t>
            </a:r>
          </a:p>
          <a:p>
            <a:pPr lvl="1"/>
            <a:r>
              <a:rPr lang="en-GB" altLang="en-GB" sz="1800"/>
              <a:t>by measuring how bright </a:t>
            </a:r>
            <a:br>
              <a:rPr lang="en-GB" altLang="en-GB" sz="1800"/>
            </a:br>
            <a:r>
              <a:rPr lang="en-GB" altLang="en-GB" sz="1800"/>
              <a:t>they appear to be we can </a:t>
            </a:r>
            <a:br>
              <a:rPr lang="en-GB" altLang="en-GB" sz="1800"/>
            </a:br>
            <a:r>
              <a:rPr lang="en-GB" altLang="en-GB" sz="1800"/>
              <a:t>infer their distance</a:t>
            </a:r>
          </a:p>
          <a:p>
            <a:pPr lvl="1"/>
            <a:r>
              <a:rPr lang="en-GB" altLang="en-GB" sz="2400" b="1" i="1">
                <a:solidFill>
                  <a:srgbClr val="FFFF99"/>
                </a:solidFill>
                <a:latin typeface="Times" pitchFamily="18" charset="0"/>
              </a:rPr>
              <a:t>“standard candles”</a:t>
            </a:r>
            <a:endParaRPr lang="en-GB" altLang="en-GB" sz="1800"/>
          </a:p>
        </p:txBody>
      </p:sp>
      <p:pic>
        <p:nvPicPr>
          <p:cNvPr id="126982" name="Picture 6" descr="M100CphA.gif                                                   0000655DMacintosh HD                   B3585E45: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13300" y="2989263"/>
            <a:ext cx="3810000" cy="3265487"/>
          </a:xfrm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26983" name="Picture 7" descr="m100_Sc.jpg                                                    0000874DMacintosh HD                   B3585E45:"/>
          <p:cNvPicPr>
            <a:picLocks noChangeAspect="1" noChangeArrowheads="1"/>
          </p:cNvPicPr>
          <p:nvPr/>
        </p:nvPicPr>
        <p:blipFill>
          <a:blip r:embed="rId3"/>
          <a:srcRect t="20741" r="2577" b="2074"/>
          <a:stretch>
            <a:fillRect/>
          </a:stretch>
        </p:blipFill>
        <p:spPr bwMode="auto">
          <a:xfrm>
            <a:off x="2641600" y="4322763"/>
            <a:ext cx="1949450" cy="1919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8AC8A-E86A-4296-9BCF-9A8581AE21B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Types of galaxies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4381500" cy="4114800"/>
          </a:xfrm>
        </p:spPr>
        <p:txBody>
          <a:bodyPr/>
          <a:lstStyle/>
          <a:p>
            <a:r>
              <a:rPr lang="en-GB" altLang="en-GB" sz="2000"/>
              <a:t>Galaxies seem to come in two basic types</a:t>
            </a:r>
          </a:p>
          <a:p>
            <a:pPr lvl="1"/>
            <a:r>
              <a:rPr lang="en-GB" altLang="en-GB" sz="1800"/>
              <a:t>smooth, featureless elliptical galaxies</a:t>
            </a:r>
          </a:p>
          <a:p>
            <a:pPr lvl="2"/>
            <a:r>
              <a:rPr lang="en-GB" altLang="en-GB" sz="1600"/>
              <a:t>circular or elongated</a:t>
            </a:r>
          </a:p>
          <a:p>
            <a:pPr lvl="2"/>
            <a:r>
              <a:rPr lang="en-GB" altLang="en-GB" sz="1600"/>
              <a:t>made of old, reddish stars</a:t>
            </a:r>
          </a:p>
          <a:p>
            <a:pPr lvl="1"/>
            <a:r>
              <a:rPr lang="en-GB" altLang="en-GB" sz="1800"/>
              <a:t>spiral galaxies like the</a:t>
            </a:r>
            <a:br>
              <a:rPr lang="en-GB" altLang="en-GB" sz="1800"/>
            </a:br>
            <a:r>
              <a:rPr lang="en-GB" altLang="en-GB" sz="1800"/>
              <a:t>Milky Way</a:t>
            </a:r>
          </a:p>
          <a:p>
            <a:pPr lvl="2"/>
            <a:r>
              <a:rPr lang="en-GB" altLang="en-GB" sz="1600"/>
              <a:t>some with round bulges,</a:t>
            </a:r>
            <a:br>
              <a:rPr lang="en-GB" altLang="en-GB" sz="1600"/>
            </a:br>
            <a:r>
              <a:rPr lang="en-GB" altLang="en-GB" sz="1600"/>
              <a:t>some with bars</a:t>
            </a:r>
          </a:p>
        </p:txBody>
      </p:sp>
      <p:pic>
        <p:nvPicPr>
          <p:cNvPr id="125959" name="Picture 7" descr="leotriplet_INT.jpg                                             0000874DMacintosh HD                   B3585E45: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4325" y="1778000"/>
            <a:ext cx="3179763" cy="1981200"/>
          </a:xfrm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25961" name="Picture 9" descr="m51.jpg                                                        0000874DMacintosh HD                   B3585E45: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376738" y="3924300"/>
            <a:ext cx="2422525" cy="1981200"/>
          </a:xfrm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25962" name="Picture 10" descr="&#10;n1300_SBb.gif                                                  0000874DMacintosh HD                   B3585E45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6400" y="3924300"/>
            <a:ext cx="1968500" cy="1968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08CE-5636-47E0-B6D6-69E20D8DEB5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Hubble’s tuning fork</a:t>
            </a:r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238500"/>
            <a:ext cx="723900" cy="723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6588" y="3238500"/>
            <a:ext cx="723900" cy="723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4"/>
          <a:srcRect l="11977" t="22498" r="11977" b="22498"/>
          <a:stretch>
            <a:fillRect/>
          </a:stretch>
        </p:blipFill>
        <p:spPr bwMode="auto">
          <a:xfrm>
            <a:off x="2986088" y="2517775"/>
            <a:ext cx="755650" cy="727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5"/>
          <a:srcRect r="12012"/>
          <a:stretch>
            <a:fillRect/>
          </a:stretch>
        </p:blipFill>
        <p:spPr bwMode="auto">
          <a:xfrm>
            <a:off x="2986088" y="3957638"/>
            <a:ext cx="755650" cy="742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5588" y="4318000"/>
            <a:ext cx="715962" cy="715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800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4588" y="2159000"/>
            <a:ext cx="704850" cy="746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800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5088" y="2159000"/>
            <a:ext cx="712787" cy="7127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801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6224588" y="4318000"/>
            <a:ext cx="723900" cy="723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8011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5088" y="4318000"/>
            <a:ext cx="712787" cy="7127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8012" name="Picture 12"/>
          <p:cNvPicPr>
            <a:picLocks noChangeAspect="1" noChangeArrowheads="1"/>
          </p:cNvPicPr>
          <p:nvPr/>
        </p:nvPicPr>
        <p:blipFill>
          <a:blip r:embed="rId11"/>
          <a:srcRect l="18939" t="19415" r="18939" b="19415"/>
          <a:stretch>
            <a:fillRect/>
          </a:stretch>
        </p:blipFill>
        <p:spPr bwMode="auto">
          <a:xfrm>
            <a:off x="2986088" y="3238500"/>
            <a:ext cx="755650" cy="738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8013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65588" y="2159000"/>
            <a:ext cx="727075" cy="727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8014" name="Picture 14"/>
          <p:cNvPicPr>
            <a:picLocks noChangeAspect="1" noChangeArrowheads="1"/>
          </p:cNvPicPr>
          <p:nvPr/>
        </p:nvPicPr>
        <p:blipFill>
          <a:blip r:embed="rId13"/>
          <a:srcRect l="7874" r="7874"/>
          <a:stretch>
            <a:fillRect/>
          </a:stretch>
        </p:blipFill>
        <p:spPr bwMode="auto">
          <a:xfrm>
            <a:off x="7688263" y="3321050"/>
            <a:ext cx="960437" cy="7096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8015" name="Picture 15"/>
          <p:cNvPicPr>
            <a:picLocks noChangeAspect="1" noChangeArrowheads="1"/>
          </p:cNvPicPr>
          <p:nvPr/>
        </p:nvPicPr>
        <p:blipFill>
          <a:blip r:embed="rId14"/>
          <a:srcRect l="31297" t="15298" r="1788" b="15298"/>
          <a:stretch>
            <a:fillRect/>
          </a:stretch>
        </p:blipFill>
        <p:spPr bwMode="auto">
          <a:xfrm>
            <a:off x="6943725" y="3314700"/>
            <a:ext cx="684213" cy="704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8016" name="Picture 16"/>
          <p:cNvPicPr>
            <a:picLocks noChangeAspect="1" noChangeArrowheads="1"/>
          </p:cNvPicPr>
          <p:nvPr/>
        </p:nvPicPr>
        <p:blipFill>
          <a:blip r:embed="rId15"/>
          <a:srcRect t="6670" b="6670"/>
          <a:stretch>
            <a:fillRect/>
          </a:stretch>
        </p:blipFill>
        <p:spPr bwMode="auto">
          <a:xfrm>
            <a:off x="1308100" y="5243513"/>
            <a:ext cx="719138" cy="7794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8017" name="Text Box 17"/>
          <p:cNvSpPr txBox="1">
            <a:spLocks noChangeArrowheads="1"/>
          </p:cNvSpPr>
          <p:nvPr/>
        </p:nvSpPr>
        <p:spPr bwMode="auto">
          <a:xfrm>
            <a:off x="952500" y="2844800"/>
            <a:ext cx="1816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dirty="0">
                <a:solidFill>
                  <a:srgbClr val="FFFF99"/>
                </a:solidFill>
                <a:latin typeface="Comic Sans MS" pitchFamily="66" charset="0"/>
              </a:rPr>
              <a:t>E0    </a:t>
            </a:r>
            <a:r>
              <a:rPr lang="en-GB" altLang="en-GB" dirty="0">
                <a:solidFill>
                  <a:srgbClr val="FF9933"/>
                </a:solidFill>
                <a:latin typeface="Comic Sans MS" pitchFamily="66" charset="0"/>
              </a:rPr>
              <a:t>•••</a:t>
            </a:r>
            <a:r>
              <a:rPr lang="en-GB" altLang="en-GB" dirty="0">
                <a:solidFill>
                  <a:srgbClr val="FFFF99"/>
                </a:solidFill>
                <a:latin typeface="Comic Sans MS" pitchFamily="66" charset="0"/>
              </a:rPr>
              <a:t>   E6</a:t>
            </a:r>
          </a:p>
        </p:txBody>
      </p:sp>
      <p:sp>
        <p:nvSpPr>
          <p:cNvPr id="128018" name="Text Box 18"/>
          <p:cNvSpPr txBox="1">
            <a:spLocks noChangeArrowheads="1"/>
          </p:cNvSpPr>
          <p:nvPr/>
        </p:nvSpPr>
        <p:spPr bwMode="auto">
          <a:xfrm>
            <a:off x="3708400" y="2946400"/>
            <a:ext cx="76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dirty="0">
                <a:solidFill>
                  <a:srgbClr val="FFFF99"/>
                </a:solidFill>
                <a:latin typeface="Comic Sans MS" pitchFamily="66" charset="0"/>
              </a:rPr>
              <a:t>S0</a:t>
            </a:r>
          </a:p>
          <a:p>
            <a:pPr>
              <a:spcBef>
                <a:spcPct val="50000"/>
              </a:spcBef>
            </a:pPr>
            <a:endParaRPr lang="en-GB" altLang="en-GB" dirty="0">
              <a:solidFill>
                <a:srgbClr val="FFFF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GB" dirty="0">
                <a:solidFill>
                  <a:srgbClr val="FFFF99"/>
                </a:solidFill>
                <a:latin typeface="Comic Sans MS" pitchFamily="66" charset="0"/>
              </a:rPr>
              <a:t>SB0</a:t>
            </a:r>
          </a:p>
        </p:txBody>
      </p:sp>
      <p:sp>
        <p:nvSpPr>
          <p:cNvPr id="128020" name="Text Box 20"/>
          <p:cNvSpPr txBox="1">
            <a:spLocks noChangeArrowheads="1"/>
          </p:cNvSpPr>
          <p:nvPr/>
        </p:nvSpPr>
        <p:spPr bwMode="auto">
          <a:xfrm>
            <a:off x="4191000" y="1701800"/>
            <a:ext cx="2882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dirty="0">
                <a:solidFill>
                  <a:srgbClr val="FFFF99"/>
                </a:solidFill>
                <a:latin typeface="Comic Sans MS" pitchFamily="66" charset="0"/>
              </a:rPr>
              <a:t>Sa           </a:t>
            </a:r>
            <a:r>
              <a:rPr lang="en-GB" altLang="en-GB" dirty="0" err="1">
                <a:solidFill>
                  <a:srgbClr val="FFFF99"/>
                </a:solidFill>
                <a:latin typeface="Comic Sans MS" pitchFamily="66" charset="0"/>
              </a:rPr>
              <a:t>Sb</a:t>
            </a:r>
            <a:r>
              <a:rPr lang="en-GB" altLang="en-GB" dirty="0">
                <a:solidFill>
                  <a:srgbClr val="FFFF99"/>
                </a:solidFill>
                <a:latin typeface="Comic Sans MS" pitchFamily="66" charset="0"/>
              </a:rPr>
              <a:t>            Sc</a:t>
            </a:r>
          </a:p>
        </p:txBody>
      </p:sp>
      <p:sp>
        <p:nvSpPr>
          <p:cNvPr id="128021" name="Text Box 21"/>
          <p:cNvSpPr txBox="1">
            <a:spLocks noChangeArrowheads="1"/>
          </p:cNvSpPr>
          <p:nvPr/>
        </p:nvSpPr>
        <p:spPr bwMode="auto">
          <a:xfrm>
            <a:off x="4089400" y="5054600"/>
            <a:ext cx="2882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dirty="0" err="1">
                <a:solidFill>
                  <a:srgbClr val="FFFF99"/>
                </a:solidFill>
                <a:latin typeface="Comic Sans MS" pitchFamily="66" charset="0"/>
              </a:rPr>
              <a:t>SBa</a:t>
            </a:r>
            <a:r>
              <a:rPr lang="en-GB" altLang="en-GB" dirty="0">
                <a:solidFill>
                  <a:srgbClr val="FFFF99"/>
                </a:solidFill>
                <a:latin typeface="Comic Sans MS" pitchFamily="66" charset="0"/>
              </a:rPr>
              <a:t>         </a:t>
            </a:r>
            <a:r>
              <a:rPr lang="en-GB" altLang="en-GB" dirty="0" err="1">
                <a:solidFill>
                  <a:srgbClr val="FFFF99"/>
                </a:solidFill>
                <a:latin typeface="Comic Sans MS" pitchFamily="66" charset="0"/>
              </a:rPr>
              <a:t>SBb</a:t>
            </a:r>
            <a:r>
              <a:rPr lang="en-GB" altLang="en-GB" dirty="0">
                <a:solidFill>
                  <a:srgbClr val="FFFF99"/>
                </a:solidFill>
                <a:latin typeface="Comic Sans MS" pitchFamily="66" charset="0"/>
              </a:rPr>
              <a:t>          </a:t>
            </a:r>
            <a:r>
              <a:rPr lang="en-GB" altLang="en-GB" dirty="0" err="1">
                <a:solidFill>
                  <a:srgbClr val="FFFF99"/>
                </a:solidFill>
                <a:latin typeface="Comic Sans MS" pitchFamily="66" charset="0"/>
              </a:rPr>
              <a:t>SBc</a:t>
            </a:r>
            <a:endParaRPr lang="en-GB" altLang="en-GB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128022" name="Text Box 22"/>
          <p:cNvSpPr txBox="1">
            <a:spLocks noChangeArrowheads="1"/>
          </p:cNvSpPr>
          <p:nvPr/>
        </p:nvSpPr>
        <p:spPr bwMode="auto">
          <a:xfrm>
            <a:off x="7112000" y="2832100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dirty="0">
                <a:solidFill>
                  <a:srgbClr val="FFFF99"/>
                </a:solidFill>
                <a:latin typeface="Comic Sans MS" pitchFamily="66" charset="0"/>
              </a:rPr>
              <a:t>Irregular</a:t>
            </a:r>
          </a:p>
        </p:txBody>
      </p:sp>
      <p:sp>
        <p:nvSpPr>
          <p:cNvPr id="128023" name="Text Box 23"/>
          <p:cNvSpPr txBox="1">
            <a:spLocks noChangeArrowheads="1"/>
          </p:cNvSpPr>
          <p:nvPr/>
        </p:nvSpPr>
        <p:spPr bwMode="auto">
          <a:xfrm>
            <a:off x="2095500" y="5105400"/>
            <a:ext cx="15367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dirty="0">
                <a:solidFill>
                  <a:srgbClr val="FFFF99"/>
                </a:solidFill>
                <a:latin typeface="Comic Sans MS" pitchFamily="66" charset="0"/>
              </a:rPr>
              <a:t>dwarf elliptical (</a:t>
            </a:r>
            <a:r>
              <a:rPr lang="en-GB" altLang="en-GB" dirty="0" err="1">
                <a:solidFill>
                  <a:srgbClr val="FFFF99"/>
                </a:solidFill>
                <a:latin typeface="Comic Sans MS" pitchFamily="66" charset="0"/>
              </a:rPr>
              <a:t>dE</a:t>
            </a:r>
            <a:r>
              <a:rPr lang="en-GB" altLang="en-GB" dirty="0">
                <a:solidFill>
                  <a:srgbClr val="FFFF99"/>
                </a:solidFill>
                <a:latin typeface="Comic Sans MS" pitchFamily="66" charset="0"/>
              </a:rPr>
              <a:t>/</a:t>
            </a:r>
            <a:r>
              <a:rPr lang="en-GB" altLang="en-GB" dirty="0" err="1">
                <a:solidFill>
                  <a:srgbClr val="FFFF99"/>
                </a:solidFill>
                <a:latin typeface="Comic Sans MS" pitchFamily="66" charset="0"/>
              </a:rPr>
              <a:t>dSph</a:t>
            </a:r>
            <a:r>
              <a:rPr lang="en-GB" altLang="en-GB" dirty="0">
                <a:solidFill>
                  <a:srgbClr val="FFFF99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128024" name="Text Box 24"/>
          <p:cNvSpPr txBox="1">
            <a:spLocks noChangeArrowheads="1"/>
          </p:cNvSpPr>
          <p:nvPr/>
        </p:nvSpPr>
        <p:spPr bwMode="auto">
          <a:xfrm>
            <a:off x="4089400" y="3289300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dirty="0">
                <a:solidFill>
                  <a:srgbClr val="66FFFF"/>
                </a:solidFill>
                <a:latin typeface="Comic Sans MS" pitchFamily="66" charset="0"/>
              </a:rPr>
              <a:t>looser spiral arms —&gt; smaller bulge        —&gt;</a:t>
            </a:r>
          </a:p>
        </p:txBody>
      </p:sp>
      <p:sp>
        <p:nvSpPr>
          <p:cNvPr id="128025" name="Text Box 25"/>
          <p:cNvSpPr txBox="1">
            <a:spLocks noChangeArrowheads="1"/>
          </p:cNvSpPr>
          <p:nvPr/>
        </p:nvSpPr>
        <p:spPr bwMode="auto">
          <a:xfrm>
            <a:off x="2844800" y="1612900"/>
            <a:ext cx="1016000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GB" altLang="en-GB" dirty="0">
                <a:solidFill>
                  <a:srgbClr val="66FFFF"/>
                </a:solidFill>
                <a:latin typeface="Comic Sans MS" pitchFamily="66" charset="0"/>
              </a:rPr>
              <a:t>no spiral arms</a:t>
            </a:r>
          </a:p>
        </p:txBody>
      </p:sp>
      <p:sp>
        <p:nvSpPr>
          <p:cNvPr id="128026" name="Text Box 26"/>
          <p:cNvSpPr txBox="1">
            <a:spLocks noChangeArrowheads="1"/>
          </p:cNvSpPr>
          <p:nvPr/>
        </p:nvSpPr>
        <p:spPr bwMode="auto">
          <a:xfrm>
            <a:off x="825500" y="4051300"/>
            <a:ext cx="185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GB" dirty="0">
                <a:solidFill>
                  <a:srgbClr val="66FFFF"/>
                </a:solidFill>
                <a:latin typeface="Comic Sans MS" pitchFamily="66" charset="0"/>
              </a:rPr>
              <a:t>more elongated —&gt;</a:t>
            </a:r>
          </a:p>
        </p:txBody>
      </p:sp>
      <p:sp>
        <p:nvSpPr>
          <p:cNvPr id="128027" name="Text Box 27"/>
          <p:cNvSpPr txBox="1">
            <a:spLocks noChangeArrowheads="1"/>
          </p:cNvSpPr>
          <p:nvPr/>
        </p:nvSpPr>
        <p:spPr bwMode="auto">
          <a:xfrm>
            <a:off x="7239000" y="4013200"/>
            <a:ext cx="1384300" cy="7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altLang="en-GB" dirty="0">
                <a:solidFill>
                  <a:srgbClr val="66FFFF"/>
                </a:solidFill>
                <a:latin typeface="Comic Sans MS" pitchFamily="66" charset="0"/>
              </a:rPr>
              <a:t>amorphous or disrupted</a:t>
            </a:r>
          </a:p>
        </p:txBody>
      </p:sp>
      <p:sp>
        <p:nvSpPr>
          <p:cNvPr id="128028" name="Text Box 28"/>
          <p:cNvSpPr txBox="1">
            <a:spLocks noChangeArrowheads="1"/>
          </p:cNvSpPr>
          <p:nvPr/>
        </p:nvSpPr>
        <p:spPr bwMode="auto">
          <a:xfrm>
            <a:off x="876300" y="2057400"/>
            <a:ext cx="1841500" cy="7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altLang="en-GB" dirty="0">
                <a:solidFill>
                  <a:srgbClr val="FF9933"/>
                </a:solidFill>
                <a:latin typeface="Comic Sans MS" pitchFamily="66" charset="0"/>
              </a:rPr>
              <a:t>old stars; no recent star formation</a:t>
            </a:r>
          </a:p>
        </p:txBody>
      </p:sp>
      <p:sp>
        <p:nvSpPr>
          <p:cNvPr id="128029" name="Text Box 29"/>
          <p:cNvSpPr txBox="1">
            <a:spLocks noChangeArrowheads="1"/>
          </p:cNvSpPr>
          <p:nvPr/>
        </p:nvSpPr>
        <p:spPr bwMode="auto">
          <a:xfrm>
            <a:off x="4102100" y="5346700"/>
            <a:ext cx="2895600" cy="7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altLang="en-GB" dirty="0">
                <a:solidFill>
                  <a:srgbClr val="FF9933"/>
                </a:solidFill>
                <a:latin typeface="Comic Sans MS" pitchFamily="66" charset="0"/>
              </a:rPr>
              <a:t>old stars in bulge; younger in disc; </a:t>
            </a:r>
            <a:br>
              <a:rPr lang="en-GB" altLang="en-GB" dirty="0">
                <a:solidFill>
                  <a:srgbClr val="FF9933"/>
                </a:solidFill>
                <a:latin typeface="Comic Sans MS" pitchFamily="66" charset="0"/>
              </a:rPr>
            </a:br>
            <a:r>
              <a:rPr lang="en-GB" altLang="en-GB" dirty="0">
                <a:solidFill>
                  <a:srgbClr val="FF9933"/>
                </a:solidFill>
                <a:latin typeface="Comic Sans MS" pitchFamily="66" charset="0"/>
              </a:rPr>
              <a:t>youngest in spiral arms</a:t>
            </a:r>
          </a:p>
        </p:txBody>
      </p:sp>
      <p:sp>
        <p:nvSpPr>
          <p:cNvPr id="128030" name="Text Box 30"/>
          <p:cNvSpPr txBox="1">
            <a:spLocks noChangeArrowheads="1"/>
          </p:cNvSpPr>
          <p:nvPr/>
        </p:nvSpPr>
        <p:spPr bwMode="auto">
          <a:xfrm>
            <a:off x="7353300" y="2044700"/>
            <a:ext cx="1257300" cy="7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altLang="en-GB" dirty="0">
                <a:solidFill>
                  <a:srgbClr val="FF9933"/>
                </a:solidFill>
                <a:latin typeface="Comic Sans MS" pitchFamily="66" charset="0"/>
              </a:rPr>
              <a:t>lots of young stars</a:t>
            </a:r>
          </a:p>
        </p:txBody>
      </p:sp>
      <p:sp>
        <p:nvSpPr>
          <p:cNvPr id="128031" name="Text Box 31"/>
          <p:cNvSpPr txBox="1">
            <a:spLocks noChangeArrowheads="1"/>
          </p:cNvSpPr>
          <p:nvPr/>
        </p:nvSpPr>
        <p:spPr bwMode="auto">
          <a:xfrm>
            <a:off x="2679700" y="4737100"/>
            <a:ext cx="13081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GB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old stars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F1B9A-96D9-4D3F-B60B-B714E2A084C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32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Where do we fit in?</a:t>
            </a:r>
          </a:p>
        </p:txBody>
      </p:sp>
      <p:sp>
        <p:nvSpPr>
          <p:cNvPr id="1320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50673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GB" sz="2000"/>
              <a:t>The Milky Way is clearly not </a:t>
            </a:r>
            <a:br>
              <a:rPr lang="en-GB" altLang="en-GB" sz="2000"/>
            </a:br>
            <a:r>
              <a:rPr lang="en-GB" altLang="en-GB" sz="2000"/>
              <a:t>an elliptical galaxy</a:t>
            </a:r>
          </a:p>
          <a:p>
            <a:pPr lvl="1">
              <a:lnSpc>
                <a:spcPct val="90000"/>
              </a:lnSpc>
            </a:pPr>
            <a:r>
              <a:rPr lang="en-GB" altLang="en-GB" sz="1800"/>
              <a:t>it has a disc, and contains </a:t>
            </a:r>
            <a:br>
              <a:rPr lang="en-GB" altLang="en-GB" sz="1800"/>
            </a:br>
            <a:r>
              <a:rPr lang="en-GB" altLang="en-GB" sz="1800"/>
              <a:t>young stars</a:t>
            </a:r>
          </a:p>
          <a:p>
            <a:pPr>
              <a:lnSpc>
                <a:spcPct val="90000"/>
              </a:lnSpc>
            </a:pPr>
            <a:r>
              <a:rPr lang="en-GB" altLang="en-GB" sz="2000"/>
              <a:t>It has spiral arms</a:t>
            </a:r>
          </a:p>
          <a:p>
            <a:pPr lvl="1">
              <a:lnSpc>
                <a:spcPct val="90000"/>
              </a:lnSpc>
            </a:pPr>
            <a:r>
              <a:rPr lang="en-GB" altLang="en-GB" sz="1800"/>
              <a:t>so, not S0</a:t>
            </a:r>
          </a:p>
          <a:p>
            <a:pPr lvl="1">
              <a:lnSpc>
                <a:spcPct val="90000"/>
              </a:lnSpc>
            </a:pPr>
            <a:r>
              <a:rPr lang="en-GB" altLang="en-GB" sz="1800"/>
              <a:t>size of bulge and arm pattern suggest Sbc</a:t>
            </a:r>
          </a:p>
          <a:p>
            <a:pPr lvl="2">
              <a:lnSpc>
                <a:spcPct val="90000"/>
              </a:lnSpc>
            </a:pPr>
            <a:r>
              <a:rPr lang="en-GB" altLang="en-GB" sz="1600"/>
              <a:t>between Sb and Sc</a:t>
            </a:r>
          </a:p>
          <a:p>
            <a:pPr>
              <a:lnSpc>
                <a:spcPct val="90000"/>
              </a:lnSpc>
            </a:pPr>
            <a:r>
              <a:rPr lang="en-GB" altLang="en-GB" sz="2000"/>
              <a:t>There is evidence for a small bar</a:t>
            </a:r>
          </a:p>
          <a:p>
            <a:pPr lvl="1">
              <a:lnSpc>
                <a:spcPct val="90000"/>
              </a:lnSpc>
            </a:pPr>
            <a:r>
              <a:rPr lang="en-GB" altLang="en-GB" sz="1800"/>
              <a:t>SBbc, or SABbc</a:t>
            </a:r>
          </a:p>
          <a:p>
            <a:pPr lvl="2">
              <a:lnSpc>
                <a:spcPct val="90000"/>
              </a:lnSpc>
            </a:pPr>
            <a:r>
              <a:rPr lang="en-GB" altLang="en-GB" sz="1600"/>
              <a:t>SAB means intermediate between barred and unbarred</a:t>
            </a:r>
          </a:p>
        </p:txBody>
      </p:sp>
      <p:pic>
        <p:nvPicPr>
          <p:cNvPr id="132102" name="Picture 1030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1684338"/>
            <a:ext cx="3810000" cy="1825625"/>
          </a:xfrm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32103" name="Picture 1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3300" y="3733800"/>
            <a:ext cx="2514600" cy="2336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6901-57F2-4A5B-90A0-6D6B263C011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The Local Group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45593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/>
              <a:t>The Milky Way is not alone: it is part of a small group containing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M31 (the Andromeda galaxy)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/>
              <a:t>a large Sb spiral, bigger than us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M33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/>
              <a:t>a small Sc spiral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the Large Magellanic Cloud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/>
              <a:t>an irregular satellite of the Milky Way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at least 30 dwarf </a:t>
            </a:r>
            <a:br>
              <a:rPr lang="en-GB" altLang="en-GB" sz="1800"/>
            </a:br>
            <a:r>
              <a:rPr lang="en-GB" altLang="en-GB" sz="1800"/>
              <a:t>irregular and dwarf</a:t>
            </a:r>
            <a:br>
              <a:rPr lang="en-GB" altLang="en-GB" sz="1800"/>
            </a:br>
            <a:r>
              <a:rPr lang="en-GB" altLang="en-GB" sz="1800"/>
              <a:t>elliptical galaxies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but </a:t>
            </a:r>
            <a:r>
              <a:rPr lang="en-GB" altLang="en-GB" b="1" i="1">
                <a:solidFill>
                  <a:srgbClr val="FFFF99"/>
                </a:solidFill>
                <a:latin typeface="Times" pitchFamily="18" charset="0"/>
              </a:rPr>
              <a:t>no</a:t>
            </a:r>
            <a:r>
              <a:rPr lang="en-GB" altLang="en-GB" sz="1800"/>
              <a:t> large elliptical</a:t>
            </a:r>
            <a:br>
              <a:rPr lang="en-GB" altLang="en-GB" sz="1800"/>
            </a:br>
            <a:r>
              <a:rPr lang="en-GB" altLang="en-GB" sz="1800"/>
              <a:t>galaxies </a:t>
            </a:r>
          </a:p>
        </p:txBody>
      </p:sp>
      <p:pic>
        <p:nvPicPr>
          <p:cNvPr id="129030" name="Picture 6" descr="m31_big.jpg                                                    0000874DMacintosh HD                   B3585E45: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73700" y="1762125"/>
            <a:ext cx="3162300" cy="2535238"/>
          </a:xfrm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29031" name="Picture 7" descr="m33mw_Sc.jpg                                                   0000874DMacintosh HD                   B3585E45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9825" y="4457700"/>
            <a:ext cx="2390775" cy="1689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29032" name="Picture 8" descr="lmc.jpg                                                        0000874DMacintosh HD                   B3585E45:"/>
          <p:cNvPicPr>
            <a:picLocks noChangeAspect="1" noChangeArrowheads="1"/>
          </p:cNvPicPr>
          <p:nvPr/>
        </p:nvPicPr>
        <p:blipFill>
          <a:blip r:embed="rId4"/>
          <a:srcRect r="2765" b="3436"/>
          <a:stretch>
            <a:fillRect/>
          </a:stretch>
        </p:blipFill>
        <p:spPr bwMode="auto">
          <a:xfrm>
            <a:off x="4021138" y="4446588"/>
            <a:ext cx="2120900" cy="1695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A48B-82E6-4A57-BA06-C6996712C31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Galaxy groups and clusters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GB" sz="2000"/>
              <a:t>The Local Group is small: some rich clusters contain thousands of large galaxies</a:t>
            </a:r>
          </a:p>
          <a:p>
            <a:pPr lvl="1"/>
            <a:r>
              <a:rPr lang="en-GB" altLang="en-GB" sz="1800"/>
              <a:t>elliptical and S0/SB0 galaxies are much more common in rich clusters</a:t>
            </a:r>
          </a:p>
          <a:p>
            <a:pPr lvl="1"/>
            <a:r>
              <a:rPr lang="en-GB" altLang="en-GB" sz="1800"/>
              <a:t>spiral and irregular galaxies are much more common in small groups and the outskirts of clusters</a:t>
            </a:r>
          </a:p>
        </p:txBody>
      </p:sp>
      <p:pic>
        <p:nvPicPr>
          <p:cNvPr id="130054" name="Picture 6" descr="coma_kpno_big.gif                                              0000655DMacintosh HD                   B3585E45: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1905000"/>
            <a:ext cx="3810000" cy="3810000"/>
          </a:xfrm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DEFD-337E-4676-9691-47DC7B11C78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Galaxy properties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/>
              <a:t>Elliptical galaxies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contain old stars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have little net rotation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/>
              <a:t>star orbits are randomly directed, as in our halo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have little internal structure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are much more common in galaxy-rich environments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include the most massive galaxies (but also some with very low mass)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/>
              <a:t>Spiral galaxies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show recent star formation (in disc)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have rotating discs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/>
              <a:t>stars all orbit in same direction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have complex internal structure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are more common in low-density environments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have a smaller range of masses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838200" y="5461000"/>
            <a:ext cx="7810500" cy="6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dirty="0" err="1">
                <a:solidFill>
                  <a:schemeClr val="bg1"/>
                </a:solidFill>
                <a:latin typeface="Comic Sans MS" pitchFamily="66" charset="0"/>
              </a:rPr>
              <a:t>Lenticular</a:t>
            </a:r>
            <a:r>
              <a:rPr lang="en-GB" altLang="en-GB" dirty="0">
                <a:solidFill>
                  <a:schemeClr val="bg1"/>
                </a:solidFill>
                <a:latin typeface="Comic Sans MS" pitchFamily="66" charset="0"/>
              </a:rPr>
              <a:t> (S0/SB0) galaxies </a:t>
            </a:r>
            <a:r>
              <a:rPr lang="en-GB" altLang="en-GB" dirty="0">
                <a:solidFill>
                  <a:srgbClr val="66FFFF"/>
                </a:solidFill>
                <a:latin typeface="Comic Sans MS" pitchFamily="66" charset="0"/>
              </a:rPr>
              <a:t>are like spiral galaxies with no gas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dirty="0">
                <a:solidFill>
                  <a:schemeClr val="bg1"/>
                </a:solidFill>
                <a:latin typeface="Comic Sans MS" pitchFamily="66" charset="0"/>
              </a:rPr>
              <a:t>Irregular galaxies </a:t>
            </a:r>
            <a:r>
              <a:rPr lang="en-GB" altLang="en-GB" dirty="0">
                <a:solidFill>
                  <a:srgbClr val="66FFFF"/>
                </a:solidFill>
                <a:latin typeface="Comic Sans MS" pitchFamily="66" charset="0"/>
              </a:rPr>
              <a:t>are mostly like spirals too small to become organised</a:t>
            </a:r>
            <a:endParaRPr lang="en-GB" alt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BAF5-CE93-4DB9-9DB0-7709DD1FBF4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Galaxy problems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7785100" cy="4114800"/>
          </a:xfrm>
        </p:spPr>
        <p:txBody>
          <a:bodyPr/>
          <a:lstStyle/>
          <a:p>
            <a:r>
              <a:rPr lang="en-GB" altLang="en-GB" sz="2000"/>
              <a:t>What makes some galaxies elliptical and others spiral?</a:t>
            </a:r>
          </a:p>
          <a:p>
            <a:pPr lvl="1">
              <a:spcBef>
                <a:spcPct val="10000"/>
              </a:spcBef>
            </a:pPr>
            <a:r>
              <a:rPr lang="en-GB" altLang="en-GB" sz="1800"/>
              <a:t>their mass?</a:t>
            </a:r>
          </a:p>
          <a:p>
            <a:pPr lvl="1">
              <a:spcBef>
                <a:spcPct val="10000"/>
              </a:spcBef>
            </a:pPr>
            <a:r>
              <a:rPr lang="en-GB" altLang="en-GB" sz="1800"/>
              <a:t>their age?</a:t>
            </a:r>
          </a:p>
          <a:p>
            <a:pPr lvl="1">
              <a:spcBef>
                <a:spcPct val="10000"/>
              </a:spcBef>
            </a:pPr>
            <a:r>
              <a:rPr lang="en-GB" altLang="en-GB" sz="1800"/>
              <a:t>their rotation?</a:t>
            </a:r>
          </a:p>
          <a:p>
            <a:pPr lvl="1">
              <a:spcBef>
                <a:spcPct val="10000"/>
              </a:spcBef>
            </a:pPr>
            <a:r>
              <a:rPr lang="en-GB" altLang="en-GB" sz="1800"/>
              <a:t>their history?</a:t>
            </a:r>
          </a:p>
          <a:p>
            <a:r>
              <a:rPr lang="en-GB" altLang="en-GB" sz="2000"/>
              <a:t>How do spiral galaxies avoid “winding</a:t>
            </a:r>
            <a:br>
              <a:rPr lang="en-GB" altLang="en-GB" sz="2000"/>
            </a:br>
            <a:r>
              <a:rPr lang="en-GB" altLang="en-GB" sz="2000"/>
              <a:t>up” their spiral arms?</a:t>
            </a:r>
          </a:p>
          <a:p>
            <a:r>
              <a:rPr lang="en-GB" altLang="en-GB" sz="2000"/>
              <a:t>How does the evolution of galaxies</a:t>
            </a:r>
            <a:br>
              <a:rPr lang="en-GB" altLang="en-GB" sz="2000"/>
            </a:br>
            <a:r>
              <a:rPr lang="en-GB" altLang="en-GB" sz="2000"/>
              <a:t>relate to the presence of central</a:t>
            </a:r>
            <a:br>
              <a:rPr lang="en-GB" altLang="en-GB" sz="2000"/>
            </a:br>
            <a:r>
              <a:rPr lang="en-GB" altLang="en-GB" sz="2000"/>
              <a:t>supermassive black holes?</a:t>
            </a:r>
          </a:p>
          <a:p>
            <a:pPr lvl="1"/>
            <a:r>
              <a:rPr lang="en-GB" altLang="en-GB" sz="1800"/>
              <a:t>the Milky Way’s is, if anything, less</a:t>
            </a:r>
            <a:br>
              <a:rPr lang="en-GB" altLang="en-GB" sz="1800"/>
            </a:br>
            <a:r>
              <a:rPr lang="en-GB" altLang="en-GB" sz="1800"/>
              <a:t>massive than most!</a:t>
            </a:r>
          </a:p>
        </p:txBody>
      </p:sp>
      <p:pic>
        <p:nvPicPr>
          <p:cNvPr id="133126" name="Picture 133125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86450" y="2406650"/>
            <a:ext cx="2730500" cy="2806700"/>
          </a:xfrm>
          <a:prstGeom prst="rect">
            <a:avLst/>
          </a:prstGeom>
          <a:noFill/>
        </p:spPr>
      </p:pic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6019800" y="5613400"/>
            <a:ext cx="261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en-GB" sz="2800" b="1" i="1" dirty="0">
                <a:solidFill>
                  <a:srgbClr val="FFFF99"/>
                </a:solidFill>
                <a:latin typeface="Times" pitchFamily="18" charset="0"/>
              </a:rPr>
              <a:t>…next lecture!</a:t>
            </a:r>
            <a:endParaRPr lang="en-GB" altLang="en-GB" sz="2400" b="1" i="1" dirty="0">
              <a:solidFill>
                <a:srgbClr val="FFFF99"/>
              </a:solidFill>
              <a:latin typeface="Times" pitchFamily="18" charset="0"/>
            </a:endParaRPr>
          </a:p>
        </p:txBody>
      </p:sp>
      <p:pic>
        <p:nvPicPr>
          <p:cNvPr id="133128" name="Picture 8" descr="m74noao_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3763" y="3092450"/>
            <a:ext cx="2508250" cy="2328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3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2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12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Professional">
  <a:themeElements>
    <a:clrScheme name="Professional 2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FF99CC"/>
      </a:hlink>
      <a:folHlink>
        <a:srgbClr val="CBCBCB"/>
      </a:folHlink>
    </a:clrScheme>
    <a:fontScheme name="Professional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fessional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98:Templates:Presentation Designs:Professional</Template>
  <TotalTime>1656</TotalTime>
  <Words>531</Words>
  <Application>Microsoft PowerPoint</Application>
  <PresentationFormat>On-screen Show (4:3)</PresentationFormat>
  <Paragraphs>124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Times New Roman</vt:lpstr>
      <vt:lpstr>Helvetica</vt:lpstr>
      <vt:lpstr>Comic Sans MS</vt:lpstr>
      <vt:lpstr>Monotype Sorts</vt:lpstr>
      <vt:lpstr>Times</vt:lpstr>
      <vt:lpstr>Professional</vt:lpstr>
      <vt:lpstr>Other galaxies</vt:lpstr>
      <vt:lpstr>A long time ago in a galaxy  far, far away...</vt:lpstr>
      <vt:lpstr>Types of galaxies</vt:lpstr>
      <vt:lpstr>Hubble’s tuning fork</vt:lpstr>
      <vt:lpstr>Where do we fit in?</vt:lpstr>
      <vt:lpstr>The Local Group</vt:lpstr>
      <vt:lpstr>Galaxy groups and clusters</vt:lpstr>
      <vt:lpstr>Galaxy properties</vt:lpstr>
      <vt:lpstr>Galaxy problems</vt:lpstr>
      <vt:lpstr>Galaxies and cosmology</vt:lpstr>
    </vt:vector>
  </TitlesOfParts>
  <Company>University of Sheffield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The Night Sky</dc:title>
  <dc:creator>Susan Cartwright</dc:creator>
  <cp:lastModifiedBy>Susan Cartwright</cp:lastModifiedBy>
  <cp:revision>124</cp:revision>
  <dcterms:created xsi:type="dcterms:W3CDTF">2001-07-03T18:56:06Z</dcterms:created>
  <dcterms:modified xsi:type="dcterms:W3CDTF">2008-09-22T13:53:36Z</dcterms:modified>
</cp:coreProperties>
</file>