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7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0000"/>
    <a:srgbClr val="0066FF"/>
    <a:srgbClr val="FF9933"/>
    <a:srgbClr val="669900"/>
    <a:srgbClr val="66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0FB62956-D478-4AFE-84C4-A61D3508943B}" type="slidenum">
              <a:rPr lang="en-GB" altLang="en-GB"/>
              <a:pPr/>
              <a:t>‹#›</a:t>
            </a:fld>
            <a:endParaRPr lang="en-GB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fld id="{50EDC590-C570-409F-814D-0C39E132F0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357A4-C193-4426-B30B-DFF6E208DC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8C7A8-B0C5-42B9-83A6-40D279E015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9AB8DB-D579-4810-9626-B49DE7A38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0F11219-594B-4C9B-9E53-0EAB29D0A4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05F13-B54B-4D1E-A3EF-D05EFBDBAA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383CD-06A1-4949-BAB2-15C0C46B8A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EA11-69ED-4FBD-AA70-7D0DE69F4D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B5DC5-FC1C-47A3-96F0-EF09EE6472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D670F-4466-4A10-A274-2D054AD840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94774-CA3D-42A3-8F2D-1D8C6A3889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9BAC4-44EC-40D3-9DCF-4865757FEB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9ED0E-A3E1-4C6B-BF71-912393D476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i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FFFF99"/>
                </a:solidFill>
              </a:defRPr>
            </a:lvl1pPr>
          </a:lstStyle>
          <a:p>
            <a:r>
              <a:rPr lang="en-US" altLang="en-US"/>
              <a:t>Our Evolving Universe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FF65BBD8-360F-483F-8B7F-FF12E84C8E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Monotype Sorts" pitchFamily="2" charset="2"/>
        <a:buChar char="l"/>
        <a:defRPr sz="2800">
          <a:solidFill>
            <a:srgbClr val="66FFFF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99"/>
        </a:buClr>
        <a:buSzPct val="75000"/>
        <a:buFont typeface="Monotype Sorts" pitchFamily="2" charset="2"/>
        <a:buChar char="u"/>
        <a:defRPr sz="2400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C:\Documents%20and%20Settings\Susan%20Cartwright\My%20Documents\Teaching\Astro1\PHY111\ppt\animations\spbin.mpe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A4773-1DED-490C-9247-5BBC502346B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Atoms and Starlight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Why do the stars shine?</a:t>
            </a:r>
          </a:p>
          <a:p>
            <a:pPr lvl="1"/>
            <a:r>
              <a:rPr lang="en-GB" altLang="en-GB" sz="1800"/>
              <a:t>planets shine by reflected sunlight—but what generates the Sun’s light?</a:t>
            </a:r>
          </a:p>
          <a:p>
            <a:r>
              <a:rPr lang="en-GB" altLang="en-GB" sz="2000"/>
              <a:t>What does starlight tell us about the stars?</a:t>
            </a:r>
          </a:p>
          <a:p>
            <a:pPr lvl="1"/>
            <a:r>
              <a:rPr lang="en-GB" altLang="en-GB" sz="1800"/>
              <a:t>their temperature</a:t>
            </a:r>
          </a:p>
          <a:p>
            <a:pPr lvl="1"/>
            <a:r>
              <a:rPr lang="en-GB" altLang="en-GB" sz="1800"/>
              <a:t>their chemical composition</a:t>
            </a:r>
          </a:p>
          <a:p>
            <a:pPr lvl="1"/>
            <a:r>
              <a:rPr lang="en-GB" altLang="en-GB" sz="1800"/>
              <a:t>their motion towards or away from us</a:t>
            </a:r>
          </a:p>
          <a:p>
            <a:pPr lvl="1"/>
            <a:r>
              <a:rPr lang="en-GB" altLang="en-GB" sz="1800"/>
              <a:t>sometimes, their age</a:t>
            </a:r>
          </a:p>
        </p:txBody>
      </p:sp>
      <p:pic>
        <p:nvPicPr>
          <p:cNvPr id="5140" name="Picture 20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103813" y="1752600"/>
            <a:ext cx="3416300" cy="4387850"/>
          </a:xfrm>
          <a:ln>
            <a:solidFill>
              <a:schemeClr val="bg1"/>
            </a:solidFill>
          </a:ln>
          <a:effectLst>
            <a:outerShdw dist="35921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A9C1-04F6-472B-AD3A-87A7E4A2FF8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Other stars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Different colours suggest different temperatures</a:t>
            </a:r>
          </a:p>
          <a:p>
            <a:pPr lvl="1"/>
            <a:r>
              <a:rPr lang="en-GB" altLang="en-GB" sz="1800"/>
              <a:t>line strengths agree</a:t>
            </a:r>
          </a:p>
          <a:p>
            <a:pPr lvl="1"/>
            <a:r>
              <a:rPr lang="en-GB" altLang="en-GB" sz="1800"/>
              <a:t>classification system based on line patterns</a:t>
            </a:r>
          </a:p>
          <a:p>
            <a:pPr lvl="2"/>
            <a:r>
              <a:rPr lang="en-GB" altLang="en-GB" sz="1600"/>
              <a:t>hottest stars have strong helium lines</a:t>
            </a:r>
          </a:p>
          <a:p>
            <a:pPr lvl="2"/>
            <a:r>
              <a:rPr lang="en-GB" altLang="en-GB" sz="1600"/>
              <a:t>hot stars have hydrogen</a:t>
            </a:r>
          </a:p>
          <a:p>
            <a:pPr lvl="2"/>
            <a:r>
              <a:rPr lang="en-GB" altLang="en-GB" sz="1600"/>
              <a:t>sun-like stars have ionised metals</a:t>
            </a:r>
          </a:p>
          <a:p>
            <a:pPr lvl="2"/>
            <a:r>
              <a:rPr lang="en-GB" altLang="en-GB" sz="1600"/>
              <a:t>cooler stars have neutral metals</a:t>
            </a:r>
          </a:p>
          <a:p>
            <a:pPr lvl="2"/>
            <a:r>
              <a:rPr lang="en-GB" altLang="en-GB" sz="1600"/>
              <a:t>very cool stars have molecules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Is Sun’s composition typical?</a:t>
            </a:r>
          </a:p>
          <a:p>
            <a:pPr lvl="1"/>
            <a:r>
              <a:rPr lang="en-GB" altLang="en-GB" sz="1800"/>
              <a:t>all stars have similar amounts of hydrogen and helium</a:t>
            </a:r>
          </a:p>
          <a:p>
            <a:pPr lvl="1"/>
            <a:r>
              <a:rPr lang="en-GB" altLang="en-GB" sz="1800"/>
              <a:t>amount of “heavy” elements varies from much less (down to &lt;0.01%) to a little more</a:t>
            </a:r>
          </a:p>
          <a:p>
            <a:pPr lvl="1"/>
            <a:r>
              <a:rPr lang="en-GB" altLang="en-GB" sz="1800"/>
              <a:t>remember this is </a:t>
            </a:r>
            <a:r>
              <a:rPr lang="en-GB" altLang="en-GB" sz="1800" b="1">
                <a:solidFill>
                  <a:srgbClr val="FFFF99"/>
                </a:solidFill>
              </a:rPr>
              <a:t>surface</a:t>
            </a:r>
            <a:r>
              <a:rPr lang="en-GB" altLang="en-GB" sz="1800" b="1"/>
              <a:t> </a:t>
            </a:r>
            <a:r>
              <a:rPr lang="en-GB" altLang="en-GB" sz="1800"/>
              <a:t>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0C97-2F1A-4235-935C-5D6A73D5C25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The spectral sequence</a:t>
            </a:r>
          </a:p>
        </p:txBody>
      </p:sp>
      <p:pic>
        <p:nvPicPr>
          <p:cNvPr id="29701" name="Picture 5" descr="OBAFGKM.JPG                                                    0000655DMacintosh HD                   B3585E45: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38200" y="1992313"/>
            <a:ext cx="7772400" cy="3633787"/>
          </a:xfrm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42963" y="5756275"/>
            <a:ext cx="77739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GB" sz="2400" dirty="0">
                <a:solidFill>
                  <a:schemeClr val="bg1"/>
                </a:solidFill>
                <a:latin typeface="Textile" charset="0"/>
              </a:rPr>
              <a:t>Oh, Be A Fine Guy/Girl, Kiss Me</a:t>
            </a:r>
            <a:endParaRPr lang="en-GB" altLang="en-GB" dirty="0">
              <a:latin typeface="Textile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8816975" y="2122488"/>
            <a:ext cx="165100" cy="4159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8816975" y="3105150"/>
            <a:ext cx="165100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8816975" y="2616200"/>
            <a:ext cx="165100" cy="415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816975" y="4084638"/>
            <a:ext cx="165100" cy="415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8816975" y="3598863"/>
            <a:ext cx="165100" cy="415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8816975" y="5110163"/>
            <a:ext cx="165100" cy="415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8816975" y="4605338"/>
            <a:ext cx="165100" cy="4159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C2808-FC9A-4271-94D1-81EC4E3E703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54013"/>
            <a:ext cx="7772400" cy="1104900"/>
          </a:xfrm>
        </p:spPr>
        <p:txBody>
          <a:bodyPr/>
          <a:lstStyle/>
          <a:p>
            <a:r>
              <a:rPr lang="en-GB" altLang="en-GB"/>
              <a:t>The Doppler shift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727950" cy="4435475"/>
          </a:xfrm>
        </p:spPr>
        <p:txBody>
          <a:bodyPr/>
          <a:lstStyle/>
          <a:p>
            <a:r>
              <a:rPr lang="en-GB" altLang="en-GB" sz="2000" dirty="0"/>
              <a:t>If a light source moves</a:t>
            </a:r>
          </a:p>
          <a:p>
            <a:pPr lvl="1"/>
            <a:r>
              <a:rPr lang="en-GB" altLang="en-GB" sz="1800" dirty="0"/>
              <a:t>away from us:</a:t>
            </a:r>
          </a:p>
          <a:p>
            <a:pPr lvl="2"/>
            <a:r>
              <a:rPr lang="en-GB" altLang="en-GB" sz="1600" dirty="0"/>
              <a:t>peaks of light wave arrive </a:t>
            </a:r>
            <a:br>
              <a:rPr lang="en-GB" altLang="en-GB" sz="1600" dirty="0"/>
            </a:br>
            <a:r>
              <a:rPr lang="en-GB" altLang="en-GB" sz="1600" dirty="0"/>
              <a:t>further apart</a:t>
            </a:r>
          </a:p>
          <a:p>
            <a:pPr lvl="2"/>
            <a:r>
              <a:rPr lang="en-GB" altLang="en-GB" sz="1600" dirty="0"/>
              <a:t>light is </a:t>
            </a:r>
            <a:r>
              <a:rPr lang="en-GB" altLang="en-GB" sz="1600" dirty="0" err="1">
                <a:solidFill>
                  <a:srgbClr val="FF0000"/>
                </a:solidFill>
              </a:rPr>
              <a:t>red</a:t>
            </a:r>
            <a:r>
              <a:rPr lang="en-GB" altLang="en-GB" sz="1600" dirty="0" err="1"/>
              <a:t>shifted</a:t>
            </a:r>
            <a:endParaRPr lang="en-GB" altLang="en-GB" sz="1600" dirty="0"/>
          </a:p>
          <a:p>
            <a:pPr lvl="1"/>
            <a:r>
              <a:rPr lang="en-GB" altLang="en-GB" sz="1800" dirty="0"/>
              <a:t>towards us:</a:t>
            </a:r>
          </a:p>
          <a:p>
            <a:pPr lvl="2"/>
            <a:r>
              <a:rPr lang="en-GB" altLang="en-GB" sz="1600" dirty="0"/>
              <a:t>peaks of wave arrive </a:t>
            </a:r>
            <a:br>
              <a:rPr lang="en-GB" altLang="en-GB" sz="1600" dirty="0"/>
            </a:br>
            <a:r>
              <a:rPr lang="en-GB" altLang="en-GB" sz="1600" dirty="0"/>
              <a:t>closer together</a:t>
            </a:r>
          </a:p>
          <a:p>
            <a:pPr lvl="2"/>
            <a:r>
              <a:rPr lang="en-GB" altLang="en-GB" sz="1600" dirty="0"/>
              <a:t>light is </a:t>
            </a:r>
            <a:r>
              <a:rPr lang="en-GB" altLang="en-GB" sz="1600" dirty="0" err="1">
                <a:solidFill>
                  <a:srgbClr val="0066FF"/>
                </a:solidFill>
              </a:rPr>
              <a:t>blue</a:t>
            </a:r>
            <a:r>
              <a:rPr lang="en-GB" altLang="en-GB" sz="1600" dirty="0" err="1"/>
              <a:t>shifted</a:t>
            </a:r>
            <a:endParaRPr lang="en-GB" altLang="en-GB" sz="1600" dirty="0"/>
          </a:p>
          <a:p>
            <a:r>
              <a:rPr lang="en-GB" altLang="en-GB" sz="2000" dirty="0"/>
              <a:t>This is the Doppler shift</a:t>
            </a:r>
          </a:p>
          <a:p>
            <a:pPr lvl="1"/>
            <a:r>
              <a:rPr lang="en-GB" altLang="en-GB" sz="1800" dirty="0"/>
              <a:t>same effect with sound</a:t>
            </a:r>
          </a:p>
          <a:p>
            <a:pPr lvl="2"/>
            <a:r>
              <a:rPr lang="en-GB" altLang="en-GB" sz="1600" dirty="0"/>
              <a:t>e.g. ambulance siren</a:t>
            </a:r>
          </a:p>
          <a:p>
            <a:pPr lvl="1">
              <a:spcBef>
                <a:spcPts val="600"/>
              </a:spcBef>
            </a:pPr>
            <a:r>
              <a:rPr lang="en-GB" altLang="en-GB" sz="1800" dirty="0"/>
              <a:t>in astronomy observe change in position of spectral lines</a:t>
            </a:r>
          </a:p>
        </p:txBody>
      </p:sp>
      <p:graphicFrame>
        <p:nvGraphicFramePr>
          <p:cNvPr id="38912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4795838" y="1814513"/>
          <a:ext cx="3736975" cy="3736975"/>
        </p:xfrm>
        <a:graphic>
          <a:graphicData uri="http://schemas.openxmlformats.org/presentationml/2006/ole">
            <p:oleObj spid="_x0000_s38912" name="Picture" r:id="rId3" imgW="1828800" imgH="182880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55DE3-AD66-4B7B-A270-8F0DFB20FF0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Moving stars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3941763" cy="4114800"/>
          </a:xfrm>
        </p:spPr>
        <p:txBody>
          <a:bodyPr/>
          <a:lstStyle/>
          <a:p>
            <a:r>
              <a:rPr lang="en-GB" altLang="en-GB" sz="2000"/>
              <a:t>Doppler shift can help us measure the motion of stars</a:t>
            </a:r>
          </a:p>
          <a:p>
            <a:pPr lvl="1"/>
            <a:r>
              <a:rPr lang="en-GB" altLang="en-GB" sz="1800"/>
              <a:t>in binary systems</a:t>
            </a:r>
          </a:p>
          <a:p>
            <a:pPr lvl="1"/>
            <a:r>
              <a:rPr lang="en-GB" altLang="en-GB" sz="1800"/>
              <a:t>in their orbits around the Galactic centre</a:t>
            </a:r>
          </a:p>
          <a:p>
            <a:pPr lvl="1"/>
            <a:r>
              <a:rPr lang="en-GB" altLang="en-GB" sz="1800"/>
              <a:t>in other galaxies </a:t>
            </a:r>
          </a:p>
          <a:p>
            <a:r>
              <a:rPr lang="en-GB" altLang="en-GB" sz="2000"/>
              <a:t>It can also provide evidence for planets around other stars</a:t>
            </a:r>
          </a:p>
          <a:p>
            <a:r>
              <a:rPr lang="en-GB" altLang="en-GB" sz="2000"/>
              <a:t>and tell us about the history and fate of the universe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888038" y="5851525"/>
            <a:ext cx="2824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altLang="en-GB" sz="1600" b="1" i="1">
                <a:solidFill>
                  <a:srgbClr val="FFFF99"/>
                </a:solidFill>
                <a:latin typeface="Times" pitchFamily="18" charset="0"/>
              </a:rPr>
              <a:t>R. Pogge, Ohio State</a:t>
            </a:r>
          </a:p>
        </p:txBody>
      </p:sp>
      <p:pic>
        <p:nvPicPr>
          <p:cNvPr id="10" name="spbin.mpeg">
            <a:hlinkClick r:id="" action="ppaction://media"/>
          </p:cNvPr>
          <p:cNvPicPr>
            <a:picLocks noGrp="1" noRot="1" noChangeAspect="1"/>
          </p:cNvPicPr>
          <p:nvPr>
            <p:ph type="media" sz="half" idx="2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800600" y="190500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3600F-8655-4E18-8B04-19536F4C23C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have we learned?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The colour of a star tells us its temperature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blue stars are hot </a:t>
            </a:r>
            <a:br>
              <a:rPr lang="en-GB" altLang="en-GB" sz="1800"/>
            </a:br>
            <a:r>
              <a:rPr lang="en-GB" altLang="en-GB" sz="1800"/>
              <a:t>(&gt;10000 K)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red stars are cool</a:t>
            </a:r>
            <a:br>
              <a:rPr lang="en-GB" altLang="en-GB" sz="1800"/>
            </a:br>
            <a:r>
              <a:rPr lang="en-GB" altLang="en-GB" sz="1800"/>
              <a:t>(~3000 K)</a:t>
            </a:r>
          </a:p>
          <a:p>
            <a:r>
              <a:rPr lang="en-GB" altLang="en-GB" sz="2000"/>
              <a:t>The spectral lines confirm its temperature and tell us about its composition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all stars are mainly hydrogen and helium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everything else typically ~1-2% or less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The positions of spectral lines tell us about motion</a:t>
            </a:r>
          </a:p>
          <a:p>
            <a:pPr lvl="1"/>
            <a:r>
              <a:rPr lang="en-GB" altLang="en-GB" sz="1800"/>
              <a:t>redder than expected: moving away from us</a:t>
            </a:r>
          </a:p>
          <a:p>
            <a:pPr lvl="1"/>
            <a:r>
              <a:rPr lang="en-GB" altLang="en-GB" sz="1800"/>
              <a:t>bluer than expected: moving towards us</a:t>
            </a:r>
          </a:p>
          <a:p>
            <a:r>
              <a:rPr lang="en-GB" altLang="en-GB" sz="2000"/>
              <a:t>If we know colour (i.e. temperature) and luminosity, we can deduce size</a:t>
            </a:r>
          </a:p>
          <a:p>
            <a:pPr lvl="1"/>
            <a:r>
              <a:rPr lang="en-GB" altLang="en-GB" sz="1800"/>
              <a:t>from form of blackbody radiation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94F79-3CB6-4C9A-9ED1-9EA88480575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do we now know about relatively nearby stars?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 dirty="0"/>
              <a:t>distance </a:t>
            </a:r>
            <a:r>
              <a:rPr lang="en-GB" altLang="en-GB" sz="2000" dirty="0">
                <a:solidFill>
                  <a:srgbClr val="66FFFF"/>
                </a:solidFill>
              </a:rPr>
              <a:t>(parallax)</a:t>
            </a:r>
            <a:endParaRPr lang="en-GB" altLang="en-GB" sz="2000" dirty="0"/>
          </a:p>
          <a:p>
            <a:r>
              <a:rPr lang="en-GB" altLang="en-GB" sz="2000" dirty="0"/>
              <a:t>brightness </a:t>
            </a:r>
            <a:r>
              <a:rPr lang="en-GB" altLang="en-GB" sz="2000" dirty="0">
                <a:solidFill>
                  <a:srgbClr val="66FFFF"/>
                </a:solidFill>
              </a:rPr>
              <a:t>(from measured brightness and distance)</a:t>
            </a:r>
            <a:endParaRPr lang="en-GB" altLang="en-GB" sz="2000" dirty="0"/>
          </a:p>
          <a:p>
            <a:r>
              <a:rPr lang="en-GB" altLang="en-GB" sz="2000" dirty="0"/>
              <a:t>surface temperature </a:t>
            </a:r>
            <a:br>
              <a:rPr lang="en-GB" altLang="en-GB" sz="2000" dirty="0"/>
            </a:br>
            <a:r>
              <a:rPr lang="en-GB" altLang="en-GB" sz="2000" dirty="0">
                <a:solidFill>
                  <a:srgbClr val="66FFFF"/>
                </a:solidFill>
              </a:rPr>
              <a:t>(from spectrum)</a:t>
            </a:r>
          </a:p>
          <a:p>
            <a:r>
              <a:rPr lang="en-GB" altLang="en-GB" sz="2000" dirty="0"/>
              <a:t>size </a:t>
            </a:r>
            <a:r>
              <a:rPr lang="en-GB" altLang="en-GB" sz="2000" dirty="0">
                <a:solidFill>
                  <a:srgbClr val="66FFFF"/>
                </a:solidFill>
              </a:rPr>
              <a:t>(from spectrum and brightness)</a:t>
            </a:r>
          </a:p>
          <a:p>
            <a:r>
              <a:rPr lang="en-GB" altLang="en-GB" sz="2000" dirty="0"/>
              <a:t>composition </a:t>
            </a:r>
            <a:br>
              <a:rPr lang="en-GB" altLang="en-GB" sz="2000" dirty="0"/>
            </a:br>
            <a:r>
              <a:rPr lang="en-GB" altLang="en-GB" sz="2000" dirty="0">
                <a:solidFill>
                  <a:srgbClr val="66FFFF"/>
                </a:solidFill>
              </a:rPr>
              <a:t>(from spectrum)</a:t>
            </a:r>
          </a:p>
          <a:p>
            <a:r>
              <a:rPr lang="en-GB" altLang="en-GB" sz="2000" dirty="0"/>
              <a:t>mass </a:t>
            </a:r>
            <a:r>
              <a:rPr lang="en-GB" altLang="en-GB" sz="2000" dirty="0">
                <a:solidFill>
                  <a:srgbClr val="66FFFF"/>
                </a:solidFill>
              </a:rPr>
              <a:t>(if suitable binary)</a:t>
            </a:r>
            <a:endParaRPr lang="en-GB" altLang="en-GB" sz="2000" dirty="0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Clr>
                <a:srgbClr val="66FFFF"/>
              </a:buClr>
              <a:buSzTx/>
              <a:buFont typeface="Monotype Sorts" pitchFamily="2" charset="2"/>
              <a:buChar char="è"/>
            </a:pPr>
            <a:r>
              <a:rPr lang="en-GB" altLang="en-GB" sz="2000" dirty="0"/>
              <a:t>So we can now look at</a:t>
            </a:r>
          </a:p>
          <a:p>
            <a:pPr lvl="1"/>
            <a:r>
              <a:rPr lang="en-GB" altLang="en-GB" sz="1800" dirty="0"/>
              <a:t>what kinds of stars exist</a:t>
            </a:r>
          </a:p>
          <a:p>
            <a:pPr lvl="1"/>
            <a:r>
              <a:rPr lang="en-GB" altLang="en-GB" sz="1800" dirty="0"/>
              <a:t>how stars are born, live, and die</a:t>
            </a:r>
          </a:p>
          <a:p>
            <a:pPr lvl="1"/>
            <a:r>
              <a:rPr lang="en-GB" altLang="en-GB" sz="1800" dirty="0"/>
              <a:t>what this has to do with our existence on Earth</a:t>
            </a:r>
            <a:br>
              <a:rPr lang="en-GB" altLang="en-GB" sz="1800" dirty="0"/>
            </a:br>
            <a:r>
              <a:rPr lang="en-GB" altLang="en-GB" sz="1800" dirty="0"/>
              <a:t/>
            </a:r>
            <a:br>
              <a:rPr lang="en-GB" altLang="en-GB" sz="1800" dirty="0"/>
            </a:br>
            <a:r>
              <a:rPr lang="en-GB" altLang="en-GB" sz="1800" dirty="0"/>
              <a:t/>
            </a:r>
            <a:br>
              <a:rPr lang="en-GB" altLang="en-GB" sz="1800" dirty="0"/>
            </a:br>
            <a:endParaRPr lang="en-GB" altLang="en-GB" sz="1800" dirty="0"/>
          </a:p>
          <a:p>
            <a:pPr algn="r">
              <a:buClr>
                <a:srgbClr val="66FFFF"/>
              </a:buClr>
              <a:buFont typeface="Monotype Sorts" pitchFamily="2" charset="2"/>
              <a:buNone/>
            </a:pPr>
            <a:r>
              <a:rPr lang="en-GB" altLang="en-GB" b="1" i="1" dirty="0">
                <a:solidFill>
                  <a:srgbClr val="FFFF99"/>
                </a:solidFill>
                <a:latin typeface="Times" pitchFamily="18" charset="0"/>
              </a:rPr>
              <a:t>...starting next lecture!</a:t>
            </a:r>
            <a:endParaRPr lang="en-GB" alt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  <p:bldP spid="348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A30AE-3AE3-48F7-94BE-D2B90FA247C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Generating light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557713" cy="4114800"/>
          </a:xfrm>
        </p:spPr>
        <p:txBody>
          <a:bodyPr/>
          <a:lstStyle/>
          <a:p>
            <a:r>
              <a:rPr lang="en-GB" altLang="en-GB" sz="2000"/>
              <a:t>What everyday objects emit light?</a:t>
            </a:r>
          </a:p>
          <a:p>
            <a:pPr lvl="1"/>
            <a:r>
              <a:rPr lang="en-GB" altLang="en-GB" sz="1800"/>
              <a:t>hot solid objects (molten metal, electric bar fire, tungsten filament lamp)</a:t>
            </a:r>
          </a:p>
          <a:p>
            <a:pPr lvl="1"/>
            <a:r>
              <a:rPr lang="en-GB" altLang="en-GB" sz="1800"/>
              <a:t>electrical</a:t>
            </a:r>
            <a:br>
              <a:rPr lang="en-GB" altLang="en-GB" sz="1800"/>
            </a:br>
            <a:r>
              <a:rPr lang="en-GB" altLang="en-GB" sz="1800"/>
              <a:t>discharge</a:t>
            </a:r>
            <a:br>
              <a:rPr lang="en-GB" altLang="en-GB" sz="1800"/>
            </a:br>
            <a:r>
              <a:rPr lang="en-GB" altLang="en-GB" sz="1800"/>
              <a:t>in gas</a:t>
            </a:r>
            <a:br>
              <a:rPr lang="en-GB" altLang="en-GB" sz="1800"/>
            </a:br>
            <a:r>
              <a:rPr lang="en-GB" altLang="en-GB" sz="1800"/>
              <a:t>(neon </a:t>
            </a:r>
            <a:br>
              <a:rPr lang="en-GB" altLang="en-GB" sz="1800"/>
            </a:br>
            <a:r>
              <a:rPr lang="en-GB" altLang="en-GB" sz="1800"/>
              <a:t>lights, </a:t>
            </a:r>
            <a:br>
              <a:rPr lang="en-GB" altLang="en-GB" sz="1800"/>
            </a:br>
            <a:r>
              <a:rPr lang="en-GB" altLang="en-GB" sz="1800"/>
              <a:t>aurora,</a:t>
            </a:r>
            <a:br>
              <a:rPr lang="en-GB" altLang="en-GB" sz="1800"/>
            </a:br>
            <a:r>
              <a:rPr lang="en-GB" altLang="en-GB" sz="1800"/>
              <a:t>lightning)</a:t>
            </a:r>
            <a:endParaRPr lang="en-GB" altLang="en-GB" sz="1800">
              <a:solidFill>
                <a:srgbClr val="FFFF99"/>
              </a:solidFill>
            </a:endParaRPr>
          </a:p>
        </p:txBody>
      </p:sp>
      <p:pic>
        <p:nvPicPr>
          <p:cNvPr id="21508" name="Picture 4" descr="parisatnight.jpg                                               0000655DMacintosh HD                   B3585E45: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27675" y="1646238"/>
            <a:ext cx="3160713" cy="4597400"/>
          </a:xfrm>
          <a:ln>
            <a:solidFill>
              <a:schemeClr val="bg1"/>
            </a:solidFill>
          </a:ln>
          <a:effectLst>
            <a:outerShdw dist="35921" dir="2700000" algn="ctr" rotWithShape="0">
              <a:schemeClr val="bg2"/>
            </a:outerShdw>
          </a:effectLst>
        </p:spPr>
      </p:pic>
      <p:pic>
        <p:nvPicPr>
          <p:cNvPr id="21509" name="Picture 5" descr="andrewdevries.pouringbronze.JPG                                0000655DMacintosh HD                   B3585E45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1475" y="3678238"/>
            <a:ext cx="2540000" cy="2540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C105-F1C6-4A9E-BAE7-FA4C4CFC210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Measuring light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 dirty="0"/>
              <a:t>Two issues:</a:t>
            </a:r>
          </a:p>
          <a:p>
            <a:pPr lvl="1"/>
            <a:r>
              <a:rPr lang="en-GB" altLang="en-GB" sz="1800" dirty="0"/>
              <a:t>intensity</a:t>
            </a:r>
          </a:p>
          <a:p>
            <a:pPr lvl="2"/>
            <a:r>
              <a:rPr lang="en-GB" altLang="en-GB" sz="1600" dirty="0"/>
              <a:t>how bright is the source?</a:t>
            </a:r>
          </a:p>
          <a:p>
            <a:pPr lvl="1"/>
            <a:r>
              <a:rPr lang="en-GB" altLang="en-GB" sz="1800" dirty="0"/>
              <a:t>wavelength</a:t>
            </a:r>
          </a:p>
          <a:p>
            <a:pPr lvl="2"/>
            <a:r>
              <a:rPr lang="en-GB" altLang="en-GB" sz="1600" dirty="0"/>
              <a:t>what colour is the light?</a:t>
            </a:r>
          </a:p>
          <a:p>
            <a:r>
              <a:rPr lang="en-GB" altLang="en-GB" sz="2000" dirty="0"/>
              <a:t>Use prism or grating to spread light into a spectrum</a:t>
            </a:r>
          </a:p>
          <a:p>
            <a:pPr>
              <a:buFont typeface="Monotype Sorts" pitchFamily="2" charset="2"/>
              <a:buChar char="è"/>
            </a:pPr>
            <a:r>
              <a:rPr lang="en-GB" altLang="en-GB" sz="2000" dirty="0"/>
              <a:t>our basic information: intensity </a:t>
            </a:r>
            <a:r>
              <a:rPr lang="en-GB" altLang="en-GB" sz="2400" b="1" i="1" dirty="0">
                <a:solidFill>
                  <a:srgbClr val="FFFF99"/>
                </a:solidFill>
                <a:latin typeface="Times" pitchFamily="18" charset="0"/>
              </a:rPr>
              <a:t>as function of wavelength</a:t>
            </a:r>
            <a:endParaRPr lang="en-GB" altLang="en-GB" sz="2000" dirty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848225" y="1824038"/>
          <a:ext cx="3810000" cy="1546225"/>
        </p:xfrm>
        <a:graphic>
          <a:graphicData uri="http://schemas.openxmlformats.org/presentationml/2006/ole">
            <p:oleObj spid="_x0000_s22532" name="Picture" r:id="rId3" imgW="2538984" imgH="1030224" progId="Word.Picture.8">
              <p:embed/>
            </p:oleObj>
          </a:graphicData>
        </a:graphic>
      </p:graphicFrame>
      <p:pic>
        <p:nvPicPr>
          <p:cNvPr id="22533" name="Picture 5" descr="amazonrainbow.jpg                                              0000655DMacintosh HD                   B3585E45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30763" y="3592513"/>
            <a:ext cx="3660775" cy="24606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E02D-D792-4943-B94B-F80DCA29E47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Light and atoms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Light is an electromagnetic wave</a:t>
            </a:r>
          </a:p>
          <a:p>
            <a:pPr lvl="1"/>
            <a:r>
              <a:rPr lang="en-GB" altLang="en-GB" sz="1800"/>
              <a:t>wavelengths range from fm (gamma rays) to m (radio)</a:t>
            </a:r>
          </a:p>
          <a:p>
            <a:pPr lvl="2"/>
            <a:r>
              <a:rPr lang="en-GB" altLang="en-GB" sz="1600"/>
              <a:t>atmosphere transparent only to optical, some infra-red, and radio</a:t>
            </a:r>
          </a:p>
          <a:p>
            <a:pPr lvl="2"/>
            <a:r>
              <a:rPr lang="en-GB" altLang="en-GB" sz="1600"/>
              <a:t>depend on satellites to observe x-rays, UV, sub-millimetre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Light is made of particles</a:t>
            </a:r>
            <a:br>
              <a:rPr lang="en-GB" altLang="en-GB" sz="2000"/>
            </a:br>
            <a:endParaRPr lang="en-GB" altLang="en-GB" sz="2000"/>
          </a:p>
          <a:p>
            <a:pPr lvl="1"/>
            <a:r>
              <a:rPr lang="en-GB" altLang="en-GB" sz="1800"/>
              <a:t>called </a:t>
            </a:r>
            <a:r>
              <a:rPr lang="en-GB" altLang="en-GB" b="1" i="1">
                <a:solidFill>
                  <a:srgbClr val="FFFF99"/>
                </a:solidFill>
                <a:latin typeface="Times" pitchFamily="18" charset="0"/>
              </a:rPr>
              <a:t>photons</a:t>
            </a:r>
            <a:endParaRPr lang="en-GB" altLang="en-GB" sz="1800"/>
          </a:p>
          <a:p>
            <a:pPr lvl="2"/>
            <a:r>
              <a:rPr lang="en-GB" altLang="en-GB" sz="1600"/>
              <a:t>each carries energy hc/</a:t>
            </a:r>
            <a:r>
              <a:rPr lang="en-GB" altLang="en-GB" sz="1600">
                <a:latin typeface="Symbol" pitchFamily="18" charset="2"/>
              </a:rPr>
              <a:t>l</a:t>
            </a:r>
            <a:r>
              <a:rPr lang="en-GB" altLang="en-GB" sz="1600">
                <a:latin typeface="Comic Sans MS" pitchFamily="66" charset="0"/>
              </a:rPr>
              <a:t>, where h is Planck’s constant, c is speed of light, </a:t>
            </a:r>
            <a:r>
              <a:rPr lang="en-GB" altLang="en-GB" sz="1600">
                <a:latin typeface="Symbol" pitchFamily="18" charset="2"/>
              </a:rPr>
              <a:t>l</a:t>
            </a:r>
            <a:r>
              <a:rPr lang="en-GB" altLang="en-GB" sz="1600">
                <a:latin typeface="Comic Sans MS" pitchFamily="66" charset="0"/>
              </a:rPr>
              <a:t> is wavelength</a:t>
            </a:r>
          </a:p>
          <a:p>
            <a:pPr lvl="2"/>
            <a:r>
              <a:rPr lang="en-GB" altLang="en-GB" sz="1600">
                <a:latin typeface="Comic Sans MS" pitchFamily="66" charset="0"/>
              </a:rPr>
              <a:t>this picture of light is vital in understanding how light and atoms interact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  <p:bldP spid="358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DB33D-5AB8-47C3-BA8E-8FEBE31FD23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Atoms and light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Electrons in atoms occupy certain fixed energy levels (orbitals)</a:t>
            </a:r>
          </a:p>
          <a:p>
            <a:pPr lvl="1"/>
            <a:r>
              <a:rPr lang="en-GB" altLang="en-GB" sz="1800"/>
              <a:t>basis of chemistry</a:t>
            </a:r>
          </a:p>
          <a:p>
            <a:pPr lvl="1"/>
            <a:r>
              <a:rPr lang="en-GB" altLang="en-GB" sz="1800"/>
              <a:t>moving electron to higher level requires energy; moving to lower level releases energy</a:t>
            </a:r>
          </a:p>
          <a:p>
            <a:pPr lvl="1"/>
            <a:r>
              <a:rPr lang="en-GB" altLang="en-GB" sz="1800"/>
              <a:t>absorption or emission of photons of light of specific wavelength (energy)</a:t>
            </a:r>
          </a:p>
        </p:txBody>
      </p:sp>
      <p:graphicFrame>
        <p:nvGraphicFramePr>
          <p:cNvPr id="37888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4754563" y="1868488"/>
          <a:ext cx="3757612" cy="2219325"/>
        </p:xfrm>
        <a:graphic>
          <a:graphicData uri="http://schemas.openxmlformats.org/presentationml/2006/ole">
            <p:oleObj spid="_x0000_s37888" name="Picture" r:id="rId3" imgW="4038600" imgH="2386584" progId="Word.Picture.8">
              <p:embed/>
            </p:oleObj>
          </a:graphicData>
        </a:graphic>
      </p:graphicFrame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344988"/>
            <a:ext cx="405765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66FFFF"/>
              </a:buClr>
              <a:buFont typeface="Monotype Sorts" pitchFamily="2" charset="2"/>
              <a:buChar char="è"/>
            </a:pPr>
            <a: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  <a:t>  these patterns of emission</a:t>
            </a:r>
            <a:b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</a:br>
            <a: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  <a:t>     or absorption provide a </a:t>
            </a:r>
            <a:b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</a:br>
            <a: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  <a:t>     “fingerprint” for any </a:t>
            </a:r>
            <a:b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</a:br>
            <a: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  <a:t>    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14113-2461-461B-B05D-FB2393D2A43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3405188" y="4514850"/>
            <a:ext cx="1555750" cy="1006475"/>
          </a:xfrm>
          <a:prstGeom prst="irregularSeal1">
            <a:avLst/>
          </a:prstGeom>
          <a:gradFill rotWithShape="0">
            <a:gsLst>
              <a:gs pos="0">
                <a:srgbClr val="4D0808"/>
              </a:gs>
              <a:gs pos="30000">
                <a:srgbClr val="FF0300"/>
              </a:gs>
              <a:gs pos="55000">
                <a:srgbClr val="FF7A00"/>
              </a:gs>
              <a:gs pos="100000">
                <a:srgbClr val="FFF2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Blackbody radiation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154488" cy="4006850"/>
          </a:xfrm>
        </p:spPr>
        <p:txBody>
          <a:bodyPr/>
          <a:lstStyle/>
          <a:p>
            <a:r>
              <a:rPr lang="en-GB" altLang="en-GB" sz="2000"/>
              <a:t>Light from hot solid objects is not made up of emission lines</a:t>
            </a:r>
          </a:p>
          <a:p>
            <a:pPr lvl="1"/>
            <a:r>
              <a:rPr lang="en-GB" altLang="en-GB" sz="1800"/>
              <a:t>collisions between atoms and photons of light change photon energies</a:t>
            </a:r>
          </a:p>
          <a:p>
            <a:pPr lvl="1"/>
            <a:r>
              <a:rPr lang="en-GB" altLang="en-GB" sz="1800"/>
              <a:t>result is continuous spectrum</a:t>
            </a:r>
          </a:p>
          <a:p>
            <a:pPr lvl="1"/>
            <a:r>
              <a:rPr lang="en-GB" altLang="en-GB" sz="1800"/>
              <a:t>if object has no intrinsic colour (blackbody) spectrum depends only on its temperature</a:t>
            </a:r>
          </a:p>
          <a:p>
            <a:pPr lvl="1"/>
            <a:r>
              <a:rPr lang="en-GB" altLang="en-GB" sz="1800"/>
              <a:t>hotter = </a:t>
            </a:r>
            <a:r>
              <a:rPr lang="en-GB" altLang="en-GB" sz="1800" b="1">
                <a:solidFill>
                  <a:srgbClr val="0066FF"/>
                </a:solidFill>
              </a:rPr>
              <a:t>bluer</a:t>
            </a:r>
            <a:r>
              <a:rPr lang="en-GB" altLang="en-GB" sz="1800"/>
              <a:t> and </a:t>
            </a:r>
            <a:r>
              <a:rPr lang="en-GB" altLang="en-GB" sz="1800" b="1">
                <a:solidFill>
                  <a:srgbClr val="0066FF"/>
                </a:solidFill>
              </a:rPr>
              <a:t>brighte</a:t>
            </a:r>
            <a:r>
              <a:rPr lang="en-GB" altLang="en-GB" sz="1800">
                <a:solidFill>
                  <a:srgbClr val="0066FF"/>
                </a:solidFill>
              </a:rPr>
              <a:t>r</a:t>
            </a:r>
            <a:endParaRPr lang="en-GB" altLang="en-GB" sz="1800"/>
          </a:p>
        </p:txBody>
      </p:sp>
      <p:pic>
        <p:nvPicPr>
          <p:cNvPr id="24584" name="Picture 8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t="10167"/>
          <a:stretch>
            <a:fillRect/>
          </a:stretch>
        </p:blipFill>
        <p:spPr>
          <a:xfrm>
            <a:off x="5003800" y="1671638"/>
            <a:ext cx="3624263" cy="46704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E92B8-54BD-4367-A7C7-F932FBED57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The Sun’s spectrum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132013"/>
            <a:ext cx="3810000" cy="3735387"/>
          </a:xfrm>
        </p:spPr>
        <p:txBody>
          <a:bodyPr/>
          <a:lstStyle/>
          <a:p>
            <a:r>
              <a:rPr lang="en-GB" altLang="en-GB" sz="2000"/>
              <a:t>Basically continuous, but with dark absorption lines</a:t>
            </a:r>
          </a:p>
          <a:p>
            <a:pPr lvl="1"/>
            <a:r>
              <a:rPr lang="en-GB" altLang="en-GB" sz="1800"/>
              <a:t>is the Sun solid?</a:t>
            </a:r>
          </a:p>
          <a:p>
            <a:pPr lvl="2"/>
            <a:r>
              <a:rPr lang="en-GB" altLang="en-GB" sz="1600"/>
              <a:t>no, because we know its rotation period varies with latitude</a:t>
            </a:r>
          </a:p>
          <a:p>
            <a:pPr lvl="2"/>
            <a:r>
              <a:rPr lang="en-GB" altLang="en-GB" sz="1600"/>
              <a:t>the Sun is a </a:t>
            </a:r>
            <a:r>
              <a:rPr lang="en-GB" altLang="en-GB" sz="1600" b="1">
                <a:solidFill>
                  <a:srgbClr val="FFFF99"/>
                </a:solidFill>
              </a:rPr>
              <a:t>dense</a:t>
            </a:r>
            <a:r>
              <a:rPr lang="en-GB" altLang="en-GB" sz="1600"/>
              <a:t> gas (about 1.3 times as dense as water)</a:t>
            </a:r>
          </a:p>
          <a:p>
            <a:pPr lvl="1"/>
            <a:r>
              <a:rPr lang="en-GB" altLang="en-GB" sz="1800"/>
              <a:t>does the Sun have an atmosphere?</a:t>
            </a:r>
          </a:p>
          <a:p>
            <a:pPr lvl="2"/>
            <a:r>
              <a:rPr lang="en-GB" altLang="en-GB" sz="1600"/>
              <a:t>yes, of cooler gas, to create absorption lines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28638" y="1685925"/>
            <a:ext cx="8199437" cy="411163"/>
          </a:xfrm>
        </p:spPr>
      </p:pic>
      <p:sp>
        <p:nvSpPr>
          <p:cNvPr id="2560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2109788"/>
            <a:ext cx="3810000" cy="3757612"/>
          </a:xfrm>
        </p:spPr>
        <p:txBody>
          <a:bodyPr/>
          <a:lstStyle/>
          <a:p>
            <a:r>
              <a:rPr lang="en-GB" altLang="en-GB" sz="2000"/>
              <a:t>Colour of Sun tells us its temperature</a:t>
            </a:r>
          </a:p>
          <a:p>
            <a:pPr lvl="1"/>
            <a:r>
              <a:rPr lang="en-GB" altLang="en-GB" sz="1800"/>
              <a:t>so do absorption lines, because strength of lines for given element depends on temperature (though position does not)</a:t>
            </a:r>
          </a:p>
          <a:p>
            <a:r>
              <a:rPr lang="en-GB" altLang="en-GB" sz="2000"/>
              <a:t>Lines tell us about chemical composition</a:t>
            </a:r>
          </a:p>
          <a:p>
            <a:pPr lvl="1"/>
            <a:r>
              <a:rPr lang="en-GB" altLang="en-GB" sz="1800"/>
              <a:t>as well as temperature and density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1904-044A-46AD-832F-64972B73E60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How hot is the Sun?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400"/>
              <a:t>Compare its spectrum with blackbody</a:t>
            </a:r>
          </a:p>
          <a:p>
            <a:pPr lvl="1"/>
            <a:r>
              <a:rPr lang="en-GB" altLang="en-GB" sz="2000"/>
              <a:t>similar shape</a:t>
            </a:r>
          </a:p>
          <a:p>
            <a:pPr lvl="1"/>
            <a:r>
              <a:rPr lang="en-GB" altLang="en-GB" sz="2000"/>
              <a:t>temperature ~5800 K (same overall area, i.e. same total power output) — ~6000 K (most similar shape)</a:t>
            </a:r>
          </a:p>
          <a:p>
            <a:pPr lvl="1"/>
            <a:r>
              <a:rPr lang="en-GB" altLang="en-GB" sz="2000"/>
              <a:t>note that this is only its </a:t>
            </a:r>
            <a:r>
              <a:rPr lang="en-GB" altLang="en-GB" sz="2000" b="1">
                <a:solidFill>
                  <a:srgbClr val="FFFF99"/>
                </a:solidFill>
              </a:rPr>
              <a:t>surface</a:t>
            </a:r>
            <a:r>
              <a:rPr lang="en-GB" altLang="en-GB" sz="2000"/>
              <a:t> temperature</a:t>
            </a:r>
          </a:p>
          <a:p>
            <a:pPr lvl="1"/>
            <a:endParaRPr lang="en-GB" altLang="en-GB" sz="2000"/>
          </a:p>
        </p:txBody>
      </p:sp>
      <p:pic>
        <p:nvPicPr>
          <p:cNvPr id="27659" name="Picture 11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t="10167"/>
          <a:stretch>
            <a:fillRect/>
          </a:stretch>
        </p:blipFill>
        <p:spPr>
          <a:xfrm>
            <a:off x="4975225" y="1652588"/>
            <a:ext cx="3567113" cy="45942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1A4A0-2F8E-4320-93D8-B6C77DAE1E1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is the Sun made of?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834313" cy="4114800"/>
          </a:xfrm>
        </p:spPr>
        <p:txBody>
          <a:bodyPr/>
          <a:lstStyle/>
          <a:p>
            <a:r>
              <a:rPr lang="en-GB" altLang="en-GB" sz="2400"/>
              <a:t>Most of the lines are metals (Ca, Fe, Mg, etc.)</a:t>
            </a:r>
          </a:p>
          <a:p>
            <a:pPr lvl="1"/>
            <a:r>
              <a:rPr lang="en-GB" altLang="en-GB" sz="2000"/>
              <a:t>is the Sun’s composition similar to the Earth?</a:t>
            </a:r>
          </a:p>
          <a:p>
            <a:pPr lvl="1"/>
            <a:r>
              <a:rPr lang="en-GB" altLang="en-GB" sz="2000"/>
              <a:t>No!</a:t>
            </a:r>
          </a:p>
          <a:p>
            <a:pPr lvl="2"/>
            <a:r>
              <a:rPr lang="en-GB" altLang="en-GB" sz="1800"/>
              <a:t>hydrogen and helium</a:t>
            </a:r>
            <a:br>
              <a:rPr lang="en-GB" altLang="en-GB" sz="1800"/>
            </a:br>
            <a:r>
              <a:rPr lang="en-GB" altLang="en-GB" sz="1800"/>
              <a:t>form strong lines only </a:t>
            </a:r>
            <a:br>
              <a:rPr lang="en-GB" altLang="en-GB" sz="1800"/>
            </a:br>
            <a:r>
              <a:rPr lang="en-GB" altLang="en-GB" sz="1800"/>
              <a:t>at very high temperature</a:t>
            </a:r>
          </a:p>
          <a:p>
            <a:pPr lvl="2"/>
            <a:r>
              <a:rPr lang="en-GB" altLang="en-GB" sz="1800"/>
              <a:t>the Sun is in fact</a:t>
            </a:r>
            <a:br>
              <a:rPr lang="en-GB" altLang="en-GB" sz="1800"/>
            </a:br>
            <a:r>
              <a:rPr lang="en-GB" altLang="en-GB" sz="1800"/>
              <a:t>73% H, 25% He, 2%</a:t>
            </a:r>
            <a:br>
              <a:rPr lang="en-GB" altLang="en-GB" sz="1800"/>
            </a:br>
            <a:r>
              <a:rPr lang="en-GB" altLang="en-GB" sz="1800"/>
              <a:t>everything else</a:t>
            </a:r>
            <a:br>
              <a:rPr lang="en-GB" altLang="en-GB" sz="1800"/>
            </a:br>
            <a:r>
              <a:rPr lang="en-GB" altLang="en-GB" sz="1800"/>
              <a:t>(Cecilia Payne, 1924)</a:t>
            </a:r>
          </a:p>
        </p:txBody>
      </p:sp>
      <p:pic>
        <p:nvPicPr>
          <p:cNvPr id="28678" name="Picture 6" descr="sp_type.jpg                                                    0000655DMacintosh HD                   B3585E45: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l="3836" t="5211" r="4219" b="5211"/>
          <a:stretch>
            <a:fillRect/>
          </a:stretch>
        </p:blipFill>
        <p:spPr>
          <a:xfrm>
            <a:off x="4741863" y="2951163"/>
            <a:ext cx="3949700" cy="2832100"/>
          </a:xfrm>
          <a:ln>
            <a:solidFill>
              <a:schemeClr val="bg1"/>
            </a:solidFill>
          </a:ln>
          <a:effectLst>
            <a:outerShdw dist="35921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FF99CC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98:Templates:Presentation Designs:Professional</Template>
  <TotalTime>462</TotalTime>
  <Words>800</Words>
  <Application>Microsoft PowerPoint</Application>
  <PresentationFormat>On-screen Show (4:3)</PresentationFormat>
  <Paragraphs>167</Paragraphs>
  <Slides>15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Times New Roman</vt:lpstr>
      <vt:lpstr>Helvetica</vt:lpstr>
      <vt:lpstr>Comic Sans MS</vt:lpstr>
      <vt:lpstr>Monotype Sorts</vt:lpstr>
      <vt:lpstr>Times</vt:lpstr>
      <vt:lpstr>Symbol</vt:lpstr>
      <vt:lpstr>Textile</vt:lpstr>
      <vt:lpstr>Professional</vt:lpstr>
      <vt:lpstr>Microsoft Word Picture</vt:lpstr>
      <vt:lpstr>Atoms and Starlight</vt:lpstr>
      <vt:lpstr>Generating light</vt:lpstr>
      <vt:lpstr>Measuring light</vt:lpstr>
      <vt:lpstr>Light and atoms</vt:lpstr>
      <vt:lpstr>Atoms and light</vt:lpstr>
      <vt:lpstr>Blackbody radiation</vt:lpstr>
      <vt:lpstr>The Sun’s spectrum</vt:lpstr>
      <vt:lpstr>How hot is the Sun?</vt:lpstr>
      <vt:lpstr>What is the Sun made of?</vt:lpstr>
      <vt:lpstr>Other stars</vt:lpstr>
      <vt:lpstr>The spectral sequence</vt:lpstr>
      <vt:lpstr>The Doppler shift</vt:lpstr>
      <vt:lpstr>Moving stars</vt:lpstr>
      <vt:lpstr>What have we learned?</vt:lpstr>
      <vt:lpstr>What do we now know about relatively nearby stars?</vt:lpstr>
    </vt:vector>
  </TitlesOfParts>
  <Company>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The Night Sky</dc:title>
  <dc:creator>Susan Cartwright</dc:creator>
  <cp:lastModifiedBy>Susan Cartwright</cp:lastModifiedBy>
  <cp:revision>42</cp:revision>
  <dcterms:created xsi:type="dcterms:W3CDTF">2001-07-03T18:56:06Z</dcterms:created>
  <dcterms:modified xsi:type="dcterms:W3CDTF">2008-09-22T08:52:01Z</dcterms:modified>
</cp:coreProperties>
</file>