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3"/>
  </p:notesMasterIdLst>
  <p:sldIdLst>
    <p:sldId id="285" r:id="rId2"/>
    <p:sldId id="286" r:id="rId3"/>
    <p:sldId id="256" r:id="rId4"/>
    <p:sldId id="258" r:id="rId5"/>
    <p:sldId id="315" r:id="rId6"/>
    <p:sldId id="259" r:id="rId7"/>
    <p:sldId id="301" r:id="rId8"/>
    <p:sldId id="316" r:id="rId9"/>
    <p:sldId id="317" r:id="rId10"/>
    <p:sldId id="260" r:id="rId11"/>
    <p:sldId id="318" r:id="rId12"/>
    <p:sldId id="320" r:id="rId13"/>
    <p:sldId id="319" r:id="rId14"/>
    <p:sldId id="272" r:id="rId15"/>
    <p:sldId id="273" r:id="rId16"/>
    <p:sldId id="321" r:id="rId17"/>
    <p:sldId id="322" r:id="rId18"/>
    <p:sldId id="323" r:id="rId19"/>
    <p:sldId id="284" r:id="rId20"/>
    <p:sldId id="324" r:id="rId21"/>
    <p:sldId id="325" r:id="rId2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99CCFF"/>
    <a:srgbClr val="66FF33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860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D64EB8-B17E-4AA9-8EE6-09BA34F46FC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19F387-758E-44A2-A21A-A753749857C4}" type="slidenum">
              <a:rPr lang="en-GB"/>
              <a:pPr/>
              <a:t>1</a:t>
            </a:fld>
            <a:endParaRPr lang="en-GB"/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4649CA-DB0C-4F25-AE87-E8097B37D58F}" type="slidenum">
              <a:rPr lang="en-GB"/>
              <a:pPr/>
              <a:t>10</a:t>
            </a:fld>
            <a:endParaRPr lang="en-GB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4649CA-DB0C-4F25-AE87-E8097B37D58F}" type="slidenum">
              <a:rPr lang="en-GB"/>
              <a:pPr/>
              <a:t>11</a:t>
            </a:fld>
            <a:endParaRPr lang="en-GB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5A5C6E-ACBC-48F9-A768-A2C72F5D9590}" type="slidenum">
              <a:rPr lang="en-GB"/>
              <a:pPr/>
              <a:t>12</a:t>
            </a:fld>
            <a:endParaRPr lang="en-GB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5A5C6E-ACBC-48F9-A768-A2C72F5D9590}" type="slidenum">
              <a:rPr lang="en-GB"/>
              <a:pPr/>
              <a:t>13</a:t>
            </a:fld>
            <a:endParaRPr lang="en-GB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170E76-C451-4510-B2AF-69DCF6A8CE99}" type="slidenum">
              <a:rPr lang="en-GB"/>
              <a:pPr/>
              <a:t>14</a:t>
            </a:fld>
            <a:endParaRPr lang="en-GB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38C38-DAF9-4639-952F-EC7F1F93844A}" type="slidenum">
              <a:rPr lang="en-GB"/>
              <a:pPr/>
              <a:t>15</a:t>
            </a:fld>
            <a:endParaRPr lang="en-GB"/>
          </a:p>
        </p:txBody>
      </p:sp>
      <p:sp>
        <p:nvSpPr>
          <p:cNvPr id="103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8CB27-5D71-49D9-990F-96EBEB662539}" type="slidenum">
              <a:rPr lang="en-GB"/>
              <a:pPr/>
              <a:t>19</a:t>
            </a:fld>
            <a:endParaRPr lang="en-GB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69FAC1-98A5-4BD8-AE5D-D72467594FD9}" type="slidenum">
              <a:rPr lang="en-GB"/>
              <a:pPr/>
              <a:t>2</a:t>
            </a:fld>
            <a:endParaRPr lang="en-GB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091305-DDFA-4F48-B2AC-C9B9FB6AF710}" type="slidenum">
              <a:rPr lang="en-GB"/>
              <a:pPr/>
              <a:t>3</a:t>
            </a:fld>
            <a:endParaRPr lang="en-GB"/>
          </a:p>
        </p:txBody>
      </p:sp>
      <p:sp>
        <p:nvSpPr>
          <p:cNvPr id="89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BFB1-8340-4DD3-BEE5-A10B7636B760}" type="slidenum">
              <a:rPr lang="en-GB"/>
              <a:pPr/>
              <a:t>4</a:t>
            </a:fld>
            <a:endParaRPr lang="en-GB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BFB1-8340-4DD3-BEE5-A10B7636B760}" type="slidenum">
              <a:rPr lang="en-GB"/>
              <a:pPr/>
              <a:t>5</a:t>
            </a:fld>
            <a:endParaRPr lang="en-GB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D6191B-D63A-4C59-9135-4A5EA7374D1E}" type="slidenum">
              <a:rPr lang="en-GB"/>
              <a:pPr/>
              <a:t>6</a:t>
            </a:fld>
            <a:endParaRPr lang="en-GB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F7028-9C27-4AE4-A114-35852E10AB69}" type="slidenum">
              <a:rPr lang="en-GB"/>
              <a:pPr/>
              <a:t>7</a:t>
            </a:fld>
            <a:endParaRPr lang="en-GB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F7028-9C27-4AE4-A114-35852E10AB69}" type="slidenum">
              <a:rPr lang="en-GB"/>
              <a:pPr/>
              <a:t>8</a:t>
            </a:fld>
            <a:endParaRPr lang="en-GB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F7028-9C27-4AE4-A114-35852E10AB69}" type="slidenum">
              <a:rPr lang="en-GB"/>
              <a:pPr/>
              <a:t>9</a:t>
            </a:fld>
            <a:endParaRPr lang="en-GB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560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0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0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560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0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562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25639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564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4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564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564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5644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5645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5646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C860248-058F-40A7-B916-526BFC61A11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A5E2D-FB98-4AD0-9568-77426AC93AD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6FC9C-BF90-4AFB-B619-107C930C651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A3D971-5767-4AF1-99C1-BA220EC7EB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F36DF6-6DD3-4F24-A140-4C7C74DA3E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D4DEF-C6B1-48B8-8EC9-49F03E605E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2FED9-40B0-4823-9220-5DEE8885B3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4D56B-1D2F-4604-A567-AB6A79221DA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E56A2-2E7B-4B03-BA10-0DAF9889557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40DD4-510E-4F67-8E44-A3D2F90C698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6530C-1722-413A-B0A6-B635FE4F97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8600B-4ECA-476A-9A53-ED3670BD971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B0ED3-C940-4D1C-B6AF-5CF26ED7AE1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457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8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458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8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8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8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8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8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9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9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9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9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9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9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9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460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0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0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0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0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0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0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0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1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1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1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1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1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24615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461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61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461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461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462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2462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2462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EB11890-B0DB-4C78-AC09-D0D3E01F8773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§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astro.psu.edu/users/niel/astro1/slideshows/class21/003-hubblefork3.gi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 Technique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en-GB"/>
              <a:t>READ THE QUESTION!!</a:t>
            </a:r>
          </a:p>
          <a:p>
            <a:pPr lvl="1"/>
            <a:r>
              <a:rPr lang="en-GB"/>
              <a:t>make sure you </a:t>
            </a:r>
            <a:r>
              <a:rPr lang="en-GB" u="sng"/>
              <a:t>understand</a:t>
            </a:r>
            <a:r>
              <a:rPr lang="en-GB"/>
              <a:t> what you are being asked to do</a:t>
            </a:r>
          </a:p>
          <a:p>
            <a:pPr lvl="1"/>
            <a:r>
              <a:rPr lang="en-GB"/>
              <a:t>make sure you </a:t>
            </a:r>
            <a:r>
              <a:rPr lang="en-GB" u="sng"/>
              <a:t>do</a:t>
            </a:r>
            <a:r>
              <a:rPr lang="en-GB"/>
              <a:t> everything you are asked to do</a:t>
            </a:r>
          </a:p>
          <a:p>
            <a:pPr lvl="1"/>
            <a:r>
              <a:rPr lang="en-GB"/>
              <a:t>make sure you do </a:t>
            </a:r>
            <a:r>
              <a:rPr lang="en-GB" u="sng"/>
              <a:t>as much</a:t>
            </a:r>
            <a:r>
              <a:rPr lang="en-GB"/>
              <a:t> (or as little) as you are asked to do [implicitly, by the number of marks]</a:t>
            </a:r>
          </a:p>
          <a:p>
            <a:r>
              <a:rPr lang="en-GB"/>
              <a:t>Answer the question, the whole question, and nothing but the 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B4</a:t>
            </a:r>
            <a:endParaRPr lang="en-GB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r>
              <a:rPr lang="en-GB" sz="2400" dirty="0"/>
              <a:t>In the context of modern cosmology, what is meant by </a:t>
            </a:r>
            <a:r>
              <a:rPr lang="en-GB" sz="2400" u="sng" dirty="0"/>
              <a:t>inflation</a:t>
            </a:r>
            <a:r>
              <a:rPr lang="en-GB" sz="2400" dirty="0"/>
              <a:t>? </a:t>
            </a:r>
            <a:r>
              <a:rPr lang="en-GB" sz="2400" dirty="0" smtClean="0"/>
              <a:t>							[</a:t>
            </a:r>
            <a:r>
              <a:rPr lang="en-GB" sz="2400" dirty="0"/>
              <a:t>1</a:t>
            </a:r>
            <a:r>
              <a:rPr lang="en-GB" sz="2400" dirty="0" smtClean="0"/>
              <a:t>]</a:t>
            </a:r>
          </a:p>
          <a:p>
            <a:pPr lvl="1"/>
            <a:r>
              <a:rPr lang="en-GB" sz="2000" u="sng" dirty="0" smtClean="0">
                <a:solidFill>
                  <a:schemeClr val="tx1"/>
                </a:solidFill>
              </a:rPr>
              <a:t>brief</a:t>
            </a:r>
            <a:r>
              <a:rPr lang="en-GB" sz="2000" dirty="0" smtClean="0">
                <a:solidFill>
                  <a:schemeClr val="tx1"/>
                </a:solidFill>
              </a:rPr>
              <a:t> period of </a:t>
            </a:r>
            <a:r>
              <a:rPr lang="en-GB" sz="2000" u="sng" dirty="0" smtClean="0">
                <a:solidFill>
                  <a:schemeClr val="tx1"/>
                </a:solidFill>
              </a:rPr>
              <a:t>very rapid</a:t>
            </a:r>
            <a:r>
              <a:rPr lang="en-GB" sz="2000" dirty="0" smtClean="0">
                <a:solidFill>
                  <a:schemeClr val="tx1"/>
                </a:solidFill>
              </a:rPr>
              <a:t> (exponential expansion  </a:t>
            </a:r>
            <a:r>
              <a:rPr lang="en-GB" sz="2000" u="sng" dirty="0" smtClean="0">
                <a:solidFill>
                  <a:schemeClr val="tx1"/>
                </a:solidFill>
              </a:rPr>
              <a:t>very early</a:t>
            </a:r>
            <a:r>
              <a:rPr lang="en-GB" sz="2000" dirty="0" smtClean="0">
                <a:solidFill>
                  <a:schemeClr val="tx1"/>
                </a:solidFill>
              </a:rPr>
              <a:t> in history of Universe (10</a:t>
            </a:r>
            <a:r>
              <a:rPr lang="en-GB" sz="2000" baseline="30000" dirty="0" smtClean="0">
                <a:solidFill>
                  <a:schemeClr val="tx1"/>
                </a:solidFill>
              </a:rPr>
              <a:t>-35</a:t>
            </a:r>
            <a:r>
              <a:rPr lang="en-GB" sz="2000" dirty="0" smtClean="0">
                <a:solidFill>
                  <a:schemeClr val="tx1"/>
                </a:solidFill>
              </a:rPr>
              <a:t> s after Big Bang)</a:t>
            </a:r>
            <a:endParaRPr lang="en-GB" sz="2000" u="sng" dirty="0">
              <a:solidFill>
                <a:schemeClr val="tx1"/>
              </a:solidFill>
            </a:endParaRPr>
          </a:p>
          <a:p>
            <a:r>
              <a:rPr lang="en-GB" sz="2400" dirty="0"/>
              <a:t>Briefly explain why we believe that there was an era of inflation in the very </a:t>
            </a:r>
            <a:r>
              <a:rPr lang="en-GB" sz="2400" dirty="0" smtClean="0"/>
              <a:t>early universe</a:t>
            </a:r>
            <a:r>
              <a:rPr lang="en-GB" sz="2400" dirty="0"/>
              <a:t>. </a:t>
            </a:r>
            <a:r>
              <a:rPr lang="en-GB" sz="2400" dirty="0" smtClean="0"/>
              <a:t>			[</a:t>
            </a:r>
            <a:r>
              <a:rPr lang="en-GB" sz="2400" dirty="0"/>
              <a:t>2</a:t>
            </a:r>
            <a:r>
              <a:rPr lang="en-GB" sz="2400" dirty="0" smtClean="0"/>
              <a:t>]</a:t>
            </a:r>
          </a:p>
          <a:p>
            <a:pPr lvl="1"/>
            <a:r>
              <a:rPr lang="en-GB" sz="2000" u="sng" dirty="0" smtClean="0">
                <a:solidFill>
                  <a:schemeClr val="tx1"/>
                </a:solidFill>
              </a:rPr>
              <a:t>horizon problem</a:t>
            </a:r>
            <a:r>
              <a:rPr lang="en-GB" sz="2000" dirty="0" smtClean="0">
                <a:solidFill>
                  <a:schemeClr val="tx1"/>
                </a:solidFill>
              </a:rPr>
              <a:t> – microwave background is extremely uniform, although we would not expect it to have been in thermal equilibrium over angles of more than 2</a:t>
            </a:r>
            <a:r>
              <a:rPr lang="en-GB" sz="2000" dirty="0" smtClean="0">
                <a:solidFill>
                  <a:schemeClr val="tx1"/>
                </a:solidFill>
                <a:latin typeface="Arial"/>
                <a:cs typeface="Arial"/>
              </a:rPr>
              <a:t>° on night sky; this is OK in inflation because pre-inflation visible universe </a:t>
            </a:r>
            <a:r>
              <a:rPr lang="en-GB" sz="2000" u="sng" dirty="0" smtClean="0">
                <a:solidFill>
                  <a:schemeClr val="tx1"/>
                </a:solidFill>
                <a:latin typeface="Arial"/>
                <a:cs typeface="Arial"/>
              </a:rPr>
              <a:t>was</a:t>
            </a:r>
            <a:r>
              <a:rPr lang="en-GB" sz="2000" dirty="0" smtClean="0">
                <a:solidFill>
                  <a:schemeClr val="tx1"/>
                </a:solidFill>
                <a:latin typeface="Arial"/>
                <a:cs typeface="Arial"/>
              </a:rPr>
              <a:t> small enough to be in thermal equilibrium</a:t>
            </a:r>
          </a:p>
          <a:p>
            <a:pPr lvl="1"/>
            <a:r>
              <a:rPr lang="en-GB" sz="2000" u="sng" dirty="0" smtClean="0">
                <a:solidFill>
                  <a:schemeClr val="tx1"/>
                </a:solidFill>
                <a:latin typeface="Arial"/>
                <a:cs typeface="Arial"/>
              </a:rPr>
              <a:t>flatness problem</a:t>
            </a:r>
            <a:r>
              <a:rPr lang="en-GB" sz="2000" dirty="0" smtClean="0">
                <a:solidFill>
                  <a:schemeClr val="tx1"/>
                </a:solidFill>
                <a:latin typeface="Arial"/>
                <a:cs typeface="Arial"/>
              </a:rPr>
              <a:t> – universe is very close to flat, though there is no reason to expect this in standard theory; OK in inflation because exponential expansion makes </a:t>
            </a:r>
            <a:r>
              <a:rPr lang="en-GB" sz="2000" u="sng" dirty="0" smtClean="0">
                <a:solidFill>
                  <a:schemeClr val="tx1"/>
                </a:solidFill>
                <a:latin typeface="Arial"/>
                <a:cs typeface="Arial"/>
              </a:rPr>
              <a:t>any</a:t>
            </a:r>
            <a:r>
              <a:rPr lang="en-GB" sz="2000" dirty="0" smtClean="0">
                <a:solidFill>
                  <a:schemeClr val="tx1"/>
                </a:solidFill>
                <a:latin typeface="Arial"/>
                <a:cs typeface="Arial"/>
              </a:rPr>
              <a:t> initial geometry flat</a:t>
            </a:r>
            <a:endParaRPr lang="en-GB" sz="2000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B4</a:t>
            </a:r>
            <a:endParaRPr lang="en-GB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29196"/>
          </a:xfrm>
        </p:spPr>
        <p:txBody>
          <a:bodyPr/>
          <a:lstStyle/>
          <a:p>
            <a:r>
              <a:rPr lang="en-GB" sz="2400" dirty="0" smtClean="0"/>
              <a:t>Proponents </a:t>
            </a:r>
            <a:r>
              <a:rPr lang="en-GB" sz="2400" dirty="0"/>
              <a:t>of the Big Bang model originally thought that all the elements </a:t>
            </a:r>
            <a:r>
              <a:rPr lang="en-GB" sz="2400" dirty="0" smtClean="0"/>
              <a:t>were created </a:t>
            </a:r>
            <a:r>
              <a:rPr lang="en-GB" sz="2400" dirty="0"/>
              <a:t>in the first few minutes after the Big Bang. What is the </a:t>
            </a:r>
            <a:r>
              <a:rPr lang="en-GB" sz="2400" dirty="0" smtClean="0"/>
              <a:t>observational evidence </a:t>
            </a:r>
            <a:r>
              <a:rPr lang="en-GB" sz="2400" dirty="0"/>
              <a:t>showing that this cannot be so? </a:t>
            </a:r>
            <a:r>
              <a:rPr lang="en-GB" sz="2400" dirty="0" smtClean="0"/>
              <a:t>			[</a:t>
            </a:r>
            <a:r>
              <a:rPr lang="en-GB" sz="2400" dirty="0"/>
              <a:t>1</a:t>
            </a:r>
            <a:r>
              <a:rPr lang="en-GB" sz="2400" dirty="0" smtClean="0"/>
              <a:t>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surface heavy-element content of stars depends on their ages – older stars have less – whereas if everything made in Big Bang there is no reason for this to happen</a:t>
            </a:r>
          </a:p>
          <a:p>
            <a:pPr lvl="1"/>
            <a:r>
              <a:rPr lang="en-GB" sz="2000" u="sng" dirty="0" smtClean="0">
                <a:solidFill>
                  <a:schemeClr val="tx1"/>
                </a:solidFill>
              </a:rPr>
              <a:t>or</a:t>
            </a:r>
            <a:r>
              <a:rPr lang="en-GB" sz="2000" dirty="0" smtClean="0">
                <a:solidFill>
                  <a:schemeClr val="tx1"/>
                </a:solidFill>
              </a:rPr>
              <a:t> unstable elements (</a:t>
            </a:r>
            <a:r>
              <a:rPr lang="en-GB" sz="2000" dirty="0" err="1" smtClean="0">
                <a:solidFill>
                  <a:schemeClr val="tx1"/>
                </a:solidFill>
              </a:rPr>
              <a:t>Tc</a:t>
            </a:r>
            <a:r>
              <a:rPr lang="en-GB" sz="2000" dirty="0" smtClean="0">
                <a:solidFill>
                  <a:schemeClr val="tx1"/>
                </a:solidFill>
              </a:rPr>
              <a:t>) seen in red giant spectra</a:t>
            </a:r>
            <a:endParaRPr lang="en-GB" sz="2000" u="sng" dirty="0">
              <a:solidFill>
                <a:schemeClr val="tx1"/>
              </a:solidFill>
            </a:endParaRPr>
          </a:p>
          <a:p>
            <a:r>
              <a:rPr lang="en-GB" sz="2400" dirty="0"/>
              <a:t>What elements or isotopes are produced in the first few minutes after the </a:t>
            </a:r>
            <a:r>
              <a:rPr lang="en-GB" sz="2400" dirty="0" smtClean="0"/>
              <a:t>Big Bang</a:t>
            </a:r>
            <a:r>
              <a:rPr lang="en-GB" sz="2400" dirty="0"/>
              <a:t>? </a:t>
            </a:r>
            <a:r>
              <a:rPr lang="en-GB" sz="2400" dirty="0" smtClean="0"/>
              <a:t>				[</a:t>
            </a:r>
            <a:r>
              <a:rPr lang="en-GB" sz="2400" dirty="0"/>
              <a:t>1</a:t>
            </a:r>
            <a:r>
              <a:rPr lang="en-GB" sz="2400" dirty="0" smtClean="0"/>
              <a:t>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isotopes: </a:t>
            </a:r>
            <a:r>
              <a:rPr lang="en-GB" sz="2000" baseline="30000" dirty="0" smtClean="0">
                <a:solidFill>
                  <a:schemeClr val="tx1"/>
                </a:solidFill>
              </a:rPr>
              <a:t>2</a:t>
            </a:r>
            <a:r>
              <a:rPr lang="en-GB" sz="2000" dirty="0" smtClean="0">
                <a:solidFill>
                  <a:schemeClr val="tx1"/>
                </a:solidFill>
              </a:rPr>
              <a:t>H, </a:t>
            </a:r>
            <a:r>
              <a:rPr lang="en-GB" sz="2000" baseline="30000" dirty="0" smtClean="0">
                <a:solidFill>
                  <a:schemeClr val="tx1"/>
                </a:solidFill>
              </a:rPr>
              <a:t>3</a:t>
            </a:r>
            <a:r>
              <a:rPr lang="en-GB" sz="2000" dirty="0" smtClean="0">
                <a:solidFill>
                  <a:schemeClr val="tx1"/>
                </a:solidFill>
              </a:rPr>
              <a:t>He, </a:t>
            </a:r>
            <a:r>
              <a:rPr lang="en-GB" sz="2000" baseline="30000" dirty="0" smtClean="0">
                <a:solidFill>
                  <a:schemeClr val="tx1"/>
                </a:solidFill>
              </a:rPr>
              <a:t>4</a:t>
            </a:r>
            <a:r>
              <a:rPr lang="en-GB" sz="2000" dirty="0" smtClean="0">
                <a:solidFill>
                  <a:schemeClr val="tx1"/>
                </a:solidFill>
              </a:rPr>
              <a:t>He, </a:t>
            </a:r>
            <a:r>
              <a:rPr lang="en-GB" sz="2000" baseline="30000" dirty="0" smtClean="0">
                <a:solidFill>
                  <a:schemeClr val="tx1"/>
                </a:solidFill>
              </a:rPr>
              <a:t>7</a:t>
            </a:r>
            <a:r>
              <a:rPr lang="en-GB" sz="2000" dirty="0" smtClean="0">
                <a:solidFill>
                  <a:schemeClr val="tx1"/>
                </a:solidFill>
              </a:rPr>
              <a:t>Li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elements: helium, lithium</a:t>
            </a:r>
            <a:endParaRPr lang="en-GB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Question B5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/>
              <a:t>Compare and contrast the </a:t>
            </a:r>
            <a:r>
              <a:rPr lang="en-GB" sz="2400" dirty="0" err="1"/>
              <a:t>astrometric</a:t>
            </a:r>
            <a:r>
              <a:rPr lang="en-GB" sz="2400" dirty="0"/>
              <a:t> and spectroscopic methods of </a:t>
            </a:r>
            <a:r>
              <a:rPr lang="en-GB" sz="2400" dirty="0" smtClean="0"/>
              <a:t>detecting planets </a:t>
            </a:r>
            <a:r>
              <a:rPr lang="en-GB" sz="2400" dirty="0"/>
              <a:t>around other stars. Which one has been more successful? </a:t>
            </a:r>
            <a:r>
              <a:rPr lang="en-GB" sz="2400" dirty="0" smtClean="0"/>
              <a:t>			[</a:t>
            </a:r>
            <a:r>
              <a:rPr lang="en-GB" sz="2400" dirty="0"/>
              <a:t>2</a:t>
            </a:r>
            <a:r>
              <a:rPr lang="en-GB" sz="2400" dirty="0" smtClean="0"/>
              <a:t>½]</a:t>
            </a:r>
          </a:p>
          <a:p>
            <a:pPr lvl="1"/>
            <a:r>
              <a:rPr lang="en-GB" sz="2000" dirty="0" smtClean="0"/>
              <a:t>Both work by detecting motion of </a:t>
            </a:r>
            <a:r>
              <a:rPr lang="en-GB" sz="2000" u="sng" dirty="0" smtClean="0"/>
              <a:t>star</a:t>
            </a:r>
            <a:r>
              <a:rPr lang="en-GB" sz="2000" dirty="0" smtClean="0"/>
              <a:t> (planet is not detected directly)							[½]</a:t>
            </a:r>
          </a:p>
          <a:p>
            <a:pPr lvl="1"/>
            <a:r>
              <a:rPr lang="en-GB" sz="2000" dirty="0" smtClean="0"/>
              <a:t>Both are most sensitive to </a:t>
            </a:r>
            <a:r>
              <a:rPr lang="en-GB" sz="2000" u="sng" dirty="0" smtClean="0"/>
              <a:t>massive</a:t>
            </a:r>
            <a:r>
              <a:rPr lang="en-GB" sz="2000" dirty="0" smtClean="0"/>
              <a:t> planets		[½]</a:t>
            </a:r>
            <a:endParaRPr lang="en-GB" sz="2000" dirty="0"/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Astrometry prefers planet </a:t>
            </a:r>
            <a:r>
              <a:rPr lang="en-GB" sz="2000" u="sng" dirty="0" smtClean="0">
                <a:solidFill>
                  <a:schemeClr val="tx1"/>
                </a:solidFill>
              </a:rPr>
              <a:t>far</a:t>
            </a:r>
            <a:r>
              <a:rPr lang="en-GB" sz="2000" dirty="0" smtClean="0">
                <a:solidFill>
                  <a:schemeClr val="tx1"/>
                </a:solidFill>
              </a:rPr>
              <a:t> from star, spectroscopy </a:t>
            </a:r>
            <a:r>
              <a:rPr lang="en-GB" sz="2000" u="sng" dirty="0" smtClean="0">
                <a:solidFill>
                  <a:schemeClr val="tx1"/>
                </a:solidFill>
              </a:rPr>
              <a:t>close</a:t>
            </a:r>
            <a:r>
              <a:rPr lang="en-GB" sz="2000" dirty="0" smtClean="0">
                <a:solidFill>
                  <a:schemeClr val="tx1"/>
                </a:solidFill>
              </a:rPr>
              <a:t> to star							[½]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Astrometry prefers </a:t>
            </a:r>
            <a:r>
              <a:rPr lang="en-GB" sz="2000" u="sng" dirty="0" smtClean="0">
                <a:solidFill>
                  <a:schemeClr val="tx1"/>
                </a:solidFill>
              </a:rPr>
              <a:t>face-on</a:t>
            </a:r>
            <a:r>
              <a:rPr lang="en-GB" sz="2000" dirty="0" smtClean="0">
                <a:solidFill>
                  <a:schemeClr val="tx1"/>
                </a:solidFill>
              </a:rPr>
              <a:t> orbit, spectroscopy </a:t>
            </a:r>
            <a:r>
              <a:rPr lang="en-GB" sz="2000" u="sng" dirty="0" smtClean="0">
                <a:solidFill>
                  <a:schemeClr val="tx1"/>
                </a:solidFill>
              </a:rPr>
              <a:t>edge-on</a:t>
            </a:r>
            <a:r>
              <a:rPr lang="en-GB" sz="2000" dirty="0" smtClean="0">
                <a:solidFill>
                  <a:schemeClr val="tx1"/>
                </a:solidFill>
              </a:rPr>
              <a:t>	[½]</a:t>
            </a:r>
            <a:br>
              <a:rPr lang="en-GB" sz="2000" dirty="0" smtClean="0">
                <a:solidFill>
                  <a:schemeClr val="tx1"/>
                </a:solidFill>
              </a:rPr>
            </a:br>
            <a:r>
              <a:rPr lang="en-GB" sz="2000" u="sng" dirty="0" smtClean="0">
                <a:solidFill>
                  <a:schemeClr val="tx1"/>
                </a:solidFill>
              </a:rPr>
              <a:t>or</a:t>
            </a:r>
            <a:r>
              <a:rPr lang="en-GB" sz="2000" dirty="0" smtClean="0">
                <a:solidFill>
                  <a:schemeClr val="tx1"/>
                </a:solidFill>
              </a:rPr>
              <a:t> Astrometry works only for </a:t>
            </a:r>
            <a:r>
              <a:rPr lang="en-GB" sz="2000" u="sng" dirty="0" smtClean="0">
                <a:solidFill>
                  <a:schemeClr val="tx1"/>
                </a:solidFill>
              </a:rPr>
              <a:t>nearby</a:t>
            </a:r>
            <a:r>
              <a:rPr lang="en-GB" sz="2000" dirty="0" smtClean="0">
                <a:solidFill>
                  <a:schemeClr val="tx1"/>
                </a:solidFill>
              </a:rPr>
              <a:t> systems, spectroscopy much less bothered					[½]</a:t>
            </a:r>
          </a:p>
          <a:p>
            <a:pPr lvl="1"/>
            <a:r>
              <a:rPr lang="en-GB" sz="2000" dirty="0" smtClean="0"/>
              <a:t>Spectroscopy </a:t>
            </a:r>
            <a:r>
              <a:rPr lang="en-GB" sz="2000" u="sng" dirty="0" smtClean="0"/>
              <a:t>much</a:t>
            </a:r>
            <a:r>
              <a:rPr lang="en-GB" sz="2000" dirty="0" smtClean="0"/>
              <a:t> more successful than astrometry	[½]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Question B5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01080" cy="4829196"/>
          </a:xfrm>
        </p:spPr>
        <p:txBody>
          <a:bodyPr/>
          <a:lstStyle/>
          <a:p>
            <a:r>
              <a:rPr lang="en-GB" sz="2400" dirty="0" smtClean="0"/>
              <a:t>Briefly </a:t>
            </a:r>
            <a:r>
              <a:rPr lang="en-GB" sz="2400" dirty="0"/>
              <a:t>describe the properties of the </a:t>
            </a:r>
            <a:r>
              <a:rPr lang="en-GB" sz="2400" dirty="0" err="1"/>
              <a:t>extrasolar</a:t>
            </a:r>
            <a:r>
              <a:rPr lang="en-GB" sz="2400" dirty="0"/>
              <a:t> planets discovered so far. </a:t>
            </a:r>
            <a:r>
              <a:rPr lang="en-GB" sz="2400" dirty="0" smtClean="0"/>
              <a:t>You should </a:t>
            </a:r>
            <a:r>
              <a:rPr lang="en-GB" sz="2400" dirty="0"/>
              <a:t>mention mass, distance from star, and shape of orbit. Comment </a:t>
            </a:r>
            <a:r>
              <a:rPr lang="en-GB" sz="2400" dirty="0" smtClean="0"/>
              <a:t>on whether </a:t>
            </a:r>
            <a:r>
              <a:rPr lang="en-GB" sz="2400" dirty="0"/>
              <a:t>these properties are biased by the detection methods used. </a:t>
            </a:r>
            <a:r>
              <a:rPr lang="en-GB" sz="2400" dirty="0" smtClean="0"/>
              <a:t>[</a:t>
            </a:r>
            <a:r>
              <a:rPr lang="en-GB" sz="2400" dirty="0"/>
              <a:t>2</a:t>
            </a:r>
            <a:r>
              <a:rPr lang="en-GB" sz="2400" dirty="0" smtClean="0"/>
              <a:t>½]</a:t>
            </a:r>
          </a:p>
          <a:p>
            <a:pPr lvl="1"/>
            <a:r>
              <a:rPr lang="en-GB" sz="2000" dirty="0" smtClean="0"/>
              <a:t>All fairly massive (from ~5 Earth masses up to ~10 </a:t>
            </a:r>
            <a:r>
              <a:rPr lang="en-GB" sz="2000" dirty="0" err="1" smtClean="0"/>
              <a:t>Jupiters</a:t>
            </a:r>
            <a:r>
              <a:rPr lang="en-GB" sz="2000" dirty="0" smtClean="0"/>
              <a:t>)    [½]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This is definitely biased – massive planets easier to see</a:t>
            </a:r>
            <a:r>
              <a:rPr lang="en-GB" sz="2000" dirty="0" smtClean="0"/>
              <a:t>	      [½]</a:t>
            </a:r>
          </a:p>
          <a:p>
            <a:pPr lvl="1"/>
            <a:r>
              <a:rPr lang="en-GB" sz="2000" dirty="0" smtClean="0"/>
              <a:t>Most rather close to parent star (up to ~3 AU)		</a:t>
            </a:r>
            <a:r>
              <a:rPr lang="en-GB" sz="2000" dirty="0"/>
              <a:t> </a:t>
            </a:r>
            <a:r>
              <a:rPr lang="en-GB" sz="2000" dirty="0" smtClean="0"/>
              <a:t>     </a:t>
            </a:r>
            <a:r>
              <a:rPr lang="en-GB" sz="2000" dirty="0" smtClean="0"/>
              <a:t>[½]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This is also biased – most detections spectroscopic	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dirty="0" smtClean="0">
                <a:solidFill>
                  <a:schemeClr val="tx1"/>
                </a:solidFill>
              </a:rPr>
              <a:t>[½]</a:t>
            </a:r>
          </a:p>
          <a:p>
            <a:pPr lvl="1"/>
            <a:r>
              <a:rPr lang="en-GB" sz="2000" dirty="0" smtClean="0"/>
              <a:t>Many have quite eccentric orbits, unlike our solar system planets which all have rather circular orbits </a:t>
            </a:r>
            <a:r>
              <a:rPr lang="en-GB" sz="2000" dirty="0" smtClean="0">
                <a:solidFill>
                  <a:schemeClr val="tx1"/>
                </a:solidFill>
              </a:rPr>
              <a:t>(this probably </a:t>
            </a:r>
            <a:r>
              <a:rPr lang="en-GB" sz="2000" u="sng" dirty="0" smtClean="0">
                <a:solidFill>
                  <a:schemeClr val="tx1"/>
                </a:solidFill>
              </a:rPr>
              <a:t>isn’t</a:t>
            </a:r>
            <a:r>
              <a:rPr lang="en-GB" sz="2000" dirty="0" smtClean="0">
                <a:solidFill>
                  <a:schemeClr val="tx1"/>
                </a:solidFill>
              </a:rPr>
              <a:t> biased)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smtClean="0"/>
              <a:t>[½]</a:t>
            </a:r>
          </a:p>
          <a:p>
            <a:endParaRPr lang="en-GB" sz="1200" dirty="0">
              <a:solidFill>
                <a:srgbClr val="99CCFF"/>
              </a:solidFill>
            </a:endParaRPr>
          </a:p>
          <a:p>
            <a:pPr lvl="1"/>
            <a:endParaRPr lang="en-GB" sz="2400" dirty="0">
              <a:solidFill>
                <a:srgbClr val="99CC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Last Year’s Exam, Section C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Answer any 1 of 3 long questions</a:t>
            </a:r>
          </a:p>
          <a:p>
            <a:pPr>
              <a:lnSpc>
                <a:spcPct val="90000"/>
              </a:lnSpc>
            </a:pPr>
            <a:r>
              <a:rPr lang="en-GB" dirty="0"/>
              <a:t>15 marks each, ~36 minutes’ work</a:t>
            </a:r>
          </a:p>
          <a:p>
            <a:pPr>
              <a:lnSpc>
                <a:spcPct val="90000"/>
              </a:lnSpc>
            </a:pPr>
            <a:r>
              <a:rPr lang="en-GB" dirty="0"/>
              <a:t>Question C3 is on the seminars: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Write short essays on any </a:t>
            </a:r>
            <a:r>
              <a:rPr lang="en-GB" i="1" dirty="0"/>
              <a:t>three </a:t>
            </a:r>
            <a:r>
              <a:rPr lang="en-GB" dirty="0"/>
              <a:t> of the following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binary stars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black holes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the search for dark matter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prospects for alien intelligence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Note that you know this is coming, so more detail expected in answers!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Question C1</a:t>
            </a:r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600200"/>
            <a:ext cx="4043362" cy="4530725"/>
          </a:xfrm>
        </p:spPr>
        <p:txBody>
          <a:bodyPr/>
          <a:lstStyle/>
          <a:p>
            <a:r>
              <a:rPr lang="en-GB" sz="2800" dirty="0"/>
              <a:t>The </a:t>
            </a:r>
            <a:r>
              <a:rPr lang="en-GB" sz="2800" dirty="0" smtClean="0"/>
              <a:t>picture shows </a:t>
            </a:r>
            <a:r>
              <a:rPr lang="en-GB" sz="2800" dirty="0"/>
              <a:t>a detailed </a:t>
            </a:r>
            <a:r>
              <a:rPr lang="en-GB" sz="2800" dirty="0" err="1"/>
              <a:t>Hertzsprung</a:t>
            </a:r>
            <a:r>
              <a:rPr lang="en-GB" sz="2800" dirty="0"/>
              <a:t>-Russell (HR) diagram of </a:t>
            </a:r>
            <a:r>
              <a:rPr lang="en-GB" sz="2800" dirty="0" smtClean="0"/>
              <a:t>a globular cluster.</a:t>
            </a:r>
            <a:endParaRPr lang="en-GB" sz="2400" dirty="0"/>
          </a:p>
        </p:txBody>
      </p:sp>
      <p:pic>
        <p:nvPicPr>
          <p:cNvPr id="46094" name="Picture 14"/>
          <p:cNvPicPr>
            <a:picLocks noChangeAspect="1" noChangeArrowheads="1"/>
          </p:cNvPicPr>
          <p:nvPr/>
        </p:nvPicPr>
        <p:blipFill>
          <a:blip r:embed="rId3"/>
          <a:srcRect l="7840" r="12456"/>
          <a:stretch>
            <a:fillRect/>
          </a:stretch>
        </p:blipFill>
        <p:spPr bwMode="auto">
          <a:xfrm>
            <a:off x="4500562" y="1390650"/>
            <a:ext cx="4357718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572264" y="264318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8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B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371475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29322" y="47148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D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C1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r>
              <a:rPr lang="en-GB" sz="2400" dirty="0"/>
              <a:t>Explain which features of the HR diagram show that this cluster is (</a:t>
            </a:r>
            <a:r>
              <a:rPr lang="en-GB" sz="2400" dirty="0" err="1"/>
              <a:t>i</a:t>
            </a:r>
            <a:r>
              <a:rPr lang="en-GB" sz="2400" dirty="0"/>
              <a:t>) </a:t>
            </a:r>
            <a:r>
              <a:rPr lang="en-GB" sz="2400" dirty="0" smtClean="0"/>
              <a:t>old and </a:t>
            </a:r>
            <a:r>
              <a:rPr lang="en-GB" sz="2400" dirty="0"/>
              <a:t>(ii) low in heavy elements</a:t>
            </a:r>
            <a:r>
              <a:rPr lang="en-GB" sz="2400" dirty="0" smtClean="0"/>
              <a:t>.	[2]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Old: lack of upper main sequence, presence of strong red giant branch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Low in heavy elements: long horizontal branch extending to blue </a:t>
            </a:r>
            <a:endParaRPr lang="en-GB" sz="2000" dirty="0">
              <a:solidFill>
                <a:schemeClr val="tx1"/>
              </a:solidFill>
            </a:endParaRPr>
          </a:p>
          <a:p>
            <a:r>
              <a:rPr lang="en-GB" sz="2400" dirty="0" smtClean="0"/>
              <a:t>Name </a:t>
            </a:r>
            <a:r>
              <a:rPr lang="en-GB" sz="2400" dirty="0"/>
              <a:t>the branches of the HR diagram labelled A, B, C and D in the figure</a:t>
            </a:r>
            <a:r>
              <a:rPr lang="en-GB" sz="2400" dirty="0" smtClean="0"/>
              <a:t>.					[6]</a:t>
            </a:r>
            <a:endParaRPr lang="en-GB" sz="2400" dirty="0"/>
          </a:p>
          <a:p>
            <a:pPr lvl="1"/>
            <a:r>
              <a:rPr lang="en-GB" sz="2000" dirty="0"/>
              <a:t>In each case, state which element, if any, is being fused to generate </a:t>
            </a:r>
            <a:r>
              <a:rPr lang="en-GB" sz="2000" dirty="0" smtClean="0"/>
              <a:t>energy, and </a:t>
            </a:r>
            <a:r>
              <a:rPr lang="en-GB" sz="2000" dirty="0"/>
              <a:t>where in the star this fusion is occurring</a:t>
            </a:r>
            <a:r>
              <a:rPr lang="en-GB" sz="2000" dirty="0" smtClean="0"/>
              <a:t>.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A: red giant branch, hydrogen to helium in shell outside He core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B: horizontal branch, helium to carbon in core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C: main sequence, hydrogen to helium in core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D: white dwarfs, no fusion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C1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86346"/>
          </a:xfrm>
        </p:spPr>
        <p:txBody>
          <a:bodyPr/>
          <a:lstStyle/>
          <a:p>
            <a:r>
              <a:rPr lang="en-GB" sz="2400" dirty="0" smtClean="0"/>
              <a:t>Describe </a:t>
            </a:r>
            <a:r>
              <a:rPr lang="en-GB" sz="2400" dirty="0"/>
              <a:t>the life cycle of a typical </a:t>
            </a:r>
            <a:r>
              <a:rPr lang="en-GB" sz="2400" dirty="0" smtClean="0"/>
              <a:t>solar-mass star from its formation to its </a:t>
            </a:r>
            <a:r>
              <a:rPr lang="en-GB" sz="2400" dirty="0" smtClean="0"/>
              <a:t>eventual </a:t>
            </a:r>
            <a:r>
              <a:rPr lang="en-GB" sz="2400" dirty="0"/>
              <a:t>demise. Relate your account to the features of the HR </a:t>
            </a:r>
            <a:r>
              <a:rPr lang="en-GB" sz="2400" dirty="0" smtClean="0"/>
              <a:t>diagram shown.		[6]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Starts from cool, dense gas cloud which collapses under its own gravity, forming a </a:t>
            </a:r>
            <a:r>
              <a:rPr lang="en-GB" sz="2000" dirty="0" err="1" smtClean="0">
                <a:solidFill>
                  <a:schemeClr val="tx1"/>
                </a:solidFill>
              </a:rPr>
              <a:t>protostar</a:t>
            </a:r>
            <a:r>
              <a:rPr lang="en-GB" sz="2000" dirty="0" smtClean="0">
                <a:solidFill>
                  <a:schemeClr val="tx1"/>
                </a:solidFill>
              </a:rPr>
              <a:t> probably surrounded by disc of gas and dust.  </a:t>
            </a:r>
            <a:r>
              <a:rPr lang="en-GB" sz="2000" dirty="0" err="1" smtClean="0">
                <a:solidFill>
                  <a:schemeClr val="tx1"/>
                </a:solidFill>
              </a:rPr>
              <a:t>Protostar</a:t>
            </a:r>
            <a:r>
              <a:rPr lang="en-GB" sz="2000" dirty="0" smtClean="0">
                <a:solidFill>
                  <a:schemeClr val="tx1"/>
                </a:solidFill>
              </a:rPr>
              <a:t> shines by conversion of gravitational potential energy (above &amp; right of main sequence in HRD)	[1]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Eventually gets hot enough to fuse hydrogen in core – has reached main sequence.					[½]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When core hydrogen exhausted, star shrinks slightly until region just outside core hot enough to fuse.  Ignition of fusion greatly increases temperature and pressure in this shell – outer layers of star expand and cool along </a:t>
            </a:r>
            <a:r>
              <a:rPr lang="en-GB" sz="2000" dirty="0" err="1" smtClean="0">
                <a:solidFill>
                  <a:schemeClr val="tx1"/>
                </a:solidFill>
              </a:rPr>
              <a:t>subgiant</a:t>
            </a:r>
            <a:r>
              <a:rPr lang="en-GB" sz="2000" dirty="0" smtClean="0">
                <a:solidFill>
                  <a:schemeClr val="tx1"/>
                </a:solidFill>
              </a:rPr>
              <a:t> branch and up red giant branch.							[1½]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C1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401080" cy="5143536"/>
          </a:xfrm>
        </p:spPr>
        <p:txBody>
          <a:bodyPr/>
          <a:lstStyle/>
          <a:p>
            <a:r>
              <a:rPr lang="en-GB" sz="2400" dirty="0" smtClean="0"/>
              <a:t>Describe </a:t>
            </a:r>
            <a:r>
              <a:rPr lang="en-GB" sz="2400" dirty="0"/>
              <a:t>the life cycle of a typical </a:t>
            </a:r>
            <a:r>
              <a:rPr lang="en-GB" sz="2400" dirty="0" smtClean="0"/>
              <a:t>solar-mass star from its formation to its </a:t>
            </a:r>
            <a:r>
              <a:rPr lang="en-GB" sz="2400" dirty="0" smtClean="0"/>
              <a:t>eventual </a:t>
            </a:r>
            <a:r>
              <a:rPr lang="en-GB" sz="2400" dirty="0"/>
              <a:t>demise. Relate your account to the features of the HR </a:t>
            </a:r>
            <a:r>
              <a:rPr lang="en-GB" sz="2400" dirty="0" smtClean="0"/>
              <a:t>diagram shown.		[6]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Mass and temperature of He core steadily increasing.  At tip of RGB, He fusion ignites in core – star moves quickly to horizontal branch on HRD (where depends on heavy element content)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[1]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When He exhausted in core, He fusion starts in shell, and star </a:t>
            </a:r>
            <a:r>
              <a:rPr lang="en-GB" sz="2000" dirty="0" err="1" smtClean="0">
                <a:solidFill>
                  <a:schemeClr val="tx1"/>
                </a:solidFill>
              </a:rPr>
              <a:t>reascends</a:t>
            </a:r>
            <a:r>
              <a:rPr lang="en-GB" sz="2000" dirty="0" smtClean="0">
                <a:solidFill>
                  <a:schemeClr val="tx1"/>
                </a:solidFill>
              </a:rPr>
              <a:t> red giant branch.  At this stage it is very unstable and loses mass through stellar wind.  Eventually all outer layers will be lost, forming a planetary nebula, and He fusion will stop; central carbon core will survive to radiate its stored heat as a white dwarf (bottom left of HRD)					[2]</a:t>
            </a:r>
            <a:endParaRPr lang="en-GB" sz="2000" dirty="0">
              <a:solidFill>
                <a:schemeClr val="tx1"/>
              </a:solidFill>
            </a:endParaRPr>
          </a:p>
          <a:p>
            <a:r>
              <a:rPr lang="en-GB" sz="2400" dirty="0" smtClean="0"/>
              <a:t>Would </a:t>
            </a:r>
            <a:r>
              <a:rPr lang="en-GB" sz="2400" dirty="0"/>
              <a:t>you expect to find planets orbiting the stars in this cluster? </a:t>
            </a:r>
            <a:r>
              <a:rPr lang="en-GB" sz="2400" dirty="0" smtClean="0"/>
              <a:t>Briefly justify </a:t>
            </a:r>
            <a:r>
              <a:rPr lang="en-GB" sz="2400" dirty="0"/>
              <a:t>your answer</a:t>
            </a:r>
            <a:r>
              <a:rPr lang="en-GB" sz="2400" dirty="0" smtClean="0"/>
              <a:t>.			[1]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No, because too low in heavy elements to form much dust.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Question C2(a)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/>
              <a:t>Describe, with appropriate diagrams, the Hubble tuning fork system for the classification of galaxies.                                                           </a:t>
            </a:r>
            <a:r>
              <a:rPr lang="en-GB" sz="2800" dirty="0" smtClean="0"/>
              <a:t>[5]</a:t>
            </a:r>
            <a:endParaRPr lang="en-GB" sz="2800" dirty="0"/>
          </a:p>
        </p:txBody>
      </p:sp>
      <p:pic>
        <p:nvPicPr>
          <p:cNvPr id="59396" name="Picture 4" descr="http://www.astro.psu.edu/users/niel/astro1/slideshows/class21/003-hubblefork3.g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4643438" y="3357563"/>
            <a:ext cx="4316412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468313" y="3284538"/>
            <a:ext cx="4038600" cy="323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90000"/>
              <a:buFont typeface="Wingdings" pitchFamily="2" charset="2"/>
              <a:buChar char="§"/>
            </a:pPr>
            <a:r>
              <a:rPr lang="en-GB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GB" sz="20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GB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where increasing </a:t>
            </a:r>
            <a:r>
              <a:rPr lang="en-GB" sz="20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GB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indicates increasing </a:t>
            </a:r>
            <a:r>
              <a:rPr lang="en-GB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ellipticity</a:t>
            </a:r>
            <a:r>
              <a:rPr lang="en-GB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90000"/>
              <a:buFont typeface="Wingdings" pitchFamily="2" charset="2"/>
              <a:buChar char="§"/>
            </a:pPr>
            <a:r>
              <a:rPr lang="en-GB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S0: disc galaxies without spiral structure.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90000"/>
              <a:buFont typeface="Wingdings" pitchFamily="2" charset="2"/>
              <a:buChar char="§"/>
            </a:pPr>
            <a:r>
              <a:rPr lang="en-GB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S/SB: unbarred/barred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90000"/>
              <a:buFont typeface="Wingdings" pitchFamily="2" charset="2"/>
              <a:buChar char="§"/>
            </a:pPr>
            <a:r>
              <a:rPr lang="en-GB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Sa/b/c: bulge size/ brightness decreases, so does tightness with which arms are wound.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90000"/>
              <a:buFont typeface="Wingdings" pitchFamily="2" charset="2"/>
              <a:buChar char="§"/>
            </a:pPr>
            <a:r>
              <a:rPr lang="en-GB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Irr</a:t>
            </a:r>
            <a:r>
              <a:rPr lang="en-GB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amorphous or disrupted.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 Technique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Read the whole paper through before you start</a:t>
            </a:r>
          </a:p>
          <a:p>
            <a:pPr lvl="1">
              <a:lnSpc>
                <a:spcPct val="90000"/>
              </a:lnSpc>
            </a:pPr>
            <a:r>
              <a:rPr lang="en-GB"/>
              <a:t>if you have a choice, choose carefully </a:t>
            </a:r>
          </a:p>
          <a:p>
            <a:pPr lvl="1">
              <a:lnSpc>
                <a:spcPct val="90000"/>
              </a:lnSpc>
            </a:pPr>
            <a:r>
              <a:rPr lang="en-GB"/>
              <a:t>whether or not you have a choice, do the easiest bits first</a:t>
            </a:r>
          </a:p>
          <a:p>
            <a:pPr lvl="2">
              <a:lnSpc>
                <a:spcPct val="90000"/>
              </a:lnSpc>
            </a:pPr>
            <a:r>
              <a:rPr lang="en-GB"/>
              <a:t>this makes sure you pick up all the “easy” marks</a:t>
            </a:r>
          </a:p>
          <a:p>
            <a:pPr>
              <a:lnSpc>
                <a:spcPct val="90000"/>
              </a:lnSpc>
            </a:pPr>
            <a:r>
              <a:rPr lang="en-GB"/>
              <a:t>PHY111 </a:t>
            </a:r>
          </a:p>
          <a:p>
            <a:pPr lvl="1">
              <a:lnSpc>
                <a:spcPct val="90000"/>
              </a:lnSpc>
            </a:pPr>
            <a:r>
              <a:rPr lang="en-GB"/>
              <a:t>do all of section A (20 questions, 40%)</a:t>
            </a:r>
          </a:p>
          <a:p>
            <a:pPr lvl="1">
              <a:lnSpc>
                <a:spcPct val="90000"/>
              </a:lnSpc>
            </a:pPr>
            <a:r>
              <a:rPr lang="en-GB"/>
              <a:t>do 3 from 5 in section B (3 questions, 30%)</a:t>
            </a:r>
          </a:p>
          <a:p>
            <a:pPr lvl="1">
              <a:lnSpc>
                <a:spcPct val="90000"/>
              </a:lnSpc>
            </a:pPr>
            <a:r>
              <a:rPr lang="en-GB"/>
              <a:t>do 1 from 3 in section C (1 question, 30%)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C2(b)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2864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400" dirty="0"/>
              <a:t>Describe the structure of our own Milky Way Galaxy, carefully </a:t>
            </a:r>
            <a:r>
              <a:rPr lang="en-GB" sz="2400" dirty="0" smtClean="0"/>
              <a:t>explaining how </a:t>
            </a:r>
            <a:r>
              <a:rPr lang="en-GB" sz="2400" dirty="0"/>
              <a:t>the features that you mention can be deduced from observational data.</a:t>
            </a:r>
            <a:r>
              <a:rPr lang="en-GB" sz="2400" dirty="0" smtClean="0"/>
              <a:t>		[6]</a:t>
            </a:r>
          </a:p>
          <a:p>
            <a:pPr lvl="1">
              <a:spcBef>
                <a:spcPts val="0"/>
              </a:spcBef>
            </a:pPr>
            <a:r>
              <a:rPr lang="en-GB" sz="2000" dirty="0" smtClean="0">
                <a:solidFill>
                  <a:schemeClr val="tx1"/>
                </a:solidFill>
              </a:rPr>
              <a:t>It is a disc galaxy, consisting of a bulge, disc, halo and spiral arms</a:t>
            </a:r>
          </a:p>
          <a:p>
            <a:pPr lvl="2">
              <a:spcBef>
                <a:spcPts val="0"/>
              </a:spcBef>
            </a:pPr>
            <a:r>
              <a:rPr lang="en-GB" sz="1600" dirty="0" smtClean="0"/>
              <a:t>disc is seen in sky as Milky Way</a:t>
            </a:r>
          </a:p>
          <a:p>
            <a:pPr lvl="2">
              <a:spcBef>
                <a:spcPts val="0"/>
              </a:spcBef>
            </a:pPr>
            <a:r>
              <a:rPr lang="en-GB" sz="1600" dirty="0" smtClean="0">
                <a:solidFill>
                  <a:schemeClr val="tx1"/>
                </a:solidFill>
              </a:rPr>
              <a:t>bulge can be seen in infra-red, e.g. COBE, 2MASS</a:t>
            </a:r>
          </a:p>
          <a:p>
            <a:pPr lvl="2">
              <a:spcBef>
                <a:spcPts val="0"/>
              </a:spcBef>
            </a:pPr>
            <a:r>
              <a:rPr lang="en-GB" sz="1600" dirty="0" smtClean="0"/>
              <a:t>spiral arms seen in 21 cm (H gas) and in young stars</a:t>
            </a:r>
          </a:p>
          <a:p>
            <a:pPr lvl="2">
              <a:spcBef>
                <a:spcPts val="0"/>
              </a:spcBef>
            </a:pPr>
            <a:r>
              <a:rPr lang="en-GB" sz="1600" dirty="0" smtClean="0">
                <a:solidFill>
                  <a:schemeClr val="tx1"/>
                </a:solidFill>
              </a:rPr>
              <a:t>halo seen as globular clusters and old, low-mass stars		 [2]</a:t>
            </a:r>
          </a:p>
          <a:p>
            <a:pPr lvl="1">
              <a:spcBef>
                <a:spcPts val="0"/>
              </a:spcBef>
            </a:pPr>
            <a:r>
              <a:rPr lang="en-GB" sz="2000" dirty="0" smtClean="0">
                <a:solidFill>
                  <a:schemeClr val="tx1"/>
                </a:solidFill>
              </a:rPr>
              <a:t>Disc and spiral arms consist of youngish and very young objects, high in heavy elements (spectroscopy) describing nearly circular orbits around Galactic centre (low relative motions)	[1]</a:t>
            </a:r>
          </a:p>
          <a:p>
            <a:pPr lvl="1">
              <a:spcBef>
                <a:spcPts val="0"/>
              </a:spcBef>
            </a:pPr>
            <a:r>
              <a:rPr lang="en-GB" sz="2000" dirty="0" smtClean="0">
                <a:solidFill>
                  <a:schemeClr val="tx1"/>
                </a:solidFill>
              </a:rPr>
              <a:t>Bulge consists of old, moderate heavy-element-content stars, orbiting in organised but not very circular orbits		[1]</a:t>
            </a:r>
          </a:p>
          <a:p>
            <a:pPr lvl="1">
              <a:spcBef>
                <a:spcPts val="0"/>
              </a:spcBef>
            </a:pPr>
            <a:r>
              <a:rPr lang="en-GB" sz="2000" dirty="0" smtClean="0">
                <a:solidFill>
                  <a:schemeClr val="tx1"/>
                </a:solidFill>
              </a:rPr>
              <a:t>Halo consists of very old, low-heavy-element stars in non-circular, randomly oriented orbits					[1]</a:t>
            </a:r>
          </a:p>
          <a:p>
            <a:pPr lvl="1">
              <a:spcBef>
                <a:spcPts val="0"/>
              </a:spcBef>
            </a:pPr>
            <a:r>
              <a:rPr lang="en-GB" sz="2000" dirty="0" smtClean="0">
                <a:solidFill>
                  <a:schemeClr val="tx1"/>
                </a:solidFill>
              </a:rPr>
              <a:t>From orbital velocities we also know that Galaxy’s mass is dominated by a spread-out halo of dark matter 		[1]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C2(c)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286412"/>
          </a:xfrm>
        </p:spPr>
        <p:txBody>
          <a:bodyPr/>
          <a:lstStyle/>
          <a:p>
            <a:r>
              <a:rPr lang="en-GB" sz="2400" dirty="0"/>
              <a:t>Explain how the Milky Way might have formed from the </a:t>
            </a:r>
            <a:r>
              <a:rPr lang="en-GB" sz="2400" dirty="0" smtClean="0"/>
              <a:t>gravitational collapse </a:t>
            </a:r>
            <a:r>
              <a:rPr lang="en-GB" sz="2400" dirty="0"/>
              <a:t>of a very large, slowly rotating gas cloud. Relate your account </a:t>
            </a:r>
            <a:r>
              <a:rPr lang="en-GB" sz="2400" dirty="0" smtClean="0"/>
              <a:t>to the </a:t>
            </a:r>
            <a:r>
              <a:rPr lang="en-GB" sz="2400" dirty="0"/>
              <a:t>observational features of the Milky Way that you described in part (b</a:t>
            </a:r>
            <a:r>
              <a:rPr lang="en-GB" sz="2400" dirty="0" smtClean="0"/>
              <a:t>).</a:t>
            </a:r>
            <a:r>
              <a:rPr lang="en-GB" sz="2400" dirty="0"/>
              <a:t>	</a:t>
            </a:r>
            <a:r>
              <a:rPr lang="en-GB" sz="2400" dirty="0" smtClean="0"/>
              <a:t>[</a:t>
            </a:r>
            <a:r>
              <a:rPr lang="en-GB" sz="2400" dirty="0"/>
              <a:t>4</a:t>
            </a:r>
            <a:r>
              <a:rPr lang="en-GB" sz="2400" dirty="0" smtClean="0"/>
              <a:t>]</a:t>
            </a:r>
          </a:p>
          <a:p>
            <a:pPr lvl="1">
              <a:lnSpc>
                <a:spcPct val="95000"/>
              </a:lnSpc>
              <a:spcBef>
                <a:spcPts val="0"/>
              </a:spcBef>
            </a:pPr>
            <a:r>
              <a:rPr lang="en-GB" sz="2000" dirty="0" smtClean="0">
                <a:solidFill>
                  <a:schemeClr val="tx1"/>
                </a:solidFill>
              </a:rPr>
              <a:t>During initial collapse, densest parts of cloud initiate star formation, making the globular clusters on </a:t>
            </a:r>
            <a:r>
              <a:rPr lang="en-GB" sz="2000" dirty="0" err="1" smtClean="0">
                <a:solidFill>
                  <a:schemeClr val="tx1"/>
                </a:solidFill>
              </a:rPr>
              <a:t>infalling</a:t>
            </a:r>
            <a:r>
              <a:rPr lang="en-GB" sz="2000" dirty="0" smtClean="0">
                <a:solidFill>
                  <a:schemeClr val="tx1"/>
                </a:solidFill>
              </a:rPr>
              <a:t>, elongated orbits (this accounts for halo kinematics)			[1]</a:t>
            </a:r>
            <a:endParaRPr lang="en-GB" sz="1600" dirty="0" smtClean="0">
              <a:solidFill>
                <a:schemeClr val="tx1"/>
              </a:solidFill>
            </a:endParaRPr>
          </a:p>
          <a:p>
            <a:pPr lvl="1">
              <a:lnSpc>
                <a:spcPct val="95000"/>
              </a:lnSpc>
              <a:spcBef>
                <a:spcPts val="0"/>
              </a:spcBef>
            </a:pPr>
            <a:r>
              <a:rPr lang="en-GB" sz="2000" dirty="0" smtClean="0">
                <a:solidFill>
                  <a:schemeClr val="tx1"/>
                </a:solidFill>
              </a:rPr>
              <a:t>Collapse causes rotation to speed up, and cloud flattens into disc around central condensation (this is the bulge and disc)	[1]</a:t>
            </a:r>
          </a:p>
          <a:p>
            <a:pPr lvl="1">
              <a:lnSpc>
                <a:spcPct val="95000"/>
              </a:lnSpc>
              <a:spcBef>
                <a:spcPts val="0"/>
              </a:spcBef>
            </a:pPr>
            <a:r>
              <a:rPr lang="en-GB" sz="2000" dirty="0" smtClean="0">
                <a:solidFill>
                  <a:schemeClr val="tx1"/>
                </a:solidFill>
              </a:rPr>
              <a:t>All the gas flattens into the disc, so star formation stops in bulge and halo (explains why bulge and halo are old stars)	[1]</a:t>
            </a:r>
          </a:p>
          <a:p>
            <a:pPr lvl="1">
              <a:lnSpc>
                <a:spcPct val="95000"/>
              </a:lnSpc>
              <a:spcBef>
                <a:spcPts val="0"/>
              </a:spcBef>
            </a:pPr>
            <a:r>
              <a:rPr lang="en-GB" sz="2000" dirty="0" smtClean="0">
                <a:solidFill>
                  <a:schemeClr val="tx1"/>
                </a:solidFill>
              </a:rPr>
              <a:t>Finally, spiral arms probably formed by wave of enhanced density (like sound wave) propagating round disc – possibly started by tidal interaction with satellite galaxy (Large </a:t>
            </a:r>
            <a:r>
              <a:rPr lang="en-GB" sz="2000" dirty="0" err="1" smtClean="0">
                <a:solidFill>
                  <a:schemeClr val="tx1"/>
                </a:solidFill>
              </a:rPr>
              <a:t>Magellanic</a:t>
            </a:r>
            <a:r>
              <a:rPr lang="en-GB" sz="2000" dirty="0" smtClean="0">
                <a:solidFill>
                  <a:schemeClr val="tx1"/>
                </a:solidFill>
              </a:rPr>
              <a:t> Cloud?) – this explains why Galaxy still has spiral structure, and why spiral arms are made of the youngest stars (higher density encourages gas clouds to collapse)					[1]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Last Year’s Exam, Section B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Answer any 3 of 5 short questions</a:t>
            </a:r>
          </a:p>
          <a:p>
            <a:r>
              <a:rPr lang="en-GB"/>
              <a:t>5 marks each</a:t>
            </a:r>
          </a:p>
          <a:p>
            <a:pPr lvl="1"/>
            <a:r>
              <a:rPr lang="en-GB"/>
              <a:t>exam is out of 50 </a:t>
            </a:r>
          </a:p>
          <a:p>
            <a:pPr lvl="2"/>
            <a:r>
              <a:rPr lang="en-GB"/>
              <a:t>i.e. 120/50=2.4 minutes per mark</a:t>
            </a:r>
          </a:p>
          <a:p>
            <a:pPr lvl="1"/>
            <a:r>
              <a:rPr lang="en-GB"/>
              <a:t>hence each question should take ~12 minutes to answer</a:t>
            </a:r>
          </a:p>
          <a:p>
            <a:pPr lvl="2"/>
            <a:r>
              <a:rPr lang="en-GB"/>
              <a:t>do not let yourself get bogged down, but</a:t>
            </a:r>
          </a:p>
          <a:p>
            <a:pPr lvl="2"/>
            <a:r>
              <a:rPr lang="en-GB"/>
              <a:t>do not write 2 sentences for 5 marks!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Question B1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150" cy="4781550"/>
          </a:xfrm>
        </p:spPr>
        <p:txBody>
          <a:bodyPr/>
          <a:lstStyle/>
          <a:p>
            <a:r>
              <a:rPr lang="en-GB" sz="2400" dirty="0"/>
              <a:t>Explain how we can determine:</a:t>
            </a:r>
          </a:p>
          <a:p>
            <a:pPr lvl="1"/>
            <a:r>
              <a:rPr lang="en-GB" sz="2000" dirty="0" smtClean="0"/>
              <a:t>the </a:t>
            </a:r>
            <a:r>
              <a:rPr lang="en-GB" sz="2000" dirty="0"/>
              <a:t>Sun’s surface temperature; </a:t>
            </a:r>
            <a:r>
              <a:rPr lang="en-GB" sz="2000" dirty="0" smtClean="0"/>
              <a:t>			[</a:t>
            </a:r>
            <a:r>
              <a:rPr lang="en-GB" sz="2000" dirty="0"/>
              <a:t>1</a:t>
            </a:r>
            <a:r>
              <a:rPr lang="en-GB" sz="2000" dirty="0" smtClean="0"/>
              <a:t>]</a:t>
            </a:r>
          </a:p>
          <a:p>
            <a:pPr lvl="1"/>
            <a:r>
              <a:rPr lang="en-GB" sz="2000" u="sng" dirty="0" smtClean="0">
                <a:solidFill>
                  <a:schemeClr val="tx1"/>
                </a:solidFill>
              </a:rPr>
              <a:t>either</a:t>
            </a:r>
            <a:r>
              <a:rPr lang="en-GB" sz="2000" dirty="0" smtClean="0">
                <a:solidFill>
                  <a:schemeClr val="tx1"/>
                </a:solidFill>
              </a:rPr>
              <a:t> by its colour (because stars are approximately blackbodies)</a:t>
            </a:r>
          </a:p>
          <a:p>
            <a:pPr lvl="1"/>
            <a:r>
              <a:rPr lang="en-GB" sz="2000" u="sng" dirty="0" smtClean="0">
                <a:solidFill>
                  <a:schemeClr val="tx1"/>
                </a:solidFill>
              </a:rPr>
              <a:t>or</a:t>
            </a:r>
            <a:r>
              <a:rPr lang="en-GB" sz="2000" dirty="0" smtClean="0">
                <a:solidFill>
                  <a:schemeClr val="tx1"/>
                </a:solidFill>
              </a:rPr>
              <a:t> by the strengths of spectral lines (e.g. ratio of ionised to neutral metal lines)</a:t>
            </a:r>
            <a:endParaRPr lang="en-GB" sz="2000" u="sng" dirty="0">
              <a:solidFill>
                <a:schemeClr val="tx1"/>
              </a:solidFill>
            </a:endParaRPr>
          </a:p>
          <a:p>
            <a:pPr lvl="1"/>
            <a:r>
              <a:rPr lang="en-GB" sz="2000" dirty="0" smtClean="0"/>
              <a:t>the </a:t>
            </a:r>
            <a:r>
              <a:rPr lang="en-GB" sz="2000" dirty="0"/>
              <a:t>Sun’s surface chemical composition; </a:t>
            </a:r>
            <a:r>
              <a:rPr lang="en-GB" sz="2000" dirty="0" smtClean="0"/>
              <a:t>		[</a:t>
            </a:r>
            <a:r>
              <a:rPr lang="en-GB" sz="2000" dirty="0"/>
              <a:t>1</a:t>
            </a:r>
            <a:r>
              <a:rPr lang="en-GB" sz="2000" dirty="0" smtClean="0"/>
              <a:t>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by looking at strengths of spectral lines </a:t>
            </a:r>
            <a:r>
              <a:rPr lang="en-GB" sz="2000" u="sng" dirty="0" smtClean="0">
                <a:solidFill>
                  <a:schemeClr val="tx1"/>
                </a:solidFill>
              </a:rPr>
              <a:t>after</a:t>
            </a:r>
            <a:r>
              <a:rPr lang="en-GB" sz="2000" dirty="0" smtClean="0">
                <a:solidFill>
                  <a:schemeClr val="tx1"/>
                </a:solidFill>
              </a:rPr>
              <a:t> correcting for surface temperature </a:t>
            </a:r>
            <a:br>
              <a:rPr lang="en-GB" sz="2000" dirty="0" smtClean="0">
                <a:solidFill>
                  <a:schemeClr val="tx1"/>
                </a:solidFill>
              </a:rPr>
            </a:br>
            <a:r>
              <a:rPr lang="en-GB" sz="2000" dirty="0" smtClean="0">
                <a:solidFill>
                  <a:schemeClr val="tx1"/>
                </a:solidFill>
              </a:rPr>
              <a:t>(e.g. </a:t>
            </a:r>
            <a:r>
              <a:rPr lang="en-GB" sz="2000" u="sng" dirty="0" smtClean="0">
                <a:solidFill>
                  <a:schemeClr val="tx1"/>
                </a:solidFill>
              </a:rPr>
              <a:t>expect</a:t>
            </a:r>
            <a:r>
              <a:rPr lang="en-GB" sz="2000" dirty="0" smtClean="0">
                <a:solidFill>
                  <a:schemeClr val="tx1"/>
                </a:solidFill>
              </a:rPr>
              <a:t> hydrogen lines to be weak at T ~ 6000 K)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Question B1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86766" cy="4972072"/>
          </a:xfrm>
        </p:spPr>
        <p:txBody>
          <a:bodyPr/>
          <a:lstStyle/>
          <a:p>
            <a:r>
              <a:rPr lang="en-GB" sz="2400" dirty="0"/>
              <a:t>Explain how we can determine:</a:t>
            </a:r>
          </a:p>
          <a:p>
            <a:pPr lvl="1"/>
            <a:r>
              <a:rPr lang="en-GB" sz="2000" dirty="0" smtClean="0"/>
              <a:t>the </a:t>
            </a:r>
            <a:r>
              <a:rPr lang="en-GB" sz="2000" dirty="0"/>
              <a:t>Sun’s luminosity; </a:t>
            </a:r>
            <a:r>
              <a:rPr lang="en-GB" sz="2000" dirty="0" smtClean="0"/>
              <a:t>				[</a:t>
            </a:r>
            <a:r>
              <a:rPr lang="en-GB" sz="2000" dirty="0"/>
              <a:t>1</a:t>
            </a:r>
            <a:r>
              <a:rPr lang="en-GB" sz="2000" dirty="0" smtClean="0"/>
              <a:t>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by combining the </a:t>
            </a:r>
            <a:r>
              <a:rPr lang="en-GB" sz="2000" u="sng" dirty="0" smtClean="0">
                <a:solidFill>
                  <a:schemeClr val="tx1"/>
                </a:solidFill>
              </a:rPr>
              <a:t>flux</a:t>
            </a:r>
            <a:r>
              <a:rPr lang="en-GB" sz="2000" dirty="0" smtClean="0">
                <a:solidFill>
                  <a:schemeClr val="tx1"/>
                </a:solidFill>
              </a:rPr>
              <a:t>(energy received per second per square metre) with the </a:t>
            </a:r>
            <a:r>
              <a:rPr lang="en-GB" sz="2000" u="sng" dirty="0" smtClean="0">
                <a:solidFill>
                  <a:schemeClr val="tx1"/>
                </a:solidFill>
              </a:rPr>
              <a:t>distance</a:t>
            </a:r>
            <a:r>
              <a:rPr lang="en-GB" sz="2000" dirty="0" smtClean="0">
                <a:solidFill>
                  <a:schemeClr val="tx1"/>
                </a:solidFill>
              </a:rPr>
              <a:t> (which is known)</a:t>
            </a:r>
            <a:endParaRPr lang="en-GB" sz="2000" dirty="0">
              <a:solidFill>
                <a:schemeClr val="tx1"/>
              </a:solidFill>
            </a:endParaRPr>
          </a:p>
          <a:p>
            <a:pPr lvl="1"/>
            <a:r>
              <a:rPr lang="en-GB" sz="2000" dirty="0" smtClean="0"/>
              <a:t>that </a:t>
            </a:r>
            <a:r>
              <a:rPr lang="en-GB" sz="2000" dirty="0"/>
              <a:t>the Sun is powered by hydrogen fusion. </a:t>
            </a:r>
            <a:r>
              <a:rPr lang="en-GB" sz="2000" dirty="0" smtClean="0"/>
              <a:t>	[</a:t>
            </a:r>
            <a:r>
              <a:rPr lang="en-GB" sz="2000" dirty="0"/>
              <a:t>2</a:t>
            </a:r>
            <a:r>
              <a:rPr lang="en-GB" sz="2000" dirty="0" smtClean="0"/>
              <a:t>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[need </a:t>
            </a:r>
            <a:r>
              <a:rPr lang="en-GB" sz="2000" u="sng" dirty="0" smtClean="0">
                <a:solidFill>
                  <a:schemeClr val="tx1"/>
                </a:solidFill>
              </a:rPr>
              <a:t>two</a:t>
            </a:r>
            <a:r>
              <a:rPr lang="en-GB" sz="2000" dirty="0" smtClean="0">
                <a:solidFill>
                  <a:schemeClr val="tx1"/>
                </a:solidFill>
              </a:rPr>
              <a:t> points here, because there are two marks]</a:t>
            </a:r>
          </a:p>
          <a:p>
            <a:pPr lvl="1"/>
            <a:r>
              <a:rPr lang="en-GB" sz="2000" u="sng" dirty="0" smtClean="0">
                <a:solidFill>
                  <a:schemeClr val="tx1"/>
                </a:solidFill>
              </a:rPr>
              <a:t>directly</a:t>
            </a:r>
            <a:r>
              <a:rPr lang="en-GB" sz="2000" dirty="0" smtClean="0">
                <a:solidFill>
                  <a:schemeClr val="tx1"/>
                </a:solidFill>
              </a:rPr>
              <a:t/>
            </a:r>
            <a:br>
              <a:rPr lang="en-GB" sz="2000" dirty="0" smtClean="0">
                <a:solidFill>
                  <a:schemeClr val="tx1"/>
                </a:solidFill>
              </a:rPr>
            </a:br>
            <a:r>
              <a:rPr lang="en-GB" sz="2000" dirty="0" smtClean="0">
                <a:solidFill>
                  <a:schemeClr val="tx1"/>
                </a:solidFill>
              </a:rPr>
              <a:t>by detecting neutrinos from the various fusion processes occurring in the Sun’s core; these occur in the correct numbers, and with about the right energies</a:t>
            </a:r>
          </a:p>
          <a:p>
            <a:pPr lvl="1"/>
            <a:r>
              <a:rPr lang="en-GB" sz="2000" u="sng" dirty="0" smtClean="0">
                <a:solidFill>
                  <a:schemeClr val="tx1"/>
                </a:solidFill>
              </a:rPr>
              <a:t>indirectly</a:t>
            </a:r>
            <a:br>
              <a:rPr lang="en-GB" sz="2000" u="sng" dirty="0" smtClean="0">
                <a:solidFill>
                  <a:schemeClr val="tx1"/>
                </a:solidFill>
              </a:rPr>
            </a:br>
            <a:r>
              <a:rPr lang="en-GB" sz="2000" dirty="0" smtClean="0">
                <a:solidFill>
                  <a:schemeClr val="tx1"/>
                </a:solidFill>
              </a:rPr>
              <a:t>by looking at the Sun’s interior structure via </a:t>
            </a:r>
            <a:r>
              <a:rPr lang="en-GB" sz="2000" dirty="0" err="1" smtClean="0">
                <a:solidFill>
                  <a:schemeClr val="tx1"/>
                </a:solidFill>
              </a:rPr>
              <a:t>helioseismology</a:t>
            </a:r>
            <a:r>
              <a:rPr lang="en-GB" sz="2000" dirty="0" smtClean="0">
                <a:solidFill>
                  <a:schemeClr val="tx1"/>
                </a:solidFill>
              </a:rPr>
              <a:t>;</a:t>
            </a:r>
            <a:br>
              <a:rPr lang="en-GB" sz="2000" dirty="0" smtClean="0">
                <a:solidFill>
                  <a:schemeClr val="tx1"/>
                </a:solidFill>
              </a:rPr>
            </a:br>
            <a:r>
              <a:rPr lang="en-GB" sz="2000" dirty="0" smtClean="0">
                <a:solidFill>
                  <a:schemeClr val="tx1"/>
                </a:solidFill>
              </a:rPr>
              <a:t>because it’s the only process that will keep going long enough;</a:t>
            </a:r>
            <a:br>
              <a:rPr lang="en-GB" sz="2000" dirty="0" smtClean="0">
                <a:solidFill>
                  <a:schemeClr val="tx1"/>
                </a:solidFill>
              </a:rPr>
            </a:br>
            <a:r>
              <a:rPr lang="en-GB" sz="2000" dirty="0" smtClean="0">
                <a:solidFill>
                  <a:schemeClr val="tx1"/>
                </a:solidFill>
              </a:rPr>
              <a:t>because simulations agree with the Sun’s observed size and brightness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Question B2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4997450"/>
          </a:xfrm>
        </p:spPr>
        <p:txBody>
          <a:bodyPr/>
          <a:lstStyle/>
          <a:p>
            <a:r>
              <a:rPr lang="en-GB" sz="2400" dirty="0"/>
              <a:t>Explain the similarities and differences between:</a:t>
            </a:r>
          </a:p>
          <a:p>
            <a:pPr lvl="1"/>
            <a:r>
              <a:rPr lang="en-GB" sz="2000" dirty="0" smtClean="0"/>
              <a:t>a </a:t>
            </a:r>
            <a:r>
              <a:rPr lang="en-GB" sz="2000" dirty="0"/>
              <a:t>white dwarf and a brown dwarf; </a:t>
            </a:r>
            <a:r>
              <a:rPr lang="en-GB" sz="2000" dirty="0" smtClean="0"/>
              <a:t>				[</a:t>
            </a:r>
            <a:r>
              <a:rPr lang="en-GB" sz="2000" dirty="0"/>
              <a:t>2</a:t>
            </a:r>
            <a:r>
              <a:rPr lang="en-GB" sz="2000" dirty="0" smtClean="0"/>
              <a:t>½]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both are small, faint and not powered by fusion		[1]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white dwarf is more massive (~0.6 solar masses, cf. &lt;0.1 solar), is mostly carbon and oxygen (brown dwarf mostly hydrogen), and is remnant of a star which was fusion powered (brown dwarf never fusion powered except briefly by deuterium)		[1½]</a:t>
            </a:r>
            <a:endParaRPr lang="en-GB" sz="2000" dirty="0">
              <a:solidFill>
                <a:schemeClr val="tx1"/>
              </a:solidFill>
            </a:endParaRPr>
          </a:p>
          <a:p>
            <a:pPr lvl="1"/>
            <a:r>
              <a:rPr lang="en-GB" sz="2000" dirty="0" smtClean="0"/>
              <a:t>a </a:t>
            </a:r>
            <a:r>
              <a:rPr lang="en-GB" sz="2000" dirty="0"/>
              <a:t>planetary nebula and a supernova remnant. </a:t>
            </a:r>
            <a:r>
              <a:rPr lang="en-GB" sz="2000" dirty="0" smtClean="0"/>
              <a:t>		[</a:t>
            </a:r>
            <a:r>
              <a:rPr lang="en-GB" sz="2000" dirty="0"/>
              <a:t>2</a:t>
            </a:r>
            <a:r>
              <a:rPr lang="en-GB" sz="2000" dirty="0" smtClean="0"/>
              <a:t>½]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both are expanding gas clouds expelled from evolved stars and enriched in heavy elements 				[1]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both are associated with compact objects (white dwarf and neutron star respectively)					[½]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SNR is more massive, more enriched in different elements, and created by explosion rather than gradually in wind		[1]</a:t>
            </a:r>
            <a:endParaRPr lang="en-GB" sz="2000" dirty="0" smtClean="0"/>
          </a:p>
          <a:p>
            <a:pPr lvl="1"/>
            <a:endParaRPr lang="en-US" sz="1600" dirty="0">
              <a:solidFill>
                <a:srgbClr val="99CC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B3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r>
              <a:rPr lang="en-GB" sz="2400" dirty="0"/>
              <a:t>Explain how the heavy elements are produced in stars and disseminated into </a:t>
            </a:r>
            <a:r>
              <a:rPr lang="en-GB" sz="2400" dirty="0" smtClean="0"/>
              <a:t>the interstellar </a:t>
            </a:r>
            <a:r>
              <a:rPr lang="en-GB" sz="2400" dirty="0"/>
              <a:t>gas. Your account should include the following terms: </a:t>
            </a:r>
            <a:r>
              <a:rPr lang="en-GB" sz="2400" dirty="0" smtClean="0"/>
              <a:t>fusion; </a:t>
            </a:r>
            <a:r>
              <a:rPr lang="pt-BR" sz="2400" dirty="0" smtClean="0"/>
              <a:t>s-process</a:t>
            </a:r>
            <a:r>
              <a:rPr lang="pt-BR" sz="2400" dirty="0"/>
              <a:t>;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r-process</a:t>
            </a:r>
            <a:r>
              <a:rPr lang="pt-BR" sz="2400" dirty="0"/>
              <a:t>; β-decay; planetary nebula; supernova. </a:t>
            </a:r>
            <a:r>
              <a:rPr lang="pt-BR" sz="2400" dirty="0" smtClean="0"/>
              <a:t>	[</a:t>
            </a:r>
            <a:r>
              <a:rPr lang="pt-BR" sz="2400" dirty="0"/>
              <a:t>5</a:t>
            </a:r>
            <a:r>
              <a:rPr lang="pt-BR" sz="2400" dirty="0" smtClean="0"/>
              <a:t>]</a:t>
            </a:r>
          </a:p>
          <a:p>
            <a:pPr lvl="1"/>
            <a:r>
              <a:rPr lang="en-GB" sz="2000" dirty="0" smtClean="0"/>
              <a:t>All stars start by </a:t>
            </a:r>
            <a:r>
              <a:rPr lang="en-GB" sz="2000" dirty="0" smtClean="0">
                <a:solidFill>
                  <a:srgbClr val="FFC000"/>
                </a:solidFill>
              </a:rPr>
              <a:t>fusing</a:t>
            </a:r>
            <a:r>
              <a:rPr lang="en-GB" sz="2000" dirty="0" smtClean="0"/>
              <a:t> hydrogen to helium;</a:t>
            </a:r>
          </a:p>
          <a:p>
            <a:pPr lvl="2"/>
            <a:r>
              <a:rPr lang="en-GB" sz="1800" b="1" dirty="0" smtClean="0">
                <a:effectLst/>
              </a:rPr>
              <a:t>in stars more massive than Sun this results in build-up of nitrogen through CNO cycle</a:t>
            </a:r>
          </a:p>
          <a:p>
            <a:pPr lvl="1"/>
            <a:r>
              <a:rPr lang="en-GB" sz="2000" dirty="0" smtClean="0"/>
              <a:t>all except M-dwarfs then </a:t>
            </a:r>
            <a:r>
              <a:rPr lang="en-GB" sz="2000" dirty="0" smtClean="0">
                <a:solidFill>
                  <a:srgbClr val="FFC000"/>
                </a:solidFill>
              </a:rPr>
              <a:t>fuse</a:t>
            </a:r>
            <a:r>
              <a:rPr lang="en-GB" sz="2000" dirty="0" smtClean="0"/>
              <a:t> helium to carbon via triple-alpha process</a:t>
            </a:r>
          </a:p>
          <a:p>
            <a:pPr lvl="2"/>
            <a:r>
              <a:rPr lang="en-GB" sz="1800" b="1" dirty="0" smtClean="0">
                <a:effectLst/>
              </a:rPr>
              <a:t>further addition of helium nuclei creates alpha-process elements such as </a:t>
            </a:r>
            <a:r>
              <a:rPr lang="en-GB" sz="1800" b="1" baseline="30000" dirty="0" smtClean="0">
                <a:effectLst/>
              </a:rPr>
              <a:t>16</a:t>
            </a:r>
            <a:r>
              <a:rPr lang="en-GB" sz="1800" b="1" dirty="0" smtClean="0">
                <a:effectLst/>
              </a:rPr>
              <a:t>O, </a:t>
            </a:r>
            <a:r>
              <a:rPr lang="en-GB" sz="1800" b="1" baseline="30000" dirty="0" smtClean="0">
                <a:effectLst/>
              </a:rPr>
              <a:t>20</a:t>
            </a:r>
            <a:r>
              <a:rPr lang="en-GB" sz="1800" b="1" dirty="0" smtClean="0">
                <a:effectLst/>
              </a:rPr>
              <a:t>Ne, </a:t>
            </a:r>
            <a:r>
              <a:rPr lang="en-GB" sz="1800" b="1" baseline="30000" dirty="0" smtClean="0">
                <a:effectLst/>
              </a:rPr>
              <a:t>24</a:t>
            </a:r>
            <a:r>
              <a:rPr lang="en-GB" sz="1800" b="1" dirty="0" smtClean="0">
                <a:effectLst/>
              </a:rPr>
              <a:t>Mg, but this gets harder as electric charge increases</a:t>
            </a:r>
          </a:p>
          <a:p>
            <a:pPr lvl="1"/>
            <a:r>
              <a:rPr lang="en-GB" sz="2000" dirty="0" smtClean="0"/>
              <a:t>helium fusion also produces </a:t>
            </a:r>
            <a:r>
              <a:rPr lang="en-GB" sz="2000" u="sng" dirty="0" smtClean="0"/>
              <a:t>free neutrons</a:t>
            </a:r>
            <a:r>
              <a:rPr lang="en-GB" sz="2000" dirty="0" smtClean="0"/>
              <a:t> via</a:t>
            </a:r>
            <a:r>
              <a:rPr lang="en-GB" sz="2200" dirty="0" smtClean="0"/>
              <a:t> </a:t>
            </a:r>
            <a:br>
              <a:rPr lang="en-GB" sz="2200" dirty="0" smtClean="0"/>
            </a:br>
            <a:r>
              <a:rPr lang="en-GB" sz="2000" baseline="30000" dirty="0" smtClean="0">
                <a:latin typeface="+mj-lt"/>
              </a:rPr>
              <a:t>4</a:t>
            </a:r>
            <a:r>
              <a:rPr lang="en-GB" sz="2000" dirty="0" smtClean="0">
                <a:latin typeface="+mj-lt"/>
              </a:rPr>
              <a:t>He + </a:t>
            </a:r>
            <a:r>
              <a:rPr lang="en-GB" sz="2000" baseline="30000" dirty="0" smtClean="0">
                <a:latin typeface="+mj-lt"/>
              </a:rPr>
              <a:t>13</a:t>
            </a:r>
            <a:r>
              <a:rPr lang="en-GB" sz="2000" dirty="0" smtClean="0">
                <a:latin typeface="+mj-lt"/>
              </a:rPr>
              <a:t>C → </a:t>
            </a:r>
            <a:r>
              <a:rPr lang="en-GB" sz="2000" baseline="30000" dirty="0" smtClean="0">
                <a:latin typeface="+mj-lt"/>
              </a:rPr>
              <a:t>16</a:t>
            </a:r>
            <a:r>
              <a:rPr lang="en-GB" sz="2000" dirty="0" smtClean="0">
                <a:latin typeface="+mj-lt"/>
              </a:rPr>
              <a:t>O + n</a:t>
            </a:r>
            <a:endParaRPr lang="en-GB" sz="2000" dirty="0"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B3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r>
              <a:rPr lang="en-GB" sz="2400" dirty="0"/>
              <a:t>Explain how the heavy elements are produced in stars and disseminated into </a:t>
            </a:r>
            <a:r>
              <a:rPr lang="en-GB" sz="2400" dirty="0" smtClean="0"/>
              <a:t>the interstellar </a:t>
            </a:r>
            <a:r>
              <a:rPr lang="en-GB" sz="2400" dirty="0"/>
              <a:t>gas. Your account should include the following terms: </a:t>
            </a:r>
            <a:r>
              <a:rPr lang="en-GB" sz="2400" dirty="0" smtClean="0"/>
              <a:t>fusion; </a:t>
            </a:r>
            <a:r>
              <a:rPr lang="pt-BR" sz="2400" dirty="0" smtClean="0"/>
              <a:t>s-process</a:t>
            </a:r>
            <a:r>
              <a:rPr lang="pt-BR" sz="2400" dirty="0"/>
              <a:t>;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r-process</a:t>
            </a:r>
            <a:r>
              <a:rPr lang="pt-BR" sz="2400" dirty="0"/>
              <a:t>; β-decay; planetary nebula; supernova. </a:t>
            </a:r>
            <a:r>
              <a:rPr lang="pt-BR" sz="2400" dirty="0" smtClean="0"/>
              <a:t>	[</a:t>
            </a:r>
            <a:r>
              <a:rPr lang="pt-BR" sz="2400" dirty="0"/>
              <a:t>5</a:t>
            </a:r>
            <a:r>
              <a:rPr lang="pt-BR" sz="2400" dirty="0" smtClean="0"/>
              <a:t>]</a:t>
            </a:r>
          </a:p>
          <a:p>
            <a:pPr lvl="1"/>
            <a:r>
              <a:rPr lang="en-GB" sz="2000" dirty="0" smtClean="0"/>
              <a:t>free neutrons added to nuclei </a:t>
            </a:r>
            <a:r>
              <a:rPr lang="en-GB" sz="2000" u="sng" dirty="0" smtClean="0"/>
              <a:t>slowly</a:t>
            </a:r>
            <a:r>
              <a:rPr lang="en-GB" sz="2000" dirty="0" smtClean="0"/>
              <a:t> during He fusion </a:t>
            </a:r>
            <a:br>
              <a:rPr lang="en-GB" sz="2000" dirty="0" smtClean="0"/>
            </a:br>
            <a:r>
              <a:rPr lang="en-GB" sz="2000" dirty="0" smtClean="0"/>
              <a:t>(</a:t>
            </a:r>
            <a:r>
              <a:rPr lang="en-GB" sz="2000" dirty="0" smtClean="0">
                <a:solidFill>
                  <a:srgbClr val="FFC000"/>
                </a:solidFill>
              </a:rPr>
              <a:t>s-process</a:t>
            </a:r>
            <a:r>
              <a:rPr lang="en-GB" sz="2000" dirty="0" smtClean="0"/>
              <a:t>) produce stable isotopes as any unstable ones decay before next neutron added</a:t>
            </a:r>
          </a:p>
          <a:p>
            <a:pPr lvl="1"/>
            <a:r>
              <a:rPr lang="en-GB" sz="2000" dirty="0" smtClean="0"/>
              <a:t>but during </a:t>
            </a:r>
            <a:r>
              <a:rPr lang="en-GB" sz="2000" dirty="0" smtClean="0">
                <a:solidFill>
                  <a:srgbClr val="FFC000"/>
                </a:solidFill>
              </a:rPr>
              <a:t>supernova </a:t>
            </a:r>
            <a:r>
              <a:rPr lang="en-GB" sz="2000" dirty="0" smtClean="0"/>
              <a:t>explosion there are lots of neutrons – add neutrons quickly (</a:t>
            </a:r>
            <a:r>
              <a:rPr lang="en-GB" sz="2000" dirty="0" smtClean="0">
                <a:solidFill>
                  <a:srgbClr val="FFC000"/>
                </a:solidFill>
              </a:rPr>
              <a:t>r-process</a:t>
            </a:r>
            <a:r>
              <a:rPr lang="en-GB" sz="2000" dirty="0" smtClean="0"/>
              <a:t>) to produce neutron-rich unstable isotopes which then </a:t>
            </a:r>
            <a:r>
              <a:rPr lang="pt-BR" sz="2000" dirty="0" smtClean="0">
                <a:solidFill>
                  <a:srgbClr val="FFC000"/>
                </a:solidFill>
              </a:rPr>
              <a:t>β-decay</a:t>
            </a:r>
            <a:r>
              <a:rPr lang="pt-BR" sz="2000" dirty="0" smtClean="0"/>
              <a:t> to stable nuclei</a:t>
            </a:r>
            <a:endParaRPr lang="en-GB" sz="2000" dirty="0" smtClean="0"/>
          </a:p>
          <a:p>
            <a:pPr lvl="1"/>
            <a:r>
              <a:rPr lang="en-GB" sz="2000" dirty="0" smtClean="0"/>
              <a:t>stars which </a:t>
            </a:r>
            <a:r>
              <a:rPr lang="en-GB" sz="2000" dirty="0" smtClean="0">
                <a:solidFill>
                  <a:srgbClr val="FFC000"/>
                </a:solidFill>
              </a:rPr>
              <a:t>supernova</a:t>
            </a:r>
            <a:r>
              <a:rPr lang="en-GB" sz="2000" dirty="0" smtClean="0"/>
              <a:t> also produce heavy elements through </a:t>
            </a:r>
            <a:r>
              <a:rPr lang="en-GB" sz="2000" dirty="0" smtClean="0">
                <a:solidFill>
                  <a:srgbClr val="FFC000"/>
                </a:solidFill>
              </a:rPr>
              <a:t>fusion</a:t>
            </a:r>
            <a:r>
              <a:rPr lang="en-GB" sz="2000" dirty="0" smtClean="0"/>
              <a:t> (e.g. Si, S, Fe) and by high-temperature reactions during the explosion (very heavy nuclei)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B3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r>
              <a:rPr lang="en-GB" sz="2400" dirty="0"/>
              <a:t>Explain how the heavy elements are produced in stars and disseminated into </a:t>
            </a:r>
            <a:r>
              <a:rPr lang="en-GB" sz="2400" dirty="0" smtClean="0"/>
              <a:t>the interstellar </a:t>
            </a:r>
            <a:r>
              <a:rPr lang="en-GB" sz="2400" dirty="0"/>
              <a:t>gas. Your account should include the following terms: </a:t>
            </a:r>
            <a:r>
              <a:rPr lang="en-GB" sz="2400" dirty="0" smtClean="0"/>
              <a:t>fusion; </a:t>
            </a:r>
            <a:r>
              <a:rPr lang="pt-BR" sz="2400" dirty="0" smtClean="0"/>
              <a:t>s-process</a:t>
            </a:r>
            <a:r>
              <a:rPr lang="pt-BR" sz="2400" dirty="0"/>
              <a:t>;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r-process</a:t>
            </a:r>
            <a:r>
              <a:rPr lang="pt-BR" sz="2400" dirty="0"/>
              <a:t>; β-decay; planetary nebula; supernova. </a:t>
            </a:r>
            <a:r>
              <a:rPr lang="pt-BR" sz="2400" dirty="0" smtClean="0"/>
              <a:t>	[</a:t>
            </a:r>
            <a:r>
              <a:rPr lang="pt-BR" sz="2400" dirty="0"/>
              <a:t>5</a:t>
            </a:r>
            <a:r>
              <a:rPr lang="pt-BR" sz="2400" dirty="0" smtClean="0"/>
              <a:t>]</a:t>
            </a:r>
          </a:p>
          <a:p>
            <a:pPr lvl="1"/>
            <a:r>
              <a:rPr lang="en-GB" sz="2000" dirty="0" smtClean="0"/>
              <a:t>convection currents in helium-burning stars carry heavy elements up from core to outer layers</a:t>
            </a:r>
          </a:p>
          <a:p>
            <a:pPr lvl="2"/>
            <a:r>
              <a:rPr lang="en-GB" sz="1800" dirty="0" smtClean="0"/>
              <a:t>where they are ejected as </a:t>
            </a:r>
            <a:r>
              <a:rPr lang="en-GB" sz="1800" dirty="0" smtClean="0">
                <a:solidFill>
                  <a:srgbClr val="FFC000"/>
                </a:solidFill>
              </a:rPr>
              <a:t>planetary nebula </a:t>
            </a:r>
            <a:r>
              <a:rPr lang="en-GB" sz="1800" dirty="0" smtClean="0"/>
              <a:t>and thus dispersed in interstellar medium</a:t>
            </a:r>
          </a:p>
          <a:p>
            <a:pPr lvl="1"/>
            <a:r>
              <a:rPr lang="en-GB" sz="2000" dirty="0" smtClean="0"/>
              <a:t>in high-mass stars, dispersion is done through </a:t>
            </a:r>
            <a:r>
              <a:rPr lang="en-GB" sz="2000" dirty="0" smtClean="0">
                <a:solidFill>
                  <a:srgbClr val="FFC000"/>
                </a:solidFill>
              </a:rPr>
              <a:t>supernova </a:t>
            </a:r>
            <a:r>
              <a:rPr lang="en-GB" sz="2000" dirty="0" smtClean="0"/>
              <a:t>explosion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am">
  <a:themeElements>
    <a:clrScheme name="Beam 10">
      <a:dk1>
        <a:srgbClr val="000080"/>
      </a:dk1>
      <a:lt1>
        <a:srgbClr val="FFFFFF"/>
      </a:lt1>
      <a:dk2>
        <a:srgbClr val="000099"/>
      </a:dk2>
      <a:lt2>
        <a:srgbClr val="FFFF99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 10">
        <a:dk1>
          <a:srgbClr val="000080"/>
        </a:dk1>
        <a:lt1>
          <a:srgbClr val="FFFFFF"/>
        </a:lt1>
        <a:dk2>
          <a:srgbClr val="000099"/>
        </a:dk2>
        <a:lt2>
          <a:srgbClr val="FFFF99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973</TotalTime>
  <Words>810</Words>
  <Application>Microsoft Office PowerPoint</Application>
  <PresentationFormat>On-screen Show (4:3)</PresentationFormat>
  <Paragraphs>168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Wingdings</vt:lpstr>
      <vt:lpstr>Beam</vt:lpstr>
      <vt:lpstr>Exam Technique</vt:lpstr>
      <vt:lpstr>Exam Technique</vt:lpstr>
      <vt:lpstr>Last Year’s Exam, Section B</vt:lpstr>
      <vt:lpstr>Question B1</vt:lpstr>
      <vt:lpstr>Question B1</vt:lpstr>
      <vt:lpstr>Question B2</vt:lpstr>
      <vt:lpstr>Question B3</vt:lpstr>
      <vt:lpstr>Question B3</vt:lpstr>
      <vt:lpstr>Question B3</vt:lpstr>
      <vt:lpstr>Question B4</vt:lpstr>
      <vt:lpstr>Question B4</vt:lpstr>
      <vt:lpstr>Question B5</vt:lpstr>
      <vt:lpstr>Question B5</vt:lpstr>
      <vt:lpstr>Last Year’s Exam, Section C</vt:lpstr>
      <vt:lpstr>Question C1</vt:lpstr>
      <vt:lpstr>Question C1</vt:lpstr>
      <vt:lpstr>Question C1</vt:lpstr>
      <vt:lpstr>Question C1</vt:lpstr>
      <vt:lpstr>Question C2(a)</vt:lpstr>
      <vt:lpstr>Question C2(b)</vt:lpstr>
      <vt:lpstr>Question C2(c)</vt:lpstr>
    </vt:vector>
  </TitlesOfParts>
  <Company>University of Sheffield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Last Year’s Exam, Section B</dc:title>
  <dc:creator>Susan Cartwright</dc:creator>
  <cp:lastModifiedBy>Susan Cartwright</cp:lastModifiedBy>
  <cp:revision>22</cp:revision>
  <dcterms:created xsi:type="dcterms:W3CDTF">2003-12-10T14:51:30Z</dcterms:created>
  <dcterms:modified xsi:type="dcterms:W3CDTF">2009-12-07T15:44:23Z</dcterms:modified>
</cp:coreProperties>
</file>