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F2CC02-9915-4E3C-A030-B91247D5CEA3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A5D45B4-2730-4B76-921E-6C705E01CB0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only intelligent planet?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Susan Cartwright</a:t>
            </a:r>
          </a:p>
          <a:p>
            <a:pPr algn="r"/>
            <a:r>
              <a:rPr lang="en-GB" dirty="0" smtClean="0"/>
              <a:t>University of Sheffield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9167"/>
          <a:stretch>
            <a:fillRect/>
          </a:stretch>
        </p:blipFill>
        <p:spPr bwMode="auto">
          <a:xfrm>
            <a:off x="0" y="1314512"/>
            <a:ext cx="9144000" cy="55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do not exist.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If humanity is destined to develop into a post-biological computer-based culture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they might well wish to study their ancestors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they might choose to do this through computer simulation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with near-unlimited computing power, their simulated personalities would be conscious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There is only one real past, and presumably many simulations, so...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4026024" cy="322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we alone?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Planets are common</a:t>
            </a:r>
          </a:p>
          <a:p>
            <a:r>
              <a:rPr lang="en-GB" dirty="0" smtClean="0"/>
              <a:t>Earth-sized planets are probably common</a:t>
            </a:r>
          </a:p>
          <a:p>
            <a:r>
              <a:rPr lang="en-GB" dirty="0" smtClean="0"/>
              <a:t>Earth-sized planets with oceans probably aren’t rare</a:t>
            </a:r>
          </a:p>
          <a:p>
            <a:pPr lvl="1"/>
            <a:r>
              <a:rPr lang="en-GB" dirty="0" smtClean="0"/>
              <a:t>How common is life?</a:t>
            </a:r>
          </a:p>
          <a:p>
            <a:pPr lvl="1"/>
            <a:r>
              <a:rPr lang="en-GB" dirty="0" smtClean="0"/>
              <a:t>How likely is intelligence?</a:t>
            </a:r>
          </a:p>
          <a:p>
            <a:pPr lvl="1"/>
            <a:r>
              <a:rPr lang="en-GB" dirty="0" smtClean="0"/>
              <a:t>Does intelligence imply technology?</a:t>
            </a:r>
          </a:p>
          <a:p>
            <a:pPr lvl="1"/>
            <a:r>
              <a:rPr lang="en-GB" dirty="0" smtClean="0"/>
              <a:t>Are technological civilisations widespread in the Galaxy?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4943872" cy="37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000" y="3632400"/>
            <a:ext cx="4032000" cy="32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Fermi Paradox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410944" cy="4822161"/>
          </a:xfrm>
        </p:spPr>
        <p:txBody>
          <a:bodyPr/>
          <a:lstStyle/>
          <a:p>
            <a:r>
              <a:rPr lang="en-GB" dirty="0" smtClean="0"/>
              <a:t>Why aren’t aliens </a:t>
            </a:r>
            <a:r>
              <a:rPr lang="en-GB" i="1" dirty="0" smtClean="0"/>
              <a:t>obvious?</a:t>
            </a:r>
            <a:endParaRPr lang="en-GB" dirty="0" smtClean="0"/>
          </a:p>
          <a:p>
            <a:pPr lvl="1"/>
            <a:r>
              <a:rPr lang="en-GB" dirty="0" smtClean="0"/>
              <a:t>A civilisation not much more advanced than us could build self-replicating robot probes</a:t>
            </a:r>
          </a:p>
          <a:p>
            <a:pPr lvl="1"/>
            <a:r>
              <a:rPr lang="en-GB" dirty="0" smtClean="0"/>
              <a:t>These can visit every star in the Galaxy in &lt; 10 </a:t>
            </a:r>
            <a:r>
              <a:rPr lang="en-GB" dirty="0" err="1" smtClean="0"/>
              <a:t>Myr</a:t>
            </a:r>
            <a:endParaRPr lang="en-GB" dirty="0" smtClean="0"/>
          </a:p>
          <a:p>
            <a:pPr lvl="2"/>
            <a:r>
              <a:rPr lang="en-GB" dirty="0" smtClean="0"/>
              <a:t>with quite modest assumptions about performance</a:t>
            </a:r>
          </a:p>
          <a:p>
            <a:pPr lvl="1"/>
            <a:r>
              <a:rPr lang="en-GB" dirty="0" smtClean="0"/>
              <a:t>Therefore aliens should already be here!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627" y="1196752"/>
            <a:ext cx="337688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302016"/>
          </a:xfrm>
        </p:spPr>
        <p:txBody>
          <a:bodyPr/>
          <a:lstStyle/>
          <a:p>
            <a:r>
              <a:rPr lang="en-GB" dirty="0" smtClean="0"/>
              <a:t>Resolutions to the Fermi Paradox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8022336" cy="3744416"/>
          </a:xfrm>
        </p:spPr>
        <p:txBody>
          <a:bodyPr>
            <a:normAutofit/>
          </a:bodyPr>
          <a:lstStyle/>
          <a:p>
            <a:pPr marL="154350" indent="-514350">
              <a:buAutoNum type="arabicPeriod"/>
            </a:pPr>
            <a:r>
              <a:rPr lang="en-GB" sz="2800" dirty="0" smtClean="0"/>
              <a:t>They do not exist.</a:t>
            </a:r>
          </a:p>
          <a:p>
            <a:pPr marL="154350" indent="-514350">
              <a:buAutoNum type="arabicPeriod"/>
            </a:pPr>
            <a:r>
              <a:rPr lang="en-GB" sz="2800" dirty="0" smtClean="0"/>
              <a:t>They exist, but do not colonise or communicate.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They exist and colonise, but we are looking in the wrong places.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We do not exist!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 do not exist.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Life is rare.</a:t>
            </a:r>
          </a:p>
          <a:p>
            <a:pPr lvl="1"/>
            <a:r>
              <a:rPr lang="en-GB" dirty="0" smtClean="0"/>
              <a:t>Life occurred early on Earth, but maybe it occurs early or not at all?</a:t>
            </a:r>
          </a:p>
          <a:p>
            <a:pPr lvl="1"/>
            <a:r>
              <a:rPr lang="en-GB" dirty="0" smtClean="0"/>
              <a:t>Life elsewhere in Solar System (Mars?  </a:t>
            </a:r>
            <a:r>
              <a:rPr lang="en-GB" dirty="0" err="1" smtClean="0"/>
              <a:t>Europa</a:t>
            </a:r>
            <a:r>
              <a:rPr lang="en-GB" dirty="0" smtClean="0"/>
              <a:t>?) would disprove this.</a:t>
            </a:r>
          </a:p>
          <a:p>
            <a:r>
              <a:rPr lang="en-GB" dirty="0" smtClean="0"/>
              <a:t>Complex life is rare.</a:t>
            </a:r>
          </a:p>
          <a:p>
            <a:pPr lvl="1"/>
            <a:r>
              <a:rPr lang="en-GB" i="1" dirty="0" smtClean="0"/>
              <a:t>Rare Earth</a:t>
            </a:r>
            <a:r>
              <a:rPr lang="en-GB" dirty="0" smtClean="0"/>
              <a:t> hypothesis:</a:t>
            </a:r>
          </a:p>
          <a:p>
            <a:pPr lvl="2"/>
            <a:r>
              <a:rPr lang="en-GB" dirty="0" smtClean="0"/>
              <a:t>maybe evolution of complex life requires special conditions or unlikely events</a:t>
            </a:r>
          </a:p>
          <a:p>
            <a:pPr lvl="2"/>
            <a:r>
              <a:rPr lang="en-GB" dirty="0" smtClean="0"/>
              <a:t>if only one planet ever evolves complex life, we have to be living on it!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 do not exist.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Intelligence and/or technology is improbable.</a:t>
            </a:r>
          </a:p>
          <a:p>
            <a:pPr lvl="1"/>
            <a:r>
              <a:rPr lang="en-GB" dirty="0" smtClean="0"/>
              <a:t>Tool use and language appear</a:t>
            </a:r>
            <a:br>
              <a:rPr lang="en-GB" dirty="0" smtClean="0"/>
            </a:br>
            <a:r>
              <a:rPr lang="en-GB" dirty="0" smtClean="0"/>
              <a:t>obviously advantageous, but are</a:t>
            </a:r>
            <a:br>
              <a:rPr lang="en-GB" dirty="0" smtClean="0"/>
            </a:br>
            <a:r>
              <a:rPr lang="en-GB" dirty="0" smtClean="0"/>
              <a:t>very rare and unique, respectively</a:t>
            </a:r>
          </a:p>
          <a:p>
            <a:pPr lvl="2"/>
            <a:r>
              <a:rPr lang="en-GB" dirty="0" smtClean="0"/>
              <a:t>Are they difficult to develop by </a:t>
            </a:r>
            <a:br>
              <a:rPr lang="en-GB" dirty="0" smtClean="0"/>
            </a:br>
            <a:r>
              <a:rPr lang="en-GB" dirty="0" smtClean="0"/>
              <a:t>natural selection?</a:t>
            </a:r>
          </a:p>
          <a:p>
            <a:pPr lvl="1"/>
            <a:r>
              <a:rPr lang="en-GB" dirty="0" smtClean="0"/>
              <a:t>Technology requires suitable </a:t>
            </a:r>
            <a:br>
              <a:rPr lang="en-GB" dirty="0" smtClean="0"/>
            </a:br>
            <a:r>
              <a:rPr lang="en-GB" dirty="0" smtClean="0"/>
              <a:t>environment</a:t>
            </a:r>
          </a:p>
          <a:p>
            <a:pPr lvl="2"/>
            <a:r>
              <a:rPr lang="en-GB" dirty="0" smtClean="0"/>
              <a:t>Dolphins aren’t going to develop</a:t>
            </a:r>
            <a:br>
              <a:rPr lang="en-GB" dirty="0" smtClean="0"/>
            </a:br>
            <a:r>
              <a:rPr lang="en-GB" dirty="0" smtClean="0"/>
              <a:t>metal-working any time soon...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195" y="2492896"/>
            <a:ext cx="27843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239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 exist, but do not colonise.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04000" cy="508280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Technological civilisations have limited lifespan.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Naturally limited by extinction-level events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Asteroid impacts, ice ages...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Artificially</a:t>
            </a: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limited</a:t>
            </a: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by</a:t>
            </a: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incompetence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Nuclear war, global warming...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 exist, but do not colonise.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625609"/>
          </a:xfrm>
        </p:spPr>
        <p:txBody>
          <a:bodyPr/>
          <a:lstStyle/>
          <a:p>
            <a:r>
              <a:rPr lang="en-GB" dirty="0" smtClean="0"/>
              <a:t>Lack of curiosity/resources</a:t>
            </a:r>
          </a:p>
          <a:p>
            <a:pPr lvl="1"/>
            <a:r>
              <a:rPr lang="en-GB" dirty="0" smtClean="0"/>
              <a:t>Nobody cares enough to invest the time and effort</a:t>
            </a:r>
          </a:p>
          <a:p>
            <a:r>
              <a:rPr lang="en-GB" dirty="0" smtClean="0"/>
              <a:t>Galactic Zoo hypothesis</a:t>
            </a:r>
          </a:p>
          <a:p>
            <a:pPr lvl="1"/>
            <a:r>
              <a:rPr lang="en-GB" i="1" dirty="0" smtClean="0"/>
              <a:t>Star Trek</a:t>
            </a:r>
            <a:r>
              <a:rPr lang="en-GB" dirty="0" smtClean="0"/>
              <a:t> “Prime Directive”</a:t>
            </a:r>
          </a:p>
          <a:p>
            <a:pPr lvl="2"/>
            <a:r>
              <a:rPr lang="en-GB" dirty="0" smtClean="0"/>
              <a:t>thou </a:t>
            </a:r>
            <a:r>
              <a:rPr lang="en-GB" dirty="0" err="1" smtClean="0"/>
              <a:t>shalt</a:t>
            </a:r>
            <a:r>
              <a:rPr lang="en-GB" dirty="0" smtClean="0"/>
              <a:t> not mess with primitive civilisations</a:t>
            </a:r>
            <a:endParaRPr lang="en-GB" i="1" dirty="0" smtClean="0"/>
          </a:p>
          <a:p>
            <a:pPr lvl="1"/>
            <a:r>
              <a:rPr lang="en-GB" dirty="0" smtClean="0"/>
              <a:t>But why wouldn’t Earth have been colonised earlier—hominids have existed for &lt;10 </a:t>
            </a:r>
            <a:r>
              <a:rPr lang="en-GB" dirty="0" err="1" smtClean="0"/>
              <a:t>Myr</a:t>
            </a:r>
            <a:r>
              <a:rPr lang="en-GB" dirty="0" smtClean="0"/>
              <a:t>?</a:t>
            </a:r>
          </a:p>
          <a:p>
            <a:r>
              <a:rPr lang="en-GB" i="1" dirty="0" smtClean="0"/>
              <a:t>Explanations of this form have the disadvantage that you only need </a:t>
            </a:r>
            <a:r>
              <a:rPr lang="en-GB" i="1" u="sng" dirty="0" smtClean="0"/>
              <a:t>one</a:t>
            </a:r>
            <a:r>
              <a:rPr lang="en-GB" i="1" dirty="0" smtClean="0"/>
              <a:t> exception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are looking in the wrong place.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“Singularity” hypothesis:</a:t>
            </a:r>
          </a:p>
          <a:p>
            <a:pPr lvl="1"/>
            <a:r>
              <a:rPr lang="en-GB" dirty="0" smtClean="0"/>
              <a:t>computers improve at exponential rate</a:t>
            </a:r>
          </a:p>
          <a:p>
            <a:pPr lvl="1"/>
            <a:r>
              <a:rPr lang="en-GB" dirty="0" smtClean="0"/>
              <a:t>next phase of evolution might be conversion from biological to software-based “life”</a:t>
            </a:r>
          </a:p>
          <a:p>
            <a:pPr lvl="2"/>
            <a:r>
              <a:rPr lang="en-GB" dirty="0" smtClean="0"/>
              <a:t>artificial intelligence and/or uploaded biological intelligence</a:t>
            </a:r>
          </a:p>
          <a:p>
            <a:pPr lvl="1"/>
            <a:r>
              <a:rPr lang="en-GB" dirty="0" smtClean="0"/>
              <a:t>silicon-based life would not appreciate terrestrial conditions</a:t>
            </a:r>
          </a:p>
          <a:p>
            <a:pPr lvl="2"/>
            <a:r>
              <a:rPr lang="en-GB" dirty="0" smtClean="0"/>
              <a:t>oxygen and water nasty stuff if you’re a computer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</TotalTime>
  <Words>431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The only intelligent planet?</vt:lpstr>
      <vt:lpstr>Are we alone?</vt:lpstr>
      <vt:lpstr>The Fermi Paradox</vt:lpstr>
      <vt:lpstr>Resolutions to the Fermi Paradox</vt:lpstr>
      <vt:lpstr>They do not exist.</vt:lpstr>
      <vt:lpstr>They do not exist.</vt:lpstr>
      <vt:lpstr>They exist, but do not colonise.</vt:lpstr>
      <vt:lpstr>They exist, but do not colonise.</vt:lpstr>
      <vt:lpstr>We are looking in the wrong place.</vt:lpstr>
      <vt:lpstr>We do not exist.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only intelligent planet?</dc:title>
  <dc:creator>Susan</dc:creator>
  <cp:lastModifiedBy>Susan</cp:lastModifiedBy>
  <cp:revision>18</cp:revision>
  <dcterms:created xsi:type="dcterms:W3CDTF">2012-12-11T10:23:53Z</dcterms:created>
  <dcterms:modified xsi:type="dcterms:W3CDTF">2012-12-11T14:20:41Z</dcterms:modified>
</cp:coreProperties>
</file>