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57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4273C-8E92-4D6F-983B-007135340748}" type="datetimeFigureOut">
              <a:rPr lang="en-GB" smtClean="0"/>
              <a:t>14/01/2013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42ED5AC-6617-4A3E-B6AB-F3587887DAB7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4273C-8E92-4D6F-983B-007135340748}" type="datetimeFigureOut">
              <a:rPr lang="en-GB" smtClean="0"/>
              <a:t>14/01/2013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ED5AC-6617-4A3E-B6AB-F3587887DAB7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42ED5AC-6617-4A3E-B6AB-F3587887DAB7}" type="slidenum">
              <a:rPr lang="en-GB" smtClean="0"/>
              <a:t>‹#›</a:t>
            </a:fld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4273C-8E92-4D6F-983B-007135340748}" type="datetimeFigureOut">
              <a:rPr lang="en-GB" smtClean="0"/>
              <a:t>14/01/2013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4273C-8E92-4D6F-983B-007135340748}" type="datetimeFigureOut">
              <a:rPr lang="en-GB" smtClean="0"/>
              <a:t>14/01/2013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42ED5AC-6617-4A3E-B6AB-F3587887DAB7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4273C-8E92-4D6F-983B-007135340748}" type="datetimeFigureOut">
              <a:rPr lang="en-GB" smtClean="0"/>
              <a:t>14/01/2013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42ED5AC-6617-4A3E-B6AB-F3587887DAB7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B34273C-8E92-4D6F-983B-007135340748}" type="datetimeFigureOut">
              <a:rPr lang="en-GB" smtClean="0"/>
              <a:t>14/01/2013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ED5AC-6617-4A3E-B6AB-F3587887DAB7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4273C-8E92-4D6F-983B-007135340748}" type="datetimeFigureOut">
              <a:rPr lang="en-GB" smtClean="0"/>
              <a:t>14/01/2013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42ED5AC-6617-4A3E-B6AB-F3587887DAB7}" type="slidenum">
              <a:rPr lang="en-GB" smtClean="0"/>
              <a:t>‹#›</a:t>
            </a:fld>
            <a:endParaRPr lang="en-GB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4273C-8E92-4D6F-983B-007135340748}" type="datetimeFigureOut">
              <a:rPr lang="en-GB" smtClean="0"/>
              <a:t>14/01/2013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42ED5AC-6617-4A3E-B6AB-F3587887DAB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4273C-8E92-4D6F-983B-007135340748}" type="datetimeFigureOut">
              <a:rPr lang="en-GB" smtClean="0"/>
              <a:t>14/01/2013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42ED5AC-6617-4A3E-B6AB-F3587887DAB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42ED5AC-6617-4A3E-B6AB-F3587887DAB7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4273C-8E92-4D6F-983B-007135340748}" type="datetimeFigureOut">
              <a:rPr lang="en-GB" smtClean="0"/>
              <a:t>14/01/2013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42ED5AC-6617-4A3E-B6AB-F3587887DAB7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B34273C-8E92-4D6F-983B-007135340748}" type="datetimeFigureOut">
              <a:rPr lang="en-GB" smtClean="0"/>
              <a:t>14/01/2013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B34273C-8E92-4D6F-983B-007135340748}" type="datetimeFigureOut">
              <a:rPr lang="en-GB" smtClean="0"/>
              <a:t>14/01/2013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42ED5AC-6617-4A3E-B6AB-F3587887DAB7}" type="slidenum">
              <a:rPr lang="en-GB" smtClean="0"/>
              <a:t>‹#›</a:t>
            </a:fld>
            <a:endParaRPr lang="en-GB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Nucleosynthesis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/>
          <a:lstStyle/>
          <a:p>
            <a:r>
              <a:rPr lang="en-GB" dirty="0" smtClean="0"/>
              <a:t>Elements are made in four distinct ways (plus another we didn’t go into)</a:t>
            </a:r>
          </a:p>
          <a:p>
            <a:pPr lvl="1"/>
            <a:r>
              <a:rPr lang="en-GB" dirty="0" smtClean="0"/>
              <a:t>Big Bang </a:t>
            </a:r>
            <a:r>
              <a:rPr lang="en-GB" dirty="0" err="1" smtClean="0"/>
              <a:t>Nucleosynthesis</a:t>
            </a:r>
            <a:endParaRPr lang="en-GB" dirty="0" smtClean="0"/>
          </a:p>
          <a:p>
            <a:pPr lvl="2"/>
            <a:r>
              <a:rPr lang="en-GB" dirty="0" smtClean="0"/>
              <a:t>takes place when the universe is a few minutes old</a:t>
            </a:r>
          </a:p>
          <a:p>
            <a:pPr lvl="2"/>
            <a:r>
              <a:rPr lang="en-GB" dirty="0" smtClean="0"/>
              <a:t>makes </a:t>
            </a:r>
            <a:r>
              <a:rPr lang="en-GB" baseline="30000" dirty="0" smtClean="0"/>
              <a:t>2</a:t>
            </a:r>
            <a:r>
              <a:rPr lang="en-GB" dirty="0" smtClean="0"/>
              <a:t>H, </a:t>
            </a:r>
            <a:r>
              <a:rPr lang="en-GB" baseline="30000" dirty="0" smtClean="0"/>
              <a:t>3</a:t>
            </a:r>
            <a:r>
              <a:rPr lang="en-GB" dirty="0" smtClean="0"/>
              <a:t>He, </a:t>
            </a:r>
            <a:r>
              <a:rPr lang="en-GB" baseline="30000" dirty="0" smtClean="0"/>
              <a:t>4</a:t>
            </a:r>
            <a:r>
              <a:rPr lang="en-GB" dirty="0" smtClean="0"/>
              <a:t>He and </a:t>
            </a:r>
            <a:r>
              <a:rPr lang="en-GB" baseline="30000" dirty="0" smtClean="0"/>
              <a:t>7</a:t>
            </a:r>
            <a:r>
              <a:rPr lang="en-GB" dirty="0" smtClean="0"/>
              <a:t>Li</a:t>
            </a:r>
          </a:p>
          <a:p>
            <a:pPr lvl="1"/>
            <a:r>
              <a:rPr lang="en-GB" dirty="0" smtClean="0"/>
              <a:t>Fusion in stars</a:t>
            </a:r>
          </a:p>
          <a:p>
            <a:pPr lvl="2"/>
            <a:r>
              <a:rPr lang="en-GB" dirty="0" smtClean="0"/>
              <a:t>in stars like the Sun, makes </a:t>
            </a:r>
            <a:r>
              <a:rPr lang="en-GB" baseline="30000" dirty="0" smtClean="0"/>
              <a:t>4</a:t>
            </a:r>
            <a:r>
              <a:rPr lang="en-GB" dirty="0" smtClean="0"/>
              <a:t>He and C, N, O </a:t>
            </a:r>
          </a:p>
          <a:p>
            <a:pPr lvl="2"/>
            <a:r>
              <a:rPr lang="en-GB" dirty="0" smtClean="0"/>
              <a:t>in massive stars, makes elements up to iron-56</a:t>
            </a:r>
          </a:p>
          <a:p>
            <a:pPr lvl="1"/>
            <a:r>
              <a:rPr lang="en-GB" dirty="0" smtClean="0"/>
              <a:t>Fusion in supernova explosions</a:t>
            </a:r>
          </a:p>
          <a:p>
            <a:pPr lvl="2"/>
            <a:r>
              <a:rPr lang="en-GB" dirty="0" smtClean="0"/>
              <a:t>primarily makes elements around iron</a:t>
            </a:r>
          </a:p>
          <a:p>
            <a:pPr lvl="1"/>
            <a:r>
              <a:rPr lang="en-GB" dirty="0" smtClean="0"/>
              <a:t>Neutron capture in He-fusing stars and supernovae</a:t>
            </a:r>
          </a:p>
          <a:p>
            <a:pPr lvl="2"/>
            <a:r>
              <a:rPr lang="en-GB" dirty="0" smtClean="0"/>
              <a:t>makes elements heavier than iron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/>
          <a:lstStyle/>
          <a:p>
            <a:r>
              <a:rPr lang="en-GB" dirty="0" smtClean="0"/>
              <a:t>Big Bang </a:t>
            </a:r>
            <a:r>
              <a:rPr lang="en-GB" dirty="0" err="1" smtClean="0"/>
              <a:t>nucleosynthesis</a:t>
            </a:r>
            <a:r>
              <a:rPr lang="en-GB" dirty="0" smtClean="0"/>
              <a:t> makes only isotopes with atomic masses 2, 3, 4 and 7</a:t>
            </a:r>
          </a:p>
          <a:p>
            <a:pPr lvl="1"/>
            <a:r>
              <a:rPr lang="en-GB" dirty="0" smtClean="0"/>
              <a:t>because masses 5 and 8 are not stable</a:t>
            </a:r>
          </a:p>
          <a:p>
            <a:r>
              <a:rPr lang="en-GB" dirty="0" smtClean="0"/>
              <a:t>Stellar fusion makes helium, and elements from carbon to iron</a:t>
            </a:r>
          </a:p>
          <a:p>
            <a:r>
              <a:rPr lang="en-GB" dirty="0" smtClean="0"/>
              <a:t>Supernova fusion makes the “iron peak”</a:t>
            </a:r>
          </a:p>
          <a:p>
            <a:r>
              <a:rPr lang="en-GB" dirty="0" smtClean="0"/>
              <a:t>Neutron capture makes elements heavier than iron</a:t>
            </a:r>
          </a:p>
          <a:p>
            <a:pPr lvl="1"/>
            <a:r>
              <a:rPr lang="en-GB" i="1" dirty="0" smtClean="0"/>
              <a:t>s-process</a:t>
            </a:r>
            <a:r>
              <a:rPr lang="en-GB" dirty="0" smtClean="0"/>
              <a:t>: isotopes from Fe to Bi adjacent to other stable isotopes</a:t>
            </a:r>
          </a:p>
          <a:p>
            <a:pPr lvl="1"/>
            <a:r>
              <a:rPr lang="en-GB" i="1" dirty="0" smtClean="0"/>
              <a:t>r-process</a:t>
            </a:r>
            <a:r>
              <a:rPr lang="en-GB" dirty="0" smtClean="0"/>
              <a:t>: isotopes accessible via repeated </a:t>
            </a:r>
            <a:r>
              <a:rPr lang="el-GR" dirty="0" smtClean="0"/>
              <a:t>β</a:t>
            </a:r>
            <a:r>
              <a:rPr lang="en-GB" dirty="0" smtClean="0"/>
              <a:t> decays</a:t>
            </a:r>
          </a:p>
          <a:p>
            <a:pPr lvl="1"/>
            <a:r>
              <a:rPr lang="en-GB" i="1" dirty="0" smtClean="0"/>
              <a:t>p-process</a:t>
            </a:r>
            <a:r>
              <a:rPr lang="en-GB" dirty="0" smtClean="0"/>
              <a:t>: isotopes to the left of the s-process path </a:t>
            </a:r>
            <a:endParaRPr lang="en-GB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Abundance of elements</a:t>
            </a:r>
            <a:endParaRPr lang="en-GB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375" y="1538571"/>
            <a:ext cx="7624978" cy="5286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Neutron capture processes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Three basic types</a:t>
            </a:r>
          </a:p>
          <a:p>
            <a:pPr lvl="1"/>
            <a:r>
              <a:rPr lang="en-GB" dirty="0" smtClean="0"/>
              <a:t>s-process (</a:t>
            </a:r>
            <a:r>
              <a:rPr lang="en-GB" i="1" dirty="0" smtClean="0"/>
              <a:t>slow</a:t>
            </a:r>
            <a:r>
              <a:rPr lang="en-GB" dirty="0" smtClean="0"/>
              <a:t>)</a:t>
            </a:r>
          </a:p>
          <a:p>
            <a:pPr lvl="2"/>
            <a:r>
              <a:rPr lang="en-GB" dirty="0" smtClean="0"/>
              <a:t>occurs in helium-fusing stars where </a:t>
            </a:r>
            <a:r>
              <a:rPr lang="en-GB" i="1" dirty="0" smtClean="0"/>
              <a:t>small</a:t>
            </a:r>
            <a:r>
              <a:rPr lang="en-GB" dirty="0" smtClean="0"/>
              <a:t> quantities of free neutrons are made by processes like </a:t>
            </a:r>
            <a:r>
              <a:rPr lang="en-GB" baseline="30000" dirty="0" smtClean="0"/>
              <a:t>13</a:t>
            </a:r>
            <a:r>
              <a:rPr lang="en-GB" dirty="0" smtClean="0"/>
              <a:t>C + </a:t>
            </a:r>
            <a:r>
              <a:rPr lang="en-GB" baseline="30000" dirty="0" smtClean="0"/>
              <a:t>4</a:t>
            </a:r>
            <a:r>
              <a:rPr lang="en-GB" dirty="0" smtClean="0"/>
              <a:t>He </a:t>
            </a:r>
            <a:r>
              <a:rPr lang="en-GB" dirty="0" smtClean="0">
                <a:latin typeface="Cambria Math"/>
                <a:ea typeface="Cambria Math"/>
              </a:rPr>
              <a:t>→ </a:t>
            </a:r>
            <a:r>
              <a:rPr lang="en-GB" baseline="30000" dirty="0" smtClean="0">
                <a:ea typeface="Cambria Math"/>
              </a:rPr>
              <a:t>16</a:t>
            </a:r>
            <a:r>
              <a:rPr lang="en-GB" dirty="0" smtClean="0">
                <a:ea typeface="Cambria Math"/>
              </a:rPr>
              <a:t>O + n</a:t>
            </a:r>
          </a:p>
          <a:p>
            <a:pPr lvl="2"/>
            <a:r>
              <a:rPr lang="en-GB" dirty="0" smtClean="0">
                <a:ea typeface="Cambria Math"/>
              </a:rPr>
              <a:t>adds neutrons </a:t>
            </a:r>
            <a:r>
              <a:rPr lang="en-GB" i="1" dirty="0" smtClean="0">
                <a:ea typeface="Cambria Math"/>
              </a:rPr>
              <a:t>very slowly</a:t>
            </a:r>
            <a:r>
              <a:rPr lang="en-GB" dirty="0" smtClean="0">
                <a:ea typeface="Cambria Math"/>
              </a:rPr>
              <a:t>, so any unstable nucleus that forms has time to decay</a:t>
            </a:r>
          </a:p>
          <a:p>
            <a:pPr lvl="2"/>
            <a:r>
              <a:rPr lang="en-GB" dirty="0" smtClean="0">
                <a:ea typeface="Cambria Math"/>
              </a:rPr>
              <a:t>therefore makes only nuclei which can be reached (directly or via decay) from a stable isotope</a:t>
            </a:r>
          </a:p>
          <a:p>
            <a:pPr lvl="3"/>
            <a:r>
              <a:rPr lang="en-GB" dirty="0" smtClean="0">
                <a:ea typeface="Cambria Math"/>
              </a:rPr>
              <a:t>anything surrounded by unstable isotopes cannot be produced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Neutron capture processes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Three basic types</a:t>
            </a:r>
          </a:p>
          <a:p>
            <a:pPr lvl="1"/>
            <a:r>
              <a:rPr lang="en-GB" dirty="0" smtClean="0"/>
              <a:t>r</a:t>
            </a:r>
            <a:r>
              <a:rPr lang="en-GB" dirty="0" smtClean="0"/>
              <a:t>-process (</a:t>
            </a:r>
            <a:r>
              <a:rPr lang="en-GB" i="1" dirty="0" smtClean="0"/>
              <a:t>rapid</a:t>
            </a:r>
            <a:r>
              <a:rPr lang="en-GB" dirty="0" smtClean="0"/>
              <a:t>)</a:t>
            </a:r>
          </a:p>
          <a:p>
            <a:pPr lvl="2"/>
            <a:r>
              <a:rPr lang="en-GB" dirty="0" smtClean="0"/>
              <a:t>occurs in very neutron-rich environment—we think during supernovae</a:t>
            </a:r>
          </a:p>
          <a:p>
            <a:pPr lvl="2"/>
            <a:r>
              <a:rPr lang="en-GB" dirty="0" smtClean="0">
                <a:ea typeface="Cambria Math"/>
              </a:rPr>
              <a:t>adds neutrons </a:t>
            </a:r>
            <a:r>
              <a:rPr lang="en-GB" i="1" dirty="0" smtClean="0">
                <a:ea typeface="Cambria Math"/>
              </a:rPr>
              <a:t>rapidly</a:t>
            </a:r>
            <a:r>
              <a:rPr lang="en-GB" dirty="0" smtClean="0">
                <a:ea typeface="Cambria Math"/>
              </a:rPr>
              <a:t>, so many neutrons are added before the nucleus has time to decay</a:t>
            </a:r>
          </a:p>
          <a:p>
            <a:pPr lvl="2"/>
            <a:r>
              <a:rPr lang="en-GB" dirty="0" smtClean="0">
                <a:ea typeface="Cambria Math"/>
              </a:rPr>
              <a:t>therefore initially makes highly unstable, very neutron-rich nuclei which subsequently decay to stable isotopes via </a:t>
            </a:r>
            <a:r>
              <a:rPr lang="el-GR" dirty="0" smtClean="0">
                <a:ea typeface="Cambria Math"/>
              </a:rPr>
              <a:t>β</a:t>
            </a:r>
            <a:r>
              <a:rPr lang="en-GB" dirty="0" smtClean="0">
                <a:ea typeface="Cambria Math"/>
              </a:rPr>
              <a:t> decay </a:t>
            </a:r>
          </a:p>
          <a:p>
            <a:pPr lvl="3"/>
            <a:r>
              <a:rPr lang="en-GB" dirty="0" smtClean="0">
                <a:ea typeface="Cambria Math"/>
              </a:rPr>
              <a:t>each </a:t>
            </a:r>
            <a:r>
              <a:rPr lang="el-GR" dirty="0" smtClean="0">
                <a:ea typeface="Cambria Math"/>
              </a:rPr>
              <a:t>β</a:t>
            </a:r>
            <a:r>
              <a:rPr lang="en-GB" dirty="0" smtClean="0">
                <a:ea typeface="Cambria Math"/>
              </a:rPr>
              <a:t> decay converts one neutron to a proton</a:t>
            </a:r>
          </a:p>
          <a:p>
            <a:pPr lvl="3"/>
            <a:r>
              <a:rPr lang="en-GB" dirty="0" smtClean="0">
                <a:ea typeface="Cambria Math"/>
              </a:rPr>
              <a:t>therefore cannot make any nucleus which has a stable isobar with the same mass number but smaller atomic number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Neutron capture processes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Three basic types</a:t>
            </a:r>
          </a:p>
          <a:p>
            <a:pPr lvl="1"/>
            <a:r>
              <a:rPr lang="en-GB" dirty="0" smtClean="0"/>
              <a:t>p-process </a:t>
            </a:r>
          </a:p>
          <a:p>
            <a:pPr lvl="2"/>
            <a:r>
              <a:rPr lang="en-GB" dirty="0" smtClean="0"/>
              <a:t>probably occurs in supernovae</a:t>
            </a:r>
          </a:p>
          <a:p>
            <a:pPr lvl="2"/>
            <a:r>
              <a:rPr lang="en-GB" dirty="0" smtClean="0">
                <a:ea typeface="Cambria Math"/>
              </a:rPr>
              <a:t>creates rare neutron-poor isotopes, either by adding protons or by knocking out neutrons</a:t>
            </a:r>
          </a:p>
          <a:p>
            <a:pPr lvl="2"/>
            <a:r>
              <a:rPr lang="en-GB" dirty="0" smtClean="0">
                <a:ea typeface="Cambria Math"/>
              </a:rPr>
              <a:t>responsible for making isotopes which are to the </a:t>
            </a:r>
            <a:r>
              <a:rPr lang="en-GB" i="1" dirty="0" smtClean="0">
                <a:ea typeface="Cambria Math"/>
              </a:rPr>
              <a:t>left</a:t>
            </a:r>
            <a:r>
              <a:rPr lang="en-GB" dirty="0" smtClean="0">
                <a:ea typeface="Cambria Math"/>
              </a:rPr>
              <a:t> of the s-process path, therefore not accessible by either the s-process itself or the r-process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U-Turn Arrow 16"/>
          <p:cNvSpPr/>
          <p:nvPr/>
        </p:nvSpPr>
        <p:spPr>
          <a:xfrm rot="10800000" flipV="1">
            <a:off x="5508104" y="1916832"/>
            <a:ext cx="2736304" cy="2736304"/>
          </a:xfrm>
          <a:prstGeom prst="uturnArrow">
            <a:avLst>
              <a:gd name="adj1" fmla="val 8619"/>
              <a:gd name="adj2" fmla="val 10584"/>
              <a:gd name="adj3" fmla="val 10585"/>
              <a:gd name="adj4" fmla="val 43750"/>
              <a:gd name="adj5" fmla="val 363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Bent-Up Arrow 10"/>
          <p:cNvSpPr/>
          <p:nvPr/>
        </p:nvSpPr>
        <p:spPr>
          <a:xfrm flipV="1">
            <a:off x="6588224" y="3429001"/>
            <a:ext cx="1080120" cy="1152128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U-Turn Arrow 8"/>
          <p:cNvSpPr/>
          <p:nvPr/>
        </p:nvSpPr>
        <p:spPr>
          <a:xfrm rot="10800000">
            <a:off x="1475656" y="3789040"/>
            <a:ext cx="4464496" cy="1008112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2771800" y="3212977"/>
            <a:ext cx="1872208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add neutron</a:t>
            </a:r>
            <a:endParaRPr lang="en-GB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s-process path</a:t>
            </a:r>
            <a:endParaRPr lang="en-GB" dirty="0"/>
          </a:p>
        </p:txBody>
      </p:sp>
      <p:sp>
        <p:nvSpPr>
          <p:cNvPr id="6" name="Flowchart: Data 5"/>
          <p:cNvSpPr/>
          <p:nvPr/>
        </p:nvSpPr>
        <p:spPr>
          <a:xfrm>
            <a:off x="827584" y="3068961"/>
            <a:ext cx="2232248" cy="936104"/>
          </a:xfrm>
          <a:prstGeom prst="flowChartInputOutpu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/>
              <a:t>stable isotope</a:t>
            </a:r>
            <a:endParaRPr lang="en-GB" sz="2000" b="1" dirty="0"/>
          </a:p>
        </p:txBody>
      </p:sp>
      <p:sp>
        <p:nvSpPr>
          <p:cNvPr id="8" name="Flowchart: Decision 7"/>
          <p:cNvSpPr/>
          <p:nvPr/>
        </p:nvSpPr>
        <p:spPr>
          <a:xfrm>
            <a:off x="4644008" y="2888795"/>
            <a:ext cx="2304256" cy="1368152"/>
          </a:xfrm>
          <a:prstGeom prst="flowChartDecisi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stable isotope?</a:t>
            </a:r>
            <a:endParaRPr lang="en-GB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347864" y="4499829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yes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20272" y="3383851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no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3" name="Flowchart: Process 12"/>
          <p:cNvSpPr/>
          <p:nvPr/>
        </p:nvSpPr>
        <p:spPr>
          <a:xfrm>
            <a:off x="6444208" y="4617279"/>
            <a:ext cx="1944216" cy="1368152"/>
          </a:xfrm>
          <a:prstGeom prst="flowChart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decay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(probably </a:t>
            </a:r>
            <a:r>
              <a:rPr lang="el-GR" dirty="0" smtClean="0"/>
              <a:t>β</a:t>
            </a:r>
            <a:r>
              <a:rPr lang="en-GB" dirty="0" smtClean="0"/>
              <a:t> decay, maybe electron capture)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611560" y="5157192"/>
            <a:ext cx="51845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Repeat until </a:t>
            </a:r>
            <a:r>
              <a:rPr lang="en-GB" sz="2400" baseline="30000" dirty="0" smtClean="0"/>
              <a:t>209</a:t>
            </a:r>
            <a:r>
              <a:rPr lang="en-GB" sz="2400" dirty="0" smtClean="0"/>
              <a:t>Bi, where it ends because </a:t>
            </a:r>
            <a:r>
              <a:rPr lang="en-GB" sz="2400" baseline="30000" dirty="0" smtClean="0"/>
              <a:t>210</a:t>
            </a:r>
            <a:r>
              <a:rPr lang="en-GB" sz="2400" dirty="0" smtClean="0"/>
              <a:t>Po </a:t>
            </a:r>
            <a:r>
              <a:rPr lang="el-GR" sz="2400" dirty="0" smtClean="0"/>
              <a:t>α</a:t>
            </a:r>
            <a:r>
              <a:rPr lang="en-GB" sz="2400" dirty="0" smtClean="0"/>
              <a:t>-decays, forming a loop back to </a:t>
            </a:r>
            <a:r>
              <a:rPr lang="en-GB" sz="2400" baseline="30000" dirty="0" smtClean="0"/>
              <a:t>206</a:t>
            </a:r>
            <a:r>
              <a:rPr lang="en-GB" sz="2400" dirty="0" smtClean="0"/>
              <a:t>Pb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U-Turn Arrow 16"/>
          <p:cNvSpPr/>
          <p:nvPr/>
        </p:nvSpPr>
        <p:spPr>
          <a:xfrm rot="10800000" flipV="1">
            <a:off x="5508104" y="1916832"/>
            <a:ext cx="2736304" cy="2736304"/>
          </a:xfrm>
          <a:prstGeom prst="uturnArrow">
            <a:avLst>
              <a:gd name="adj1" fmla="val 8619"/>
              <a:gd name="adj2" fmla="val 10584"/>
              <a:gd name="adj3" fmla="val 10585"/>
              <a:gd name="adj4" fmla="val 43750"/>
              <a:gd name="adj5" fmla="val 363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Bent-Up Arrow 10"/>
          <p:cNvSpPr/>
          <p:nvPr/>
        </p:nvSpPr>
        <p:spPr>
          <a:xfrm flipV="1">
            <a:off x="6588224" y="3429001"/>
            <a:ext cx="1080120" cy="792087"/>
          </a:xfrm>
          <a:prstGeom prst="bentUpArrow">
            <a:avLst>
              <a:gd name="adj1" fmla="val 38582"/>
              <a:gd name="adj2" fmla="val 32923"/>
              <a:gd name="adj3" fmla="val 295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r-process path</a:t>
            </a:r>
            <a:endParaRPr lang="en-GB" dirty="0"/>
          </a:p>
        </p:txBody>
      </p:sp>
      <p:sp>
        <p:nvSpPr>
          <p:cNvPr id="6" name="Flowchart: Data 5"/>
          <p:cNvSpPr/>
          <p:nvPr/>
        </p:nvSpPr>
        <p:spPr>
          <a:xfrm>
            <a:off x="827584" y="3068961"/>
            <a:ext cx="2232248" cy="936104"/>
          </a:xfrm>
          <a:prstGeom prst="flowChartInputOutpu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/>
              <a:t>stable isotope</a:t>
            </a:r>
            <a:endParaRPr lang="en-GB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020272" y="3383851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no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3" name="Flowchart: Process 12"/>
          <p:cNvSpPr/>
          <p:nvPr/>
        </p:nvSpPr>
        <p:spPr>
          <a:xfrm>
            <a:off x="6444208" y="4221088"/>
            <a:ext cx="1944216" cy="683929"/>
          </a:xfrm>
          <a:prstGeom prst="flowChart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β</a:t>
            </a:r>
            <a:r>
              <a:rPr lang="en-GB" b="1" dirty="0" smtClean="0"/>
              <a:t> decay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611560" y="5157192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The initial neutron influx only happens once, followed by many </a:t>
            </a:r>
            <a:r>
              <a:rPr lang="el-GR" sz="2400" dirty="0" smtClean="0"/>
              <a:t>β</a:t>
            </a:r>
            <a:r>
              <a:rPr lang="en-GB" sz="2400" dirty="0" smtClean="0"/>
              <a:t>-decays</a:t>
            </a:r>
            <a:endParaRPr lang="en-GB" sz="2400" dirty="0"/>
          </a:p>
        </p:txBody>
      </p:sp>
      <p:sp>
        <p:nvSpPr>
          <p:cNvPr id="15" name="Chevron 14"/>
          <p:cNvSpPr/>
          <p:nvPr/>
        </p:nvSpPr>
        <p:spPr>
          <a:xfrm>
            <a:off x="2699792" y="3284984"/>
            <a:ext cx="432048" cy="57606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" name="Chevron 15"/>
          <p:cNvSpPr/>
          <p:nvPr/>
        </p:nvSpPr>
        <p:spPr>
          <a:xfrm>
            <a:off x="2987824" y="3284984"/>
            <a:ext cx="432048" cy="57606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Chevron 18"/>
          <p:cNvSpPr/>
          <p:nvPr/>
        </p:nvSpPr>
        <p:spPr>
          <a:xfrm>
            <a:off x="3275856" y="3284984"/>
            <a:ext cx="432048" cy="57606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" name="Chevron 19"/>
          <p:cNvSpPr/>
          <p:nvPr/>
        </p:nvSpPr>
        <p:spPr>
          <a:xfrm>
            <a:off x="3563888" y="3284984"/>
            <a:ext cx="432048" cy="57606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1" name="Chevron 20"/>
          <p:cNvSpPr/>
          <p:nvPr/>
        </p:nvSpPr>
        <p:spPr>
          <a:xfrm>
            <a:off x="4427984" y="3284984"/>
            <a:ext cx="432048" cy="57606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2" name="Chevron 21"/>
          <p:cNvSpPr/>
          <p:nvPr/>
        </p:nvSpPr>
        <p:spPr>
          <a:xfrm>
            <a:off x="4139952" y="3284984"/>
            <a:ext cx="432048" cy="57606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3" name="Chevron 22"/>
          <p:cNvSpPr/>
          <p:nvPr/>
        </p:nvSpPr>
        <p:spPr>
          <a:xfrm>
            <a:off x="3851920" y="3284984"/>
            <a:ext cx="432048" cy="57606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31840" y="2636912"/>
            <a:ext cx="1512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add many neutrons</a:t>
            </a:r>
            <a:endParaRPr lang="en-GB" sz="2000" b="1" dirty="0"/>
          </a:p>
        </p:txBody>
      </p:sp>
      <p:sp>
        <p:nvSpPr>
          <p:cNvPr id="25" name="Flowchart: Data 24"/>
          <p:cNvSpPr/>
          <p:nvPr/>
        </p:nvSpPr>
        <p:spPr>
          <a:xfrm>
            <a:off x="6084168" y="5373216"/>
            <a:ext cx="2232248" cy="936104"/>
          </a:xfrm>
          <a:prstGeom prst="flowChartInputOutpu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/>
              <a:t>stable isotope</a:t>
            </a:r>
            <a:endParaRPr lang="en-GB" sz="2000" b="1" dirty="0"/>
          </a:p>
        </p:txBody>
      </p:sp>
      <p:sp>
        <p:nvSpPr>
          <p:cNvPr id="26" name="Bent-Up Arrow 25"/>
          <p:cNvSpPr/>
          <p:nvPr/>
        </p:nvSpPr>
        <p:spPr>
          <a:xfrm rot="5400000">
            <a:off x="5057981" y="4707069"/>
            <a:ext cx="2016224" cy="756230"/>
          </a:xfrm>
          <a:prstGeom prst="bentUpArrow">
            <a:avLst>
              <a:gd name="adj1" fmla="val 35775"/>
              <a:gd name="adj2" fmla="val 41597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5652120" y="558924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yes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8" name="Flowchart: Decision 7"/>
          <p:cNvSpPr/>
          <p:nvPr/>
        </p:nvSpPr>
        <p:spPr>
          <a:xfrm>
            <a:off x="4644008" y="2888795"/>
            <a:ext cx="2304256" cy="1368152"/>
          </a:xfrm>
          <a:prstGeom prst="flowChartDecisi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stable isotope?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s- and r-process paths</a:t>
            </a:r>
            <a:endParaRPr lang="en-GB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9073" y="1527053"/>
            <a:ext cx="8532000" cy="52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reeform 3"/>
          <p:cNvSpPr/>
          <p:nvPr/>
        </p:nvSpPr>
        <p:spPr>
          <a:xfrm>
            <a:off x="1057275" y="4148138"/>
            <a:ext cx="2071688" cy="1200150"/>
          </a:xfrm>
          <a:custGeom>
            <a:avLst/>
            <a:gdLst>
              <a:gd name="connsiteX0" fmla="*/ 0 w 2071688"/>
              <a:gd name="connsiteY0" fmla="*/ 1200150 h 1200150"/>
              <a:gd name="connsiteX1" fmla="*/ 209550 w 2071688"/>
              <a:gd name="connsiteY1" fmla="*/ 1195387 h 1200150"/>
              <a:gd name="connsiteX2" fmla="*/ 161925 w 2071688"/>
              <a:gd name="connsiteY2" fmla="*/ 1147762 h 1200150"/>
              <a:gd name="connsiteX3" fmla="*/ 223838 w 2071688"/>
              <a:gd name="connsiteY3" fmla="*/ 1147762 h 1200150"/>
              <a:gd name="connsiteX4" fmla="*/ 195263 w 2071688"/>
              <a:gd name="connsiteY4" fmla="*/ 1100137 h 1200150"/>
              <a:gd name="connsiteX5" fmla="*/ 328613 w 2071688"/>
              <a:gd name="connsiteY5" fmla="*/ 1100137 h 1200150"/>
              <a:gd name="connsiteX6" fmla="*/ 290513 w 2071688"/>
              <a:gd name="connsiteY6" fmla="*/ 1052512 h 1200150"/>
              <a:gd name="connsiteX7" fmla="*/ 342900 w 2071688"/>
              <a:gd name="connsiteY7" fmla="*/ 1047750 h 1200150"/>
              <a:gd name="connsiteX8" fmla="*/ 290513 w 2071688"/>
              <a:gd name="connsiteY8" fmla="*/ 1004887 h 1200150"/>
              <a:gd name="connsiteX9" fmla="*/ 409575 w 2071688"/>
              <a:gd name="connsiteY9" fmla="*/ 995362 h 1200150"/>
              <a:gd name="connsiteX10" fmla="*/ 371475 w 2071688"/>
              <a:gd name="connsiteY10" fmla="*/ 952500 h 1200150"/>
              <a:gd name="connsiteX11" fmla="*/ 423863 w 2071688"/>
              <a:gd name="connsiteY11" fmla="*/ 942975 h 1200150"/>
              <a:gd name="connsiteX12" fmla="*/ 376238 w 2071688"/>
              <a:gd name="connsiteY12" fmla="*/ 890587 h 1200150"/>
              <a:gd name="connsiteX13" fmla="*/ 623888 w 2071688"/>
              <a:gd name="connsiteY13" fmla="*/ 890587 h 1200150"/>
              <a:gd name="connsiteX14" fmla="*/ 571500 w 2071688"/>
              <a:gd name="connsiteY14" fmla="*/ 785812 h 1200150"/>
              <a:gd name="connsiteX15" fmla="*/ 723900 w 2071688"/>
              <a:gd name="connsiteY15" fmla="*/ 785812 h 1200150"/>
              <a:gd name="connsiteX16" fmla="*/ 690563 w 2071688"/>
              <a:gd name="connsiteY16" fmla="*/ 719137 h 1200150"/>
              <a:gd name="connsiteX17" fmla="*/ 719138 w 2071688"/>
              <a:gd name="connsiteY17" fmla="*/ 714375 h 1200150"/>
              <a:gd name="connsiteX18" fmla="*/ 671513 w 2071688"/>
              <a:gd name="connsiteY18" fmla="*/ 681037 h 1200150"/>
              <a:gd name="connsiteX19" fmla="*/ 823913 w 2071688"/>
              <a:gd name="connsiteY19" fmla="*/ 676275 h 1200150"/>
              <a:gd name="connsiteX20" fmla="*/ 776288 w 2071688"/>
              <a:gd name="connsiteY20" fmla="*/ 623887 h 1200150"/>
              <a:gd name="connsiteX21" fmla="*/ 828675 w 2071688"/>
              <a:gd name="connsiteY21" fmla="*/ 623887 h 1200150"/>
              <a:gd name="connsiteX22" fmla="*/ 785813 w 2071688"/>
              <a:gd name="connsiteY22" fmla="*/ 571500 h 1200150"/>
              <a:gd name="connsiteX23" fmla="*/ 1023938 w 2071688"/>
              <a:gd name="connsiteY23" fmla="*/ 571500 h 1200150"/>
              <a:gd name="connsiteX24" fmla="*/ 976313 w 2071688"/>
              <a:gd name="connsiteY24" fmla="*/ 528637 h 1200150"/>
              <a:gd name="connsiteX25" fmla="*/ 1023938 w 2071688"/>
              <a:gd name="connsiteY25" fmla="*/ 538162 h 1200150"/>
              <a:gd name="connsiteX26" fmla="*/ 990600 w 2071688"/>
              <a:gd name="connsiteY26" fmla="*/ 481012 h 1200150"/>
              <a:gd name="connsiteX27" fmla="*/ 1247775 w 2071688"/>
              <a:gd name="connsiteY27" fmla="*/ 471487 h 1200150"/>
              <a:gd name="connsiteX28" fmla="*/ 1195388 w 2071688"/>
              <a:gd name="connsiteY28" fmla="*/ 438150 h 1200150"/>
              <a:gd name="connsiteX29" fmla="*/ 1238250 w 2071688"/>
              <a:gd name="connsiteY29" fmla="*/ 428625 h 1200150"/>
              <a:gd name="connsiteX30" fmla="*/ 1204913 w 2071688"/>
              <a:gd name="connsiteY30" fmla="*/ 385762 h 1200150"/>
              <a:gd name="connsiteX31" fmla="*/ 1438275 w 2071688"/>
              <a:gd name="connsiteY31" fmla="*/ 371475 h 1200150"/>
              <a:gd name="connsiteX32" fmla="*/ 1400175 w 2071688"/>
              <a:gd name="connsiteY32" fmla="*/ 314325 h 1200150"/>
              <a:gd name="connsiteX33" fmla="*/ 1447800 w 2071688"/>
              <a:gd name="connsiteY33" fmla="*/ 309562 h 1200150"/>
              <a:gd name="connsiteX34" fmla="*/ 1414463 w 2071688"/>
              <a:gd name="connsiteY34" fmla="*/ 261937 h 1200150"/>
              <a:gd name="connsiteX35" fmla="*/ 1647825 w 2071688"/>
              <a:gd name="connsiteY35" fmla="*/ 261937 h 1200150"/>
              <a:gd name="connsiteX36" fmla="*/ 1595438 w 2071688"/>
              <a:gd name="connsiteY36" fmla="*/ 223837 h 1200150"/>
              <a:gd name="connsiteX37" fmla="*/ 1647825 w 2071688"/>
              <a:gd name="connsiteY37" fmla="*/ 219075 h 1200150"/>
              <a:gd name="connsiteX38" fmla="*/ 1604963 w 2071688"/>
              <a:gd name="connsiteY38" fmla="*/ 157162 h 1200150"/>
              <a:gd name="connsiteX39" fmla="*/ 1852613 w 2071688"/>
              <a:gd name="connsiteY39" fmla="*/ 166687 h 1200150"/>
              <a:gd name="connsiteX40" fmla="*/ 1800225 w 2071688"/>
              <a:gd name="connsiteY40" fmla="*/ 119062 h 1200150"/>
              <a:gd name="connsiteX41" fmla="*/ 1857375 w 2071688"/>
              <a:gd name="connsiteY41" fmla="*/ 109537 h 1200150"/>
              <a:gd name="connsiteX42" fmla="*/ 1833563 w 2071688"/>
              <a:gd name="connsiteY42" fmla="*/ 66675 h 1200150"/>
              <a:gd name="connsiteX43" fmla="*/ 2066925 w 2071688"/>
              <a:gd name="connsiteY43" fmla="*/ 66675 h 1200150"/>
              <a:gd name="connsiteX44" fmla="*/ 2009775 w 2071688"/>
              <a:gd name="connsiteY44" fmla="*/ 0 h 1200150"/>
              <a:gd name="connsiteX45" fmla="*/ 2071688 w 2071688"/>
              <a:gd name="connsiteY45" fmla="*/ 4762 h 120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2071688" h="1200150">
                <a:moveTo>
                  <a:pt x="0" y="1200150"/>
                </a:moveTo>
                <a:lnTo>
                  <a:pt x="209550" y="1195387"/>
                </a:lnTo>
                <a:lnTo>
                  <a:pt x="161925" y="1147762"/>
                </a:lnTo>
                <a:lnTo>
                  <a:pt x="223838" y="1147762"/>
                </a:lnTo>
                <a:lnTo>
                  <a:pt x="195263" y="1100137"/>
                </a:lnTo>
                <a:lnTo>
                  <a:pt x="328613" y="1100137"/>
                </a:lnTo>
                <a:lnTo>
                  <a:pt x="290513" y="1052512"/>
                </a:lnTo>
                <a:lnTo>
                  <a:pt x="342900" y="1047750"/>
                </a:lnTo>
                <a:lnTo>
                  <a:pt x="290513" y="1004887"/>
                </a:lnTo>
                <a:lnTo>
                  <a:pt x="409575" y="995362"/>
                </a:lnTo>
                <a:lnTo>
                  <a:pt x="371475" y="952500"/>
                </a:lnTo>
                <a:lnTo>
                  <a:pt x="423863" y="942975"/>
                </a:lnTo>
                <a:lnTo>
                  <a:pt x="376238" y="890587"/>
                </a:lnTo>
                <a:lnTo>
                  <a:pt x="623888" y="890587"/>
                </a:lnTo>
                <a:lnTo>
                  <a:pt x="571500" y="785812"/>
                </a:lnTo>
                <a:lnTo>
                  <a:pt x="723900" y="785812"/>
                </a:lnTo>
                <a:lnTo>
                  <a:pt x="690563" y="719137"/>
                </a:lnTo>
                <a:lnTo>
                  <a:pt x="719138" y="714375"/>
                </a:lnTo>
                <a:lnTo>
                  <a:pt x="671513" y="681037"/>
                </a:lnTo>
                <a:lnTo>
                  <a:pt x="823913" y="676275"/>
                </a:lnTo>
                <a:lnTo>
                  <a:pt x="776288" y="623887"/>
                </a:lnTo>
                <a:lnTo>
                  <a:pt x="828675" y="623887"/>
                </a:lnTo>
                <a:lnTo>
                  <a:pt x="785813" y="571500"/>
                </a:lnTo>
                <a:lnTo>
                  <a:pt x="1023938" y="571500"/>
                </a:lnTo>
                <a:lnTo>
                  <a:pt x="976313" y="528637"/>
                </a:lnTo>
                <a:lnTo>
                  <a:pt x="1023938" y="538162"/>
                </a:lnTo>
                <a:lnTo>
                  <a:pt x="990600" y="481012"/>
                </a:lnTo>
                <a:lnTo>
                  <a:pt x="1247775" y="471487"/>
                </a:lnTo>
                <a:lnTo>
                  <a:pt x="1195388" y="438150"/>
                </a:lnTo>
                <a:lnTo>
                  <a:pt x="1238250" y="428625"/>
                </a:lnTo>
                <a:lnTo>
                  <a:pt x="1204913" y="385762"/>
                </a:lnTo>
                <a:lnTo>
                  <a:pt x="1438275" y="371475"/>
                </a:lnTo>
                <a:lnTo>
                  <a:pt x="1400175" y="314325"/>
                </a:lnTo>
                <a:lnTo>
                  <a:pt x="1447800" y="309562"/>
                </a:lnTo>
                <a:lnTo>
                  <a:pt x="1414463" y="261937"/>
                </a:lnTo>
                <a:lnTo>
                  <a:pt x="1647825" y="261937"/>
                </a:lnTo>
                <a:lnTo>
                  <a:pt x="1595438" y="223837"/>
                </a:lnTo>
                <a:lnTo>
                  <a:pt x="1647825" y="219075"/>
                </a:lnTo>
                <a:lnTo>
                  <a:pt x="1604963" y="157162"/>
                </a:lnTo>
                <a:lnTo>
                  <a:pt x="1852613" y="166687"/>
                </a:lnTo>
                <a:lnTo>
                  <a:pt x="1800225" y="119062"/>
                </a:lnTo>
                <a:lnTo>
                  <a:pt x="1857375" y="109537"/>
                </a:lnTo>
                <a:lnTo>
                  <a:pt x="1833563" y="66675"/>
                </a:lnTo>
                <a:lnTo>
                  <a:pt x="2066925" y="66675"/>
                </a:lnTo>
                <a:lnTo>
                  <a:pt x="2009775" y="0"/>
                </a:lnTo>
                <a:lnTo>
                  <a:pt x="2071688" y="4762"/>
                </a:lnTo>
              </a:path>
            </a:pathLst>
          </a:cu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reeform 6"/>
          <p:cNvSpPr/>
          <p:nvPr/>
        </p:nvSpPr>
        <p:spPr>
          <a:xfrm>
            <a:off x="3052763" y="2690813"/>
            <a:ext cx="2524125" cy="1457325"/>
          </a:xfrm>
          <a:custGeom>
            <a:avLst/>
            <a:gdLst>
              <a:gd name="connsiteX0" fmla="*/ 66675 w 2524125"/>
              <a:gd name="connsiteY0" fmla="*/ 1457325 h 1457325"/>
              <a:gd name="connsiteX1" fmla="*/ 4762 w 2524125"/>
              <a:gd name="connsiteY1" fmla="*/ 1404937 h 1457325"/>
              <a:gd name="connsiteX2" fmla="*/ 76200 w 2524125"/>
              <a:gd name="connsiteY2" fmla="*/ 1400175 h 1457325"/>
              <a:gd name="connsiteX3" fmla="*/ 19050 w 2524125"/>
              <a:gd name="connsiteY3" fmla="*/ 1357312 h 1457325"/>
              <a:gd name="connsiteX4" fmla="*/ 76200 w 2524125"/>
              <a:gd name="connsiteY4" fmla="*/ 1357312 h 1457325"/>
              <a:gd name="connsiteX5" fmla="*/ 0 w 2524125"/>
              <a:gd name="connsiteY5" fmla="*/ 1304925 h 1457325"/>
              <a:gd name="connsiteX6" fmla="*/ 280987 w 2524125"/>
              <a:gd name="connsiteY6" fmla="*/ 1314450 h 1457325"/>
              <a:gd name="connsiteX7" fmla="*/ 185737 w 2524125"/>
              <a:gd name="connsiteY7" fmla="*/ 1190625 h 1457325"/>
              <a:gd name="connsiteX8" fmla="*/ 481012 w 2524125"/>
              <a:gd name="connsiteY8" fmla="*/ 1195387 h 1457325"/>
              <a:gd name="connsiteX9" fmla="*/ 433387 w 2524125"/>
              <a:gd name="connsiteY9" fmla="*/ 1157287 h 1457325"/>
              <a:gd name="connsiteX10" fmla="*/ 485775 w 2524125"/>
              <a:gd name="connsiteY10" fmla="*/ 1152525 h 1457325"/>
              <a:gd name="connsiteX11" fmla="*/ 433387 w 2524125"/>
              <a:gd name="connsiteY11" fmla="*/ 1100137 h 1457325"/>
              <a:gd name="connsiteX12" fmla="*/ 676275 w 2524125"/>
              <a:gd name="connsiteY12" fmla="*/ 1114425 h 1457325"/>
              <a:gd name="connsiteX13" fmla="*/ 614362 w 2524125"/>
              <a:gd name="connsiteY13" fmla="*/ 1047750 h 1457325"/>
              <a:gd name="connsiteX14" fmla="*/ 671512 w 2524125"/>
              <a:gd name="connsiteY14" fmla="*/ 1042987 h 1457325"/>
              <a:gd name="connsiteX15" fmla="*/ 642937 w 2524125"/>
              <a:gd name="connsiteY15" fmla="*/ 1000125 h 1457325"/>
              <a:gd name="connsiteX16" fmla="*/ 900112 w 2524125"/>
              <a:gd name="connsiteY16" fmla="*/ 1004887 h 1457325"/>
              <a:gd name="connsiteX17" fmla="*/ 842962 w 2524125"/>
              <a:gd name="connsiteY17" fmla="*/ 952500 h 1457325"/>
              <a:gd name="connsiteX18" fmla="*/ 900112 w 2524125"/>
              <a:gd name="connsiteY18" fmla="*/ 947737 h 1457325"/>
              <a:gd name="connsiteX19" fmla="*/ 833437 w 2524125"/>
              <a:gd name="connsiteY19" fmla="*/ 895350 h 1457325"/>
              <a:gd name="connsiteX20" fmla="*/ 985837 w 2524125"/>
              <a:gd name="connsiteY20" fmla="*/ 900112 h 1457325"/>
              <a:gd name="connsiteX21" fmla="*/ 923925 w 2524125"/>
              <a:gd name="connsiteY21" fmla="*/ 842962 h 1457325"/>
              <a:gd name="connsiteX22" fmla="*/ 976312 w 2524125"/>
              <a:gd name="connsiteY22" fmla="*/ 838200 h 1457325"/>
              <a:gd name="connsiteX23" fmla="*/ 952500 w 2524125"/>
              <a:gd name="connsiteY23" fmla="*/ 800100 h 1457325"/>
              <a:gd name="connsiteX24" fmla="*/ 1190625 w 2524125"/>
              <a:gd name="connsiteY24" fmla="*/ 790575 h 1457325"/>
              <a:gd name="connsiteX25" fmla="*/ 1138237 w 2524125"/>
              <a:gd name="connsiteY25" fmla="*/ 742950 h 1457325"/>
              <a:gd name="connsiteX26" fmla="*/ 1200150 w 2524125"/>
              <a:gd name="connsiteY26" fmla="*/ 733425 h 1457325"/>
              <a:gd name="connsiteX27" fmla="*/ 1147762 w 2524125"/>
              <a:gd name="connsiteY27" fmla="*/ 695325 h 1457325"/>
              <a:gd name="connsiteX28" fmla="*/ 1390650 w 2524125"/>
              <a:gd name="connsiteY28" fmla="*/ 681037 h 1457325"/>
              <a:gd name="connsiteX29" fmla="*/ 1333500 w 2524125"/>
              <a:gd name="connsiteY29" fmla="*/ 638175 h 1457325"/>
              <a:gd name="connsiteX30" fmla="*/ 1395412 w 2524125"/>
              <a:gd name="connsiteY30" fmla="*/ 633412 h 1457325"/>
              <a:gd name="connsiteX31" fmla="*/ 1343025 w 2524125"/>
              <a:gd name="connsiteY31" fmla="*/ 585787 h 1457325"/>
              <a:gd name="connsiteX32" fmla="*/ 1509712 w 2524125"/>
              <a:gd name="connsiteY32" fmla="*/ 576262 h 1457325"/>
              <a:gd name="connsiteX33" fmla="*/ 1433512 w 2524125"/>
              <a:gd name="connsiteY33" fmla="*/ 538162 h 1457325"/>
              <a:gd name="connsiteX34" fmla="*/ 1509712 w 2524125"/>
              <a:gd name="connsiteY34" fmla="*/ 538162 h 1457325"/>
              <a:gd name="connsiteX35" fmla="*/ 1462087 w 2524125"/>
              <a:gd name="connsiteY35" fmla="*/ 481012 h 1457325"/>
              <a:gd name="connsiteX36" fmla="*/ 1714500 w 2524125"/>
              <a:gd name="connsiteY36" fmla="*/ 481012 h 1457325"/>
              <a:gd name="connsiteX37" fmla="*/ 1666875 w 2524125"/>
              <a:gd name="connsiteY37" fmla="*/ 423862 h 1457325"/>
              <a:gd name="connsiteX38" fmla="*/ 1814512 w 2524125"/>
              <a:gd name="connsiteY38" fmla="*/ 428625 h 1457325"/>
              <a:gd name="connsiteX39" fmla="*/ 1771650 w 2524125"/>
              <a:gd name="connsiteY39" fmla="*/ 371475 h 1457325"/>
              <a:gd name="connsiteX40" fmla="*/ 1909762 w 2524125"/>
              <a:gd name="connsiteY40" fmla="*/ 376237 h 1457325"/>
              <a:gd name="connsiteX41" fmla="*/ 1871662 w 2524125"/>
              <a:gd name="connsiteY41" fmla="*/ 323850 h 1457325"/>
              <a:gd name="connsiteX42" fmla="*/ 1933575 w 2524125"/>
              <a:gd name="connsiteY42" fmla="*/ 328612 h 1457325"/>
              <a:gd name="connsiteX43" fmla="*/ 1885950 w 2524125"/>
              <a:gd name="connsiteY43" fmla="*/ 266700 h 1457325"/>
              <a:gd name="connsiteX44" fmla="*/ 2119312 w 2524125"/>
              <a:gd name="connsiteY44" fmla="*/ 276225 h 1457325"/>
              <a:gd name="connsiteX45" fmla="*/ 2071687 w 2524125"/>
              <a:gd name="connsiteY45" fmla="*/ 223837 h 1457325"/>
              <a:gd name="connsiteX46" fmla="*/ 2124075 w 2524125"/>
              <a:gd name="connsiteY46" fmla="*/ 223837 h 1457325"/>
              <a:gd name="connsiteX47" fmla="*/ 2085975 w 2524125"/>
              <a:gd name="connsiteY47" fmla="*/ 161925 h 1457325"/>
              <a:gd name="connsiteX48" fmla="*/ 2324100 w 2524125"/>
              <a:gd name="connsiteY48" fmla="*/ 161925 h 1457325"/>
              <a:gd name="connsiteX49" fmla="*/ 2266950 w 2524125"/>
              <a:gd name="connsiteY49" fmla="*/ 104775 h 1457325"/>
              <a:gd name="connsiteX50" fmla="*/ 2338387 w 2524125"/>
              <a:gd name="connsiteY50" fmla="*/ 114300 h 1457325"/>
              <a:gd name="connsiteX51" fmla="*/ 2305050 w 2524125"/>
              <a:gd name="connsiteY51" fmla="*/ 52387 h 1457325"/>
              <a:gd name="connsiteX52" fmla="*/ 2519362 w 2524125"/>
              <a:gd name="connsiteY52" fmla="*/ 57150 h 1457325"/>
              <a:gd name="connsiteX53" fmla="*/ 2524125 w 2524125"/>
              <a:gd name="connsiteY53" fmla="*/ 0 h 1457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524125" h="1457325">
                <a:moveTo>
                  <a:pt x="66675" y="1457325"/>
                </a:moveTo>
                <a:lnTo>
                  <a:pt x="4762" y="1404937"/>
                </a:lnTo>
                <a:lnTo>
                  <a:pt x="76200" y="1400175"/>
                </a:lnTo>
                <a:lnTo>
                  <a:pt x="19050" y="1357312"/>
                </a:lnTo>
                <a:lnTo>
                  <a:pt x="76200" y="1357312"/>
                </a:lnTo>
                <a:lnTo>
                  <a:pt x="0" y="1304925"/>
                </a:lnTo>
                <a:lnTo>
                  <a:pt x="280987" y="1314450"/>
                </a:lnTo>
                <a:lnTo>
                  <a:pt x="185737" y="1190625"/>
                </a:lnTo>
                <a:lnTo>
                  <a:pt x="481012" y="1195387"/>
                </a:lnTo>
                <a:lnTo>
                  <a:pt x="433387" y="1157287"/>
                </a:lnTo>
                <a:lnTo>
                  <a:pt x="485775" y="1152525"/>
                </a:lnTo>
                <a:lnTo>
                  <a:pt x="433387" y="1100137"/>
                </a:lnTo>
                <a:lnTo>
                  <a:pt x="676275" y="1114425"/>
                </a:lnTo>
                <a:lnTo>
                  <a:pt x="614362" y="1047750"/>
                </a:lnTo>
                <a:lnTo>
                  <a:pt x="671512" y="1042987"/>
                </a:lnTo>
                <a:lnTo>
                  <a:pt x="642937" y="1000125"/>
                </a:lnTo>
                <a:lnTo>
                  <a:pt x="900112" y="1004887"/>
                </a:lnTo>
                <a:lnTo>
                  <a:pt x="842962" y="952500"/>
                </a:lnTo>
                <a:lnTo>
                  <a:pt x="900112" y="947737"/>
                </a:lnTo>
                <a:lnTo>
                  <a:pt x="833437" y="895350"/>
                </a:lnTo>
                <a:lnTo>
                  <a:pt x="985837" y="900112"/>
                </a:lnTo>
                <a:lnTo>
                  <a:pt x="923925" y="842962"/>
                </a:lnTo>
                <a:lnTo>
                  <a:pt x="976312" y="838200"/>
                </a:lnTo>
                <a:lnTo>
                  <a:pt x="952500" y="800100"/>
                </a:lnTo>
                <a:lnTo>
                  <a:pt x="1190625" y="790575"/>
                </a:lnTo>
                <a:lnTo>
                  <a:pt x="1138237" y="742950"/>
                </a:lnTo>
                <a:lnTo>
                  <a:pt x="1200150" y="733425"/>
                </a:lnTo>
                <a:lnTo>
                  <a:pt x="1147762" y="695325"/>
                </a:lnTo>
                <a:lnTo>
                  <a:pt x="1390650" y="681037"/>
                </a:lnTo>
                <a:lnTo>
                  <a:pt x="1333500" y="638175"/>
                </a:lnTo>
                <a:lnTo>
                  <a:pt x="1395412" y="633412"/>
                </a:lnTo>
                <a:lnTo>
                  <a:pt x="1343025" y="585787"/>
                </a:lnTo>
                <a:lnTo>
                  <a:pt x="1509712" y="576262"/>
                </a:lnTo>
                <a:lnTo>
                  <a:pt x="1433512" y="538162"/>
                </a:lnTo>
                <a:lnTo>
                  <a:pt x="1509712" y="538162"/>
                </a:lnTo>
                <a:lnTo>
                  <a:pt x="1462087" y="481012"/>
                </a:lnTo>
                <a:lnTo>
                  <a:pt x="1714500" y="481012"/>
                </a:lnTo>
                <a:lnTo>
                  <a:pt x="1666875" y="423862"/>
                </a:lnTo>
                <a:lnTo>
                  <a:pt x="1814512" y="428625"/>
                </a:lnTo>
                <a:lnTo>
                  <a:pt x="1771650" y="371475"/>
                </a:lnTo>
                <a:lnTo>
                  <a:pt x="1909762" y="376237"/>
                </a:lnTo>
                <a:lnTo>
                  <a:pt x="1871662" y="323850"/>
                </a:lnTo>
                <a:lnTo>
                  <a:pt x="1933575" y="328612"/>
                </a:lnTo>
                <a:lnTo>
                  <a:pt x="1885950" y="266700"/>
                </a:lnTo>
                <a:lnTo>
                  <a:pt x="2119312" y="276225"/>
                </a:lnTo>
                <a:lnTo>
                  <a:pt x="2071687" y="223837"/>
                </a:lnTo>
                <a:lnTo>
                  <a:pt x="2124075" y="223837"/>
                </a:lnTo>
                <a:lnTo>
                  <a:pt x="2085975" y="161925"/>
                </a:lnTo>
                <a:lnTo>
                  <a:pt x="2324100" y="161925"/>
                </a:lnTo>
                <a:lnTo>
                  <a:pt x="2266950" y="104775"/>
                </a:lnTo>
                <a:lnTo>
                  <a:pt x="2338387" y="114300"/>
                </a:lnTo>
                <a:lnTo>
                  <a:pt x="2305050" y="52387"/>
                </a:lnTo>
                <a:lnTo>
                  <a:pt x="2519362" y="57150"/>
                </a:lnTo>
                <a:lnTo>
                  <a:pt x="2524125" y="0"/>
                </a:lnTo>
              </a:path>
            </a:pathLst>
          </a:cu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3923928" y="4653136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r-process makes </a:t>
            </a:r>
            <a:r>
              <a:rPr lang="en-GB" i="1" dirty="0" smtClean="0"/>
              <a:t>very</a:t>
            </a:r>
            <a:r>
              <a:rPr lang="en-GB" dirty="0" smtClean="0"/>
              <a:t> unstable nuclei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67546" y="1813560"/>
          <a:ext cx="8208907" cy="1645920"/>
        </p:xfrm>
        <a:graphic>
          <a:graphicData uri="http://schemas.openxmlformats.org/drawingml/2006/table">
            <a:tbl>
              <a:tblPr/>
              <a:tblGrid>
                <a:gridCol w="504054"/>
                <a:gridCol w="387809"/>
                <a:gridCol w="564220"/>
                <a:gridCol w="560262"/>
                <a:gridCol w="564220"/>
                <a:gridCol w="564220"/>
                <a:gridCol w="562240"/>
                <a:gridCol w="560262"/>
                <a:gridCol w="562240"/>
                <a:gridCol w="562240"/>
                <a:gridCol w="562240"/>
                <a:gridCol w="564220"/>
                <a:gridCol w="562240"/>
                <a:gridCol w="564220"/>
                <a:gridCol w="564220"/>
              </a:tblGrid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aseline="-25000" dirty="0"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Rb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72.2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27.8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aseline="-25000" dirty="0"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Kr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0.4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2.3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11.6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11.5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57.0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17.3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aseline="-25000" dirty="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Br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50.7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49.3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aseline="-25000" dirty="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Se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0.9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9.0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7.6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23.5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49.8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9.2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aseline="-25000" dirty="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" name="Freeform 1"/>
          <p:cNvSpPr>
            <a:spLocks/>
          </p:cNvSpPr>
          <p:nvPr/>
        </p:nvSpPr>
        <p:spPr bwMode="auto">
          <a:xfrm>
            <a:off x="2843808" y="3068992"/>
            <a:ext cx="396000" cy="288000"/>
          </a:xfrm>
          <a:custGeom>
            <a:avLst/>
            <a:gdLst/>
            <a:ahLst/>
            <a:cxnLst>
              <a:cxn ang="0">
                <a:pos x="0" y="270"/>
              </a:cxn>
              <a:cxn ang="0">
                <a:pos x="555" y="270"/>
              </a:cxn>
              <a:cxn ang="0">
                <a:pos x="90" y="0"/>
              </a:cxn>
              <a:cxn ang="0">
                <a:pos x="540" y="0"/>
              </a:cxn>
            </a:cxnLst>
            <a:rect l="0" t="0" r="r" b="b"/>
            <a:pathLst>
              <a:path w="555" h="270">
                <a:moveTo>
                  <a:pt x="0" y="270"/>
                </a:moveTo>
                <a:lnTo>
                  <a:pt x="555" y="270"/>
                </a:lnTo>
                <a:lnTo>
                  <a:pt x="90" y="0"/>
                </a:lnTo>
                <a:lnTo>
                  <a:pt x="540" y="0"/>
                </a:lnTo>
              </a:path>
            </a:pathLst>
          </a:cu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reeform 5"/>
          <p:cNvSpPr/>
          <p:nvPr/>
        </p:nvSpPr>
        <p:spPr>
          <a:xfrm>
            <a:off x="3209365" y="1954306"/>
            <a:ext cx="3532094" cy="1111623"/>
          </a:xfrm>
          <a:custGeom>
            <a:avLst/>
            <a:gdLst>
              <a:gd name="connsiteX0" fmla="*/ 0 w 3532094"/>
              <a:gd name="connsiteY0" fmla="*/ 1111623 h 1111623"/>
              <a:gd name="connsiteX1" fmla="*/ 1219200 w 3532094"/>
              <a:gd name="connsiteY1" fmla="*/ 1111623 h 1111623"/>
              <a:gd name="connsiteX2" fmla="*/ 753035 w 3532094"/>
              <a:gd name="connsiteY2" fmla="*/ 824753 h 1111623"/>
              <a:gd name="connsiteX3" fmla="*/ 1272988 w 3532094"/>
              <a:gd name="connsiteY3" fmla="*/ 824753 h 1111623"/>
              <a:gd name="connsiteX4" fmla="*/ 753035 w 3532094"/>
              <a:gd name="connsiteY4" fmla="*/ 573741 h 1111623"/>
              <a:gd name="connsiteX5" fmla="*/ 1201270 w 3532094"/>
              <a:gd name="connsiteY5" fmla="*/ 573741 h 1111623"/>
              <a:gd name="connsiteX6" fmla="*/ 1864659 w 3532094"/>
              <a:gd name="connsiteY6" fmla="*/ 824753 h 1111623"/>
              <a:gd name="connsiteX7" fmla="*/ 2366682 w 3532094"/>
              <a:gd name="connsiteY7" fmla="*/ 824753 h 1111623"/>
              <a:gd name="connsiteX8" fmla="*/ 1828800 w 3532094"/>
              <a:gd name="connsiteY8" fmla="*/ 555812 h 1111623"/>
              <a:gd name="connsiteX9" fmla="*/ 3514164 w 3532094"/>
              <a:gd name="connsiteY9" fmla="*/ 555812 h 1111623"/>
              <a:gd name="connsiteX10" fmla="*/ 2958353 w 3532094"/>
              <a:gd name="connsiteY10" fmla="*/ 268941 h 1111623"/>
              <a:gd name="connsiteX11" fmla="*/ 3532094 w 3532094"/>
              <a:gd name="connsiteY11" fmla="*/ 268941 h 1111623"/>
              <a:gd name="connsiteX12" fmla="*/ 2994211 w 3532094"/>
              <a:gd name="connsiteY12" fmla="*/ 0 h 1111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32094" h="1111623">
                <a:moveTo>
                  <a:pt x="0" y="1111623"/>
                </a:moveTo>
                <a:lnTo>
                  <a:pt x="1219200" y="1111623"/>
                </a:lnTo>
                <a:lnTo>
                  <a:pt x="753035" y="824753"/>
                </a:lnTo>
                <a:lnTo>
                  <a:pt x="1272988" y="824753"/>
                </a:lnTo>
                <a:lnTo>
                  <a:pt x="753035" y="573741"/>
                </a:lnTo>
                <a:lnTo>
                  <a:pt x="1201270" y="573741"/>
                </a:lnTo>
                <a:lnTo>
                  <a:pt x="1864659" y="824753"/>
                </a:lnTo>
                <a:lnTo>
                  <a:pt x="2366682" y="824753"/>
                </a:lnTo>
                <a:lnTo>
                  <a:pt x="1828800" y="555812"/>
                </a:lnTo>
                <a:lnTo>
                  <a:pt x="3514164" y="555812"/>
                </a:lnTo>
                <a:lnTo>
                  <a:pt x="2958353" y="268941"/>
                </a:lnTo>
                <a:lnTo>
                  <a:pt x="3532094" y="268941"/>
                </a:lnTo>
                <a:lnTo>
                  <a:pt x="2994211" y="0"/>
                </a:lnTo>
              </a:path>
            </a:pathLst>
          </a:custGeom>
          <a:ln w="508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67544" y="3717032"/>
            <a:ext cx="648072" cy="2880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467252" y="4077072"/>
            <a:ext cx="648072" cy="2880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467544" y="4437112"/>
            <a:ext cx="648072" cy="28803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467544" y="4797152"/>
            <a:ext cx="648072" cy="2880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187624" y="3671808"/>
            <a:ext cx="2448272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en-GB" sz="2000" dirty="0" smtClean="0"/>
              <a:t>s and r process</a:t>
            </a:r>
          </a:p>
          <a:p>
            <a:pPr>
              <a:spcAft>
                <a:spcPts val="500"/>
              </a:spcAft>
            </a:pPr>
            <a:r>
              <a:rPr lang="en-GB" sz="2000" dirty="0" smtClean="0"/>
              <a:t>s process only</a:t>
            </a:r>
          </a:p>
          <a:p>
            <a:pPr>
              <a:spcAft>
                <a:spcPts val="500"/>
              </a:spcAft>
            </a:pPr>
            <a:r>
              <a:rPr lang="en-GB" sz="2000" dirty="0" smtClean="0"/>
              <a:t>r process only</a:t>
            </a:r>
          </a:p>
          <a:p>
            <a:pPr>
              <a:spcAft>
                <a:spcPts val="500"/>
              </a:spcAft>
            </a:pPr>
            <a:r>
              <a:rPr lang="en-GB" sz="2000" dirty="0" smtClean="0"/>
              <a:t>p process only</a:t>
            </a:r>
            <a:endParaRPr lang="en-GB" sz="2000" dirty="0"/>
          </a:p>
        </p:txBody>
      </p:sp>
      <p:sp>
        <p:nvSpPr>
          <p:cNvPr id="12" name="Rectangle 11"/>
          <p:cNvSpPr/>
          <p:nvPr/>
        </p:nvSpPr>
        <p:spPr>
          <a:xfrm>
            <a:off x="5580112" y="4437112"/>
            <a:ext cx="720000" cy="720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6300192" y="5157272"/>
            <a:ext cx="720000" cy="720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4860032" y="3717112"/>
            <a:ext cx="720000" cy="720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5220072" y="4077072"/>
            <a:ext cx="720080" cy="720080"/>
          </a:xfrm>
          <a:prstGeom prst="straightConnector1">
            <a:avLst/>
          </a:prstGeom>
          <a:ln w="762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0800000" flipH="1" flipV="1">
            <a:off x="5940153" y="4797152"/>
            <a:ext cx="720080" cy="720080"/>
          </a:xfrm>
          <a:prstGeom prst="straightConnector1">
            <a:avLst/>
          </a:prstGeom>
          <a:ln w="7620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580112" y="3645024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accent2"/>
                </a:solidFill>
              </a:rPr>
              <a:t>β</a:t>
            </a:r>
            <a:r>
              <a:rPr lang="en-GB" sz="2400" dirty="0" smtClean="0">
                <a:solidFill>
                  <a:schemeClr val="accent2"/>
                </a:solidFill>
              </a:rPr>
              <a:t> decay converts neutron to proton</a:t>
            </a:r>
            <a:endParaRPr lang="en-GB" sz="2400" dirty="0">
              <a:solidFill>
                <a:schemeClr val="accent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635896" y="5229200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 smtClean="0">
                <a:solidFill>
                  <a:schemeClr val="accent5"/>
                </a:solidFill>
              </a:rPr>
              <a:t>e capture converts proton to neutron</a:t>
            </a:r>
            <a:endParaRPr lang="en-GB" sz="2400" dirty="0">
              <a:solidFill>
                <a:schemeClr val="accent5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00192" y="4449306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A, Z</a:t>
            </a:r>
            <a:endParaRPr lang="en-GB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7092280" y="5157192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A, Z−1</a:t>
            </a:r>
            <a:endParaRPr lang="en-GB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4211960" y="3729226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 smtClean="0"/>
              <a:t>A, Z+1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131</TotalTime>
  <Words>550</Words>
  <Application>Microsoft Office PowerPoint</Application>
  <PresentationFormat>On-screen Show (4:3)</PresentationFormat>
  <Paragraphs>143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Civic</vt:lpstr>
      <vt:lpstr>Nucleosynthesis</vt:lpstr>
      <vt:lpstr>Abundance of elements</vt:lpstr>
      <vt:lpstr>Neutron capture processes</vt:lpstr>
      <vt:lpstr>Neutron capture processes</vt:lpstr>
      <vt:lpstr>Neutron capture processes</vt:lpstr>
      <vt:lpstr>The s-process path</vt:lpstr>
      <vt:lpstr>The r-process path</vt:lpstr>
      <vt:lpstr>The s- and r-process paths</vt:lpstr>
      <vt:lpstr>Example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Nucleosynthesis</dc:title>
  <dc:creator>Susan</dc:creator>
  <cp:lastModifiedBy>Susan</cp:lastModifiedBy>
  <cp:revision>14</cp:revision>
  <dcterms:created xsi:type="dcterms:W3CDTF">2013-01-14T14:25:16Z</dcterms:created>
  <dcterms:modified xsi:type="dcterms:W3CDTF">2013-01-14T16:36:29Z</dcterms:modified>
</cp:coreProperties>
</file>