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san\Documents\Teaching\PHY111\assessment\torres-andersen-gimenez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5.2268721349043458E-2"/>
          <c:y val="2.8379915807729136E-2"/>
          <c:w val="0.9181760077351665"/>
          <c:h val="0.90136675507361008"/>
        </c:manualLayout>
      </c:layout>
      <c:scatterChart>
        <c:scatterStyle val="lineMarker"/>
        <c:ser>
          <c:idx val="0"/>
          <c:order val="0"/>
          <c:tx>
            <c:strRef>
              <c:f>'159_2009_25_MOESM1_ESM'!$O$1</c:f>
              <c:strCache>
                <c:ptCount val="1"/>
                <c:pt idx="0">
                  <c:v>log L</c:v>
                </c:pt>
              </c:strCache>
            </c:strRef>
          </c:tx>
          <c:spPr>
            <a:ln w="28575">
              <a:noFill/>
            </a:ln>
          </c:spPr>
          <c:xVal>
            <c:numRef>
              <c:f>'159_2009_25_MOESM1_ESM'!$G$2:$G$191</c:f>
              <c:numCache>
                <c:formatCode>General</c:formatCode>
                <c:ptCount val="190"/>
                <c:pt idx="0">
                  <c:v>27.27</c:v>
                </c:pt>
                <c:pt idx="1">
                  <c:v>19.010000000000005</c:v>
                </c:pt>
                <c:pt idx="2">
                  <c:v>22.830000000000002</c:v>
                </c:pt>
                <c:pt idx="3">
                  <c:v>21.38</c:v>
                </c:pt>
                <c:pt idx="4">
                  <c:v>17.21</c:v>
                </c:pt>
                <c:pt idx="5">
                  <c:v>9.59</c:v>
                </c:pt>
                <c:pt idx="6">
                  <c:v>16.62</c:v>
                </c:pt>
                <c:pt idx="7">
                  <c:v>16.27</c:v>
                </c:pt>
                <c:pt idx="8">
                  <c:v>15.26</c:v>
                </c:pt>
                <c:pt idx="9">
                  <c:v>13.44</c:v>
                </c:pt>
                <c:pt idx="10">
                  <c:v>14.5</c:v>
                </c:pt>
                <c:pt idx="11">
                  <c:v>10.262</c:v>
                </c:pt>
                <c:pt idx="12">
                  <c:v>13.82</c:v>
                </c:pt>
                <c:pt idx="13">
                  <c:v>10.639999999999999</c:v>
                </c:pt>
                <c:pt idx="14">
                  <c:v>13.05</c:v>
                </c:pt>
                <c:pt idx="15">
                  <c:v>11.91</c:v>
                </c:pt>
                <c:pt idx="16">
                  <c:v>11.34</c:v>
                </c:pt>
                <c:pt idx="17">
                  <c:v>10.629999999999999</c:v>
                </c:pt>
                <c:pt idx="18">
                  <c:v>9.25</c:v>
                </c:pt>
                <c:pt idx="19">
                  <c:v>8.4600000000000026</c:v>
                </c:pt>
                <c:pt idx="20">
                  <c:v>7.42</c:v>
                </c:pt>
                <c:pt idx="21">
                  <c:v>5.1599999999999993</c:v>
                </c:pt>
                <c:pt idx="22">
                  <c:v>6.24</c:v>
                </c:pt>
                <c:pt idx="23">
                  <c:v>5.3139999999999992</c:v>
                </c:pt>
                <c:pt idx="24">
                  <c:v>6.0860000000000003</c:v>
                </c:pt>
                <c:pt idx="25">
                  <c:v>5.9820000000000002</c:v>
                </c:pt>
                <c:pt idx="26">
                  <c:v>5.35</c:v>
                </c:pt>
                <c:pt idx="27">
                  <c:v>4.8899999999999997</c:v>
                </c:pt>
                <c:pt idx="28">
                  <c:v>5.2729999999999997</c:v>
                </c:pt>
                <c:pt idx="29">
                  <c:v>4.7389999999999999</c:v>
                </c:pt>
                <c:pt idx="30">
                  <c:v>5.17</c:v>
                </c:pt>
                <c:pt idx="31">
                  <c:v>4.5239999999999991</c:v>
                </c:pt>
                <c:pt idx="32">
                  <c:v>4.9690000000000003</c:v>
                </c:pt>
                <c:pt idx="33">
                  <c:v>4.609</c:v>
                </c:pt>
                <c:pt idx="34">
                  <c:v>4.6569999999999991</c:v>
                </c:pt>
                <c:pt idx="35">
                  <c:v>4.5750000000000002</c:v>
                </c:pt>
                <c:pt idx="36">
                  <c:v>4.105999999999999</c:v>
                </c:pt>
                <c:pt idx="37">
                  <c:v>2.504</c:v>
                </c:pt>
                <c:pt idx="38">
                  <c:v>3.9209999999999998</c:v>
                </c:pt>
                <c:pt idx="39">
                  <c:v>2.5449999999999999</c:v>
                </c:pt>
                <c:pt idx="40">
                  <c:v>3.605</c:v>
                </c:pt>
                <c:pt idx="41">
                  <c:v>2.6319999999999997</c:v>
                </c:pt>
                <c:pt idx="42">
                  <c:v>3.504</c:v>
                </c:pt>
                <c:pt idx="43">
                  <c:v>1.7300000000000002</c:v>
                </c:pt>
                <c:pt idx="44">
                  <c:v>3.3779999999999997</c:v>
                </c:pt>
                <c:pt idx="45">
                  <c:v>3.2530000000000001</c:v>
                </c:pt>
                <c:pt idx="46">
                  <c:v>3.278</c:v>
                </c:pt>
                <c:pt idx="47">
                  <c:v>3.1789999999999998</c:v>
                </c:pt>
                <c:pt idx="48">
                  <c:v>2.8159999999999994</c:v>
                </c:pt>
                <c:pt idx="49">
                  <c:v>2.7570000000000001</c:v>
                </c:pt>
                <c:pt idx="50">
                  <c:v>2.7690000000000001</c:v>
                </c:pt>
                <c:pt idx="51">
                  <c:v>2.3509999999999995</c:v>
                </c:pt>
                <c:pt idx="52">
                  <c:v>2.5329999999999995</c:v>
                </c:pt>
                <c:pt idx="53">
                  <c:v>2.3239999999999998</c:v>
                </c:pt>
                <c:pt idx="54">
                  <c:v>2.4819999999999998</c:v>
                </c:pt>
                <c:pt idx="55">
                  <c:v>1.5001</c:v>
                </c:pt>
                <c:pt idx="56">
                  <c:v>2.468</c:v>
                </c:pt>
                <c:pt idx="57">
                  <c:v>2.2810000000000001</c:v>
                </c:pt>
                <c:pt idx="58">
                  <c:v>2.3969999999999994</c:v>
                </c:pt>
                <c:pt idx="59">
                  <c:v>1.9009999999999998</c:v>
                </c:pt>
                <c:pt idx="60">
                  <c:v>2.3749999999999996</c:v>
                </c:pt>
                <c:pt idx="61">
                  <c:v>2.3039999999999998</c:v>
                </c:pt>
                <c:pt idx="62">
                  <c:v>2.3419999999999996</c:v>
                </c:pt>
                <c:pt idx="63">
                  <c:v>2.3379999999999996</c:v>
                </c:pt>
                <c:pt idx="64">
                  <c:v>2.3329999999999997</c:v>
                </c:pt>
                <c:pt idx="65">
                  <c:v>2.2949999999999999</c:v>
                </c:pt>
                <c:pt idx="66">
                  <c:v>2.3169999999999997</c:v>
                </c:pt>
                <c:pt idx="67">
                  <c:v>1.3522000000000001</c:v>
                </c:pt>
                <c:pt idx="68">
                  <c:v>2.3109999999999995</c:v>
                </c:pt>
                <c:pt idx="69">
                  <c:v>2.2719999999999998</c:v>
                </c:pt>
                <c:pt idx="70">
                  <c:v>2.2770000000000001</c:v>
                </c:pt>
                <c:pt idx="71">
                  <c:v>1.8759999999999997</c:v>
                </c:pt>
                <c:pt idx="72">
                  <c:v>2.2280000000000002</c:v>
                </c:pt>
                <c:pt idx="73">
                  <c:v>2</c:v>
                </c:pt>
                <c:pt idx="74">
                  <c:v>2.1989999999999998</c:v>
                </c:pt>
                <c:pt idx="75">
                  <c:v>2.0059999999999998</c:v>
                </c:pt>
                <c:pt idx="76">
                  <c:v>2.1840000000000002</c:v>
                </c:pt>
                <c:pt idx="77">
                  <c:v>1.9669999999999999</c:v>
                </c:pt>
                <c:pt idx="78">
                  <c:v>2.1509999999999998</c:v>
                </c:pt>
                <c:pt idx="79">
                  <c:v>1.3320000000000001</c:v>
                </c:pt>
                <c:pt idx="80">
                  <c:v>2.14</c:v>
                </c:pt>
                <c:pt idx="81">
                  <c:v>1.9729999999999999</c:v>
                </c:pt>
                <c:pt idx="82">
                  <c:v>2.097</c:v>
                </c:pt>
                <c:pt idx="83">
                  <c:v>2.0949999999999998</c:v>
                </c:pt>
                <c:pt idx="84">
                  <c:v>2.0449999999999999</c:v>
                </c:pt>
                <c:pt idx="85">
                  <c:v>1.9449999999999998</c:v>
                </c:pt>
                <c:pt idx="86">
                  <c:v>2.0299999999999998</c:v>
                </c:pt>
                <c:pt idx="87">
                  <c:v>1.9729999999999999</c:v>
                </c:pt>
                <c:pt idx="88">
                  <c:v>2.0249999999999999</c:v>
                </c:pt>
                <c:pt idx="89">
                  <c:v>1.1220000000000001</c:v>
                </c:pt>
                <c:pt idx="90">
                  <c:v>1.9729999999999999</c:v>
                </c:pt>
                <c:pt idx="91">
                  <c:v>1.4849999999999999</c:v>
                </c:pt>
                <c:pt idx="92">
                  <c:v>1.9642999999999997</c:v>
                </c:pt>
                <c:pt idx="93">
                  <c:v>1.8140000000000001</c:v>
                </c:pt>
                <c:pt idx="94">
                  <c:v>1.92</c:v>
                </c:pt>
                <c:pt idx="95">
                  <c:v>1.873</c:v>
                </c:pt>
                <c:pt idx="96">
                  <c:v>1.9039999999999995</c:v>
                </c:pt>
                <c:pt idx="97">
                  <c:v>1.855</c:v>
                </c:pt>
                <c:pt idx="98">
                  <c:v>1.9049999999999998</c:v>
                </c:pt>
                <c:pt idx="99">
                  <c:v>1.7070000000000001</c:v>
                </c:pt>
                <c:pt idx="100">
                  <c:v>1.8540000000000001</c:v>
                </c:pt>
                <c:pt idx="101">
                  <c:v>1.8169999999999997</c:v>
                </c:pt>
                <c:pt idx="102">
                  <c:v>1.806</c:v>
                </c:pt>
                <c:pt idx="103">
                  <c:v>1.7820000000000003</c:v>
                </c:pt>
                <c:pt idx="104">
                  <c:v>1.7716000000000001</c:v>
                </c:pt>
                <c:pt idx="105">
                  <c:v>1.6800999999999999</c:v>
                </c:pt>
                <c:pt idx="106">
                  <c:v>1.7370000000000001</c:v>
                </c:pt>
                <c:pt idx="107">
                  <c:v>1.4080999999999997</c:v>
                </c:pt>
                <c:pt idx="108">
                  <c:v>1.6319999999999997</c:v>
                </c:pt>
                <c:pt idx="109">
                  <c:v>1.4617999999999998</c:v>
                </c:pt>
                <c:pt idx="110">
                  <c:v>1.5609999999999997</c:v>
                </c:pt>
                <c:pt idx="111">
                  <c:v>1.55</c:v>
                </c:pt>
                <c:pt idx="112">
                  <c:v>1.56</c:v>
                </c:pt>
                <c:pt idx="113">
                  <c:v>1.4069999999999998</c:v>
                </c:pt>
                <c:pt idx="114">
                  <c:v>1.52</c:v>
                </c:pt>
                <c:pt idx="115">
                  <c:v>1.496</c:v>
                </c:pt>
                <c:pt idx="116">
                  <c:v>1.5142</c:v>
                </c:pt>
                <c:pt idx="117">
                  <c:v>1.2875999999999999</c:v>
                </c:pt>
                <c:pt idx="118">
                  <c:v>1.4929999999999999</c:v>
                </c:pt>
                <c:pt idx="119">
                  <c:v>1.4929999999999999</c:v>
                </c:pt>
                <c:pt idx="120">
                  <c:v>1.488</c:v>
                </c:pt>
                <c:pt idx="121">
                  <c:v>1.4669999999999999</c:v>
                </c:pt>
                <c:pt idx="122">
                  <c:v>1.4789999999999999</c:v>
                </c:pt>
                <c:pt idx="123">
                  <c:v>1.377</c:v>
                </c:pt>
                <c:pt idx="124">
                  <c:v>1.4543999999999997</c:v>
                </c:pt>
                <c:pt idx="125">
                  <c:v>1.448</c:v>
                </c:pt>
                <c:pt idx="126">
                  <c:v>1.4465999999999999</c:v>
                </c:pt>
                <c:pt idx="127">
                  <c:v>1.3471</c:v>
                </c:pt>
                <c:pt idx="128">
                  <c:v>1.4419999999999995</c:v>
                </c:pt>
                <c:pt idx="129">
                  <c:v>1.3680000000000001</c:v>
                </c:pt>
                <c:pt idx="130">
                  <c:v>1.4135999999999997</c:v>
                </c:pt>
                <c:pt idx="131">
                  <c:v>1.2087999999999999</c:v>
                </c:pt>
                <c:pt idx="132">
                  <c:v>1.3879999999999997</c:v>
                </c:pt>
                <c:pt idx="133">
                  <c:v>1.3440000000000001</c:v>
                </c:pt>
                <c:pt idx="134">
                  <c:v>1.3314999999999997</c:v>
                </c:pt>
                <c:pt idx="135">
                  <c:v>1.329</c:v>
                </c:pt>
                <c:pt idx="136">
                  <c:v>1.282</c:v>
                </c:pt>
                <c:pt idx="137">
                  <c:v>0.93149999999999999</c:v>
                </c:pt>
                <c:pt idx="138">
                  <c:v>1.2712999999999999</c:v>
                </c:pt>
                <c:pt idx="139">
                  <c:v>1.1458999999999997</c:v>
                </c:pt>
                <c:pt idx="140">
                  <c:v>1.2718999999999998</c:v>
                </c:pt>
                <c:pt idx="141">
                  <c:v>1.254</c:v>
                </c:pt>
                <c:pt idx="142">
                  <c:v>1.2551999999999999</c:v>
                </c:pt>
                <c:pt idx="143">
                  <c:v>1.2185999999999997</c:v>
                </c:pt>
                <c:pt idx="144">
                  <c:v>1.24</c:v>
                </c:pt>
                <c:pt idx="145">
                  <c:v>0.90700000000000003</c:v>
                </c:pt>
                <c:pt idx="146">
                  <c:v>1.2349999999999999</c:v>
                </c:pt>
                <c:pt idx="147">
                  <c:v>1.1957</c:v>
                </c:pt>
                <c:pt idx="148">
                  <c:v>1.2335999999999998</c:v>
                </c:pt>
                <c:pt idx="149">
                  <c:v>1.1934</c:v>
                </c:pt>
                <c:pt idx="150">
                  <c:v>1.2267999999999997</c:v>
                </c:pt>
                <c:pt idx="151">
                  <c:v>1.2201</c:v>
                </c:pt>
                <c:pt idx="152">
                  <c:v>1.218</c:v>
                </c:pt>
                <c:pt idx="153">
                  <c:v>0.95800000000000007</c:v>
                </c:pt>
                <c:pt idx="154">
                  <c:v>1.2041999999999997</c:v>
                </c:pt>
                <c:pt idx="155">
                  <c:v>1.0786</c:v>
                </c:pt>
                <c:pt idx="156">
                  <c:v>1.1739999999999997</c:v>
                </c:pt>
                <c:pt idx="157">
                  <c:v>1.1237999999999997</c:v>
                </c:pt>
                <c:pt idx="158">
                  <c:v>1.1656</c:v>
                </c:pt>
                <c:pt idx="159">
                  <c:v>1.052</c:v>
                </c:pt>
                <c:pt idx="160">
                  <c:v>1.1386000000000001</c:v>
                </c:pt>
                <c:pt idx="161">
                  <c:v>0.96910000000000007</c:v>
                </c:pt>
                <c:pt idx="162">
                  <c:v>1.105</c:v>
                </c:pt>
                <c:pt idx="163">
                  <c:v>0.93400000000000005</c:v>
                </c:pt>
                <c:pt idx="164">
                  <c:v>1.1033999999999997</c:v>
                </c:pt>
                <c:pt idx="165">
                  <c:v>1.0810999999999997</c:v>
                </c:pt>
                <c:pt idx="166">
                  <c:v>1.0745</c:v>
                </c:pt>
                <c:pt idx="167">
                  <c:v>0.82730000000000004</c:v>
                </c:pt>
                <c:pt idx="168">
                  <c:v>1.0517999999999998</c:v>
                </c:pt>
                <c:pt idx="169">
                  <c:v>0.85450000000000004</c:v>
                </c:pt>
                <c:pt idx="170">
                  <c:v>1.032</c:v>
                </c:pt>
                <c:pt idx="171">
                  <c:v>0.96800000000000008</c:v>
                </c:pt>
                <c:pt idx="172">
                  <c:v>1.006</c:v>
                </c:pt>
                <c:pt idx="173">
                  <c:v>0.72710000000000008</c:v>
                </c:pt>
                <c:pt idx="174">
                  <c:v>0.9829</c:v>
                </c:pt>
                <c:pt idx="175">
                  <c:v>0.76440000000000008</c:v>
                </c:pt>
                <c:pt idx="176">
                  <c:v>0.94099999999999995</c:v>
                </c:pt>
                <c:pt idx="177">
                  <c:v>0.81399999999999995</c:v>
                </c:pt>
                <c:pt idx="178">
                  <c:v>0.92630000000000001</c:v>
                </c:pt>
                <c:pt idx="179">
                  <c:v>0.86880000000000013</c:v>
                </c:pt>
                <c:pt idx="180">
                  <c:v>0.89800000000000013</c:v>
                </c:pt>
                <c:pt idx="181">
                  <c:v>0.87700000000000011</c:v>
                </c:pt>
                <c:pt idx="182">
                  <c:v>0.61010000000000009</c:v>
                </c:pt>
                <c:pt idx="183">
                  <c:v>0.59950000000000003</c:v>
                </c:pt>
                <c:pt idx="184">
                  <c:v>0.59919999999999995</c:v>
                </c:pt>
                <c:pt idx="185">
                  <c:v>0.59919999999999995</c:v>
                </c:pt>
                <c:pt idx="186">
                  <c:v>0.43490000000000006</c:v>
                </c:pt>
                <c:pt idx="187">
                  <c:v>0.39922000000000007</c:v>
                </c:pt>
                <c:pt idx="188">
                  <c:v>0.23102</c:v>
                </c:pt>
                <c:pt idx="189">
                  <c:v>0.21409000000000003</c:v>
                </c:pt>
              </c:numCache>
            </c:numRef>
          </c:xVal>
          <c:yVal>
            <c:numRef>
              <c:f>'159_2009_25_MOESM1_ESM'!$O$2:$O$191</c:f>
              <c:numCache>
                <c:formatCode>General</c:formatCode>
                <c:ptCount val="190"/>
                <c:pt idx="0">
                  <c:v>5.0880000000000001</c:v>
                </c:pt>
                <c:pt idx="1">
                  <c:v>4.6579999999999995</c:v>
                </c:pt>
                <c:pt idx="2">
                  <c:v>5.020999999999999</c:v>
                </c:pt>
                <c:pt idx="3">
                  <c:v>4.9219999999999997</c:v>
                </c:pt>
                <c:pt idx="4">
                  <c:v>4.7889999999999997</c:v>
                </c:pt>
                <c:pt idx="5">
                  <c:v>3.8849999999999998</c:v>
                </c:pt>
                <c:pt idx="6">
                  <c:v>4.6310000000000002</c:v>
                </c:pt>
                <c:pt idx="7">
                  <c:v>4.6349999999999989</c:v>
                </c:pt>
                <c:pt idx="8">
                  <c:v>4.4610000000000003</c:v>
                </c:pt>
                <c:pt idx="9">
                  <c:v>4.3109999999999991</c:v>
                </c:pt>
                <c:pt idx="10">
                  <c:v>4.2850000000000001</c:v>
                </c:pt>
                <c:pt idx="11">
                  <c:v>3.8879999999999999</c:v>
                </c:pt>
                <c:pt idx="12">
                  <c:v>4.5830000000000002</c:v>
                </c:pt>
                <c:pt idx="13">
                  <c:v>4.0939999999999994</c:v>
                </c:pt>
                <c:pt idx="14">
                  <c:v>4.262999999999999</c:v>
                </c:pt>
                <c:pt idx="15">
                  <c:v>4.1449999999999987</c:v>
                </c:pt>
                <c:pt idx="16">
                  <c:v>4.0539999999999994</c:v>
                </c:pt>
                <c:pt idx="17">
                  <c:v>3.9129999999999994</c:v>
                </c:pt>
                <c:pt idx="18">
                  <c:v>3.7250000000000001</c:v>
                </c:pt>
                <c:pt idx="19">
                  <c:v>3.585</c:v>
                </c:pt>
                <c:pt idx="20">
                  <c:v>3.6970000000000001</c:v>
                </c:pt>
                <c:pt idx="21">
                  <c:v>3.1719999999999997</c:v>
                </c:pt>
                <c:pt idx="22">
                  <c:v>3.2930000000000001</c:v>
                </c:pt>
                <c:pt idx="23">
                  <c:v>2.9549999999999996</c:v>
                </c:pt>
                <c:pt idx="24">
                  <c:v>3.2069999999999999</c:v>
                </c:pt>
                <c:pt idx="25">
                  <c:v>3.1579999999999999</c:v>
                </c:pt>
                <c:pt idx="26">
                  <c:v>2.9459999999999997</c:v>
                </c:pt>
                <c:pt idx="27">
                  <c:v>2.7469999999999999</c:v>
                </c:pt>
                <c:pt idx="28">
                  <c:v>2.9009999999999998</c:v>
                </c:pt>
                <c:pt idx="29">
                  <c:v>2.71</c:v>
                </c:pt>
                <c:pt idx="30">
                  <c:v>2.7319999999999998</c:v>
                </c:pt>
                <c:pt idx="31">
                  <c:v>2.4569999999999994</c:v>
                </c:pt>
                <c:pt idx="32">
                  <c:v>2.823</c:v>
                </c:pt>
                <c:pt idx="33">
                  <c:v>2.645</c:v>
                </c:pt>
                <c:pt idx="34">
                  <c:v>2.8739999999999997</c:v>
                </c:pt>
                <c:pt idx="35">
                  <c:v>2.798</c:v>
                </c:pt>
                <c:pt idx="36">
                  <c:v>2.3819999999999997</c:v>
                </c:pt>
                <c:pt idx="37">
                  <c:v>1.593</c:v>
                </c:pt>
                <c:pt idx="38">
                  <c:v>2.4969999999999994</c:v>
                </c:pt>
                <c:pt idx="39">
                  <c:v>1.806</c:v>
                </c:pt>
                <c:pt idx="40">
                  <c:v>2.5179999999999998</c:v>
                </c:pt>
                <c:pt idx="41">
                  <c:v>1.8029999999999997</c:v>
                </c:pt>
                <c:pt idx="42">
                  <c:v>2.089</c:v>
                </c:pt>
                <c:pt idx="43">
                  <c:v>0.85100000000000009</c:v>
                </c:pt>
                <c:pt idx="44">
                  <c:v>2.3319999999999994</c:v>
                </c:pt>
                <c:pt idx="45">
                  <c:v>2.1629999999999998</c:v>
                </c:pt>
                <c:pt idx="46">
                  <c:v>2.6819999999999999</c:v>
                </c:pt>
                <c:pt idx="47">
                  <c:v>2.4899999999999998</c:v>
                </c:pt>
                <c:pt idx="48">
                  <c:v>1.7110000000000001</c:v>
                </c:pt>
                <c:pt idx="49">
                  <c:v>1.6930000000000001</c:v>
                </c:pt>
                <c:pt idx="50">
                  <c:v>1.9309999999999998</c:v>
                </c:pt>
                <c:pt idx="51">
                  <c:v>1.5329999999999997</c:v>
                </c:pt>
                <c:pt idx="52">
                  <c:v>1.8009999999999997</c:v>
                </c:pt>
                <c:pt idx="53">
                  <c:v>1.617</c:v>
                </c:pt>
                <c:pt idx="54">
                  <c:v>1.631</c:v>
                </c:pt>
                <c:pt idx="55">
                  <c:v>0.69500000000000006</c:v>
                </c:pt>
                <c:pt idx="56">
                  <c:v>1.804</c:v>
                </c:pt>
                <c:pt idx="57">
                  <c:v>1.5980000000000001</c:v>
                </c:pt>
                <c:pt idx="58">
                  <c:v>1.6400000000000001</c:v>
                </c:pt>
                <c:pt idx="59">
                  <c:v>1.181</c:v>
                </c:pt>
                <c:pt idx="60">
                  <c:v>1.7200000000000002</c:v>
                </c:pt>
                <c:pt idx="61">
                  <c:v>1.629</c:v>
                </c:pt>
                <c:pt idx="62">
                  <c:v>1.4809999999999999</c:v>
                </c:pt>
                <c:pt idx="63">
                  <c:v>1.47</c:v>
                </c:pt>
                <c:pt idx="64">
                  <c:v>1.6579999999999997</c:v>
                </c:pt>
                <c:pt idx="65">
                  <c:v>1.621</c:v>
                </c:pt>
                <c:pt idx="66">
                  <c:v>1.7969999999999999</c:v>
                </c:pt>
                <c:pt idx="67">
                  <c:v>0.64300000000000013</c:v>
                </c:pt>
                <c:pt idx="68">
                  <c:v>1.9039999999999995</c:v>
                </c:pt>
                <c:pt idx="69">
                  <c:v>1.7649999999999999</c:v>
                </c:pt>
                <c:pt idx="70">
                  <c:v>1.5609999999999997</c:v>
                </c:pt>
                <c:pt idx="71">
                  <c:v>1.2429999999999999</c:v>
                </c:pt>
                <c:pt idx="72">
                  <c:v>1.657</c:v>
                </c:pt>
                <c:pt idx="73">
                  <c:v>1.3859999999999997</c:v>
                </c:pt>
                <c:pt idx="74">
                  <c:v>1.5249999999999997</c:v>
                </c:pt>
                <c:pt idx="75">
                  <c:v>1.3280000000000001</c:v>
                </c:pt>
                <c:pt idx="76">
                  <c:v>1.4079999999999995</c:v>
                </c:pt>
                <c:pt idx="77">
                  <c:v>1.2329999999999999</c:v>
                </c:pt>
                <c:pt idx="78">
                  <c:v>1.3520000000000001</c:v>
                </c:pt>
                <c:pt idx="79">
                  <c:v>0.4270000000000001</c:v>
                </c:pt>
                <c:pt idx="80">
                  <c:v>1.4429999999999998</c:v>
                </c:pt>
                <c:pt idx="81">
                  <c:v>1.242</c:v>
                </c:pt>
                <c:pt idx="82">
                  <c:v>1.536</c:v>
                </c:pt>
                <c:pt idx="83">
                  <c:v>1.536</c:v>
                </c:pt>
                <c:pt idx="84">
                  <c:v>1.589</c:v>
                </c:pt>
                <c:pt idx="85">
                  <c:v>1.361</c:v>
                </c:pt>
                <c:pt idx="86">
                  <c:v>1.4049999999999998</c:v>
                </c:pt>
                <c:pt idx="87">
                  <c:v>1.3779999999999997</c:v>
                </c:pt>
                <c:pt idx="88">
                  <c:v>1.167</c:v>
                </c:pt>
                <c:pt idx="89">
                  <c:v>0.21500000000000002</c:v>
                </c:pt>
                <c:pt idx="90">
                  <c:v>1.2209999999999999</c:v>
                </c:pt>
                <c:pt idx="91">
                  <c:v>0.64900000000000013</c:v>
                </c:pt>
                <c:pt idx="92">
                  <c:v>1.1279999999999997</c:v>
                </c:pt>
                <c:pt idx="93">
                  <c:v>1.0209999999999997</c:v>
                </c:pt>
                <c:pt idx="94">
                  <c:v>1.2029999999999998</c:v>
                </c:pt>
                <c:pt idx="95">
                  <c:v>1.131</c:v>
                </c:pt>
                <c:pt idx="96">
                  <c:v>1.1619999999999997</c:v>
                </c:pt>
                <c:pt idx="97">
                  <c:v>1.105</c:v>
                </c:pt>
                <c:pt idx="98">
                  <c:v>1.28</c:v>
                </c:pt>
                <c:pt idx="99">
                  <c:v>1.042</c:v>
                </c:pt>
                <c:pt idx="100">
                  <c:v>1.236</c:v>
                </c:pt>
                <c:pt idx="101">
                  <c:v>1.2369999999999999</c:v>
                </c:pt>
                <c:pt idx="102">
                  <c:v>1.048</c:v>
                </c:pt>
                <c:pt idx="103">
                  <c:v>1.01</c:v>
                </c:pt>
                <c:pt idx="104">
                  <c:v>1.1940000000000002</c:v>
                </c:pt>
                <c:pt idx="105">
                  <c:v>1.056</c:v>
                </c:pt>
                <c:pt idx="106">
                  <c:v>1.038</c:v>
                </c:pt>
                <c:pt idx="107">
                  <c:v>0.63200000000000012</c:v>
                </c:pt>
                <c:pt idx="108">
                  <c:v>0.88600000000000012</c:v>
                </c:pt>
                <c:pt idx="109">
                  <c:v>0.64200000000000013</c:v>
                </c:pt>
                <c:pt idx="110">
                  <c:v>0.69000000000000017</c:v>
                </c:pt>
                <c:pt idx="111">
                  <c:v>0.66800000000000015</c:v>
                </c:pt>
                <c:pt idx="112">
                  <c:v>0.94199999999999995</c:v>
                </c:pt>
                <c:pt idx="113">
                  <c:v>0.72500000000000009</c:v>
                </c:pt>
                <c:pt idx="114">
                  <c:v>0.68600000000000017</c:v>
                </c:pt>
                <c:pt idx="115">
                  <c:v>0.66100000000000014</c:v>
                </c:pt>
                <c:pt idx="116">
                  <c:v>0.71300000000000008</c:v>
                </c:pt>
                <c:pt idx="117">
                  <c:v>0.45800000000000002</c:v>
                </c:pt>
                <c:pt idx="118">
                  <c:v>0.89800000000000013</c:v>
                </c:pt>
                <c:pt idx="119">
                  <c:v>0.89800000000000013</c:v>
                </c:pt>
                <c:pt idx="120">
                  <c:v>0.85500000000000009</c:v>
                </c:pt>
                <c:pt idx="121">
                  <c:v>0.81200000000000017</c:v>
                </c:pt>
                <c:pt idx="122">
                  <c:v>0.79300000000000004</c:v>
                </c:pt>
                <c:pt idx="123">
                  <c:v>0.69500000000000006</c:v>
                </c:pt>
                <c:pt idx="124">
                  <c:v>0.69800000000000006</c:v>
                </c:pt>
                <c:pt idx="125">
                  <c:v>0.69800000000000006</c:v>
                </c:pt>
                <c:pt idx="126">
                  <c:v>0.65800000000000014</c:v>
                </c:pt>
                <c:pt idx="127">
                  <c:v>0.505</c:v>
                </c:pt>
                <c:pt idx="128">
                  <c:v>0.63200000000000012</c:v>
                </c:pt>
                <c:pt idx="129">
                  <c:v>0.52200000000000002</c:v>
                </c:pt>
                <c:pt idx="130">
                  <c:v>0.64000000000000012</c:v>
                </c:pt>
                <c:pt idx="131">
                  <c:v>0.27800000000000002</c:v>
                </c:pt>
                <c:pt idx="132">
                  <c:v>0.45</c:v>
                </c:pt>
                <c:pt idx="133">
                  <c:v>0.4220000000000001</c:v>
                </c:pt>
                <c:pt idx="134">
                  <c:v>0.60200000000000009</c:v>
                </c:pt>
                <c:pt idx="135">
                  <c:v>0.58400000000000007</c:v>
                </c:pt>
                <c:pt idx="136">
                  <c:v>0.53400000000000003</c:v>
                </c:pt>
                <c:pt idx="137">
                  <c:v>-0.17900000000000002</c:v>
                </c:pt>
                <c:pt idx="138">
                  <c:v>0.48000000000000004</c:v>
                </c:pt>
                <c:pt idx="139">
                  <c:v>0.24100000000000002</c:v>
                </c:pt>
                <c:pt idx="140">
                  <c:v>0.4270000000000001</c:v>
                </c:pt>
                <c:pt idx="141">
                  <c:v>0.39900000000000008</c:v>
                </c:pt>
                <c:pt idx="142">
                  <c:v>0.41600000000000004</c:v>
                </c:pt>
                <c:pt idx="143">
                  <c:v>0.34800000000000009</c:v>
                </c:pt>
                <c:pt idx="144">
                  <c:v>0.29200000000000004</c:v>
                </c:pt>
                <c:pt idx="145">
                  <c:v>-0.37900000000000006</c:v>
                </c:pt>
                <c:pt idx="146">
                  <c:v>0.38200000000000006</c:v>
                </c:pt>
                <c:pt idx="147">
                  <c:v>0.32000000000000006</c:v>
                </c:pt>
                <c:pt idx="148">
                  <c:v>0.68700000000000028</c:v>
                </c:pt>
                <c:pt idx="149">
                  <c:v>0.67200000000000015</c:v>
                </c:pt>
                <c:pt idx="150">
                  <c:v>0.40600000000000008</c:v>
                </c:pt>
                <c:pt idx="151">
                  <c:v>0.40300000000000002</c:v>
                </c:pt>
                <c:pt idx="152">
                  <c:v>0.32500000000000007</c:v>
                </c:pt>
                <c:pt idx="153">
                  <c:v>-0.18300000000000002</c:v>
                </c:pt>
                <c:pt idx="154">
                  <c:v>0.8600000000000001</c:v>
                </c:pt>
                <c:pt idx="155">
                  <c:v>0.4290000000000001</c:v>
                </c:pt>
                <c:pt idx="156">
                  <c:v>0.16600000000000004</c:v>
                </c:pt>
                <c:pt idx="157">
                  <c:v>7.0000000000000021E-2</c:v>
                </c:pt>
                <c:pt idx="158">
                  <c:v>0.28600000000000003</c:v>
                </c:pt>
                <c:pt idx="159">
                  <c:v>2.5000000000000005E-2</c:v>
                </c:pt>
                <c:pt idx="160">
                  <c:v>0.41400000000000003</c:v>
                </c:pt>
                <c:pt idx="161">
                  <c:v>-3.4000000000000002E-2</c:v>
                </c:pt>
                <c:pt idx="162">
                  <c:v>0.19000000000000003</c:v>
                </c:pt>
                <c:pt idx="163">
                  <c:v>-0.3030000000000001</c:v>
                </c:pt>
                <c:pt idx="164">
                  <c:v>0.34400000000000008</c:v>
                </c:pt>
                <c:pt idx="165">
                  <c:v>0.3050000000000001</c:v>
                </c:pt>
                <c:pt idx="166">
                  <c:v>0.25800000000000001</c:v>
                </c:pt>
                <c:pt idx="167">
                  <c:v>-0.51500000000000001</c:v>
                </c:pt>
                <c:pt idx="168">
                  <c:v>5.3000000000000005E-2</c:v>
                </c:pt>
                <c:pt idx="169">
                  <c:v>-0.41300000000000003</c:v>
                </c:pt>
                <c:pt idx="170">
                  <c:v>0.19800000000000004</c:v>
                </c:pt>
                <c:pt idx="171">
                  <c:v>0.10700000000000001</c:v>
                </c:pt>
                <c:pt idx="172">
                  <c:v>-0.19300000000000003</c:v>
                </c:pt>
                <c:pt idx="173">
                  <c:v>-0.76100000000000012</c:v>
                </c:pt>
                <c:pt idx="174">
                  <c:v>9.2000000000000026E-2</c:v>
                </c:pt>
                <c:pt idx="175">
                  <c:v>-0.49700000000000005</c:v>
                </c:pt>
                <c:pt idx="176">
                  <c:v>-0.26100000000000001</c:v>
                </c:pt>
                <c:pt idx="177">
                  <c:v>-0.505</c:v>
                </c:pt>
                <c:pt idx="178">
                  <c:v>0.14300000000000002</c:v>
                </c:pt>
                <c:pt idx="179">
                  <c:v>-9.9000000000000019E-2</c:v>
                </c:pt>
                <c:pt idx="180">
                  <c:v>-0.13</c:v>
                </c:pt>
                <c:pt idx="181">
                  <c:v>-0.30000000000000004</c:v>
                </c:pt>
                <c:pt idx="182">
                  <c:v>-1.079</c:v>
                </c:pt>
                <c:pt idx="183">
                  <c:v>-1.133</c:v>
                </c:pt>
                <c:pt idx="184">
                  <c:v>-1.135</c:v>
                </c:pt>
                <c:pt idx="185">
                  <c:v>-1.135</c:v>
                </c:pt>
                <c:pt idx="186">
                  <c:v>-1.7760000000000002</c:v>
                </c:pt>
                <c:pt idx="187">
                  <c:v>-1.8819999999999997</c:v>
                </c:pt>
                <c:pt idx="188">
                  <c:v>-2.2570000000000001</c:v>
                </c:pt>
                <c:pt idx="189">
                  <c:v>-2.3099999999999996</c:v>
                </c:pt>
              </c:numCache>
            </c:numRef>
          </c:yVal>
        </c:ser>
        <c:axId val="49135616"/>
        <c:axId val="49137536"/>
      </c:scatterChart>
      <c:valAx>
        <c:axId val="49135616"/>
        <c:scaling>
          <c:logBase val="10"/>
          <c:orientation val="minMax"/>
          <c:max val="30"/>
        </c:scaling>
        <c:axPos val="b"/>
        <c:majorGridlines>
          <c:spPr>
            <a:ln>
              <a:prstDash val="sysDash"/>
            </a:ln>
          </c:spPr>
        </c:majorGridlines>
        <c:minorGridlines>
          <c:spPr>
            <a:ln>
              <a:prstDash val="sysDash"/>
            </a:ln>
          </c:spPr>
        </c:minorGridlines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aseline="0"/>
                  <a:t>mass (solar masses)</a:t>
                </a:r>
              </a:p>
            </c:rich>
          </c:tx>
          <c:layout>
            <c:manualLayout>
              <c:xMode val="edge"/>
              <c:yMode val="edge"/>
              <c:x val="0.44130258248937843"/>
              <c:y val="0.6664275565697763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49137536"/>
        <c:crosses val="autoZero"/>
        <c:crossBetween val="midCat"/>
      </c:valAx>
      <c:valAx>
        <c:axId val="49137536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600" baseline="0"/>
                </a:pPr>
                <a:r>
                  <a:rPr lang="en-US" sz="1600" baseline="0"/>
                  <a:t>log(L/L</a:t>
                </a:r>
                <a:r>
                  <a:rPr lang="en-US" sz="1600" baseline="-25000"/>
                  <a:t>sun</a:t>
                </a:r>
                <a:r>
                  <a:rPr lang="en-US" sz="1600" baseline="0"/>
                  <a:t>)</a:t>
                </a:r>
              </a:p>
            </c:rich>
          </c:tx>
          <c:layout>
            <c:manualLayout>
              <c:xMode val="edge"/>
              <c:yMode val="edge"/>
              <c:x val="0.18856888369673569"/>
              <c:y val="5.8035926827928463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49135616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087249-DE49-4F6D-ACDD-F308253E21AC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F19AA-B295-49F0-821A-7E31289C6D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 and star clusters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Key variable is </a:t>
            </a:r>
            <a:r>
              <a:rPr lang="en-GB" i="1" dirty="0" smtClean="0"/>
              <a:t>mass</a:t>
            </a:r>
            <a:r>
              <a:rPr lang="en-GB" dirty="0" smtClean="0"/>
              <a:t> of star</a:t>
            </a:r>
          </a:p>
          <a:p>
            <a:pPr lvl="1"/>
            <a:r>
              <a:rPr lang="en-GB" dirty="0" smtClean="0"/>
              <a:t>directly measured only for binary stars, but it determines position on main sequence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1979712" y="2636912"/>
          <a:ext cx="6882180" cy="382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Step 4: second red giant branch (asymptotic GB)</a:t>
            </a:r>
          </a:p>
          <a:p>
            <a:pPr lvl="1"/>
            <a:r>
              <a:rPr lang="en-GB" dirty="0" smtClean="0"/>
              <a:t>fusing helium to carbon in shell around carbon core</a:t>
            </a:r>
          </a:p>
          <a:p>
            <a:pPr lvl="2"/>
            <a:r>
              <a:rPr lang="en-GB" dirty="0" smtClean="0"/>
              <a:t>very unstable indeed</a:t>
            </a:r>
          </a:p>
          <a:p>
            <a:pPr lvl="2"/>
            <a:r>
              <a:rPr lang="en-GB" dirty="0" smtClean="0"/>
              <a:t>later, hydrogen fusion turns on </a:t>
            </a:r>
            <a:br>
              <a:rPr lang="en-GB" dirty="0" smtClean="0"/>
            </a:br>
            <a:r>
              <a:rPr lang="en-GB" dirty="0" smtClean="0"/>
              <a:t>again in second shell</a:t>
            </a:r>
          </a:p>
          <a:p>
            <a:pPr lvl="2"/>
            <a:r>
              <a:rPr lang="en-GB" dirty="0" smtClean="0"/>
              <a:t>very severe mass loss in stellar wind</a:t>
            </a:r>
          </a:p>
          <a:p>
            <a:pPr lvl="1"/>
            <a:r>
              <a:rPr lang="en-GB" dirty="0" smtClean="0"/>
              <a:t>eventually all outer layers are </a:t>
            </a:r>
            <a:br>
              <a:rPr lang="en-GB" dirty="0" smtClean="0"/>
            </a:br>
            <a:r>
              <a:rPr lang="en-GB" dirty="0" smtClean="0"/>
              <a:t>blown off, causing fusion to stop</a:t>
            </a:r>
            <a:br>
              <a:rPr lang="en-GB" dirty="0" smtClean="0"/>
            </a:br>
            <a:r>
              <a:rPr lang="en-GB" dirty="0" smtClean="0"/>
              <a:t>and leaving very hot carbon core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reeform 5"/>
          <p:cNvSpPr/>
          <p:nvPr/>
        </p:nvSpPr>
        <p:spPr>
          <a:xfrm>
            <a:off x="7028329" y="3209365"/>
            <a:ext cx="1129553" cy="555811"/>
          </a:xfrm>
          <a:custGeom>
            <a:avLst/>
            <a:gdLst>
              <a:gd name="connsiteX0" fmla="*/ 0 w 1129553"/>
              <a:gd name="connsiteY0" fmla="*/ 555811 h 555811"/>
              <a:gd name="connsiteX1" fmla="*/ 304800 w 1129553"/>
              <a:gd name="connsiteY1" fmla="*/ 394447 h 555811"/>
              <a:gd name="connsiteX2" fmla="*/ 537883 w 1129553"/>
              <a:gd name="connsiteY2" fmla="*/ 286870 h 555811"/>
              <a:gd name="connsiteX3" fmla="*/ 896471 w 1129553"/>
              <a:gd name="connsiteY3" fmla="*/ 107576 h 555811"/>
              <a:gd name="connsiteX4" fmla="*/ 1129553 w 1129553"/>
              <a:gd name="connsiteY4" fmla="*/ 0 h 555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9553" h="555811">
                <a:moveTo>
                  <a:pt x="0" y="555811"/>
                </a:moveTo>
                <a:cubicBezTo>
                  <a:pt x="107576" y="497540"/>
                  <a:pt x="215153" y="439270"/>
                  <a:pt x="304800" y="394447"/>
                </a:cubicBezTo>
                <a:cubicBezTo>
                  <a:pt x="394447" y="349624"/>
                  <a:pt x="439271" y="334682"/>
                  <a:pt x="537883" y="286870"/>
                </a:cubicBezTo>
                <a:cubicBezTo>
                  <a:pt x="636495" y="239058"/>
                  <a:pt x="797859" y="155388"/>
                  <a:pt x="896471" y="107576"/>
                </a:cubicBezTo>
                <a:cubicBezTo>
                  <a:pt x="995083" y="59764"/>
                  <a:pt x="1062318" y="29882"/>
                  <a:pt x="1129553" y="0"/>
                </a:cubicBezTo>
              </a:path>
            </a:pathLst>
          </a:cu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Step 5: planetary nebula and white dwarf</a:t>
            </a:r>
          </a:p>
          <a:p>
            <a:pPr lvl="1"/>
            <a:r>
              <a:rPr lang="en-GB" dirty="0" smtClean="0"/>
              <a:t>carbon core will ionise and excite surrounding gas, making it glow</a:t>
            </a:r>
          </a:p>
          <a:p>
            <a:pPr lvl="2"/>
            <a:r>
              <a:rPr lang="en-GB" dirty="0" smtClean="0"/>
              <a:t>planetary nebula</a:t>
            </a:r>
          </a:p>
          <a:p>
            <a:pPr lvl="1"/>
            <a:r>
              <a:rPr lang="en-GB" dirty="0" smtClean="0"/>
              <a:t>gas will eventually dissipate,</a:t>
            </a:r>
            <a:br>
              <a:rPr lang="en-GB" dirty="0" smtClean="0"/>
            </a:br>
            <a:r>
              <a:rPr lang="en-GB" dirty="0" smtClean="0"/>
              <a:t>leaving behind small, hot </a:t>
            </a:r>
            <a:br>
              <a:rPr lang="en-GB" dirty="0" smtClean="0"/>
            </a:br>
            <a:r>
              <a:rPr lang="en-GB" dirty="0" smtClean="0"/>
              <a:t>white dwarf</a:t>
            </a:r>
          </a:p>
          <a:p>
            <a:pPr lvl="2"/>
            <a:r>
              <a:rPr lang="en-GB" dirty="0" smtClean="0"/>
              <a:t>which will just cool off as it gets </a:t>
            </a:r>
            <a:br>
              <a:rPr lang="en-GB" dirty="0" smtClean="0"/>
            </a:br>
            <a:r>
              <a:rPr lang="en-GB" dirty="0" smtClean="0"/>
              <a:t>older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eform 6"/>
          <p:cNvSpPr/>
          <p:nvPr/>
        </p:nvSpPr>
        <p:spPr>
          <a:xfrm>
            <a:off x="4279153" y="3107765"/>
            <a:ext cx="4111812" cy="2432423"/>
          </a:xfrm>
          <a:custGeom>
            <a:avLst/>
            <a:gdLst>
              <a:gd name="connsiteX0" fmla="*/ 4111812 w 4111812"/>
              <a:gd name="connsiteY0" fmla="*/ 11953 h 2432423"/>
              <a:gd name="connsiteX1" fmla="*/ 651435 w 4111812"/>
              <a:gd name="connsiteY1" fmla="*/ 65741 h 2432423"/>
              <a:gd name="connsiteX2" fmla="*/ 256988 w 4111812"/>
              <a:gd name="connsiteY2" fmla="*/ 406400 h 2432423"/>
              <a:gd name="connsiteX3" fmla="*/ 2193365 w 4111812"/>
              <a:gd name="connsiteY3" fmla="*/ 2432423 h 2432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1812" h="2432423">
                <a:moveTo>
                  <a:pt x="4111812" y="11953"/>
                </a:moveTo>
                <a:cubicBezTo>
                  <a:pt x="2702859" y="5976"/>
                  <a:pt x="1293906" y="0"/>
                  <a:pt x="651435" y="65741"/>
                </a:cubicBezTo>
                <a:cubicBezTo>
                  <a:pt x="8964" y="131482"/>
                  <a:pt x="0" y="11953"/>
                  <a:pt x="256988" y="406400"/>
                </a:cubicBezTo>
                <a:cubicBezTo>
                  <a:pt x="513976" y="800847"/>
                  <a:pt x="1353670" y="1616635"/>
                  <a:pt x="2193365" y="2432423"/>
                </a:cubicBezTo>
              </a:path>
            </a:pathLst>
          </a:cu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Massive stars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Differences from lower-mass (&lt;8 solar masses)</a:t>
            </a:r>
          </a:p>
          <a:p>
            <a:pPr lvl="1"/>
            <a:r>
              <a:rPr lang="en-GB" dirty="0" smtClean="0"/>
              <a:t>much shorter lifetime</a:t>
            </a:r>
          </a:p>
          <a:p>
            <a:pPr lvl="1"/>
            <a:r>
              <a:rPr lang="en-GB" dirty="0" smtClean="0"/>
              <a:t>luminosity </a:t>
            </a:r>
            <a:r>
              <a:rPr lang="en-GB" b="1" dirty="0" smtClean="0"/>
              <a:t>does not change much </a:t>
            </a:r>
            <a:r>
              <a:rPr lang="en-GB" dirty="0" smtClean="0"/>
              <a:t>as they evolve (though colour does)</a:t>
            </a:r>
          </a:p>
          <a:p>
            <a:pPr lvl="1"/>
            <a:r>
              <a:rPr lang="en-GB" dirty="0" smtClean="0"/>
              <a:t>after He fusion, will repeat process with steadily heavier elements until iron core forms</a:t>
            </a:r>
          </a:p>
          <a:p>
            <a:pPr lvl="1"/>
            <a:r>
              <a:rPr lang="en-GB" dirty="0" smtClean="0"/>
              <a:t>iron fusion does not generate energy, so collapse of iron core is catastrophic</a:t>
            </a:r>
          </a:p>
          <a:p>
            <a:pPr lvl="1"/>
            <a:r>
              <a:rPr lang="en-GB" dirty="0" smtClean="0"/>
              <a:t>core produces neutron star or black hole, rest of star bounces off core to produce supernova explosion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ams_and_track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620688"/>
            <a:ext cx="6349207" cy="5523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Cluster 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en-GB" dirty="0" smtClean="0"/>
              <a:t>Main-sequence luminosity increases </a:t>
            </a:r>
            <a:r>
              <a:rPr lang="en-GB" i="1" dirty="0" smtClean="0"/>
              <a:t>much</a:t>
            </a:r>
            <a:r>
              <a:rPr lang="en-GB" dirty="0" smtClean="0"/>
              <a:t> faster than mass</a:t>
            </a:r>
          </a:p>
          <a:p>
            <a:pPr lvl="1"/>
            <a:r>
              <a:rPr lang="en-GB" dirty="0" smtClean="0"/>
              <a:t>therefore massive stars use up their fuel much faster</a:t>
            </a:r>
          </a:p>
          <a:p>
            <a:pPr lvl="1"/>
            <a:r>
              <a:rPr lang="en-GB" dirty="0" smtClean="0"/>
              <a:t>therefore their lifetimes on main sequence are much shorter</a:t>
            </a:r>
          </a:p>
          <a:p>
            <a:pPr lvl="1"/>
            <a:r>
              <a:rPr lang="en-GB" dirty="0" smtClean="0"/>
              <a:t>therefore age of cluster can be found from the location of the </a:t>
            </a:r>
            <a:r>
              <a:rPr lang="en-GB" i="1" dirty="0" smtClean="0"/>
              <a:t>top</a:t>
            </a:r>
            <a:r>
              <a:rPr lang="en-GB" dirty="0" smtClean="0"/>
              <a:t> of its main sequence </a:t>
            </a:r>
          </a:p>
          <a:p>
            <a:pPr lvl="2"/>
            <a:r>
              <a:rPr lang="en-GB" dirty="0" smtClean="0"/>
              <a:t>confirm this with the length and strength of the red giant branch: the longer the RGB and the further down it goes, the older the cluster</a:t>
            </a:r>
          </a:p>
          <a:p>
            <a:pPr lvl="1"/>
            <a:r>
              <a:rPr lang="en-GB" dirty="0" smtClean="0"/>
              <a:t>any HR diagram showing </a:t>
            </a:r>
            <a:r>
              <a:rPr lang="en-GB" i="1" dirty="0" smtClean="0"/>
              <a:t>both</a:t>
            </a:r>
            <a:r>
              <a:rPr lang="en-GB" dirty="0" smtClean="0"/>
              <a:t> a clear upper main sequence </a:t>
            </a:r>
            <a:r>
              <a:rPr lang="en-GB" i="1" dirty="0" smtClean="0"/>
              <a:t>and</a:t>
            </a:r>
            <a:r>
              <a:rPr lang="en-GB" dirty="0" smtClean="0"/>
              <a:t> a long red giant branch is not a single-age population</a:t>
            </a:r>
          </a:p>
          <a:p>
            <a:pPr lvl="2"/>
            <a:r>
              <a:rPr lang="en-GB" dirty="0" smtClean="0"/>
              <a:t>but in real HR diagrams don’t be fooled by scattered bad measurements/foreground stars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51502"/>
          <a:stretch>
            <a:fillRect/>
          </a:stretch>
        </p:blipFill>
        <p:spPr bwMode="auto">
          <a:xfrm>
            <a:off x="251520" y="1556792"/>
            <a:ext cx="4320480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12330" r="12330"/>
          <a:stretch>
            <a:fillRect/>
          </a:stretch>
        </p:blipFill>
        <p:spPr bwMode="auto">
          <a:xfrm>
            <a:off x="4716016" y="1407765"/>
            <a:ext cx="4176464" cy="439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>
          <a:xfrm>
            <a:off x="1691680" y="1988840"/>
            <a:ext cx="1152128" cy="1008112"/>
          </a:xfrm>
          <a:prstGeom prst="borderCallout1">
            <a:avLst>
              <a:gd name="adj1" fmla="val 18750"/>
              <a:gd name="adj2" fmla="val -8333"/>
              <a:gd name="adj3" fmla="val 120800"/>
              <a:gd name="adj4" fmla="val -430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turn-off point near B0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3059832" y="3212976"/>
            <a:ext cx="1296144" cy="1008112"/>
          </a:xfrm>
          <a:prstGeom prst="borderCallout1">
            <a:avLst>
              <a:gd name="adj1" fmla="val 104119"/>
              <a:gd name="adj2" fmla="val 47690"/>
              <a:gd name="adj3" fmla="val 190162"/>
              <a:gd name="adj4" fmla="val 394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K &amp; M stars not on MS yet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2123728" y="476672"/>
            <a:ext cx="1368152" cy="792088"/>
          </a:xfrm>
          <a:prstGeom prst="borderCallout1">
            <a:avLst>
              <a:gd name="adj1" fmla="val 97975"/>
              <a:gd name="adj2" fmla="val 84711"/>
              <a:gd name="adj3" fmla="val 184179"/>
              <a:gd name="adj4" fmla="val 1299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a few very bright RGs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5436096" y="4221088"/>
            <a:ext cx="1152128" cy="1008112"/>
          </a:xfrm>
          <a:prstGeom prst="borderCallout1">
            <a:avLst>
              <a:gd name="adj1" fmla="val -7928"/>
              <a:gd name="adj2" fmla="val 64808"/>
              <a:gd name="adj3" fmla="val -58830"/>
              <a:gd name="adj4" fmla="val 9705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turn-off point near F/G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7308304" y="2564904"/>
            <a:ext cx="1368152" cy="504056"/>
          </a:xfrm>
          <a:prstGeom prst="borderCallout1">
            <a:avLst>
              <a:gd name="adj1" fmla="val 73076"/>
              <a:gd name="adj2" fmla="val -5712"/>
              <a:gd name="adj3" fmla="val 41575"/>
              <a:gd name="adj4" fmla="val -207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lots of RGs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5652120" y="476672"/>
            <a:ext cx="1368152" cy="792088"/>
          </a:xfrm>
          <a:prstGeom prst="borderCallout1">
            <a:avLst>
              <a:gd name="adj1" fmla="val 120611"/>
              <a:gd name="adj2" fmla="val 53259"/>
              <a:gd name="adj3" fmla="val 247559"/>
              <a:gd name="adj4" fmla="val 605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horizontal branch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573325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Very young cluster h &amp; </a:t>
            </a:r>
            <a:r>
              <a:rPr lang="el-GR" sz="2000" dirty="0" smtClean="0"/>
              <a:t>χ</a:t>
            </a:r>
            <a:r>
              <a:rPr lang="en-GB" sz="2000" dirty="0" smtClean="0"/>
              <a:t> </a:t>
            </a:r>
            <a:r>
              <a:rPr lang="en-GB" sz="2000" dirty="0" err="1" smtClean="0"/>
              <a:t>Persei</a:t>
            </a:r>
            <a:r>
              <a:rPr lang="en-GB" sz="2000" dirty="0" smtClean="0"/>
              <a:t>                           Globular cluster M15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27908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r="47480"/>
          <a:stretch>
            <a:fillRect/>
          </a:stretch>
        </p:blipFill>
        <p:spPr bwMode="auto">
          <a:xfrm>
            <a:off x="2915816" y="1609303"/>
            <a:ext cx="3001516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7714" y="1484784"/>
            <a:ext cx="3016774" cy="482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32040" y="17728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IC 1613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372200" y="162880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nearby stars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heavy element content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35623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7499" y="1671042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99592" y="2564904"/>
            <a:ext cx="1152128" cy="57606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652120" y="2420888"/>
            <a:ext cx="1152128" cy="57606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55576" y="5373216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Horizontal branch extends further to the left for lower (initial) heavy element content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Step 0: pre main sequence</a:t>
            </a:r>
          </a:p>
          <a:p>
            <a:pPr lvl="1"/>
            <a:r>
              <a:rPr lang="en-GB" dirty="0" smtClean="0"/>
              <a:t>gas cloud collapses under gravity</a:t>
            </a:r>
          </a:p>
          <a:p>
            <a:pPr lvl="2"/>
            <a:r>
              <a:rPr lang="en-GB" dirty="0" smtClean="0"/>
              <a:t>this will make it spin faster and form a disc (later planets)</a:t>
            </a:r>
          </a:p>
          <a:p>
            <a:pPr lvl="2"/>
            <a:r>
              <a:rPr lang="en-GB" dirty="0" smtClean="0"/>
              <a:t>lost gravitational potential energy</a:t>
            </a:r>
            <a:br>
              <a:rPr lang="en-GB" dirty="0" smtClean="0"/>
            </a:br>
            <a:r>
              <a:rPr lang="en-GB" dirty="0" smtClean="0"/>
              <a:t>is partly converted to internal heat</a:t>
            </a:r>
            <a:br>
              <a:rPr lang="en-GB" dirty="0" smtClean="0"/>
            </a:br>
            <a:r>
              <a:rPr lang="en-GB" dirty="0" smtClean="0"/>
              <a:t>and partly radiated away</a:t>
            </a:r>
          </a:p>
          <a:p>
            <a:pPr lvl="2"/>
            <a:r>
              <a:rPr lang="en-GB" dirty="0" smtClean="0"/>
              <a:t>star is large, cool and quite </a:t>
            </a:r>
            <a:br>
              <a:rPr lang="en-GB" dirty="0" smtClean="0"/>
            </a:br>
            <a:r>
              <a:rPr lang="en-GB" dirty="0" smtClean="0"/>
              <a:t>luminous</a:t>
            </a:r>
          </a:p>
          <a:p>
            <a:pPr lvl="1"/>
            <a:r>
              <a:rPr lang="en-GB" dirty="0" smtClean="0"/>
              <a:t>eventually core gets hot enough</a:t>
            </a:r>
            <a:br>
              <a:rPr lang="en-GB" dirty="0" smtClean="0"/>
            </a:br>
            <a:r>
              <a:rPr lang="en-GB" dirty="0" smtClean="0"/>
              <a:t>to fuse hydrogen</a:t>
            </a:r>
          </a:p>
          <a:p>
            <a:pPr lvl="2"/>
            <a:r>
              <a:rPr lang="en-GB" dirty="0" smtClean="0"/>
              <a:t>star has reached main sequence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236296" y="4509120"/>
            <a:ext cx="576064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236296" y="4869160"/>
            <a:ext cx="288032" cy="360040"/>
          </a:xfrm>
          <a:prstGeom prst="straightConnector1">
            <a:avLst/>
          </a:prstGeom>
          <a:ln w="635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Step 1: main sequence</a:t>
            </a:r>
          </a:p>
          <a:p>
            <a:pPr lvl="1"/>
            <a:r>
              <a:rPr lang="en-GB" dirty="0" smtClean="0"/>
              <a:t>fusing hydrogen to helium in core</a:t>
            </a:r>
          </a:p>
          <a:p>
            <a:pPr lvl="2"/>
            <a:r>
              <a:rPr lang="en-GB" dirty="0" smtClean="0"/>
              <a:t>star will spend ~90% of its lifetime here</a:t>
            </a:r>
          </a:p>
          <a:p>
            <a:pPr lvl="2"/>
            <a:r>
              <a:rPr lang="en-GB" dirty="0" smtClean="0"/>
              <a:t>luminosity and colour (surface</a:t>
            </a:r>
            <a:br>
              <a:rPr lang="en-GB" dirty="0" smtClean="0"/>
            </a:br>
            <a:r>
              <a:rPr lang="en-GB" dirty="0" smtClean="0"/>
              <a:t>temperature) depend on mass</a:t>
            </a:r>
          </a:p>
          <a:p>
            <a:pPr lvl="2"/>
            <a:r>
              <a:rPr lang="en-GB" dirty="0" smtClean="0"/>
              <a:t>more massive star will be hotter</a:t>
            </a:r>
            <a:br>
              <a:rPr lang="en-GB" dirty="0" smtClean="0"/>
            </a:br>
            <a:r>
              <a:rPr lang="en-GB" dirty="0" smtClean="0"/>
              <a:t>and much brighter (L </a:t>
            </a:r>
            <a:r>
              <a:rPr lang="en-GB" smtClean="0">
                <a:latin typeface="Cambria Math"/>
                <a:ea typeface="Cambria Math"/>
              </a:rPr>
              <a:t>∝</a:t>
            </a:r>
            <a:r>
              <a:rPr lang="en-GB" smtClean="0">
                <a:ea typeface="Cambria Math"/>
              </a:rPr>
              <a:t> </a:t>
            </a:r>
            <a:r>
              <a:rPr lang="en-GB" smtClean="0">
                <a:ea typeface="Cambria Math"/>
              </a:rPr>
              <a:t>M</a:t>
            </a:r>
            <a:r>
              <a:rPr lang="en-GB" baseline="30000" smtClean="0">
                <a:ea typeface="Cambria Math"/>
              </a:rPr>
              <a:t>3.5</a:t>
            </a:r>
            <a:r>
              <a:rPr lang="en-GB" smtClean="0">
                <a:ea typeface="Cambria Math"/>
              </a:rPr>
              <a:t> or so</a:t>
            </a:r>
            <a:r>
              <a:rPr lang="en-GB" smtClean="0">
                <a:ea typeface="Cambria Math"/>
              </a:rPr>
              <a:t>)</a:t>
            </a:r>
            <a:endParaRPr lang="en-GB" dirty="0" smtClean="0"/>
          </a:p>
          <a:p>
            <a:pPr lvl="2"/>
            <a:r>
              <a:rPr lang="en-GB" dirty="0" smtClean="0"/>
              <a:t>surface temperature and chemical</a:t>
            </a:r>
            <a:br>
              <a:rPr lang="en-GB" dirty="0" smtClean="0"/>
            </a:br>
            <a:r>
              <a:rPr lang="en-GB" dirty="0" smtClean="0"/>
              <a:t>composition can be determined</a:t>
            </a:r>
            <a:br>
              <a:rPr lang="en-GB" dirty="0" smtClean="0"/>
            </a:br>
            <a:r>
              <a:rPr lang="en-GB" dirty="0" smtClean="0"/>
              <a:t>from spectrum</a:t>
            </a:r>
          </a:p>
          <a:p>
            <a:pPr lvl="1"/>
            <a:r>
              <a:rPr lang="en-GB" dirty="0" smtClean="0"/>
              <a:t>eventually core hydrogen will</a:t>
            </a:r>
            <a:br>
              <a:rPr lang="en-GB" dirty="0" smtClean="0"/>
            </a:br>
            <a:r>
              <a:rPr lang="en-GB" dirty="0" smtClean="0"/>
              <a:t>run out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6660232" y="4869160"/>
            <a:ext cx="288032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en-GB" dirty="0" smtClean="0"/>
              <a:t>Step 2: </a:t>
            </a:r>
            <a:r>
              <a:rPr lang="en-GB" dirty="0" err="1" smtClean="0"/>
              <a:t>subgiant</a:t>
            </a:r>
            <a:r>
              <a:rPr lang="en-GB" dirty="0" smtClean="0"/>
              <a:t> and red giant</a:t>
            </a:r>
          </a:p>
          <a:p>
            <a:pPr lvl="1"/>
            <a:r>
              <a:rPr lang="en-GB" dirty="0" smtClean="0"/>
              <a:t>fusing hydrogen to helium in shell around helium core</a:t>
            </a:r>
          </a:p>
          <a:p>
            <a:pPr lvl="2"/>
            <a:r>
              <a:rPr lang="en-GB" dirty="0" smtClean="0"/>
              <a:t>this is not a stable situation</a:t>
            </a:r>
          </a:p>
          <a:p>
            <a:pPr lvl="2"/>
            <a:r>
              <a:rPr lang="en-GB" dirty="0" smtClean="0"/>
              <a:t>H fusing shell gets hotter,</a:t>
            </a:r>
            <a:br>
              <a:rPr lang="en-GB" dirty="0" smtClean="0"/>
            </a:br>
            <a:r>
              <a:rPr lang="en-GB" dirty="0" smtClean="0"/>
              <a:t>generates more energy and</a:t>
            </a:r>
            <a:br>
              <a:rPr lang="en-GB" dirty="0" smtClean="0"/>
            </a:br>
            <a:r>
              <a:rPr lang="en-GB" dirty="0" smtClean="0"/>
              <a:t>pressure</a:t>
            </a:r>
          </a:p>
          <a:p>
            <a:pPr lvl="2"/>
            <a:r>
              <a:rPr lang="en-GB" dirty="0" smtClean="0"/>
              <a:t>star expands, cools and gets </a:t>
            </a:r>
            <a:br>
              <a:rPr lang="en-GB" dirty="0" smtClean="0"/>
            </a:br>
            <a:r>
              <a:rPr lang="en-GB" dirty="0" smtClean="0"/>
              <a:t>brighter</a:t>
            </a:r>
          </a:p>
          <a:p>
            <a:pPr lvl="2"/>
            <a:r>
              <a:rPr lang="en-GB" dirty="0" smtClean="0"/>
              <a:t>moves along </a:t>
            </a:r>
            <a:r>
              <a:rPr lang="en-GB" dirty="0" err="1" smtClean="0"/>
              <a:t>subgiant</a:t>
            </a:r>
            <a:r>
              <a:rPr lang="en-GB" dirty="0" smtClean="0"/>
              <a:t> branch and</a:t>
            </a:r>
            <a:br>
              <a:rPr lang="en-GB" dirty="0" smtClean="0"/>
            </a:br>
            <a:r>
              <a:rPr lang="en-GB" dirty="0" smtClean="0"/>
              <a:t>up red giant branch</a:t>
            </a:r>
          </a:p>
          <a:p>
            <a:pPr lvl="1"/>
            <a:r>
              <a:rPr lang="en-GB" dirty="0" smtClean="0"/>
              <a:t>eventually core helium gets hot</a:t>
            </a:r>
            <a:br>
              <a:rPr lang="en-GB" dirty="0" smtClean="0"/>
            </a:br>
            <a:r>
              <a:rPr lang="en-GB" dirty="0" smtClean="0"/>
              <a:t>enough to fuse</a:t>
            </a:r>
          </a:p>
          <a:p>
            <a:pPr lvl="2"/>
            <a:r>
              <a:rPr lang="en-GB" dirty="0" smtClean="0"/>
              <a:t>note star does </a:t>
            </a:r>
            <a:r>
              <a:rPr lang="en-GB" b="1" dirty="0" smtClean="0"/>
              <a:t>not</a:t>
            </a:r>
            <a:r>
              <a:rPr lang="en-GB" dirty="0" smtClean="0"/>
              <a:t> run out of H!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reeform 5"/>
          <p:cNvSpPr/>
          <p:nvPr/>
        </p:nvSpPr>
        <p:spPr>
          <a:xfrm>
            <a:off x="6777318" y="3514165"/>
            <a:ext cx="860611" cy="1129553"/>
          </a:xfrm>
          <a:custGeom>
            <a:avLst/>
            <a:gdLst>
              <a:gd name="connsiteX0" fmla="*/ 0 w 860611"/>
              <a:gd name="connsiteY0" fmla="*/ 1129553 h 1129553"/>
              <a:gd name="connsiteX1" fmla="*/ 268941 w 860611"/>
              <a:gd name="connsiteY1" fmla="*/ 1075764 h 1129553"/>
              <a:gd name="connsiteX2" fmla="*/ 322729 w 860611"/>
              <a:gd name="connsiteY2" fmla="*/ 806823 h 1129553"/>
              <a:gd name="connsiteX3" fmla="*/ 430306 w 860611"/>
              <a:gd name="connsiteY3" fmla="*/ 519953 h 1129553"/>
              <a:gd name="connsiteX4" fmla="*/ 573741 w 860611"/>
              <a:gd name="connsiteY4" fmla="*/ 304800 h 1129553"/>
              <a:gd name="connsiteX5" fmla="*/ 681317 w 860611"/>
              <a:gd name="connsiteY5" fmla="*/ 161364 h 1129553"/>
              <a:gd name="connsiteX6" fmla="*/ 860611 w 860611"/>
              <a:gd name="connsiteY6" fmla="*/ 0 h 1129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611" h="1129553">
                <a:moveTo>
                  <a:pt x="0" y="1129553"/>
                </a:moveTo>
                <a:cubicBezTo>
                  <a:pt x="107576" y="1129552"/>
                  <a:pt x="215153" y="1129552"/>
                  <a:pt x="268941" y="1075764"/>
                </a:cubicBezTo>
                <a:cubicBezTo>
                  <a:pt x="322729" y="1021976"/>
                  <a:pt x="295835" y="899458"/>
                  <a:pt x="322729" y="806823"/>
                </a:cubicBezTo>
                <a:cubicBezTo>
                  <a:pt x="349623" y="714188"/>
                  <a:pt x="388471" y="603623"/>
                  <a:pt x="430306" y="519953"/>
                </a:cubicBezTo>
                <a:cubicBezTo>
                  <a:pt x="472141" y="436283"/>
                  <a:pt x="531906" y="364565"/>
                  <a:pt x="573741" y="304800"/>
                </a:cubicBezTo>
                <a:cubicBezTo>
                  <a:pt x="615576" y="245035"/>
                  <a:pt x="633505" y="212164"/>
                  <a:pt x="681317" y="161364"/>
                </a:cubicBezTo>
                <a:cubicBezTo>
                  <a:pt x="729129" y="110564"/>
                  <a:pt x="794870" y="55282"/>
                  <a:pt x="860611" y="0"/>
                </a:cubicBezTo>
              </a:path>
            </a:pathLst>
          </a:cu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Stellar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Step 3: horizontal branch</a:t>
            </a:r>
          </a:p>
          <a:p>
            <a:pPr lvl="1"/>
            <a:r>
              <a:rPr lang="en-GB" dirty="0" smtClean="0"/>
              <a:t>fusing helium to carbon in core</a:t>
            </a:r>
          </a:p>
          <a:p>
            <a:pPr lvl="2"/>
            <a:r>
              <a:rPr lang="en-GB" dirty="0" smtClean="0"/>
              <a:t>position depends on (initial) heavy element content</a:t>
            </a:r>
          </a:p>
          <a:p>
            <a:pPr lvl="2"/>
            <a:r>
              <a:rPr lang="en-GB" dirty="0" smtClean="0"/>
              <a:t>lower-</a:t>
            </a:r>
            <a:r>
              <a:rPr lang="en-GB" dirty="0" err="1" smtClean="0"/>
              <a:t>metallicity</a:t>
            </a:r>
            <a:r>
              <a:rPr lang="en-GB" dirty="0" smtClean="0"/>
              <a:t> stars hotter</a:t>
            </a:r>
          </a:p>
          <a:p>
            <a:pPr lvl="2"/>
            <a:r>
              <a:rPr lang="en-GB" dirty="0" smtClean="0"/>
              <a:t>stable, but lasts &lt;10% as long as </a:t>
            </a:r>
            <a:br>
              <a:rPr lang="en-GB" dirty="0" smtClean="0"/>
            </a:br>
            <a:r>
              <a:rPr lang="en-GB" dirty="0" smtClean="0"/>
              <a:t>main sequence because helium </a:t>
            </a:r>
            <a:br>
              <a:rPr lang="en-GB" dirty="0" smtClean="0"/>
            </a:br>
            <a:r>
              <a:rPr lang="en-GB" dirty="0" smtClean="0"/>
              <a:t>fusion is only 10% as efficient</a:t>
            </a:r>
            <a:br>
              <a:rPr lang="en-GB" dirty="0" smtClean="0"/>
            </a:br>
            <a:r>
              <a:rPr lang="en-GB" dirty="0" smtClean="0"/>
              <a:t>(and star is brighter now)</a:t>
            </a:r>
          </a:p>
          <a:p>
            <a:pPr lvl="1"/>
            <a:r>
              <a:rPr lang="en-GB" dirty="0" smtClean="0"/>
              <a:t>eventually core helium will</a:t>
            </a:r>
            <a:br>
              <a:rPr lang="en-GB" dirty="0" smtClean="0"/>
            </a:br>
            <a:r>
              <a:rPr lang="en-GB" dirty="0" smtClean="0"/>
              <a:t>run out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35909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6876256" y="3645024"/>
            <a:ext cx="288032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245</TotalTime>
  <Words>457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Stellar evolution and star clusters</vt:lpstr>
      <vt:lpstr>Cluster ages</vt:lpstr>
      <vt:lpstr>Examples</vt:lpstr>
      <vt:lpstr>Examples</vt:lpstr>
      <vt:lpstr>Effect of heavy element content</vt:lpstr>
      <vt:lpstr>Stellar evolution</vt:lpstr>
      <vt:lpstr>Stellar evolution</vt:lpstr>
      <vt:lpstr>Stellar evolution</vt:lpstr>
      <vt:lpstr>Stellar evolution</vt:lpstr>
      <vt:lpstr>Stellar evolution</vt:lpstr>
      <vt:lpstr>Stellar evolution</vt:lpstr>
      <vt:lpstr>Massive stars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Stellar evolution and star clusters</dc:title>
  <dc:creator>Susan</dc:creator>
  <cp:lastModifiedBy>Susan</cp:lastModifiedBy>
  <cp:revision>26</cp:revision>
  <dcterms:created xsi:type="dcterms:W3CDTF">2013-01-15T09:01:13Z</dcterms:created>
  <dcterms:modified xsi:type="dcterms:W3CDTF">2013-12-16T16:36:01Z</dcterms:modified>
</cp:coreProperties>
</file>