
<file path=[Content_Types].xml><?xml version="1.0" encoding="utf-8"?>
<Types xmlns="http://schemas.openxmlformats.org/package/2006/content-types">
  <Default Extension="png" ContentType="image/png"/>
  <Default Extension="mpeg" ContentType="vide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1" r:id="rId3"/>
    <p:sldId id="258" r:id="rId4"/>
    <p:sldId id="259" r:id="rId5"/>
    <p:sldId id="260" r:id="rId6"/>
    <p:sldId id="263" r:id="rId7"/>
    <p:sldId id="264" r:id="rId8"/>
    <p:sldId id="265" r:id="rId9"/>
    <p:sldId id="261" r:id="rId10"/>
    <p:sldId id="262" r:id="rId11"/>
    <p:sldId id="266" r:id="rId12"/>
    <p:sldId id="268" r:id="rId13"/>
    <p:sldId id="269" r:id="rId14"/>
    <p:sldId id="267" r:id="rId15"/>
    <p:sldId id="270" r:id="rId16"/>
    <p:sldId id="25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37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9E4E-533D-45D5-910E-C8F14B7FA40D}" type="datetimeFigureOut">
              <a:rPr lang="en-GB" smtClean="0"/>
              <a:t>12/07/2017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D1A0-FCA4-4A99-83C6-1635C9DBB0D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9E4E-533D-45D5-910E-C8F14B7FA40D}" type="datetimeFigureOut">
              <a:rPr lang="en-GB" smtClean="0"/>
              <a:t>12/07/2017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D1A0-FCA4-4A99-83C6-1635C9DBB0D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9E4E-533D-45D5-910E-C8F14B7FA40D}" type="datetimeFigureOut">
              <a:rPr lang="en-GB" smtClean="0"/>
              <a:t>12/07/2017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D1A0-FCA4-4A99-83C6-1635C9DBB0D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9E4E-533D-45D5-910E-C8F14B7FA40D}" type="datetimeFigureOut">
              <a:rPr lang="en-GB" smtClean="0"/>
              <a:t>12/07/2017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D1A0-FCA4-4A99-83C6-1635C9DBB0D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9E4E-533D-45D5-910E-C8F14B7FA40D}" type="datetimeFigureOut">
              <a:rPr lang="en-GB" smtClean="0"/>
              <a:t>12/07/2017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D1A0-FCA4-4A99-83C6-1635C9DBB0D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9E4E-533D-45D5-910E-C8F14B7FA40D}" type="datetimeFigureOut">
              <a:rPr lang="en-GB" smtClean="0"/>
              <a:t>12/07/2017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D1A0-FCA4-4A99-83C6-1635C9DBB0D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9E4E-533D-45D5-910E-C8F14B7FA40D}" type="datetimeFigureOut">
              <a:rPr lang="en-GB" smtClean="0"/>
              <a:t>12/07/2017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D1A0-FCA4-4A99-83C6-1635C9DBB0D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9E4E-533D-45D5-910E-C8F14B7FA40D}" type="datetimeFigureOut">
              <a:rPr lang="en-GB" smtClean="0"/>
              <a:t>12/07/2017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D1A0-FCA4-4A99-83C6-1635C9DBB0D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9E4E-533D-45D5-910E-C8F14B7FA40D}" type="datetimeFigureOut">
              <a:rPr lang="en-GB" smtClean="0"/>
              <a:t>12/07/2017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D1A0-FCA4-4A99-83C6-1635C9DBB0D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9E4E-533D-45D5-910E-C8F14B7FA40D}" type="datetimeFigureOut">
              <a:rPr lang="en-GB" smtClean="0"/>
              <a:t>12/07/2017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D1A0-FCA4-4A99-83C6-1635C9DBB0D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9E4E-533D-45D5-910E-C8F14B7FA40D}" type="datetimeFigureOut">
              <a:rPr lang="en-GB" smtClean="0"/>
              <a:t>12/07/2017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D1A0-FCA4-4A99-83C6-1635C9DBB0D9}" type="slidenum">
              <a:rPr lang="en-GB" smtClean="0"/>
              <a:t>‹#›</a:t>
            </a:fld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675724"/>
            <a:ext cx="7667011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807361"/>
            <a:ext cx="7667011" cy="40514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E9E4E-533D-45D5-910E-C8F14B7FA40D}" type="datetimeFigureOut">
              <a:rPr lang="en-GB" smtClean="0"/>
              <a:t>12/07/2017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DD1A0-FCA4-4A99-83C6-1635C9DBB0D9}" type="slidenum">
              <a:rPr lang="en-GB" smtClean="0"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The Physics of Santa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Susan Cartwright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3291840" cy="1316736"/>
          </a:xfrm>
          <a:prstGeom prst="rect">
            <a:avLst/>
          </a:prstGeom>
        </p:spPr>
      </p:pic>
      <p:pic>
        <p:nvPicPr>
          <p:cNvPr id="1026" name="Picture 2" descr="Image result for santa sleig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83" y="1298405"/>
            <a:ext cx="9144000" cy="306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5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single-electron double-slit experiment</a:t>
            </a:r>
            <a:endParaRPr lang="en-GB" dirty="0"/>
          </a:p>
        </p:txBody>
      </p:sp>
      <p:pic>
        <p:nvPicPr>
          <p:cNvPr id="4" name="doubleslite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2132856"/>
            <a:ext cx="5521198" cy="3764856"/>
          </a:xfrm>
        </p:spPr>
      </p:pic>
      <p:sp>
        <p:nvSpPr>
          <p:cNvPr id="5" name="TextBox 4"/>
          <p:cNvSpPr txBox="1"/>
          <p:nvPr/>
        </p:nvSpPr>
        <p:spPr>
          <a:xfrm>
            <a:off x="395536" y="6021288"/>
            <a:ext cx="658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http://www.hitachi.com/rd/portal/highlight/quantum/movie/index.html</a:t>
            </a:r>
            <a:endParaRPr lang="en-GB" sz="1400" dirty="0"/>
          </a:p>
        </p:txBody>
      </p:sp>
      <p:pic>
        <p:nvPicPr>
          <p:cNvPr id="7170" name="Picture 2" descr="Fig. 1 Double-slit experiment with single electron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" t="6378" r="5378" b="6278"/>
          <a:stretch/>
        </p:blipFill>
        <p:spPr bwMode="auto">
          <a:xfrm>
            <a:off x="6064695" y="1284514"/>
            <a:ext cx="2971801" cy="218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64695" y="3573016"/>
            <a:ext cx="28277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We only send one electron at a time, yet we get an interference pattern.</a:t>
            </a:r>
          </a:p>
          <a:p>
            <a:r>
              <a:rPr lang="en-GB" sz="2000" dirty="0" smtClean="0"/>
              <a:t>The one electron must take </a:t>
            </a:r>
            <a:br>
              <a:rPr lang="en-GB" sz="2000" dirty="0" smtClean="0"/>
            </a:br>
            <a:r>
              <a:rPr lang="en-GB" sz="2000" b="1" dirty="0" smtClean="0"/>
              <a:t>both</a:t>
            </a:r>
            <a:r>
              <a:rPr lang="en-GB" sz="2000" dirty="0" smtClean="0"/>
              <a:t> paths!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3680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sum over histories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3" y="1807361"/>
            <a:ext cx="7776000" cy="4051437"/>
          </a:xfrm>
        </p:spPr>
        <p:txBody>
          <a:bodyPr/>
          <a:lstStyle/>
          <a:p>
            <a:r>
              <a:rPr lang="en-GB" dirty="0" smtClean="0"/>
              <a:t>In Richard Feynman’s formulation of quantum mechanics, the particle takes </a:t>
            </a:r>
            <a:r>
              <a:rPr lang="en-GB" i="1" dirty="0" smtClean="0"/>
              <a:t>every possible path</a:t>
            </a:r>
            <a:r>
              <a:rPr lang="en-GB" dirty="0" smtClean="0"/>
              <a:t> from A to B</a:t>
            </a:r>
          </a:p>
          <a:p>
            <a:pPr lvl="1"/>
            <a:r>
              <a:rPr lang="en-GB" dirty="0" smtClean="0"/>
              <a:t>Clearly this is a potential winner…if Santa takes every possible path from the North Pole, he has the opportunity to deliver to every household individually</a:t>
            </a:r>
            <a:endParaRPr lang="en-GB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012" y="4293096"/>
            <a:ext cx="4509313" cy="244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Image result for sant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3" r="20068" b="3521"/>
          <a:stretch/>
        </p:blipFill>
        <p:spPr bwMode="auto">
          <a:xfrm flipH="1">
            <a:off x="179512" y="3933056"/>
            <a:ext cx="1418605" cy="194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31912" y="4085456"/>
            <a:ext cx="2180605" cy="2708041"/>
            <a:chOff x="331912" y="4085456"/>
            <a:chExt cx="2180605" cy="2708041"/>
          </a:xfrm>
        </p:grpSpPr>
        <p:pic>
          <p:nvPicPr>
            <p:cNvPr id="7" name="Picture 2" descr="Image result for santa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3" r="20068" b="3521"/>
            <a:stretch/>
          </p:blipFill>
          <p:spPr bwMode="auto">
            <a:xfrm flipH="1">
              <a:off x="331912" y="4085456"/>
              <a:ext cx="1418605" cy="1946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anta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3" r="20068" b="3521"/>
            <a:stretch/>
          </p:blipFill>
          <p:spPr bwMode="auto">
            <a:xfrm flipH="1">
              <a:off x="484312" y="4237856"/>
              <a:ext cx="1418605" cy="1946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anta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3" r="20068" b="3521"/>
            <a:stretch/>
          </p:blipFill>
          <p:spPr bwMode="auto">
            <a:xfrm flipH="1">
              <a:off x="636712" y="4390256"/>
              <a:ext cx="1418605" cy="1946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anta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3" r="20068" b="3521"/>
            <a:stretch/>
          </p:blipFill>
          <p:spPr bwMode="auto">
            <a:xfrm flipH="1">
              <a:off x="789112" y="4542656"/>
              <a:ext cx="1418605" cy="1946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Image result for santa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3" r="20068" b="3521"/>
            <a:stretch/>
          </p:blipFill>
          <p:spPr bwMode="auto">
            <a:xfrm flipH="1">
              <a:off x="941512" y="4695056"/>
              <a:ext cx="1418605" cy="1946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Image result for santa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3" r="20068" b="3521"/>
            <a:stretch/>
          </p:blipFill>
          <p:spPr bwMode="auto">
            <a:xfrm flipH="1">
              <a:off x="1093912" y="4847456"/>
              <a:ext cx="1418605" cy="1946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7221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Tunnelling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3" y="1807361"/>
            <a:ext cx="7848000" cy="4789991"/>
          </a:xfrm>
        </p:spPr>
        <p:txBody>
          <a:bodyPr/>
          <a:lstStyle/>
          <a:p>
            <a:r>
              <a:rPr lang="en-GB" dirty="0" smtClean="0"/>
              <a:t>Another useful aspect of quantum particles is that they can tunnel through barriers</a:t>
            </a:r>
          </a:p>
          <a:p>
            <a:r>
              <a:rPr lang="en-GB" dirty="0" smtClean="0"/>
              <a:t>Example: hydrogen fusion in stars</a:t>
            </a:r>
          </a:p>
          <a:p>
            <a:pPr lvl="1"/>
            <a:r>
              <a:rPr lang="en-GB" dirty="0" smtClean="0"/>
              <a:t>Two protons feel a repulsive force because they are both positive</a:t>
            </a:r>
          </a:p>
          <a:p>
            <a:pPr lvl="1"/>
            <a:r>
              <a:rPr lang="en-GB" dirty="0" smtClean="0"/>
              <a:t>This should prevent them from ever getting close enough to fuse (at the temperature of the Sun’s core)</a:t>
            </a:r>
          </a:p>
          <a:p>
            <a:pPr lvl="1"/>
            <a:r>
              <a:rPr lang="en-GB" dirty="0" smtClean="0"/>
              <a:t>But in fact they do get through: their wavelike properties allow them to “tunnel” through the barrier</a:t>
            </a:r>
          </a:p>
          <a:p>
            <a:r>
              <a:rPr lang="en-GB" dirty="0" smtClean="0"/>
              <a:t>Is this a solution to our chimney issue?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482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Tunnelling</a:t>
            </a:r>
            <a:endParaRPr lang="en-GB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4" y="404664"/>
            <a:ext cx="9000000" cy="336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Image result for roo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4" y="3861048"/>
            <a:ext cx="9063930" cy="242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459" y="3136676"/>
            <a:ext cx="1440160" cy="1256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700458"/>
            <a:ext cx="1440160" cy="1256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24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snag: </a:t>
            </a:r>
            <a:r>
              <a:rPr lang="en-GB" dirty="0" err="1" smtClean="0"/>
              <a:t>wavefunction</a:t>
            </a:r>
            <a:r>
              <a:rPr lang="en-GB" dirty="0" smtClean="0"/>
              <a:t> collapse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07361"/>
            <a:ext cx="8136904" cy="4947378"/>
          </a:xfrm>
        </p:spPr>
        <p:txBody>
          <a:bodyPr/>
          <a:lstStyle/>
          <a:p>
            <a:r>
              <a:rPr lang="en-GB" dirty="0" smtClean="0"/>
              <a:t>If we </a:t>
            </a:r>
            <a:r>
              <a:rPr lang="en-GB" i="1" dirty="0" smtClean="0"/>
              <a:t>observe</a:t>
            </a:r>
            <a:r>
              <a:rPr lang="en-GB" dirty="0" smtClean="0"/>
              <a:t> the electron as it passes through one slit or the other, we do </a:t>
            </a:r>
            <a:r>
              <a:rPr lang="en-GB" i="1" dirty="0" smtClean="0"/>
              <a:t>not</a:t>
            </a:r>
            <a:r>
              <a:rPr lang="en-GB" dirty="0" smtClean="0"/>
              <a:t> get an interference pattern </a:t>
            </a:r>
          </a:p>
          <a:p>
            <a:pPr lvl="1"/>
            <a:r>
              <a:rPr lang="en-GB" dirty="0" smtClean="0"/>
              <a:t>By making an observation, we “collapse the </a:t>
            </a:r>
            <a:r>
              <a:rPr lang="en-GB" dirty="0" err="1" smtClean="0"/>
              <a:t>wavefunction</a:t>
            </a:r>
            <a:r>
              <a:rPr lang="en-GB" dirty="0" smtClean="0"/>
              <a:t>” and define the position of the electron</a:t>
            </a:r>
          </a:p>
          <a:p>
            <a:r>
              <a:rPr lang="en-GB" dirty="0" smtClean="0"/>
              <a:t>Therefore, actually </a:t>
            </a:r>
            <a:r>
              <a:rPr lang="en-GB" i="1" dirty="0" smtClean="0"/>
              <a:t>seeing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Santa deliver presents </a:t>
            </a:r>
            <a:br>
              <a:rPr lang="en-GB" dirty="0" smtClean="0"/>
            </a:br>
            <a:r>
              <a:rPr lang="en-GB" dirty="0" smtClean="0"/>
              <a:t>is a disaster!</a:t>
            </a:r>
            <a:endParaRPr lang="en-GB" dirty="0"/>
          </a:p>
        </p:txBody>
      </p:sp>
      <p:pic>
        <p:nvPicPr>
          <p:cNvPr id="12290" name="Picture 2" descr="Image result for santa in r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221088"/>
            <a:ext cx="381000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36096" y="5603318"/>
            <a:ext cx="737782" cy="1162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52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Conclusion</a:t>
            </a:r>
            <a:endParaRPr lang="en-GB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366499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2400" dirty="0" smtClean="0"/>
              <a:t>Quantum mechanics can solve Santa’s problems, provided that he is allowed to behave like a single particle…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2400" dirty="0" smtClean="0"/>
              <a:t>…and provided nobody sneaks a peek!</a:t>
            </a:r>
            <a:endParaRPr lang="en-GB" sz="24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6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09442" y="1124745"/>
            <a:ext cx="7117180" cy="3652636"/>
          </a:xfrm>
        </p:spPr>
        <p:txBody>
          <a:bodyPr/>
          <a:lstStyle/>
          <a:p>
            <a:r>
              <a:rPr lang="en-GB" dirty="0" smtClean="0"/>
              <a:t>Merry Christmas,</a:t>
            </a:r>
            <a:br>
              <a:rPr lang="en-GB" dirty="0" smtClean="0"/>
            </a:br>
            <a:r>
              <a:rPr lang="en-GB" dirty="0" smtClean="0"/>
              <a:t>and may Quanta</a:t>
            </a:r>
            <a:br>
              <a:rPr lang="en-GB" dirty="0" smtClean="0"/>
            </a:br>
            <a:r>
              <a:rPr lang="en-GB" dirty="0" smtClean="0"/>
              <a:t>Claus be good</a:t>
            </a:r>
            <a:br>
              <a:rPr lang="en-GB" dirty="0" smtClean="0"/>
            </a:br>
            <a:r>
              <a:rPr lang="en-GB" dirty="0" smtClean="0"/>
              <a:t>to you!</a:t>
            </a:r>
            <a:endParaRPr lang="en-GB" dirty="0"/>
          </a:p>
        </p:txBody>
      </p:sp>
      <p:pic>
        <p:nvPicPr>
          <p:cNvPr id="2050" name="Picture 2" descr="Image result for sant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3" r="20068" b="3521"/>
          <a:stretch/>
        </p:blipFill>
        <p:spPr bwMode="auto">
          <a:xfrm>
            <a:off x="5444997" y="980728"/>
            <a:ext cx="362192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8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Santa: the job description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5" y="1807361"/>
            <a:ext cx="5688632" cy="4934007"/>
          </a:xfrm>
        </p:spPr>
        <p:txBody>
          <a:bodyPr/>
          <a:lstStyle/>
          <a:p>
            <a:r>
              <a:rPr lang="en-GB" dirty="0" smtClean="0"/>
              <a:t>Deliver toys to children on Christmas night</a:t>
            </a:r>
          </a:p>
          <a:p>
            <a:pPr lvl="1"/>
            <a:r>
              <a:rPr lang="en-GB" dirty="0" smtClean="0"/>
              <a:t>Associated with Christian deity, so delivery only required in Christian countries and to Christian households in non-Christian communities</a:t>
            </a:r>
          </a:p>
          <a:p>
            <a:pPr lvl="1"/>
            <a:r>
              <a:rPr lang="en-GB" dirty="0" smtClean="0"/>
              <a:t>Access to households should be gained via chimney, and deliveries left under Christmas tree unless instructions to contrary</a:t>
            </a:r>
          </a:p>
          <a:p>
            <a:pPr lvl="1"/>
            <a:r>
              <a:rPr lang="en-GB" dirty="0" smtClean="0"/>
              <a:t>Post-holder is entitled to consume any mince pies or similar left out near </a:t>
            </a:r>
            <a:r>
              <a:rPr lang="en-GB" smtClean="0"/>
              <a:t>delivery location</a:t>
            </a:r>
            <a:endParaRPr lang="en-GB" dirty="0"/>
          </a:p>
        </p:txBody>
      </p:sp>
      <p:pic>
        <p:nvPicPr>
          <p:cNvPr id="4" name="Picture 2" descr="Image result for sant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3" r="20068" b="3521"/>
          <a:stretch/>
        </p:blipFill>
        <p:spPr bwMode="auto">
          <a:xfrm>
            <a:off x="5444997" y="980728"/>
            <a:ext cx="362192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1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Big Problem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348880"/>
            <a:ext cx="7667011" cy="4176464"/>
          </a:xfrm>
        </p:spPr>
        <p:txBody>
          <a:bodyPr/>
          <a:lstStyle/>
          <a:p>
            <a:r>
              <a:rPr lang="en-GB" dirty="0" smtClean="0"/>
              <a:t>About a third of the world population is Christian</a:t>
            </a:r>
          </a:p>
          <a:p>
            <a:pPr lvl="1"/>
            <a:r>
              <a:rPr lang="en-GB" dirty="0" smtClean="0"/>
              <a:t>We expect Santa to deliver to around 500 million households, spread over the whole world, in one night</a:t>
            </a:r>
          </a:p>
          <a:p>
            <a:pPr lvl="1"/>
            <a:r>
              <a:rPr lang="en-GB" dirty="0" smtClean="0"/>
              <a:t>This gives him 0.17 </a:t>
            </a:r>
            <a:r>
              <a:rPr lang="en-GB" dirty="0" err="1" smtClean="0"/>
              <a:t>ms</a:t>
            </a:r>
            <a:r>
              <a:rPr lang="en-GB" dirty="0" smtClean="0"/>
              <a:t> per house, including travel time</a:t>
            </a:r>
            <a:endParaRPr lang="en-GB" dirty="0" smtClean="0"/>
          </a:p>
          <a:p>
            <a:r>
              <a:rPr lang="en-GB" dirty="0" smtClean="0"/>
              <a:t>This presents Santa with a fearsome logistical challenge</a:t>
            </a:r>
            <a:endParaRPr lang="en-GB" dirty="0"/>
          </a:p>
        </p:txBody>
      </p:sp>
      <p:pic>
        <p:nvPicPr>
          <p:cNvPr id="3074" name="Picture 2" descr="Image result for religions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14" y="0"/>
            <a:ext cx="4695478" cy="243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88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smaller problem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07361"/>
            <a:ext cx="7667011" cy="4573967"/>
          </a:xfrm>
        </p:spPr>
        <p:txBody>
          <a:bodyPr/>
          <a:lstStyle/>
          <a:p>
            <a:r>
              <a:rPr lang="en-GB" dirty="0" smtClean="0"/>
              <a:t>The chimney is an </a:t>
            </a:r>
            <a:br>
              <a:rPr lang="en-GB" dirty="0" smtClean="0"/>
            </a:br>
            <a:r>
              <a:rPr lang="en-GB" dirty="0" smtClean="0"/>
              <a:t>endangered species</a:t>
            </a:r>
          </a:p>
          <a:p>
            <a:pPr lvl="1"/>
            <a:r>
              <a:rPr lang="en-GB" dirty="0" smtClean="0"/>
              <a:t>Santa has a bit of an</a:t>
            </a:r>
            <a:br>
              <a:rPr lang="en-GB" dirty="0" smtClean="0"/>
            </a:br>
            <a:r>
              <a:rPr lang="en-GB" dirty="0" smtClean="0"/>
              <a:t>access problem…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pPr marL="2692400" lvl="1"/>
            <a:r>
              <a:rPr lang="en-GB" dirty="0" smtClean="0"/>
              <a:t>…and that’s not even thinking about flats and apartments</a:t>
            </a:r>
          </a:p>
          <a:p>
            <a:pPr marL="2411413"/>
            <a:r>
              <a:rPr lang="en-GB" dirty="0" smtClean="0"/>
              <a:t>Clearly Santa needs some assistance from physics!</a:t>
            </a:r>
            <a:endParaRPr lang="en-GB" dirty="0"/>
          </a:p>
        </p:txBody>
      </p:sp>
      <p:pic>
        <p:nvPicPr>
          <p:cNvPr id="4098" name="Picture 2" descr="Image result for h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096" y="620688"/>
            <a:ext cx="4924425" cy="36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0">
            <a:off x="6673066" y="530792"/>
            <a:ext cx="936104" cy="81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Image result for apartment build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3" r="10895" b="4878"/>
          <a:stretch/>
        </p:blipFill>
        <p:spPr bwMode="auto">
          <a:xfrm>
            <a:off x="326571" y="3225427"/>
            <a:ext cx="2362200" cy="35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643" y="3645024"/>
            <a:ext cx="504055" cy="43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919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89040"/>
            <a:ext cx="7143750" cy="239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75724"/>
            <a:ext cx="7848872" cy="924475"/>
          </a:xfrm>
        </p:spPr>
        <p:txBody>
          <a:bodyPr/>
          <a:lstStyle/>
          <a:p>
            <a:r>
              <a:rPr lang="en-GB" dirty="0" smtClean="0"/>
              <a:t>Plan A: Relativity </a:t>
            </a:r>
            <a:br>
              <a:rPr lang="en-GB" dirty="0" smtClean="0"/>
            </a:br>
            <a:r>
              <a:rPr lang="en-GB" dirty="0" smtClean="0"/>
              <a:t>(or, Rudolph the redshifted reindeer)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We know that travelling close to the speed of light alters the apparent clock speed</a:t>
            </a:r>
          </a:p>
          <a:p>
            <a:pPr lvl="1"/>
            <a:r>
              <a:rPr lang="en-GB" dirty="0" smtClean="0"/>
              <a:t>Can Santa use this effect to give himself more time to complete his round?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213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Relativistic time dilation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07361"/>
            <a:ext cx="7667011" cy="4717983"/>
          </a:xfrm>
        </p:spPr>
        <p:txBody>
          <a:bodyPr/>
          <a:lstStyle/>
          <a:p>
            <a:r>
              <a:rPr lang="en-GB" dirty="0" smtClean="0"/>
              <a:t>Example: cosmic ray muons</a:t>
            </a:r>
          </a:p>
          <a:p>
            <a:pPr lvl="1"/>
            <a:r>
              <a:rPr lang="en-GB" dirty="0" smtClean="0"/>
              <a:t>muons live for 2.2 </a:t>
            </a:r>
            <a:r>
              <a:rPr lang="el-GR" dirty="0" smtClean="0"/>
              <a:t>μ</a:t>
            </a:r>
            <a:r>
              <a:rPr lang="en-GB" dirty="0" smtClean="0"/>
              <a:t>s on average and are produced ~10 km up in the atmosphere</a:t>
            </a:r>
          </a:p>
          <a:p>
            <a:pPr lvl="2"/>
            <a:r>
              <a:rPr lang="en-GB" dirty="0" smtClean="0"/>
              <a:t>at the speed of light they should travel ~660 m</a:t>
            </a:r>
          </a:p>
          <a:p>
            <a:pPr lvl="2"/>
            <a:r>
              <a:rPr lang="en-GB" dirty="0" smtClean="0"/>
              <a:t>but in fact many reach</a:t>
            </a:r>
            <a:br>
              <a:rPr lang="en-GB" dirty="0" smtClean="0"/>
            </a:br>
            <a:r>
              <a:rPr lang="en-GB" dirty="0" smtClean="0"/>
              <a:t>sea level</a:t>
            </a:r>
          </a:p>
          <a:p>
            <a:r>
              <a:rPr lang="en-GB" dirty="0" smtClean="0"/>
              <a:t>From Santa’s point of</a:t>
            </a:r>
            <a:br>
              <a:rPr lang="en-GB" dirty="0" smtClean="0"/>
            </a:br>
            <a:r>
              <a:rPr lang="en-GB" dirty="0" smtClean="0"/>
              <a:t>view this is the </a:t>
            </a:r>
            <a:br>
              <a:rPr lang="en-GB" dirty="0" smtClean="0"/>
            </a:br>
            <a:r>
              <a:rPr lang="en-GB" dirty="0" smtClean="0"/>
              <a:t>wrong way round</a:t>
            </a:r>
          </a:p>
          <a:p>
            <a:pPr lvl="1"/>
            <a:r>
              <a:rPr lang="en-GB" dirty="0" smtClean="0"/>
              <a:t>We see a longer time</a:t>
            </a:r>
            <a:br>
              <a:rPr lang="en-GB" dirty="0" smtClean="0"/>
            </a:br>
            <a:r>
              <a:rPr lang="en-GB" dirty="0" smtClean="0"/>
              <a:t>than the muons do</a:t>
            </a:r>
            <a:endParaRPr lang="en-GB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29000"/>
            <a:ext cx="4673949" cy="333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92080" y="414908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2"/>
                </a:solidFill>
              </a:rPr>
              <a:t>θ</a:t>
            </a:r>
            <a:r>
              <a:rPr lang="en-GB" dirty="0" smtClean="0">
                <a:solidFill>
                  <a:schemeClr val="bg2"/>
                </a:solidFill>
              </a:rPr>
              <a:t> = 0°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0192" y="5229200"/>
            <a:ext cx="124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2"/>
                </a:solidFill>
              </a:rPr>
              <a:t>θ</a:t>
            </a:r>
            <a:r>
              <a:rPr lang="en-GB" dirty="0" smtClean="0">
                <a:solidFill>
                  <a:schemeClr val="bg2"/>
                </a:solidFill>
              </a:rPr>
              <a:t> = 75°</a:t>
            </a:r>
            <a:endParaRPr lang="en-GB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0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Twin Paradox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5" y="1602284"/>
            <a:ext cx="5400000" cy="5209077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In relativity there is no absolute state of rest</a:t>
            </a:r>
          </a:p>
          <a:p>
            <a:pPr lvl="1"/>
            <a:r>
              <a:rPr lang="en-GB" dirty="0" smtClean="0"/>
              <a:t>If two people are moving relative to each other, each sees the other’s clock run more slowly</a:t>
            </a:r>
          </a:p>
          <a:p>
            <a:r>
              <a:rPr lang="en-GB" dirty="0" smtClean="0"/>
              <a:t>So why is it clear that Santa will experience less time than we do?</a:t>
            </a:r>
          </a:p>
          <a:p>
            <a:pPr lvl="1"/>
            <a:r>
              <a:rPr lang="en-GB" dirty="0" smtClean="0"/>
              <a:t>The two cases are not symmetrical</a:t>
            </a:r>
          </a:p>
          <a:p>
            <a:pPr lvl="1"/>
            <a:r>
              <a:rPr lang="en-GB" dirty="0" smtClean="0"/>
              <a:t>Santa has to return to the North Pole, which means that he must change direction</a:t>
            </a:r>
          </a:p>
          <a:p>
            <a:r>
              <a:rPr lang="en-GB" dirty="0" smtClean="0"/>
              <a:t>This is the Twin Paradox of relativity</a:t>
            </a:r>
            <a:endParaRPr lang="en-GB" dirty="0"/>
          </a:p>
        </p:txBody>
      </p:sp>
      <p:sp>
        <p:nvSpPr>
          <p:cNvPr id="4" name="AutoShape 2" descr="Image result for twin parad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085184"/>
            <a:ext cx="28670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240" y="1602284"/>
            <a:ext cx="4019205" cy="34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077562" y="3616446"/>
            <a:ext cx="1146288" cy="1036690"/>
            <a:chOff x="6077562" y="3616446"/>
            <a:chExt cx="1146288" cy="103669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6084168" y="3789040"/>
              <a:ext cx="1139682" cy="8640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077562" y="3702180"/>
              <a:ext cx="1139682" cy="8640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079405" y="3616446"/>
              <a:ext cx="1139682" cy="8640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6081762" y="2492896"/>
            <a:ext cx="1142088" cy="1050979"/>
            <a:chOff x="6081762" y="2492896"/>
            <a:chExt cx="1142088" cy="1050979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6081762" y="2679779"/>
              <a:ext cx="1139682" cy="8640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084168" y="2593482"/>
              <a:ext cx="1139682" cy="8640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084168" y="2492896"/>
              <a:ext cx="1139682" cy="8640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279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76672"/>
            <a:ext cx="3481387" cy="1113254"/>
          </a:xfrm>
        </p:spPr>
        <p:txBody>
          <a:bodyPr>
            <a:normAutofit/>
          </a:bodyPr>
          <a:lstStyle/>
          <a:p>
            <a:r>
              <a:rPr lang="en-GB" sz="3200" dirty="0" smtClean="0"/>
              <a:t>Conclusion</a:t>
            </a:r>
            <a:endParaRPr lang="en-GB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009442" y="1916832"/>
            <a:ext cx="3481387" cy="380900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2400" dirty="0" smtClean="0"/>
              <a:t>Plan A doesn’t work.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2400" dirty="0" smtClean="0"/>
              <a:t>Travelling at close to the speed of light won’t help.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2400" dirty="0" smtClean="0"/>
              <a:t>(And dropping off the presents at close to the speed of light probably voids the warranty.)</a:t>
            </a:r>
            <a:endParaRPr lang="en-GB" sz="24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r="8125"/>
          <a:stretch>
            <a:fillRect/>
          </a:stretch>
        </p:blipFill>
        <p:spPr/>
      </p:pic>
      <p:sp>
        <p:nvSpPr>
          <p:cNvPr id="7" name="AutoShape 2" descr="Image result for smashed presen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25144"/>
            <a:ext cx="211455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26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Plan B: Quantum Mechanics</a:t>
            </a:r>
            <a:br>
              <a:rPr lang="en-GB" dirty="0" smtClean="0"/>
            </a:br>
            <a:r>
              <a:rPr lang="en-GB" dirty="0" smtClean="0"/>
              <a:t>(or, Schrödinger’s Claus)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07361"/>
            <a:ext cx="7667011" cy="4861999"/>
          </a:xfrm>
        </p:spPr>
        <p:txBody>
          <a:bodyPr/>
          <a:lstStyle/>
          <a:p>
            <a:r>
              <a:rPr lang="en-GB" dirty="0" smtClean="0"/>
              <a:t>Maybe Santa is a quantum object</a:t>
            </a:r>
          </a:p>
          <a:p>
            <a:pPr lvl="1"/>
            <a:r>
              <a:rPr lang="en-GB" dirty="0" smtClean="0"/>
              <a:t>This would mean that he can be treated as</a:t>
            </a:r>
            <a:br>
              <a:rPr lang="en-GB" dirty="0" smtClean="0"/>
            </a:br>
            <a:r>
              <a:rPr lang="en-GB" dirty="0" smtClean="0"/>
              <a:t>either a particle or a wave, so his location is</a:t>
            </a:r>
            <a:br>
              <a:rPr lang="en-GB" dirty="0" smtClean="0"/>
            </a:br>
            <a:r>
              <a:rPr lang="en-GB" dirty="0" smtClean="0"/>
              <a:t>not well determined</a:t>
            </a:r>
          </a:p>
          <a:p>
            <a:r>
              <a:rPr lang="en-GB" dirty="0" smtClean="0"/>
              <a:t>Example: electron diffraction</a:t>
            </a:r>
          </a:p>
          <a:p>
            <a:pPr lvl="1"/>
            <a:r>
              <a:rPr lang="en-GB" dirty="0" smtClean="0"/>
              <a:t>If we fire a beam of electrons at a double slit, we get an interference pattern (as with waves)</a:t>
            </a:r>
          </a:p>
          <a:p>
            <a:r>
              <a:rPr lang="en-GB" dirty="0" smtClean="0"/>
              <a:t>How does this help Santa?</a:t>
            </a:r>
          </a:p>
          <a:p>
            <a:pPr lvl="1"/>
            <a:r>
              <a:rPr lang="en-GB" dirty="0" smtClean="0"/>
              <a:t>(We do not, after all, have </a:t>
            </a:r>
            <a:br>
              <a:rPr lang="en-GB" dirty="0" smtClean="0"/>
            </a:br>
            <a:r>
              <a:rPr lang="en-GB" dirty="0" smtClean="0"/>
              <a:t>a beam of </a:t>
            </a:r>
            <a:r>
              <a:rPr lang="en-GB" dirty="0" err="1" smtClean="0"/>
              <a:t>Santas</a:t>
            </a:r>
            <a:r>
              <a:rPr lang="en-GB" dirty="0" smtClean="0"/>
              <a:t>.)</a:t>
            </a:r>
            <a:endParaRPr lang="en-GB" dirty="0"/>
          </a:p>
        </p:txBody>
      </p:sp>
      <p:pic>
        <p:nvPicPr>
          <p:cNvPr id="4" name="Picture 2" descr="Image result for sant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3" r="20068" b="3521"/>
          <a:stretch/>
        </p:blipFill>
        <p:spPr bwMode="auto">
          <a:xfrm>
            <a:off x="6876255" y="260647"/>
            <a:ext cx="1980000" cy="271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260648"/>
            <a:ext cx="1971417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Image result for electron double sl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829" y="4477494"/>
            <a:ext cx="3264651" cy="228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53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TM02455519[[fn=Winter]]</Template>
  <TotalTime>1176</TotalTime>
  <Words>579</Words>
  <Application>Microsoft Office PowerPoint</Application>
  <PresentationFormat>On-screen Show (4:3)</PresentationFormat>
  <Paragraphs>70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Winter</vt:lpstr>
      <vt:lpstr>The Physics of Santa</vt:lpstr>
      <vt:lpstr>Santa: the job description</vt:lpstr>
      <vt:lpstr>The Big Problem</vt:lpstr>
      <vt:lpstr>The smaller problem</vt:lpstr>
      <vt:lpstr>Plan A: Relativity  (or, Rudolph the redshifted reindeer)</vt:lpstr>
      <vt:lpstr>Relativistic time dilation</vt:lpstr>
      <vt:lpstr>The Twin Paradox</vt:lpstr>
      <vt:lpstr>Conclusion</vt:lpstr>
      <vt:lpstr>Plan B: Quantum Mechanics (or, Schrödinger’s Claus)</vt:lpstr>
      <vt:lpstr>The single-electron double-slit experiment</vt:lpstr>
      <vt:lpstr>The sum over histories</vt:lpstr>
      <vt:lpstr>Tunnelling</vt:lpstr>
      <vt:lpstr>Tunnelling</vt:lpstr>
      <vt:lpstr>The snag: wavefunction collapse</vt:lpstr>
      <vt:lpstr>Conclusion</vt:lpstr>
      <vt:lpstr>Merry Christmas, and may Quanta Claus be good to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Physics of Santa</dc:title>
  <dc:creator>Susan</dc:creator>
  <cp:lastModifiedBy>Susan</cp:lastModifiedBy>
  <cp:revision>19</cp:revision>
  <dcterms:created xsi:type="dcterms:W3CDTF">2016-12-07T17:08:38Z</dcterms:created>
  <dcterms:modified xsi:type="dcterms:W3CDTF">2017-07-12T09:10:45Z</dcterms:modified>
</cp:coreProperties>
</file>