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964B745-D357-4956-9334-9D4042A37A07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6B07827-0744-4CAE-8386-42B27392CA89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24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matter with </a:t>
            </a:r>
            <a:r>
              <a:rPr lang="en-GB" dirty="0" smtClean="0">
                <a:ln w="25400"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5400000" scaled="0"/>
                  </a:gradFill>
                </a:ln>
                <a:noFill/>
              </a:rPr>
              <a:t>antimatter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13176"/>
            <a:ext cx="3291840" cy="1316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5896" y="501317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Susan Cartwright</a:t>
            </a:r>
            <a:endParaRPr lang="en-GB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8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5206320"/>
          </a:xfrm>
        </p:spPr>
        <p:txBody>
          <a:bodyPr>
            <a:normAutofit/>
          </a:bodyPr>
          <a:lstStyle/>
          <a:p>
            <a:r>
              <a:rPr lang="en-GB" dirty="0" smtClean="0"/>
              <a:t>Remaining problem: most reactions can go in either direction</a:t>
            </a:r>
          </a:p>
          <a:p>
            <a:pPr lvl="1"/>
            <a:r>
              <a:rPr lang="en-GB" dirty="0" smtClean="0"/>
              <a:t>Having a matter-creating reaction is not helpful if it is balanced by a matter-destroying reverse reaction</a:t>
            </a:r>
          </a:p>
          <a:p>
            <a:r>
              <a:rPr lang="en-GB" dirty="0" smtClean="0"/>
              <a:t>Therefore:</a:t>
            </a:r>
          </a:p>
          <a:p>
            <a:pPr lvl="1"/>
            <a:r>
              <a:rPr lang="en-GB" dirty="0" smtClean="0"/>
              <a:t>the reaction must not be in </a:t>
            </a:r>
            <a:r>
              <a:rPr lang="en-GB" i="1" dirty="0" smtClean="0"/>
              <a:t>thermal equilibrium</a:t>
            </a:r>
            <a:endParaRPr lang="en-GB" dirty="0" smtClean="0"/>
          </a:p>
          <a:p>
            <a:pPr lvl="2"/>
            <a:r>
              <a:rPr lang="en-GB" dirty="0" smtClean="0"/>
              <a:t>i.e. it must not have reached a stable steady state in which forward and reverse reactions go at the same rate</a:t>
            </a:r>
          </a:p>
          <a:p>
            <a:pPr lvl="1"/>
            <a:r>
              <a:rPr lang="en-GB" dirty="0" smtClean="0"/>
              <a:t>there must not be a matching </a:t>
            </a:r>
            <a:r>
              <a:rPr lang="en-GB" dirty="0" err="1" smtClean="0"/>
              <a:t>antireaction</a:t>
            </a:r>
            <a:r>
              <a:rPr lang="en-GB" dirty="0" smtClean="0"/>
              <a:t> involving antiparticles</a:t>
            </a:r>
          </a:p>
          <a:p>
            <a:pPr lvl="2"/>
            <a:r>
              <a:rPr lang="en-GB" dirty="0" smtClean="0"/>
              <a:t>in particle physics jargon, </a:t>
            </a:r>
            <a:r>
              <a:rPr lang="en-GB" i="1" dirty="0" smtClean="0"/>
              <a:t>C</a:t>
            </a:r>
            <a:r>
              <a:rPr lang="en-GB" dirty="0" smtClean="0"/>
              <a:t> must be violated</a:t>
            </a:r>
          </a:p>
          <a:p>
            <a:pPr lvl="2"/>
            <a:r>
              <a:rPr lang="en-GB" dirty="0" smtClean="0"/>
              <a:t>this is OK: </a:t>
            </a:r>
            <a:r>
              <a:rPr lang="en-GB" i="1" dirty="0" smtClean="0"/>
              <a:t>C</a:t>
            </a:r>
            <a:r>
              <a:rPr lang="en-GB" dirty="0" smtClean="0"/>
              <a:t> is conserved in strong and electromagnetic interactions, but it is violated in weak interactions</a:t>
            </a:r>
          </a:p>
          <a:p>
            <a:pPr lvl="1"/>
            <a:r>
              <a:rPr lang="en-GB" dirty="0" smtClean="0"/>
              <a:t>there must not be a reflected </a:t>
            </a:r>
            <a:r>
              <a:rPr lang="en-GB" dirty="0" err="1" smtClean="0"/>
              <a:t>antireaction</a:t>
            </a:r>
            <a:r>
              <a:rPr lang="en-GB" dirty="0" smtClean="0"/>
              <a:t> involving antiparticles</a:t>
            </a:r>
          </a:p>
          <a:p>
            <a:pPr lvl="2"/>
            <a:r>
              <a:rPr lang="en-GB" i="1" dirty="0" smtClean="0"/>
              <a:t>CP </a:t>
            </a:r>
            <a:r>
              <a:rPr lang="en-GB" dirty="0" smtClean="0"/>
              <a:t>must also be violated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Matter vs Antimatter: the sequel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8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C</a:t>
            </a:r>
            <a:r>
              <a:rPr lang="en-GB" dirty="0" smtClean="0"/>
              <a:t> and </a:t>
            </a:r>
            <a:r>
              <a:rPr lang="en-GB" i="1" dirty="0" smtClean="0"/>
              <a:t>CP</a:t>
            </a:r>
            <a:endParaRPr lang="en-GB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258799" y="3060000"/>
            <a:ext cx="1080953" cy="2844000"/>
            <a:chOff x="1258799" y="3060000"/>
            <a:chExt cx="1080953" cy="2844000"/>
          </a:xfrm>
        </p:grpSpPr>
        <p:sp>
          <p:nvSpPr>
            <p:cNvPr id="3" name="Oval 2"/>
            <p:cNvSpPr/>
            <p:nvPr/>
          </p:nvSpPr>
          <p:spPr>
            <a:xfrm>
              <a:off x="1259632" y="3060000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Arc 3"/>
            <p:cNvSpPr/>
            <p:nvPr/>
          </p:nvSpPr>
          <p:spPr>
            <a:xfrm rot="5565706">
              <a:off x="1528799" y="3060000"/>
              <a:ext cx="540000" cy="1080000"/>
            </a:xfrm>
            <a:prstGeom prst="arc">
              <a:avLst>
                <a:gd name="adj1" fmla="val 16200000"/>
                <a:gd name="adj2" fmla="val 5227996"/>
              </a:avLst>
            </a:prstGeom>
            <a:ln w="28575">
              <a:solidFill>
                <a:srgbClr val="FF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800000" y="4248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-300000" flipH="1">
              <a:off x="1944000" y="4212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-600000" flipH="1">
              <a:off x="2124000" y="4176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600000" flipH="1">
              <a:off x="1440000" y="4176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300000" flipH="1">
              <a:off x="1620000" y="4212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Up Arrow 23"/>
          <p:cNvSpPr/>
          <p:nvPr/>
        </p:nvSpPr>
        <p:spPr>
          <a:xfrm>
            <a:off x="683568" y="2924944"/>
            <a:ext cx="360040" cy="67511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95536" y="30497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B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360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electrons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41401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baseline="30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rPr>
              <a:t>60</a:t>
            </a:r>
            <a:r>
              <a:rPr lang="en-GB" sz="2400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rPr>
              <a:t>Co</a:t>
            </a:r>
            <a:endParaRPr lang="en-GB" sz="2400" b="1" baseline="30000" dirty="0">
              <a:solidFill>
                <a:srgbClr val="92D050"/>
              </a:solidFill>
              <a:effectLst>
                <a:outerShdw blurRad="50800" dist="38100" dir="2700000" algn="tl" rotWithShape="0">
                  <a:schemeClr val="tx2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80000" y="3060000"/>
            <a:ext cx="1080953" cy="2844000"/>
            <a:chOff x="1258799" y="3060000"/>
            <a:chExt cx="1080953" cy="2844000"/>
          </a:xfrm>
        </p:grpSpPr>
        <p:sp>
          <p:nvSpPr>
            <p:cNvPr id="30" name="Oval 29"/>
            <p:cNvSpPr/>
            <p:nvPr/>
          </p:nvSpPr>
          <p:spPr>
            <a:xfrm>
              <a:off x="1259632" y="3060000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c 30"/>
            <p:cNvSpPr/>
            <p:nvPr/>
          </p:nvSpPr>
          <p:spPr>
            <a:xfrm rot="5565706">
              <a:off x="1528799" y="3060000"/>
              <a:ext cx="540000" cy="1080000"/>
            </a:xfrm>
            <a:prstGeom prst="arc">
              <a:avLst>
                <a:gd name="adj1" fmla="val 16200000"/>
                <a:gd name="adj2" fmla="val 5227996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1800000" y="4248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-300000" flipH="1">
              <a:off x="1944000" y="4212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-600000" flipH="1">
              <a:off x="2124000" y="4176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600000" flipH="1">
              <a:off x="1440000" y="4176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300000" flipH="1">
              <a:off x="1620000" y="4212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500000" y="3060000"/>
            <a:ext cx="1080953" cy="2844000"/>
            <a:chOff x="1258799" y="3060000"/>
            <a:chExt cx="1080953" cy="2844000"/>
          </a:xfrm>
        </p:grpSpPr>
        <p:sp>
          <p:nvSpPr>
            <p:cNvPr id="38" name="Oval 37"/>
            <p:cNvSpPr/>
            <p:nvPr/>
          </p:nvSpPr>
          <p:spPr>
            <a:xfrm>
              <a:off x="1259632" y="3060000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rgbClr val="FFC000"/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Arc 38"/>
            <p:cNvSpPr/>
            <p:nvPr/>
          </p:nvSpPr>
          <p:spPr>
            <a:xfrm rot="5565706">
              <a:off x="1528799" y="3060000"/>
              <a:ext cx="540000" cy="1080000"/>
            </a:xfrm>
            <a:prstGeom prst="arc">
              <a:avLst>
                <a:gd name="adj1" fmla="val 16200000"/>
                <a:gd name="adj2" fmla="val 5227996"/>
              </a:avLst>
            </a:prstGeom>
            <a:ln w="28575">
              <a:solidFill>
                <a:srgbClr val="00B05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1800000" y="4248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-300000" flipH="1">
              <a:off x="1944000" y="4212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-600000" flipH="1">
              <a:off x="2124000" y="4176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600000" flipH="1">
              <a:off x="1440000" y="4176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300000" flipH="1">
              <a:off x="1620000" y="4212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120000" y="3060000"/>
            <a:ext cx="1080953" cy="2844000"/>
            <a:chOff x="1258799" y="3060000"/>
            <a:chExt cx="1080953" cy="2844000"/>
          </a:xfrm>
        </p:grpSpPr>
        <p:sp>
          <p:nvSpPr>
            <p:cNvPr id="46" name="Oval 45"/>
            <p:cNvSpPr/>
            <p:nvPr/>
          </p:nvSpPr>
          <p:spPr>
            <a:xfrm>
              <a:off x="1259632" y="3060000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rgbClr val="FFC000"/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Arc 46"/>
            <p:cNvSpPr/>
            <p:nvPr/>
          </p:nvSpPr>
          <p:spPr>
            <a:xfrm rot="5565706">
              <a:off x="1528799" y="3060000"/>
              <a:ext cx="540000" cy="1080000"/>
            </a:xfrm>
            <a:prstGeom prst="arc">
              <a:avLst>
                <a:gd name="adj1" fmla="val 16200000"/>
                <a:gd name="adj2" fmla="val 5227996"/>
              </a:avLst>
            </a:prstGeom>
            <a:ln w="28575">
              <a:solidFill>
                <a:srgbClr val="00B05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1800000" y="4248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-300000" flipH="1">
              <a:off x="1944000" y="4212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-600000" flipH="1">
              <a:off x="2124000" y="4176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600000" flipH="1">
              <a:off x="1440000" y="4176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300000" flipH="1">
              <a:off x="1620000" y="4212000"/>
              <a:ext cx="0" cy="165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428396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positrons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7308304" y="414908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baseline="300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rPr>
              <a:t>60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rPr>
              <a:t>Co</a:t>
            </a:r>
            <a:endParaRPr lang="en-GB" sz="2400" b="1" baseline="30000" dirty="0">
              <a:solidFill>
                <a:srgbClr val="FFC000"/>
              </a:solidFill>
              <a:effectLst>
                <a:outerShdw blurRad="50800" dist="38100" dir="2700000" algn="tl" rotWithShape="0">
                  <a:schemeClr val="tx2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308304" y="4140120"/>
            <a:ext cx="792088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87824" y="2348880"/>
            <a:ext cx="89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P</a:t>
            </a:r>
            <a:endParaRPr lang="en-GB" sz="24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4608352" y="2348880"/>
            <a:ext cx="89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C</a:t>
            </a:r>
            <a:endParaRPr lang="en-GB" sz="24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6228184" y="2348880"/>
            <a:ext cx="89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CP</a:t>
            </a:r>
            <a:endParaRPr lang="en-GB" sz="2400" i="1" dirty="0"/>
          </a:p>
        </p:txBody>
      </p:sp>
      <p:sp>
        <p:nvSpPr>
          <p:cNvPr id="60" name="&quot;No&quot; Symbol 59"/>
          <p:cNvSpPr/>
          <p:nvPr/>
        </p:nvSpPr>
        <p:spPr>
          <a:xfrm>
            <a:off x="2627784" y="2810544"/>
            <a:ext cx="1620000" cy="1620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&quot;No&quot; Symbol 60"/>
          <p:cNvSpPr/>
          <p:nvPr/>
        </p:nvSpPr>
        <p:spPr>
          <a:xfrm>
            <a:off x="4248144" y="2817112"/>
            <a:ext cx="1620000" cy="1620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87824" y="404664"/>
            <a:ext cx="583264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In the weak interaction, </a:t>
            </a:r>
            <a:r>
              <a:rPr lang="en-GB" sz="2400" i="1" dirty="0" smtClean="0"/>
              <a:t>C</a:t>
            </a:r>
            <a:r>
              <a:rPr lang="en-GB" sz="2400" dirty="0" smtClean="0"/>
              <a:t> and </a:t>
            </a:r>
            <a:r>
              <a:rPr lang="en-GB" sz="2400" i="1" dirty="0" smtClean="0"/>
              <a:t>P</a:t>
            </a:r>
            <a:r>
              <a:rPr lang="en-GB" sz="2400" dirty="0" smtClean="0"/>
              <a:t> are not conserved separately—these decays do not match reality.</a:t>
            </a:r>
          </a:p>
          <a:p>
            <a:r>
              <a:rPr lang="en-GB" sz="2400" dirty="0" smtClean="0"/>
              <a:t>The </a:t>
            </a:r>
            <a:r>
              <a:rPr lang="en-GB" sz="2400" i="1" dirty="0" smtClean="0"/>
              <a:t>CP</a:t>
            </a:r>
            <a:r>
              <a:rPr lang="en-GB" sz="2400" dirty="0" smtClean="0"/>
              <a:t> reversed decay does match reality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6128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867646" cy="5278328"/>
          </a:xfrm>
        </p:spPr>
        <p:txBody>
          <a:bodyPr/>
          <a:lstStyle/>
          <a:p>
            <a:r>
              <a:rPr lang="en-GB" dirty="0" smtClean="0"/>
              <a:t>It turns out that the weak </a:t>
            </a:r>
            <a:br>
              <a:rPr lang="en-GB" dirty="0" smtClean="0"/>
            </a:br>
            <a:r>
              <a:rPr lang="en-GB" dirty="0" smtClean="0"/>
              <a:t>interaction </a:t>
            </a:r>
            <a:r>
              <a:rPr lang="en-GB" i="1" dirty="0" smtClean="0"/>
              <a:t>does</a:t>
            </a:r>
            <a:r>
              <a:rPr lang="en-GB" dirty="0" smtClean="0"/>
              <a:t> violate </a:t>
            </a:r>
            <a:r>
              <a:rPr lang="en-GB" i="1" dirty="0" smtClean="0"/>
              <a:t>CP</a:t>
            </a:r>
            <a:endParaRPr lang="en-GB" dirty="0" smtClean="0"/>
          </a:p>
          <a:p>
            <a:pPr lvl="1"/>
            <a:r>
              <a:rPr lang="en-GB" dirty="0" smtClean="0"/>
              <a:t>Discovered in 1964 by Cronin</a:t>
            </a:r>
            <a:br>
              <a:rPr lang="en-GB" dirty="0" smtClean="0"/>
            </a:br>
            <a:r>
              <a:rPr lang="en-GB" dirty="0" smtClean="0"/>
              <a:t>and Fitch in decay of neutral K meson</a:t>
            </a:r>
          </a:p>
          <a:p>
            <a:pPr lvl="2"/>
            <a:r>
              <a:rPr lang="en-GB" dirty="0" smtClean="0"/>
              <a:t>This exists as two states, a “</a:t>
            </a:r>
            <a:r>
              <a:rPr lang="en-GB" i="1" dirty="0" smtClean="0"/>
              <a:t>CP</a:t>
            </a:r>
            <a:r>
              <a:rPr lang="en-GB" dirty="0" smtClean="0"/>
              <a:t> even” one which decays to 2 </a:t>
            </a:r>
            <a:r>
              <a:rPr lang="en-GB" dirty="0" err="1" smtClean="0"/>
              <a:t>pions</a:t>
            </a:r>
            <a:r>
              <a:rPr lang="en-GB" dirty="0" smtClean="0"/>
              <a:t> (K</a:t>
            </a:r>
            <a:r>
              <a:rPr lang="en-GB" baseline="-25000" dirty="0" smtClean="0"/>
              <a:t>S</a:t>
            </a:r>
            <a:r>
              <a:rPr lang="en-GB" dirty="0" smtClean="0"/>
              <a:t>) and a “</a:t>
            </a:r>
            <a:r>
              <a:rPr lang="en-GB" i="1" dirty="0" smtClean="0"/>
              <a:t>CP</a:t>
            </a:r>
            <a:r>
              <a:rPr lang="en-GB" dirty="0" smtClean="0"/>
              <a:t> odd” one which decays to 3 </a:t>
            </a:r>
            <a:r>
              <a:rPr lang="en-GB" dirty="0" err="1" smtClean="0"/>
              <a:t>pions</a:t>
            </a:r>
            <a:r>
              <a:rPr lang="en-GB" dirty="0" smtClean="0"/>
              <a:t> (K</a:t>
            </a:r>
            <a:r>
              <a:rPr lang="en-GB" baseline="-25000" dirty="0" smtClean="0"/>
              <a:t>L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Cronin &amp; Fitch found that occasionally the K</a:t>
            </a:r>
            <a:r>
              <a:rPr lang="en-GB" baseline="-25000" dirty="0" smtClean="0"/>
              <a:t>L</a:t>
            </a:r>
            <a:r>
              <a:rPr lang="en-GB" dirty="0" smtClean="0"/>
              <a:t> decays to 2 </a:t>
            </a:r>
            <a:r>
              <a:rPr lang="en-GB" dirty="0" err="1" smtClean="0"/>
              <a:t>pions</a:t>
            </a:r>
            <a:endParaRPr lang="en-GB" dirty="0" smtClean="0"/>
          </a:p>
          <a:p>
            <a:pPr lvl="3"/>
            <a:r>
              <a:rPr lang="en-GB" dirty="0" smtClean="0"/>
              <a:t>very rare, but should not happen at all if </a:t>
            </a:r>
            <a:r>
              <a:rPr lang="en-GB" i="1" dirty="0" smtClean="0"/>
              <a:t>CP</a:t>
            </a:r>
            <a:r>
              <a:rPr lang="en-GB" dirty="0" smtClean="0"/>
              <a:t> conserved</a:t>
            </a:r>
          </a:p>
          <a:p>
            <a:pPr lvl="1"/>
            <a:r>
              <a:rPr lang="en-GB" dirty="0" smtClean="0"/>
              <a:t>Equivalent effects since observed in decays of B mesons</a:t>
            </a:r>
          </a:p>
          <a:p>
            <a:r>
              <a:rPr lang="en-GB" i="1" dirty="0" smtClean="0"/>
              <a:t>Problem solved?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CP</a:t>
            </a:r>
            <a:r>
              <a:rPr lang="en-GB" dirty="0" smtClean="0"/>
              <a:t> violation</a:t>
            </a:r>
            <a:endParaRPr lang="en-GB" i="1" dirty="0"/>
          </a:p>
        </p:txBody>
      </p:sp>
      <p:pic>
        <p:nvPicPr>
          <p:cNvPr id="9218" name="Picture 2" descr="http://www-public.slac.stanford.edu/babar/Nobel2008_files/BaBar_B0B0bar_JPsiKs_Asymmetry_ICHEP2008_4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74393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59696" y="116632"/>
            <a:ext cx="4876800" cy="2466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22" name="Picture 6" descr="http://hyperphysics.phy-astr.gsu.edu/hbase/particles/imgpar/cronin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96" y="116632"/>
            <a:ext cx="48768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universe-review.ca/I15-25-CPviolat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3"/>
            <a:ext cx="3816000" cy="16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4724400"/>
          </a:xfrm>
        </p:spPr>
        <p:txBody>
          <a:bodyPr/>
          <a:lstStyle/>
          <a:p>
            <a:r>
              <a:rPr lang="en-GB" dirty="0" smtClean="0"/>
              <a:t>The Universe has a baryon-to-photon ratio of about 0.6 ppb</a:t>
            </a:r>
          </a:p>
          <a:p>
            <a:pPr lvl="1"/>
            <a:r>
              <a:rPr lang="en-GB" dirty="0" smtClean="0"/>
              <a:t>With no </a:t>
            </a:r>
            <a:r>
              <a:rPr lang="en-GB" i="1" dirty="0" smtClean="0"/>
              <a:t>CP</a:t>
            </a:r>
            <a:r>
              <a:rPr lang="en-GB" dirty="0" smtClean="0"/>
              <a:t> violation we would expect about one billionth of this!</a:t>
            </a:r>
          </a:p>
          <a:p>
            <a:pPr lvl="1"/>
            <a:r>
              <a:rPr lang="en-GB" dirty="0" smtClean="0"/>
              <a:t>The level of </a:t>
            </a:r>
            <a:r>
              <a:rPr lang="en-GB" i="1" dirty="0" smtClean="0"/>
              <a:t>CP</a:t>
            </a:r>
            <a:r>
              <a:rPr lang="en-GB" dirty="0" smtClean="0"/>
              <a:t> violation observed in the quark sector is nowhere near large enough to solve this problem</a:t>
            </a:r>
          </a:p>
          <a:p>
            <a:pPr lvl="2"/>
            <a:r>
              <a:rPr lang="en-GB" dirty="0" smtClean="0"/>
              <a:t>it is at least a factor of 1000 too small</a:t>
            </a:r>
          </a:p>
          <a:p>
            <a:pPr lvl="1"/>
            <a:r>
              <a:rPr lang="en-GB" dirty="0" smtClean="0"/>
              <a:t>Grand Unified Theories (GUTs) can produce matter-antimatter asymmetries at very high energies</a:t>
            </a:r>
          </a:p>
          <a:p>
            <a:pPr lvl="2"/>
            <a:r>
              <a:rPr lang="en-GB" dirty="0" smtClean="0"/>
              <a:t>but in an inflationary universe this is diluted away by the inflation</a:t>
            </a:r>
          </a:p>
          <a:p>
            <a:pPr lvl="2"/>
            <a:r>
              <a:rPr lang="en-GB" dirty="0" smtClean="0"/>
              <a:t>leaving one extra baryon per observable universe…not helpful…</a:t>
            </a:r>
          </a:p>
          <a:p>
            <a:r>
              <a:rPr lang="en-GB" dirty="0" smtClean="0"/>
              <a:t>We need some new physics!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Baryogenesis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1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4990296"/>
          </a:xfrm>
        </p:spPr>
        <p:txBody>
          <a:bodyPr/>
          <a:lstStyle/>
          <a:p>
            <a:r>
              <a:rPr lang="en-GB" dirty="0" smtClean="0"/>
              <a:t>Another possible source of </a:t>
            </a:r>
            <a:r>
              <a:rPr lang="en-GB" i="1" dirty="0" smtClean="0"/>
              <a:t>CP</a:t>
            </a:r>
            <a:r>
              <a:rPr lang="en-GB" dirty="0" smtClean="0"/>
              <a:t> violation is neutrino interactions</a:t>
            </a:r>
          </a:p>
          <a:p>
            <a:pPr lvl="1"/>
            <a:r>
              <a:rPr lang="en-GB" dirty="0" smtClean="0"/>
              <a:t>The neutrino sector involves weak interaction </a:t>
            </a:r>
            <a:r>
              <a:rPr lang="en-GB" i="1" dirty="0" smtClean="0"/>
              <a:t>CP</a:t>
            </a:r>
            <a:r>
              <a:rPr lang="en-GB" dirty="0" smtClean="0"/>
              <a:t> violation just like the quark sector</a:t>
            </a:r>
          </a:p>
          <a:p>
            <a:pPr lvl="1"/>
            <a:r>
              <a:rPr lang="en-GB" dirty="0" smtClean="0"/>
              <a:t>We think that the known neutrinos—which are almost massless—have very heavy partner particles which would be important in the early universe</a:t>
            </a:r>
          </a:p>
          <a:p>
            <a:r>
              <a:rPr lang="en-GB" i="1" dirty="0" smtClean="0"/>
              <a:t>CP</a:t>
            </a:r>
            <a:r>
              <a:rPr lang="en-GB" dirty="0" smtClean="0"/>
              <a:t> violation in the heavy </a:t>
            </a:r>
            <a:br>
              <a:rPr lang="en-GB" dirty="0" smtClean="0"/>
            </a:br>
            <a:r>
              <a:rPr lang="en-GB" dirty="0" smtClean="0"/>
              <a:t>neutrino sector can produce</a:t>
            </a:r>
            <a:br>
              <a:rPr lang="en-GB" dirty="0" smtClean="0"/>
            </a:br>
            <a:r>
              <a:rPr lang="en-GB" dirty="0" smtClean="0"/>
              <a:t>matter-antimatter asymmetry</a:t>
            </a:r>
            <a:br>
              <a:rPr lang="en-GB" dirty="0" smtClean="0"/>
            </a:br>
            <a:r>
              <a:rPr lang="en-GB" dirty="0" smtClean="0"/>
              <a:t>via </a:t>
            </a:r>
            <a:r>
              <a:rPr lang="en-GB" i="1" dirty="0" err="1" smtClean="0"/>
              <a:t>leptogenesis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Neutrinos and </a:t>
            </a:r>
            <a:r>
              <a:rPr lang="en-GB" i="1" dirty="0" smtClean="0"/>
              <a:t>CP</a:t>
            </a:r>
            <a:r>
              <a:rPr lang="en-GB" dirty="0" smtClean="0"/>
              <a:t> violation</a:t>
            </a:r>
            <a:endParaRPr lang="en-GB" dirty="0"/>
          </a:p>
        </p:txBody>
      </p:sp>
      <p:pic>
        <p:nvPicPr>
          <p:cNvPr id="11266" name="Picture 2" descr="http://universe-review.ca/I15-25-CPviol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44392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5211306"/>
          </a:xfrm>
        </p:spPr>
        <p:txBody>
          <a:bodyPr/>
          <a:lstStyle/>
          <a:p>
            <a:r>
              <a:rPr lang="en-GB" dirty="0" smtClean="0"/>
              <a:t>We can study this through </a:t>
            </a:r>
            <a:r>
              <a:rPr lang="en-GB" i="1" dirty="0" smtClean="0"/>
              <a:t>neutrino oscillation</a:t>
            </a:r>
            <a:endParaRPr lang="en-GB" dirty="0" smtClean="0"/>
          </a:p>
          <a:p>
            <a:pPr lvl="1"/>
            <a:r>
              <a:rPr lang="en-GB" dirty="0" smtClean="0"/>
              <a:t>There are three types of neutrino</a:t>
            </a:r>
          </a:p>
          <a:p>
            <a:pPr lvl="1"/>
            <a:r>
              <a:rPr lang="en-GB" dirty="0" smtClean="0"/>
              <a:t>There are three neutrino masses</a:t>
            </a:r>
          </a:p>
          <a:p>
            <a:pPr lvl="1"/>
            <a:r>
              <a:rPr lang="en-GB" dirty="0" smtClean="0"/>
              <a:t>But the divisions do not align</a:t>
            </a:r>
          </a:p>
          <a:p>
            <a:pPr lvl="2"/>
            <a:r>
              <a:rPr lang="en-GB" dirty="0" smtClean="0"/>
              <a:t>Each neutrino type is a </a:t>
            </a:r>
            <a:r>
              <a:rPr lang="en-GB" i="1" dirty="0" smtClean="0"/>
              <a:t>mixture</a:t>
            </a:r>
            <a:r>
              <a:rPr lang="en-GB" dirty="0" smtClean="0"/>
              <a:t> of </a:t>
            </a:r>
            <a:br>
              <a:rPr lang="en-GB" dirty="0" smtClean="0"/>
            </a:br>
            <a:r>
              <a:rPr lang="en-GB" dirty="0" smtClean="0"/>
              <a:t>different masses, and each neutrino </a:t>
            </a:r>
            <a:br>
              <a:rPr lang="en-GB" dirty="0" smtClean="0"/>
            </a:br>
            <a:r>
              <a:rPr lang="en-GB" dirty="0" smtClean="0"/>
              <a:t>mass is a </a:t>
            </a:r>
            <a:r>
              <a:rPr lang="en-GB" i="1" dirty="0" smtClean="0"/>
              <a:t>mixture</a:t>
            </a:r>
            <a:r>
              <a:rPr lang="en-GB" dirty="0" smtClean="0"/>
              <a:t> of different types</a:t>
            </a:r>
          </a:p>
          <a:p>
            <a:r>
              <a:rPr lang="en-GB" dirty="0" smtClean="0"/>
              <a:t>A neutrino can be produced as </a:t>
            </a:r>
            <a:r>
              <a:rPr lang="el-GR" dirty="0" smtClean="0">
                <a:latin typeface="Corbel"/>
              </a:rPr>
              <a:t>ν</a:t>
            </a:r>
            <a:r>
              <a:rPr lang="el-GR" baseline="-25000" dirty="0" smtClean="0">
                <a:latin typeface="Corbel"/>
              </a:rPr>
              <a:t>μ</a:t>
            </a:r>
            <a:r>
              <a:rPr lang="en-GB" dirty="0" smtClean="0">
                <a:latin typeface="Corbel"/>
              </a:rPr>
              <a:t>,</a:t>
            </a:r>
            <a:br>
              <a:rPr lang="en-GB" dirty="0" smtClean="0">
                <a:latin typeface="Corbel"/>
              </a:rPr>
            </a:br>
            <a:r>
              <a:rPr lang="en-GB" dirty="0" smtClean="0">
                <a:latin typeface="Corbel"/>
              </a:rPr>
              <a:t>travel some distance, and interact as </a:t>
            </a:r>
            <a:r>
              <a:rPr lang="el-GR" dirty="0" smtClean="0">
                <a:latin typeface="Corbel"/>
              </a:rPr>
              <a:t>ν</a:t>
            </a:r>
            <a:r>
              <a:rPr lang="en-GB" baseline="-25000" dirty="0" smtClean="0">
                <a:latin typeface="Corbel"/>
              </a:rPr>
              <a:t>e</a:t>
            </a:r>
          </a:p>
          <a:p>
            <a:pPr lvl="1"/>
            <a:r>
              <a:rPr lang="en-GB" dirty="0" smtClean="0">
                <a:latin typeface="Corbel"/>
              </a:rPr>
              <a:t>The different mass states travel at different</a:t>
            </a:r>
            <a:br>
              <a:rPr lang="en-GB" dirty="0" smtClean="0">
                <a:latin typeface="Corbel"/>
              </a:rPr>
            </a:br>
            <a:r>
              <a:rPr lang="en-GB" dirty="0" smtClean="0">
                <a:latin typeface="Corbel"/>
              </a:rPr>
              <a:t>speeds, so get “out of step”</a:t>
            </a:r>
          </a:p>
          <a:p>
            <a:r>
              <a:rPr lang="en-GB" dirty="0" smtClean="0">
                <a:latin typeface="Corbel"/>
              </a:rPr>
              <a:t>This behaviour is affected by </a:t>
            </a:r>
            <a:r>
              <a:rPr lang="en-GB" i="1" dirty="0" smtClean="0">
                <a:latin typeface="Corbel"/>
              </a:rPr>
              <a:t>CP</a:t>
            </a:r>
            <a:r>
              <a:rPr lang="en-GB" dirty="0" smtClean="0">
                <a:latin typeface="Corbel"/>
              </a:rPr>
              <a:t> </a:t>
            </a:r>
            <a:br>
              <a:rPr lang="en-GB" dirty="0" smtClean="0">
                <a:latin typeface="Corbel"/>
              </a:rPr>
            </a:br>
            <a:r>
              <a:rPr lang="en-GB" dirty="0" smtClean="0">
                <a:latin typeface="Corbel"/>
              </a:rPr>
              <a:t>violation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neutrinos violate </a:t>
            </a:r>
            <a:r>
              <a:rPr lang="en-GB" i="1" dirty="0" smtClean="0"/>
              <a:t>CP</a:t>
            </a:r>
            <a:r>
              <a:rPr lang="en-GB" dirty="0" smtClean="0"/>
              <a:t> symmetry?</a:t>
            </a:r>
            <a:endParaRPr lang="en-GB" dirty="0"/>
          </a:p>
        </p:txBody>
      </p:sp>
      <p:pic>
        <p:nvPicPr>
          <p:cNvPr id="12290" name="Picture 2" descr="http://www-hep.physics.wm.edu/%7Evahle/homepage/nuwav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/>
          <a:stretch/>
        </p:blipFill>
        <p:spPr bwMode="auto">
          <a:xfrm>
            <a:off x="4968504" y="1916832"/>
            <a:ext cx="4140000" cy="18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14417" y="4293096"/>
            <a:ext cx="3529583" cy="2381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2" name="Picture 4" descr="http://upload.wikimedia.org/wikipedia/en/thumb/1/1f/Oscillations_muon_short.svg/363px-Oscillations_muon_shor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17" y="4293096"/>
            <a:ext cx="34575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oscillations: T2K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84269"/>
            <a:ext cx="2664296" cy="255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04" y="5538508"/>
            <a:ext cx="5920580" cy="120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t2k-experiment.org/wp-content/uploads/JapanT2K-260x3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84" y="1403940"/>
            <a:ext cx="2476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kiranvoid.files.wordpress.com/2013/07/la-sci-sn-neutrino-oscillation-matter-antimatt-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071"/>
            <a:ext cx="4104456" cy="27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uvic.ca/science/physics/vispa/research/projects/neutrino/nd280op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008039"/>
            <a:ext cx="3017713" cy="22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kek.jp/common/top_images/1-5_J-PAR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44" y="692696"/>
            <a:ext cx="2491544" cy="1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604" y="1743199"/>
            <a:ext cx="296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Produce </a:t>
            </a:r>
            <a:r>
              <a:rPr lang="el-GR" sz="2400" dirty="0" smtClean="0">
                <a:latin typeface="Corbel"/>
              </a:rPr>
              <a:t>ν</a:t>
            </a:r>
            <a:r>
              <a:rPr lang="el-GR" sz="2400" baseline="-25000" dirty="0" smtClean="0">
                <a:latin typeface="Corbel"/>
              </a:rPr>
              <a:t>μ</a:t>
            </a:r>
            <a:r>
              <a:rPr lang="en-GB" sz="2400" dirty="0" smtClean="0">
                <a:latin typeface="Corbel"/>
              </a:rPr>
              <a:t>—detect </a:t>
            </a:r>
            <a:r>
              <a:rPr lang="el-GR" sz="2400" dirty="0" smtClean="0">
                <a:latin typeface="Corbel"/>
              </a:rPr>
              <a:t>ν</a:t>
            </a:r>
            <a:r>
              <a:rPr lang="en-GB" sz="2400" baseline="-25000" dirty="0" smtClean="0">
                <a:latin typeface="Corbel"/>
              </a:rPr>
              <a:t>e</a:t>
            </a:r>
            <a:r>
              <a:rPr lang="en-GB" sz="2400" dirty="0" smtClean="0">
                <a:latin typeface="Corbel"/>
              </a:rPr>
              <a:t> </a:t>
            </a:r>
            <a:endParaRPr lang="en-GB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7599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oscillations: </a:t>
            </a:r>
            <a:r>
              <a:rPr lang="en-GB" dirty="0" err="1" smtClean="0"/>
              <a:t>Daya</a:t>
            </a:r>
            <a:r>
              <a:rPr lang="en-GB" dirty="0" smtClean="0"/>
              <a:t> Bay</a:t>
            </a:r>
            <a:endParaRPr lang="en-GB" dirty="0"/>
          </a:p>
        </p:txBody>
      </p:sp>
      <p:pic>
        <p:nvPicPr>
          <p:cNvPr id="15362" name="Picture 2" descr="http://upload.wikimedia.org/wikipedia/commons/7/71/Daya_Bay_Nuclear_Power_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340768"/>
            <a:ext cx="4118421" cy="247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2.gstatic.com/images?q=tbn:ANd9GcTWUoNAGoC9sIKkQ3UMlzLwWtxAhPFyAP7a4dh8B_iVYYsQqUA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73016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nspirehep.net/record/1093266/files/Fig1_DYB_layout_pr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0121"/>
            <a:ext cx="37541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9708" y="3274268"/>
            <a:ext cx="36004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278092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Produce </a:t>
            </a:r>
            <a:r>
              <a:rPr lang="el-GR" sz="2000" dirty="0" smtClean="0">
                <a:solidFill>
                  <a:schemeClr val="bg1"/>
                </a:solidFill>
                <a:latin typeface="Corbel"/>
              </a:rPr>
              <a:t>ν̄</a:t>
            </a:r>
            <a:r>
              <a:rPr lang="en-GB" sz="2000" baseline="-25000" dirty="0" smtClean="0">
                <a:solidFill>
                  <a:schemeClr val="bg1"/>
                </a:solidFill>
                <a:latin typeface="Corbel"/>
              </a:rPr>
              <a:t>e</a:t>
            </a:r>
            <a:r>
              <a:rPr lang="en-GB" sz="2000" dirty="0" smtClean="0">
                <a:solidFill>
                  <a:schemeClr val="bg1"/>
                </a:solidFill>
                <a:latin typeface="Corbel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Corbel"/>
              </a:rPr>
            </a:br>
            <a:r>
              <a:rPr lang="en-GB" sz="2000" dirty="0" smtClean="0">
                <a:solidFill>
                  <a:schemeClr val="bg1"/>
                </a:solidFill>
                <a:latin typeface="Corbel"/>
              </a:rPr>
              <a:t>Detect </a:t>
            </a:r>
            <a:r>
              <a:rPr lang="el-GR" sz="2000" dirty="0" smtClean="0">
                <a:solidFill>
                  <a:schemeClr val="bg1"/>
                </a:solidFill>
                <a:latin typeface="Corbel"/>
              </a:rPr>
              <a:t>ν̄</a:t>
            </a:r>
            <a:r>
              <a:rPr lang="el-GR" sz="2000" baseline="-25000" dirty="0" smtClean="0">
                <a:solidFill>
                  <a:schemeClr val="bg1"/>
                </a:solidFill>
                <a:latin typeface="Corbel"/>
              </a:rPr>
              <a:t>̄μ</a:t>
            </a:r>
            <a:endParaRPr lang="en-GB" sz="2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931542" cy="5062304"/>
          </a:xfrm>
        </p:spPr>
        <p:txBody>
          <a:bodyPr/>
          <a:lstStyle/>
          <a:p>
            <a:r>
              <a:rPr lang="en-GB" dirty="0" smtClean="0"/>
              <a:t>T2K results depend on </a:t>
            </a:r>
            <a:r>
              <a:rPr lang="en-GB" i="1" dirty="0" smtClean="0"/>
              <a:t>CP</a:t>
            </a:r>
            <a:r>
              <a:rPr lang="en-GB" dirty="0" smtClean="0"/>
              <a:t> violation parameter </a:t>
            </a:r>
            <a:r>
              <a:rPr lang="el-GR" i="1" dirty="0" smtClean="0"/>
              <a:t>δ</a:t>
            </a:r>
            <a:endParaRPr lang="en-GB" dirty="0" smtClean="0"/>
          </a:p>
          <a:p>
            <a:r>
              <a:rPr lang="en-GB" dirty="0" smtClean="0"/>
              <a:t>Reactor results don’t</a:t>
            </a:r>
          </a:p>
          <a:p>
            <a:r>
              <a:rPr lang="en-GB" dirty="0" smtClean="0"/>
              <a:t>Combining the two gives insight into value of </a:t>
            </a:r>
            <a:r>
              <a:rPr lang="el-GR" i="1" dirty="0" smtClean="0"/>
              <a:t>δ</a:t>
            </a:r>
            <a:endParaRPr lang="en-GB" dirty="0" smtClean="0"/>
          </a:p>
          <a:p>
            <a:pPr lvl="1"/>
            <a:r>
              <a:rPr lang="en-GB" dirty="0" smtClean="0"/>
              <a:t>The current results suggest a non-zero value</a:t>
            </a:r>
          </a:p>
          <a:p>
            <a:pPr lvl="1"/>
            <a:r>
              <a:rPr lang="en-GB" dirty="0" smtClean="0"/>
              <a:t>Statistics not yet high enough to be certain</a:t>
            </a:r>
          </a:p>
          <a:p>
            <a:r>
              <a:rPr lang="en-GB" dirty="0" smtClean="0"/>
              <a:t>New NO</a:t>
            </a:r>
            <a:r>
              <a:rPr lang="el-GR" dirty="0" smtClean="0">
                <a:latin typeface="Corbel"/>
              </a:rPr>
              <a:t>ν</a:t>
            </a:r>
            <a:r>
              <a:rPr lang="en-GB" dirty="0" smtClean="0">
                <a:latin typeface="Corbel"/>
              </a:rPr>
              <a:t>A experiment in the USA will provide more information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oscillations and </a:t>
            </a:r>
            <a:r>
              <a:rPr lang="en-GB" i="1" dirty="0" smtClean="0"/>
              <a:t>CP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2957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6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s.cern.ch/record/1255155/files/icon-antimat_E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50623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Our Universe contains matter and not antimatter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This is essential—if matter and antimatter all annihilated in the early universe, we would not exist!—but difficult to explain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 far, we do not have a good explanation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key may lie in neutrino </a:t>
            </a:r>
            <a:br>
              <a:rPr lang="en-GB" dirty="0" smtClean="0"/>
            </a:br>
            <a:r>
              <a:rPr lang="en-GB" dirty="0" smtClean="0"/>
              <a:t>physics—or it may be something</a:t>
            </a:r>
            <a:br>
              <a:rPr lang="en-GB" dirty="0" smtClean="0"/>
            </a:br>
            <a:r>
              <a:rPr lang="en-GB" dirty="0" smtClean="0"/>
              <a:t>entirely new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9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5083670" cy="5062304"/>
          </a:xfrm>
        </p:spPr>
        <p:txBody>
          <a:bodyPr/>
          <a:lstStyle/>
          <a:p>
            <a:r>
              <a:rPr lang="en-GB" dirty="0" smtClean="0"/>
              <a:t>The Standard Model of particle </a:t>
            </a:r>
            <a:br>
              <a:rPr lang="en-GB" dirty="0" smtClean="0"/>
            </a:br>
            <a:r>
              <a:rPr lang="en-GB" dirty="0" smtClean="0"/>
              <a:t>physics contains 12 fundamental </a:t>
            </a:r>
            <a:br>
              <a:rPr lang="en-GB" dirty="0" smtClean="0"/>
            </a:br>
            <a:r>
              <a:rPr lang="en-GB" dirty="0" smtClean="0"/>
              <a:t>particles</a:t>
            </a:r>
          </a:p>
          <a:p>
            <a:pPr lvl="1"/>
            <a:r>
              <a:rPr lang="en-GB" dirty="0" smtClean="0"/>
              <a:t>9 of these have electric charge</a:t>
            </a:r>
          </a:p>
          <a:p>
            <a:r>
              <a:rPr lang="en-GB" dirty="0" smtClean="0"/>
              <a:t>It turns out that each of these particles has a corresponding antiparticle</a:t>
            </a:r>
          </a:p>
          <a:p>
            <a:pPr lvl="1"/>
            <a:r>
              <a:rPr lang="en-GB" dirty="0" smtClean="0"/>
              <a:t>with the same mass and interactions, but opposite charge</a:t>
            </a:r>
          </a:p>
          <a:p>
            <a:r>
              <a:rPr lang="en-GB" dirty="0" smtClean="0"/>
              <a:t>The first antiparticle discovered was the positron (1932—predicted 1928)</a:t>
            </a:r>
          </a:p>
          <a:p>
            <a:pPr lvl="1"/>
            <a:r>
              <a:rPr lang="en-GB" dirty="0" smtClean="0"/>
              <a:t>a positively-charged electron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antimatter?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11387"/>
          <a:stretch/>
        </p:blipFill>
        <p:spPr bwMode="auto">
          <a:xfrm>
            <a:off x="5292080" y="116632"/>
            <a:ext cx="3708349" cy="357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11" y="3717031"/>
            <a:ext cx="3087653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5515718" cy="4724400"/>
          </a:xfrm>
        </p:spPr>
        <p:txBody>
          <a:bodyPr/>
          <a:lstStyle/>
          <a:p>
            <a:r>
              <a:rPr lang="en-GB" dirty="0" smtClean="0"/>
              <a:t>Because they have opposite quantum numbers, particles and antiparticles can annihilate each other</a:t>
            </a:r>
          </a:p>
          <a:p>
            <a:pPr lvl="1"/>
            <a:r>
              <a:rPr lang="en-GB" dirty="0" smtClean="0"/>
              <a:t>e.g.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</a:t>
            </a:r>
            <a:r>
              <a:rPr lang="en-GB" dirty="0" smtClean="0">
                <a:latin typeface="Arial"/>
                <a:cs typeface="Arial"/>
              </a:rPr>
              <a:t>→ </a:t>
            </a:r>
            <a:r>
              <a:rPr lang="el-GR" dirty="0" smtClean="0">
                <a:cs typeface="Arial"/>
              </a:rPr>
              <a:t>γ</a:t>
            </a:r>
            <a:r>
              <a:rPr lang="el-GR" dirty="0" smtClean="0">
                <a:latin typeface="Corbel"/>
                <a:cs typeface="Arial"/>
              </a:rPr>
              <a:t>γ</a:t>
            </a:r>
            <a:r>
              <a:rPr lang="en-GB" dirty="0" smtClean="0"/>
              <a:t> </a:t>
            </a:r>
          </a:p>
          <a:p>
            <a:r>
              <a:rPr lang="en-GB" dirty="0" smtClean="0"/>
              <a:t>Also, when particles are created by </a:t>
            </a:r>
            <a:br>
              <a:rPr lang="en-GB" dirty="0" smtClean="0"/>
            </a:br>
            <a:r>
              <a:rPr lang="en-GB" dirty="0" smtClean="0"/>
              <a:t>accelerators, they normally come as </a:t>
            </a:r>
            <a:br>
              <a:rPr lang="en-GB" dirty="0" smtClean="0"/>
            </a:br>
            <a:r>
              <a:rPr lang="en-GB" dirty="0" smtClean="0"/>
              <a:t>particle-antiparticle pairs</a:t>
            </a:r>
          </a:p>
          <a:p>
            <a:pPr lvl="1"/>
            <a:r>
              <a:rPr lang="en-GB" dirty="0" smtClean="0"/>
              <a:t>e.g.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/>
              <a:t>−</a:t>
            </a:r>
            <a:r>
              <a:rPr lang="en-GB" dirty="0"/>
              <a:t> </a:t>
            </a:r>
            <a:r>
              <a:rPr lang="en-GB" dirty="0" smtClean="0">
                <a:latin typeface="Arial"/>
                <a:cs typeface="Arial"/>
              </a:rPr>
              <a:t>→ </a:t>
            </a:r>
            <a:r>
              <a:rPr lang="el-GR" dirty="0" smtClean="0">
                <a:cs typeface="Arial"/>
              </a:rPr>
              <a:t>γ</a:t>
            </a:r>
            <a:r>
              <a:rPr lang="en-GB" dirty="0" smtClean="0"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→</a:t>
            </a:r>
            <a:r>
              <a:rPr lang="en-GB" dirty="0" smtClean="0">
                <a:cs typeface="Arial"/>
              </a:rPr>
              <a:t> cc</a:t>
            </a:r>
            <a:r>
              <a:rPr lang="en-GB" dirty="0" smtClean="0">
                <a:latin typeface="Corbel"/>
                <a:cs typeface="Arial"/>
              </a:rPr>
              <a:t>̄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Matter and antimatter</a:t>
            </a:r>
            <a:endParaRPr lang="en-GB" dirty="0"/>
          </a:p>
        </p:txBody>
      </p:sp>
      <p:pic>
        <p:nvPicPr>
          <p:cNvPr id="2050" name="Picture 2" descr="Electron-Positron Annihi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91841"/>
            <a:ext cx="3312368" cy="20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3"/>
            <a:ext cx="331389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particleadventure.org/images/page-elements/eedd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792714"/>
            <a:ext cx="3313891" cy="10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4724400"/>
          </a:xfrm>
        </p:spPr>
        <p:txBody>
          <a:bodyPr/>
          <a:lstStyle/>
          <a:p>
            <a:r>
              <a:rPr lang="en-GB" dirty="0" smtClean="0"/>
              <a:t>When we make particles in the lab, we </a:t>
            </a:r>
            <a:br>
              <a:rPr lang="en-GB" dirty="0" smtClean="0"/>
            </a:br>
            <a:r>
              <a:rPr lang="en-GB" dirty="0" smtClean="0"/>
              <a:t>make particle-antiparticle pairs </a:t>
            </a:r>
          </a:p>
          <a:p>
            <a:pPr lvl="1"/>
            <a:r>
              <a:rPr lang="en-GB" dirty="0" smtClean="0"/>
              <a:t>either a particle and its exact antiparticle, or related particles (e.g. containing a quark and its antiquark)</a:t>
            </a:r>
          </a:p>
          <a:p>
            <a:pPr lvl="1"/>
            <a:r>
              <a:rPr lang="en-GB" dirty="0" smtClean="0"/>
              <a:t>there are various conserved quantum numbers which mandate this</a:t>
            </a:r>
          </a:p>
          <a:p>
            <a:r>
              <a:rPr lang="en-GB" dirty="0" smtClean="0"/>
              <a:t>So, when particles were made just after the Big Bang, we would expect them to be made as particle-antiparticle pairs</a:t>
            </a:r>
          </a:p>
          <a:p>
            <a:pPr lvl="1"/>
            <a:r>
              <a:rPr lang="en-GB" dirty="0" smtClean="0"/>
              <a:t>So the Universe should be a 50:50 mixture of matter and antimatter</a:t>
            </a:r>
          </a:p>
          <a:p>
            <a:r>
              <a:rPr lang="en-GB" b="1" dirty="0" smtClean="0"/>
              <a:t>But it isn’t: there is essentially no antimatter</a:t>
            </a:r>
          </a:p>
          <a:p>
            <a:r>
              <a:rPr lang="en-GB" dirty="0" smtClean="0"/>
              <a:t>So the question is: where did all the antimatter go, and why?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what’s the problem?</a:t>
            </a:r>
            <a:endParaRPr lang="en-GB" dirty="0"/>
          </a:p>
        </p:txBody>
      </p:sp>
      <p:pic>
        <p:nvPicPr>
          <p:cNvPr id="4098" name="Picture 2" descr="http://facstaff.cbu.edu/%7Ejvarrian/452/e-e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6118" y="-386035"/>
            <a:ext cx="2016223" cy="30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24030" cy="4724400"/>
          </a:xfrm>
        </p:spPr>
        <p:txBody>
          <a:bodyPr/>
          <a:lstStyle/>
          <a:p>
            <a:r>
              <a:rPr lang="en-GB" dirty="0" smtClean="0"/>
              <a:t>What is the evidence that the universe does not contain equal quantities of matter and antimatter?</a:t>
            </a:r>
          </a:p>
          <a:p>
            <a:pPr lvl="1"/>
            <a:r>
              <a:rPr lang="en-GB" dirty="0" smtClean="0"/>
              <a:t>This is a fair question: </a:t>
            </a:r>
            <a:r>
              <a:rPr lang="en-GB" dirty="0" err="1" smtClean="0"/>
              <a:t>antistars</a:t>
            </a:r>
            <a:r>
              <a:rPr lang="en-GB" dirty="0" smtClean="0"/>
              <a:t> made of </a:t>
            </a:r>
            <a:r>
              <a:rPr lang="en-GB" dirty="0" err="1" smtClean="0"/>
              <a:t>antihydrogen</a:t>
            </a:r>
            <a:r>
              <a:rPr lang="en-GB" dirty="0" smtClean="0"/>
              <a:t> would shine just like stars, so from a safe distance there would be no obvious difference</a:t>
            </a:r>
          </a:p>
          <a:p>
            <a:r>
              <a:rPr lang="en-GB" dirty="0" smtClean="0"/>
              <a:t>The key point here is that </a:t>
            </a:r>
            <a:r>
              <a:rPr lang="en-GB" i="1" dirty="0" smtClean="0"/>
              <a:t>space is not empty</a:t>
            </a:r>
            <a:endParaRPr lang="en-GB" dirty="0" smtClean="0"/>
          </a:p>
          <a:p>
            <a:pPr lvl="1"/>
            <a:r>
              <a:rPr lang="en-GB" dirty="0" smtClean="0"/>
              <a:t>there is the solar wind in the solar system, the interstellar medium within the Galaxy, and the </a:t>
            </a:r>
            <a:r>
              <a:rPr lang="en-GB" dirty="0" err="1" smtClean="0"/>
              <a:t>intracluster</a:t>
            </a:r>
            <a:r>
              <a:rPr lang="en-GB" dirty="0" smtClean="0"/>
              <a:t> medium in clusters of galaxies</a:t>
            </a:r>
          </a:p>
          <a:p>
            <a:r>
              <a:rPr lang="en-GB" dirty="0" smtClean="0"/>
              <a:t>If gas were to collide with </a:t>
            </a:r>
            <a:r>
              <a:rPr lang="en-GB" dirty="0" err="1" smtClean="0"/>
              <a:t>antigas</a:t>
            </a:r>
            <a:r>
              <a:rPr lang="en-GB" dirty="0" smtClean="0"/>
              <a:t>, we would see the results of particle-antiparticle annihilation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066800"/>
          </a:xfrm>
        </p:spPr>
        <p:txBody>
          <a:bodyPr>
            <a:normAutofit/>
          </a:bodyPr>
          <a:lstStyle/>
          <a:p>
            <a:r>
              <a:rPr lang="en-GB" dirty="0" smtClean="0"/>
              <a:t>How do we </a:t>
            </a:r>
            <a:r>
              <a:rPr lang="en-GB" i="1" dirty="0" smtClean="0"/>
              <a:t>know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5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1125"/>
            <a:ext cx="5290731" cy="268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See Explanation.  Clicking on the picture will download &#10; the highest resolution vers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2" y="86990"/>
            <a:ext cx="367332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i.ytimg.com/vi/WJYRfOPwZqE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r="8245"/>
          <a:stretch/>
        </p:blipFill>
        <p:spPr bwMode="auto">
          <a:xfrm>
            <a:off x="3995937" y="86990"/>
            <a:ext cx="4468817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handra image of Abell 16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43242"/>
            <a:ext cx="3624511" cy="37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724070" cy="4990296"/>
          </a:xfrm>
        </p:spPr>
        <p:txBody>
          <a:bodyPr/>
          <a:lstStyle/>
          <a:p>
            <a:r>
              <a:rPr lang="en-GB" dirty="0" smtClean="0"/>
              <a:t>We do see low levels of positrons and antiprotons</a:t>
            </a:r>
          </a:p>
          <a:p>
            <a:pPr lvl="1"/>
            <a:r>
              <a:rPr lang="en-GB" dirty="0" smtClean="0"/>
              <a:t>these can be made by reactions like </a:t>
            </a:r>
            <a:r>
              <a:rPr lang="en-GB" dirty="0" err="1" smtClean="0"/>
              <a:t>p+p</a:t>
            </a:r>
            <a:r>
              <a:rPr lang="en-GB" dirty="0" smtClean="0"/>
              <a:t> </a:t>
            </a:r>
            <a:r>
              <a:rPr lang="en-GB" dirty="0" smtClean="0">
                <a:latin typeface="Arial"/>
                <a:cs typeface="Arial"/>
                <a:sym typeface="Wingdings" panose="05000000000000000000" pitchFamily="2" charset="2"/>
              </a:rPr>
              <a:t>→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p+p+p+p</a:t>
            </a:r>
            <a:r>
              <a:rPr lang="en-GB" dirty="0" smtClean="0">
                <a:sym typeface="Wingdings" panose="05000000000000000000" pitchFamily="2" charset="2"/>
              </a:rPr>
              <a:t>̄ and </a:t>
            </a:r>
            <a:r>
              <a:rPr lang="el-GR" dirty="0" smtClean="0">
                <a:sym typeface="Wingdings" panose="05000000000000000000" pitchFamily="2" charset="2"/>
              </a:rPr>
              <a:t>γγ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>
                <a:latin typeface="Arial"/>
                <a:cs typeface="Arial"/>
                <a:sym typeface="Wingdings" panose="05000000000000000000" pitchFamily="2" charset="2"/>
              </a:rPr>
              <a:t>→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e</a:t>
            </a:r>
            <a:r>
              <a:rPr lang="en-GB" baseline="30000" dirty="0" err="1" smtClean="0">
                <a:sym typeface="Wingdings" panose="05000000000000000000" pitchFamily="2" charset="2"/>
              </a:rPr>
              <a:t>+</a:t>
            </a:r>
            <a:r>
              <a:rPr lang="en-GB" dirty="0" err="1" smtClean="0">
                <a:sym typeface="Wingdings" panose="05000000000000000000" pitchFamily="2" charset="2"/>
              </a:rPr>
              <a:t>e</a:t>
            </a:r>
            <a:r>
              <a:rPr lang="en-GB" baseline="30000" dirty="0" smtClean="0">
                <a:sym typeface="Wingdings" panose="05000000000000000000" pitchFamily="2" charset="2"/>
              </a:rPr>
              <a:t>−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We do not see anything requiring large-scale antimatter, e.g. </a:t>
            </a:r>
            <a:r>
              <a:rPr lang="en-GB" dirty="0" err="1" smtClean="0">
                <a:sym typeface="Wingdings" panose="05000000000000000000" pitchFamily="2" charset="2"/>
              </a:rPr>
              <a:t>antihelium</a:t>
            </a:r>
            <a:r>
              <a:rPr lang="en-GB" dirty="0" smtClean="0">
                <a:sym typeface="Wingdings" panose="05000000000000000000" pitchFamily="2" charset="2"/>
              </a:rPr>
              <a:t> or </a:t>
            </a:r>
            <a:r>
              <a:rPr lang="en-GB" dirty="0" err="1" smtClean="0">
                <a:sym typeface="Wingdings" panose="05000000000000000000" pitchFamily="2" charset="2"/>
              </a:rPr>
              <a:t>anticarbon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Antimatter in cosmic rays</a:t>
            </a:r>
            <a:endParaRPr lang="en-GB" dirty="0"/>
          </a:p>
        </p:txBody>
      </p:sp>
      <p:pic>
        <p:nvPicPr>
          <p:cNvPr id="5122" name="Picture 2" descr="pl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4"/>
          <a:stretch/>
        </p:blipFill>
        <p:spPr bwMode="auto">
          <a:xfrm>
            <a:off x="5076496" y="3985163"/>
            <a:ext cx="3960000" cy="275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l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11"/>
          <a:stretch/>
        </p:blipFill>
        <p:spPr bwMode="auto">
          <a:xfrm>
            <a:off x="5076496" y="1340768"/>
            <a:ext cx="3960000" cy="27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</a:t>
            </a:r>
            <a:r>
              <a:rPr lang="en-GB" baseline="30000" dirty="0" smtClean="0">
                <a:solidFill>
                  <a:schemeClr val="bg1"/>
                </a:solidFill>
              </a:rPr>
              <a:t>+</a:t>
            </a:r>
            <a:r>
              <a:rPr lang="en-GB" dirty="0" smtClean="0">
                <a:solidFill>
                  <a:schemeClr val="bg1"/>
                </a:solidFill>
              </a:rPr>
              <a:t>/(e</a:t>
            </a:r>
            <a:r>
              <a:rPr lang="en-GB" baseline="30000" dirty="0" smtClean="0">
                <a:solidFill>
                  <a:schemeClr val="bg1"/>
                </a:solidFill>
              </a:rPr>
              <a:t>+</a:t>
            </a:r>
            <a:r>
              <a:rPr lang="en-GB" dirty="0" smtClean="0">
                <a:solidFill>
                  <a:schemeClr val="bg1"/>
                </a:solidFill>
              </a:rPr>
              <a:t>+e</a:t>
            </a:r>
            <a:r>
              <a:rPr lang="en-GB" baseline="30000" dirty="0" smtClean="0">
                <a:solidFill>
                  <a:schemeClr val="bg1"/>
                </a:solidFill>
              </a:rPr>
              <a:t>−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012160" y="2204864"/>
            <a:ext cx="1728192" cy="648072"/>
          </a:xfrm>
          <a:prstGeom prst="wedgeRectCallout">
            <a:avLst>
              <a:gd name="adj1" fmla="val 47290"/>
              <a:gd name="adj2" fmla="val 81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unexpected but understandable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p̄/p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056496" y="5445224"/>
            <a:ext cx="1619960" cy="720080"/>
          </a:xfrm>
          <a:prstGeom prst="wedgeRectCallout">
            <a:avLst>
              <a:gd name="adj1" fmla="val -54091"/>
              <a:gd name="adj2" fmla="val -86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consistent with expectations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1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39"/>
            <a:ext cx="5552842" cy="526505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Was there </a:t>
            </a:r>
            <a:r>
              <a:rPr lang="en-GB" i="1" dirty="0" smtClean="0"/>
              <a:t>never</a:t>
            </a:r>
            <a:r>
              <a:rPr lang="en-GB" dirty="0" smtClean="0"/>
              <a:t> any antimatter?</a:t>
            </a:r>
          </a:p>
          <a:p>
            <a:r>
              <a:rPr lang="en-GB" dirty="0" smtClean="0"/>
              <a:t>Abundance of the lightest isotopes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baseline="30000" dirty="0" smtClean="0"/>
              <a:t>2</a:t>
            </a:r>
            <a:r>
              <a:rPr lang="en-GB" dirty="0" smtClean="0"/>
              <a:t>H, </a:t>
            </a:r>
            <a:r>
              <a:rPr lang="en-GB" baseline="30000" dirty="0" smtClean="0"/>
              <a:t>4</a:t>
            </a:r>
            <a:r>
              <a:rPr lang="en-GB" dirty="0" smtClean="0"/>
              <a:t>He, </a:t>
            </a:r>
            <a:r>
              <a:rPr lang="en-GB" baseline="30000" dirty="0" smtClean="0"/>
              <a:t>7</a:t>
            </a:r>
            <a:r>
              <a:rPr lang="en-GB" dirty="0" smtClean="0"/>
              <a:t>Li) suggests otherwise</a:t>
            </a:r>
          </a:p>
          <a:p>
            <a:pPr lvl="1"/>
            <a:r>
              <a:rPr lang="en-GB" dirty="0" smtClean="0"/>
              <a:t>In particle physics experiments we tend to</a:t>
            </a:r>
            <a:br>
              <a:rPr lang="en-GB" dirty="0" smtClean="0"/>
            </a:br>
            <a:r>
              <a:rPr lang="en-GB" dirty="0" smtClean="0"/>
              <a:t>make approximately equal numbers of </a:t>
            </a:r>
            <a:br>
              <a:rPr lang="en-GB" dirty="0" smtClean="0"/>
            </a:br>
            <a:r>
              <a:rPr lang="en-GB" dirty="0" smtClean="0"/>
              <a:t>charged particles and photons</a:t>
            </a:r>
          </a:p>
          <a:p>
            <a:pPr lvl="1"/>
            <a:r>
              <a:rPr lang="en-GB" dirty="0" smtClean="0"/>
              <a:t>In the Universe there are about 6 protons</a:t>
            </a:r>
            <a:br>
              <a:rPr lang="en-GB" dirty="0" smtClean="0"/>
            </a:br>
            <a:r>
              <a:rPr lang="en-GB" dirty="0" smtClean="0"/>
              <a:t>for every 10 billion photons!</a:t>
            </a:r>
          </a:p>
          <a:p>
            <a:r>
              <a:rPr lang="en-GB" dirty="0" smtClean="0"/>
              <a:t>This suggests that there was originally a lot more matter</a:t>
            </a:r>
          </a:p>
          <a:p>
            <a:pPr lvl="1"/>
            <a:r>
              <a:rPr lang="en-GB" i="1" dirty="0" smtClean="0"/>
              <a:t>Most</a:t>
            </a:r>
            <a:r>
              <a:rPr lang="en-GB" dirty="0" smtClean="0"/>
              <a:t> of it annihilated, but we are looking at (and made up of) a bit that got left over</a:t>
            </a:r>
          </a:p>
          <a:p>
            <a:r>
              <a:rPr lang="en-GB" i="1" dirty="0" smtClean="0"/>
              <a:t>How could this happen?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Fossil antimatter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3147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hendrix2.uoregon.edu/%7Eimamura/123cs/lecture-7/pair_production_and_annihil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/>
          <a:stretch/>
        </p:blipFill>
        <p:spPr bwMode="auto">
          <a:xfrm>
            <a:off x="5905268" y="4551414"/>
            <a:ext cx="2736000" cy="217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5062304"/>
          </a:xfrm>
        </p:spPr>
        <p:txBody>
          <a:bodyPr/>
          <a:lstStyle/>
          <a:p>
            <a:r>
              <a:rPr lang="en-GB" dirty="0" smtClean="0"/>
              <a:t>Why can’t we make matter or antimatter alone?</a:t>
            </a:r>
          </a:p>
          <a:p>
            <a:pPr lvl="1"/>
            <a:r>
              <a:rPr lang="en-GB" dirty="0" smtClean="0"/>
              <a:t>Particle reactions conserve </a:t>
            </a:r>
            <a:r>
              <a:rPr lang="en-GB" i="1" dirty="0" smtClean="0"/>
              <a:t>baryon number</a:t>
            </a:r>
            <a:r>
              <a:rPr lang="en-GB" dirty="0" smtClean="0"/>
              <a:t> (basically, total number of quarks – antiquarks) and </a:t>
            </a:r>
            <a:r>
              <a:rPr lang="en-GB" i="1" dirty="0" smtClean="0"/>
              <a:t>lepton number</a:t>
            </a:r>
            <a:endParaRPr lang="en-GB" dirty="0" smtClean="0"/>
          </a:p>
          <a:p>
            <a:pPr lvl="2"/>
            <a:r>
              <a:rPr lang="en-GB" dirty="0" smtClean="0"/>
              <a:t>Reactions that cannot happen: p </a:t>
            </a:r>
            <a:r>
              <a:rPr lang="en-GB" dirty="0" smtClean="0">
                <a:latin typeface="Arial"/>
                <a:cs typeface="Arial"/>
                <a:sym typeface="Wingdings" panose="05000000000000000000" pitchFamily="2" charset="2"/>
              </a:rPr>
              <a:t>→ e</a:t>
            </a:r>
            <a:r>
              <a:rPr lang="en-GB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el-GR" dirty="0" smtClean="0">
                <a:latin typeface="Corbel"/>
                <a:cs typeface="Arial"/>
                <a:sym typeface="Wingdings" panose="05000000000000000000" pitchFamily="2" charset="2"/>
              </a:rPr>
              <a:t>π</a:t>
            </a:r>
            <a:r>
              <a:rPr lang="en-GB" baseline="30000" dirty="0" smtClean="0">
                <a:latin typeface="Corbel"/>
                <a:cs typeface="Arial"/>
                <a:sym typeface="Wingdings" panose="05000000000000000000" pitchFamily="2" charset="2"/>
              </a:rPr>
              <a:t>0</a:t>
            </a:r>
            <a:r>
              <a:rPr lang="en-GB" dirty="0" smtClean="0">
                <a:latin typeface="Corbel"/>
                <a:cs typeface="Arial"/>
                <a:sym typeface="Wingdings" panose="05000000000000000000" pitchFamily="2" charset="2"/>
              </a:rPr>
              <a:t>, </a:t>
            </a:r>
            <a:r>
              <a:rPr lang="el-GR" dirty="0" smtClean="0">
                <a:latin typeface="Corbel"/>
                <a:cs typeface="Arial"/>
                <a:sym typeface="Wingdings" panose="05000000000000000000" pitchFamily="2" charset="2"/>
              </a:rPr>
              <a:t>μ</a:t>
            </a:r>
            <a:r>
              <a:rPr lang="en-GB" dirty="0" smtClean="0">
                <a:latin typeface="Corbel"/>
                <a:cs typeface="Arial"/>
                <a:sym typeface="Wingdings" panose="05000000000000000000" pitchFamily="2" charset="2"/>
              </a:rPr>
              <a:t> 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→</a:t>
            </a:r>
            <a:r>
              <a:rPr lang="en-GB" dirty="0" smtClean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Corbel"/>
                <a:cs typeface="Arial"/>
                <a:sym typeface="Wingdings" panose="05000000000000000000" pitchFamily="2" charset="2"/>
              </a:rPr>
              <a:t>e</a:t>
            </a:r>
            <a:r>
              <a:rPr lang="el-GR" dirty="0" smtClean="0">
                <a:latin typeface="Corbel"/>
                <a:cs typeface="Arial"/>
                <a:sym typeface="Wingdings" panose="05000000000000000000" pitchFamily="2" charset="2"/>
              </a:rPr>
              <a:t>γ</a:t>
            </a:r>
            <a:endParaRPr lang="en-GB" dirty="0" smtClean="0">
              <a:latin typeface="Corbel"/>
              <a:cs typeface="Arial"/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latin typeface="Corbel"/>
                <a:cs typeface="Arial"/>
                <a:sym typeface="Wingdings" panose="05000000000000000000" pitchFamily="2" charset="2"/>
              </a:rPr>
              <a:t>This is a good thing: proton decay would be bad news!</a:t>
            </a:r>
          </a:p>
          <a:p>
            <a:r>
              <a:rPr lang="en-GB" dirty="0" smtClean="0">
                <a:latin typeface="Corbel"/>
                <a:cs typeface="Arial"/>
                <a:sym typeface="Wingdings" panose="05000000000000000000" pitchFamily="2" charset="2"/>
              </a:rPr>
              <a:t>Surprisingly, such processes are </a:t>
            </a:r>
            <a:r>
              <a:rPr lang="en-GB" i="1" dirty="0" smtClean="0">
                <a:latin typeface="Corbel"/>
                <a:cs typeface="Arial"/>
                <a:sym typeface="Wingdings" panose="05000000000000000000" pitchFamily="2" charset="2"/>
              </a:rPr>
              <a:t>not forbidden</a:t>
            </a:r>
            <a:r>
              <a:rPr lang="en-GB" dirty="0" smtClean="0">
                <a:latin typeface="Corbel"/>
                <a:cs typeface="Arial"/>
                <a:sym typeface="Wingdings" panose="05000000000000000000" pitchFamily="2" charset="2"/>
              </a:rPr>
              <a:t> in the Standard Model</a:t>
            </a:r>
          </a:p>
          <a:p>
            <a:pPr lvl="1"/>
            <a:r>
              <a:rPr lang="en-GB" dirty="0" smtClean="0">
                <a:latin typeface="Corbel"/>
                <a:cs typeface="Arial"/>
                <a:sym typeface="Wingdings" panose="05000000000000000000" pitchFamily="2" charset="2"/>
              </a:rPr>
              <a:t>but the mechanism that allows them operates</a:t>
            </a:r>
            <a:br>
              <a:rPr lang="en-GB" dirty="0" smtClean="0">
                <a:latin typeface="Corbel"/>
                <a:cs typeface="Arial"/>
                <a:sym typeface="Wingdings" panose="05000000000000000000" pitchFamily="2" charset="2"/>
              </a:rPr>
            </a:br>
            <a:r>
              <a:rPr lang="en-GB" dirty="0" smtClean="0">
                <a:latin typeface="Corbel"/>
                <a:cs typeface="Arial"/>
                <a:sym typeface="Wingdings" panose="05000000000000000000" pitchFamily="2" charset="2"/>
              </a:rPr>
              <a:t>only at extraordinarily high energies</a:t>
            </a:r>
          </a:p>
          <a:p>
            <a:pPr lvl="2"/>
            <a:r>
              <a:rPr lang="en-GB" dirty="0" smtClean="0">
                <a:latin typeface="Corbel"/>
                <a:cs typeface="Arial"/>
                <a:sym typeface="Wingdings" panose="05000000000000000000" pitchFamily="2" charset="2"/>
              </a:rPr>
              <a:t>i.e. a fraction of a second after the Big Bang</a:t>
            </a:r>
          </a:p>
          <a:p>
            <a:r>
              <a:rPr lang="en-GB" i="1" dirty="0" smtClean="0">
                <a:latin typeface="Corbel"/>
                <a:cs typeface="Arial"/>
                <a:sym typeface="Wingdings" panose="05000000000000000000" pitchFamily="2" charset="2"/>
              </a:rPr>
              <a:t>Why doesn’t this solve all our problems?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Matter vs Antimatter</a:t>
            </a:r>
            <a:endParaRPr lang="en-GB" dirty="0"/>
          </a:p>
        </p:txBody>
      </p:sp>
      <p:pic>
        <p:nvPicPr>
          <p:cNvPr id="7170" name="Picture 2" descr="https://inspirehep.net/record/1207433/files/sphaler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7241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10507</TotalTime>
  <Words>768</Words>
  <Application>Microsoft Office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Mylar</vt:lpstr>
      <vt:lpstr>What’s the matter with antimatter?</vt:lpstr>
      <vt:lpstr>What is antimatter?</vt:lpstr>
      <vt:lpstr>Matter and antimatter</vt:lpstr>
      <vt:lpstr>So what’s the problem?</vt:lpstr>
      <vt:lpstr>How do we know?</vt:lpstr>
      <vt:lpstr>PowerPoint Presentation</vt:lpstr>
      <vt:lpstr>Antimatter in cosmic rays</vt:lpstr>
      <vt:lpstr>Fossil antimatter</vt:lpstr>
      <vt:lpstr>Matter vs Antimatter</vt:lpstr>
      <vt:lpstr>Matter vs Antimatter: the sequel</vt:lpstr>
      <vt:lpstr>C and CP</vt:lpstr>
      <vt:lpstr>CP violation</vt:lpstr>
      <vt:lpstr>Baryogenesis</vt:lpstr>
      <vt:lpstr>Neutrinos and CP violation</vt:lpstr>
      <vt:lpstr>Do neutrinos violate CP symmetry?</vt:lpstr>
      <vt:lpstr>Neutrino oscillations: T2K</vt:lpstr>
      <vt:lpstr>Neutrino oscillations: Daya Bay</vt:lpstr>
      <vt:lpstr>Neutrino oscillations and CP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matter with antimatter?</dc:title>
  <dc:creator>Susan</dc:creator>
  <cp:lastModifiedBy>Susan</cp:lastModifiedBy>
  <cp:revision>36</cp:revision>
  <dcterms:created xsi:type="dcterms:W3CDTF">2015-01-06T09:59:09Z</dcterms:created>
  <dcterms:modified xsi:type="dcterms:W3CDTF">2015-01-13T17:06:16Z</dcterms:modified>
</cp:coreProperties>
</file>