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D928B55-D25A-4D4B-895D-C5AB44DEB9E2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20E70AF-6A09-4893-A3F3-F59ACD2A00F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2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Susan Cartwright</a:t>
            </a:r>
            <a:endParaRPr lang="en-GB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Dark Universe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6" y="5229200"/>
            <a:ext cx="3291840" cy="1316736"/>
          </a:xfrm>
          <a:prstGeom prst="rect">
            <a:avLst/>
          </a:prstGeom>
        </p:spPr>
      </p:pic>
      <p:sp>
        <p:nvSpPr>
          <p:cNvPr id="9" name="AutoShape 2" descr="https://www.britishscienceweek.org/app/uploads/2015/11/BSW2016RGBMID_BG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50511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1616224"/>
          </a:xfrm>
        </p:spPr>
        <p:txBody>
          <a:bodyPr>
            <a:normAutofit/>
          </a:bodyPr>
          <a:lstStyle/>
          <a:p>
            <a:r>
              <a:rPr lang="en-GB" dirty="0" smtClean="0"/>
              <a:t>Cosmology: the Cosmic Microwave Background</a:t>
            </a:r>
            <a:endParaRPr lang="en-GB" dirty="0"/>
          </a:p>
        </p:txBody>
      </p:sp>
      <p:pic>
        <p:nvPicPr>
          <p:cNvPr id="9218" name="Picture 2" descr="filter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04" y="1195605"/>
            <a:ext cx="571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ackground.uchicago.edu/%7Ewhu/animbut/clbary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880000" cy="27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ackground.uchicago.edu/%7Ewhu/animbut/clmat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97008"/>
            <a:ext cx="2880320" cy="27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background.uchicago.edu/%7Ewhu/animbut/clcurvatur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3878545"/>
            <a:ext cx="2880000" cy="27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8691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http://background.uchicago.edu/~whu/metaanim.html</a:t>
            </a:r>
            <a:endParaRPr lang="en-GB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Baryons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7490" y="422108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Dark matter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376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Dark energy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892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heights of peaks change with changing properties of the universe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makes up the dark universe?</a:t>
            </a:r>
          </a:p>
          <a:p>
            <a:pPr lvl="1"/>
            <a:r>
              <a:rPr lang="en-GB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Dark atoms</a:t>
            </a:r>
          </a:p>
          <a:p>
            <a:pPr lvl="1"/>
            <a:r>
              <a:rPr lang="en-GB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Dark matter</a:t>
            </a:r>
          </a:p>
          <a:p>
            <a:pPr lvl="1"/>
            <a:r>
              <a:rPr lang="en-GB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Dark energy</a:t>
            </a:r>
            <a:endParaRPr lang="en-GB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Dark Universe</a:t>
            </a:r>
            <a:endParaRPr lang="en-GB" dirty="0"/>
          </a:p>
        </p:txBody>
      </p:sp>
      <p:pic>
        <p:nvPicPr>
          <p:cNvPr id="1026" name="Picture 2" descr="https://upload.wikimedia.org/wikipedia/commons/thumb/6/69/NASA-HS201427a-HubbleUltraDeepField2014-20140603.jpg/800px-NASA-HS201427a-HubbleUltraDeepField2014-201406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84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atoms</a:t>
            </a:r>
            <a:endParaRPr lang="en-GB" dirty="0"/>
          </a:p>
        </p:txBody>
      </p:sp>
      <p:pic>
        <p:nvPicPr>
          <p:cNvPr id="10244" name="Picture 4" descr="http://www.mpe.mpg.de/xray/wave/rosat/publications/highlights/virgo_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b="2378"/>
          <a:stretch>
            <a:fillRect/>
          </a:stretch>
        </p:blipFill>
        <p:spPr bwMode="auto">
          <a:xfrm>
            <a:off x="3203575" y="0"/>
            <a:ext cx="59404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3931542" cy="3593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Only about 10% of atomic matter is contained in stars.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The rest is mostly in gas, which may be invisible to our eyes but can be seen in other wavelengths—in this case, </a:t>
            </a:r>
            <a:br>
              <a:rPr lang="en-GB" sz="2400" dirty="0" smtClean="0"/>
            </a:br>
            <a:r>
              <a:rPr lang="en-GB" sz="2400" dirty="0" smtClean="0"/>
              <a:t>X-rays.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Anything made of atoms will interact with photons, and can therefore be “seen” at some wavelength or other.  It also leaves a footprint in the CMB.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349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</a:t>
            </a:r>
            <a:endParaRPr lang="en-GB" dirty="0"/>
          </a:p>
        </p:txBody>
      </p:sp>
      <p:pic>
        <p:nvPicPr>
          <p:cNvPr id="12290" name="Picture 2" descr="http://apod.nasa.gov/apod/image/0608/bulletcluster_comp_f20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4820"/>
          <a:stretch>
            <a:fillRect/>
          </a:stretch>
        </p:blipFill>
        <p:spPr bwMode="auto">
          <a:xfrm>
            <a:off x="3635375" y="0"/>
            <a:ext cx="550862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3643510" cy="3593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Most of the dark stuff is not atoms</a:t>
            </a:r>
          </a:p>
          <a:p>
            <a:pPr marL="5143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from light element abundances</a:t>
            </a:r>
          </a:p>
          <a:p>
            <a:pPr marL="5143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from CMB</a:t>
            </a:r>
          </a:p>
          <a:p>
            <a:pPr marL="5143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from comparison of X-ray gas and gravitational lensing</a:t>
            </a:r>
            <a:endParaRPr lang="en-GB" sz="2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There is nothing in the Standard Model of particle physics that has the properties needed for dark matter.  It must be new physics.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491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24030" cy="4990296"/>
          </a:xfrm>
        </p:spPr>
        <p:txBody>
          <a:bodyPr/>
          <a:lstStyle/>
          <a:p>
            <a:r>
              <a:rPr lang="en-GB" dirty="0" smtClean="0"/>
              <a:t>There are many theoretical candidates for the dark matter particle, but as yet no experimental evidence for any of them:</a:t>
            </a:r>
          </a:p>
          <a:p>
            <a:pPr lvl="1"/>
            <a:r>
              <a:rPr lang="en-GB" i="1" dirty="0" smtClean="0"/>
              <a:t>WIMPs—heavy neutral particles: could be detected at the LHC or observed by direct detection experiments here on Earth</a:t>
            </a:r>
          </a:p>
          <a:p>
            <a:pPr lvl="1"/>
            <a:r>
              <a:rPr lang="en-GB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axions</a:t>
            </a:r>
            <a:r>
              <a:rPr lang="en-GB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—very light particles proposed to explain why nature is nearly mirror-symmetric: could be detected by dedicated experiments on Earth</a:t>
            </a:r>
          </a:p>
          <a:p>
            <a:pPr lvl="1"/>
            <a:r>
              <a:rPr lang="en-GB" i="1" dirty="0" smtClean="0"/>
              <a:t>sterile neutrinos—much more massive than ordinary neutrinos, and not sensitive to the weak interaction: very difficult to detect at the masses relevant to dark matter </a:t>
            </a:r>
          </a:p>
          <a:p>
            <a:pPr lvl="1"/>
            <a:r>
              <a:rPr lang="en-GB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many more exotic suggestions!</a:t>
            </a:r>
            <a:endParaRPr lang="en-GB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6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matter</a:t>
            </a:r>
            <a:endParaRPr lang="en-GB" dirty="0"/>
          </a:p>
        </p:txBody>
      </p:sp>
      <p:pic>
        <p:nvPicPr>
          <p:cNvPr id="13314" name="Picture 2" descr="https://inspirehep.net/record/1382752/files/si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616624" cy="39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dn.phys.org/newman/gfx/news/hires/2014/newcalibra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r="31134"/>
          <a:stretch/>
        </p:blipFill>
        <p:spPr bwMode="auto">
          <a:xfrm>
            <a:off x="125696" y="1484784"/>
            <a:ext cx="3204000" cy="38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221088"/>
            <a:ext cx="54006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Direct detection experiments look for the signal created when a WIMP collides with a nucleus and the nucleus recoils—we see the recoil, not the WIMP.</a:t>
            </a:r>
          </a:p>
          <a:p>
            <a:r>
              <a:rPr lang="en-GB" sz="2400" dirty="0" smtClean="0"/>
              <a:t>Future experiments, under construction, will increase our sensitivity.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1372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LUX experiment</a:t>
            </a:r>
            <a:endParaRPr lang="en-GB" sz="20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 smtClean="0"/>
              <a:t>The expansion of the Universe is accelerating!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i="0" dirty="0" smtClean="0"/>
              <a:t>A universe composed of atoms and dark matter would have </a:t>
            </a:r>
            <a:br>
              <a:rPr lang="en-GB" sz="2400" i="0" dirty="0" smtClean="0"/>
            </a:br>
            <a:r>
              <a:rPr lang="en-GB" sz="2400" i="0" dirty="0" smtClean="0"/>
              <a:t>decelerating expansion because of gravity.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energy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8052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accelerating expansion was first discovered using supernovae—exploding stars whose light can be seen at very large distances.</a:t>
            </a:r>
            <a:endParaRPr lang="en-GB" sz="2200" dirty="0"/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 b="187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52120" y="4046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SN 2014J in M82</a:t>
            </a:r>
          </a:p>
          <a:p>
            <a:r>
              <a:rPr lang="en-GB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Gerrit</a:t>
            </a:r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Burggraaf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60232" y="3573016"/>
            <a:ext cx="432048" cy="3600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energy</a:t>
            </a:r>
            <a:endParaRPr lang="en-GB" dirty="0"/>
          </a:p>
        </p:txBody>
      </p:sp>
      <p:pic>
        <p:nvPicPr>
          <p:cNvPr id="3" name="Picture 8" descr="http://www.pnas.org/content/112/11/3173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" b="1183"/>
          <a:stretch>
            <a:fillRect/>
          </a:stretch>
        </p:blipFill>
        <p:spPr bwMode="auto">
          <a:xfrm>
            <a:off x="3491880" y="2060848"/>
            <a:ext cx="5580062" cy="4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348880"/>
            <a:ext cx="19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slight upward curve in this plot is a consequence of dark energy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30243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Dark energy appears in General Relativity as the “cosmological constant” </a:t>
            </a:r>
            <a:r>
              <a:rPr lang="el-GR" sz="2400" dirty="0" smtClean="0"/>
              <a:t>Λ</a:t>
            </a:r>
            <a:r>
              <a:rPr lang="en-GB" sz="2400" dirty="0" smtClean="0"/>
              <a:t>—which Einstein originally introduced to produce a universe which did </a:t>
            </a:r>
            <a:r>
              <a:rPr lang="en-GB" sz="2400" i="1" dirty="0" smtClean="0"/>
              <a:t>not</a:t>
            </a:r>
            <a:r>
              <a:rPr lang="en-GB" sz="2400" dirty="0" smtClean="0"/>
              <a:t> expand!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There is no theoretical explanation of why we see a small, but non-zero, </a:t>
            </a:r>
            <a:r>
              <a:rPr lang="el-GR" sz="2400" dirty="0" smtClean="0"/>
              <a:t>Λ</a:t>
            </a:r>
            <a:r>
              <a:rPr lang="en-GB" sz="2400" dirty="0" smtClean="0"/>
              <a:t>—it should be either zero or huge.</a:t>
            </a:r>
          </a:p>
        </p:txBody>
      </p:sp>
      <p:pic>
        <p:nvPicPr>
          <p:cNvPr id="15362" name="Picture 2" descr="http://physics.weber.edu/carroll/expand/images/vacu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70" y="197124"/>
            <a:ext cx="3274630" cy="1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8224" y="18864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Uncertainty Principle suggests empty space should contain particle-antiparticle pairs—the vacuum has energy</a:t>
            </a:r>
            <a:endParaRPr lang="en-GB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396038" cy="5062304"/>
          </a:xfrm>
        </p:spPr>
        <p:txBody>
          <a:bodyPr/>
          <a:lstStyle/>
          <a:p>
            <a:r>
              <a:rPr lang="en-GB" dirty="0" smtClean="0"/>
              <a:t>We have several converging lines of evidence that indicate that the energy density of the Universe is ~70% dark energy, ~26% dark matter, only 4% atoms, and only 0.4% stars</a:t>
            </a:r>
          </a:p>
          <a:p>
            <a:pPr lvl="1"/>
            <a:r>
              <a:rPr lang="en-GB" dirty="0" smtClean="0"/>
              <a:t>We think we know where the dark atoms are, and what they are (mostly H and He)</a:t>
            </a:r>
          </a:p>
          <a:p>
            <a:pPr lvl="1"/>
            <a:r>
              <a:rPr lang="en-GB" dirty="0" smtClean="0"/>
              <a:t>We know </a:t>
            </a:r>
            <a:r>
              <a:rPr lang="en-GB" i="1" dirty="0" smtClean="0"/>
              <a:t>where</a:t>
            </a:r>
            <a:r>
              <a:rPr lang="en-GB" dirty="0" smtClean="0"/>
              <a:t> the dark matter is, but we don’t know </a:t>
            </a:r>
            <a:r>
              <a:rPr lang="en-GB" i="1" dirty="0" smtClean="0"/>
              <a:t>what</a:t>
            </a:r>
            <a:r>
              <a:rPr lang="en-GB" dirty="0" smtClean="0"/>
              <a:t> it is</a:t>
            </a:r>
          </a:p>
          <a:p>
            <a:pPr lvl="1"/>
            <a:r>
              <a:rPr lang="en-GB" dirty="0" smtClean="0"/>
              <a:t>We know very little about dark energy</a:t>
            </a:r>
          </a:p>
          <a:p>
            <a:r>
              <a:rPr lang="en-GB" dirty="0" smtClean="0"/>
              <a:t>Many discoveries still to be made!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Dark Universe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1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Darkness Visible</a:t>
            </a:r>
          </a:p>
          <a:p>
            <a:r>
              <a:rPr lang="en-GB" sz="2400" dirty="0" smtClean="0"/>
              <a:t>Dark atoms</a:t>
            </a:r>
          </a:p>
          <a:p>
            <a:r>
              <a:rPr lang="en-GB" sz="2400" dirty="0" smtClean="0"/>
              <a:t>Dark matter</a:t>
            </a:r>
          </a:p>
          <a:p>
            <a:r>
              <a:rPr lang="en-GB" sz="2400" dirty="0" smtClean="0"/>
              <a:t>Dark energy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Dark Universe</a:t>
            </a:r>
            <a:endParaRPr lang="en-GB" dirty="0"/>
          </a:p>
        </p:txBody>
      </p:sp>
      <p:pic>
        <p:nvPicPr>
          <p:cNvPr id="1026" name="Picture 2" descr="https://upload.wikimedia.org/wikipedia/commons/thumb/6/69/NASA-HS201427a-HubbleUltraDeepField2014-20140603.jpg/800px-NASA-HS201427a-HubbleUltraDeepField2014-201406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184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We observe the Universe throughout the electromagnetic spectrum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Darkness visible</a:t>
            </a:r>
            <a:endParaRPr lang="en-GB" dirty="0"/>
          </a:p>
        </p:txBody>
      </p:sp>
      <p:pic>
        <p:nvPicPr>
          <p:cNvPr id="2050" name="Picture 2" descr="https://kaiserscience.files.wordpress.com/2015/04/multiwavelength-whirlpool-galaxy-em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0" y="2348880"/>
            <a:ext cx="7776000" cy="43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5488" y="182566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http://ecuip.lib.uchicago.edu/multiwavelength-astronomy/astrophysics/05.html</a:t>
            </a:r>
            <a:endParaRPr lang="en-GB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Darkness visible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However, what we see is only a small fraction of the energy content of the Universe</a:t>
            </a:r>
          </a:p>
          <a:p>
            <a:pPr lvl="1"/>
            <a:r>
              <a:rPr lang="en-GB" sz="2400" i="1" dirty="0" smtClean="0"/>
              <a:t>How do we know this?</a:t>
            </a:r>
          </a:p>
          <a:p>
            <a:pPr lvl="1"/>
            <a:r>
              <a:rPr lang="en-GB" sz="2400" i="1" dirty="0" smtClean="0"/>
              <a:t>What makes up the dark universe?</a:t>
            </a:r>
          </a:p>
          <a:p>
            <a:r>
              <a:rPr lang="en-GB" sz="2400" dirty="0" smtClean="0"/>
              <a:t>We have two major probes:</a:t>
            </a:r>
          </a:p>
          <a:p>
            <a:pPr lvl="1"/>
            <a:r>
              <a:rPr lang="en-GB" sz="2400" i="1" dirty="0" smtClean="0"/>
              <a:t>Gravity</a:t>
            </a:r>
          </a:p>
          <a:p>
            <a:pPr lvl="1"/>
            <a:r>
              <a:rPr lang="en-GB" sz="2400" i="1" dirty="0" smtClean="0"/>
              <a:t>Cosmology</a:t>
            </a:r>
            <a:endParaRPr lang="en-GB" sz="2400" i="1" dirty="0"/>
          </a:p>
        </p:txBody>
      </p:sp>
      <p:pic>
        <p:nvPicPr>
          <p:cNvPr id="3074" name="Picture 2" descr="Pi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0" y="1772816"/>
            <a:ext cx="35718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Gravity: galaxy rotation curves</a:t>
            </a:r>
            <a:endParaRPr lang="en-GB" dirty="0"/>
          </a:p>
        </p:txBody>
      </p:sp>
      <p:pic>
        <p:nvPicPr>
          <p:cNvPr id="4098" name="Picture 2" descr="https://upload.wikimedia.org/wikipedia/commons/e/ec/M33_rotation_curve_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0" y="1484784"/>
            <a:ext cx="8028000" cy="53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08115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Galaxies rotate much faster than we would expect from their stellar content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8247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Gravity: X-ray gas</a:t>
            </a:r>
            <a:endParaRPr lang="en-GB" dirty="0"/>
          </a:p>
        </p:txBody>
      </p:sp>
      <p:pic>
        <p:nvPicPr>
          <p:cNvPr id="5122" name="Picture 2" descr="http://inspirehep.net/record/1233465/files/SZOX_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" y="1484825"/>
            <a:ext cx="8964000" cy="434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94928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Intergalactic gas in the Coma cluster of galaxies, seen in X-rays (R) and by its scattering of the cosmic microwave background (L)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54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Gravity: gravitational lensing</a:t>
            </a:r>
            <a:endParaRPr lang="en-GB" dirty="0"/>
          </a:p>
        </p:txBody>
      </p:sp>
      <p:pic>
        <p:nvPicPr>
          <p:cNvPr id="6146" name="Picture 2" descr="http://community.dur.ac.uk/r.j.massey/cosmos/supplementary/frogspaw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18493" r="9818" b="6678"/>
          <a:stretch/>
        </p:blipFill>
        <p:spPr bwMode="auto">
          <a:xfrm>
            <a:off x="3347864" y="1268760"/>
            <a:ext cx="5652000" cy="42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ontierfields.files.wordpress.com/2014/11/weakvsstrongmicrolens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12822" r="5053" b="8621"/>
          <a:stretch/>
        </p:blipFill>
        <p:spPr bwMode="auto">
          <a:xfrm>
            <a:off x="153164" y="1472168"/>
            <a:ext cx="305068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osmos.astro.caltech.edu/system/media_files/binaries/61/original/zcosmos_pic.jpg?14534626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7825"/>
            <a:ext cx="3429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25144"/>
            <a:ext cx="5040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i="1" dirty="0" smtClean="0"/>
              <a:t>Intervening matter can act as a lens and</a:t>
            </a:r>
            <a:br>
              <a:rPr lang="en-GB" sz="2000" i="1" dirty="0" smtClean="0"/>
            </a:br>
            <a:r>
              <a:rPr lang="en-GB" sz="2000" i="1" dirty="0" smtClean="0"/>
              <a:t>distort the images of distant galaxies.</a:t>
            </a:r>
          </a:p>
          <a:p>
            <a:pPr>
              <a:spcAft>
                <a:spcPts val="1200"/>
              </a:spcAft>
            </a:pPr>
            <a:r>
              <a:rPr lang="en-GB" sz="2000" i="1" dirty="0" smtClean="0"/>
              <a:t>The shape changes caused by weak lensing can be used to map the distribution of matter between us and the background object.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5607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24030" cy="1066800"/>
          </a:xfrm>
        </p:spPr>
        <p:txBody>
          <a:bodyPr/>
          <a:lstStyle/>
          <a:p>
            <a:r>
              <a:rPr lang="en-GB" dirty="0" smtClean="0"/>
              <a:t>Cosmology: making the light elements</a:t>
            </a:r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150"/>
            <a:ext cx="3829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78"/>
            <a:ext cx="4860000" cy="53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725144"/>
            <a:ext cx="2244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Deuterium (</a:t>
            </a:r>
            <a:r>
              <a:rPr lang="en-GB" sz="2000" i="1" baseline="30000" dirty="0" smtClean="0"/>
              <a:t>2</a:t>
            </a:r>
            <a:r>
              <a:rPr lang="en-GB" sz="2000" i="1" dirty="0" smtClean="0"/>
              <a:t>H), </a:t>
            </a:r>
            <a:r>
              <a:rPr lang="en-GB" sz="2000" i="1" baseline="30000" dirty="0" smtClean="0"/>
              <a:t>3</a:t>
            </a:r>
            <a:r>
              <a:rPr lang="en-GB" sz="2000" i="1" dirty="0" smtClean="0"/>
              <a:t>He, most </a:t>
            </a:r>
            <a:r>
              <a:rPr lang="en-GB" sz="2000" i="1" baseline="30000" dirty="0" smtClean="0"/>
              <a:t>4</a:t>
            </a:r>
            <a:r>
              <a:rPr lang="en-GB" sz="2000" i="1" dirty="0" smtClean="0"/>
              <a:t>He and most </a:t>
            </a:r>
            <a:r>
              <a:rPr lang="en-GB" sz="2000" i="1" baseline="30000" dirty="0" smtClean="0"/>
              <a:t>7</a:t>
            </a:r>
            <a:r>
              <a:rPr lang="en-GB" sz="2000" i="1" dirty="0" smtClean="0"/>
              <a:t>Li are made a few minutes after the Big Bang.</a:t>
            </a:r>
            <a:endParaRPr lang="en-GB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70080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This measurement is sensitive to the density of baryons in the universe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1616224"/>
          </a:xfrm>
        </p:spPr>
        <p:txBody>
          <a:bodyPr>
            <a:normAutofit/>
          </a:bodyPr>
          <a:lstStyle/>
          <a:p>
            <a:r>
              <a:rPr lang="en-GB" dirty="0" smtClean="0"/>
              <a:t>Cosmology: the Cosmic Microwave Background</a:t>
            </a:r>
            <a:endParaRPr lang="en-GB" dirty="0"/>
          </a:p>
        </p:txBody>
      </p:sp>
      <p:pic>
        <p:nvPicPr>
          <p:cNvPr id="8196" name="Picture 4" descr="http://sci.esa.int/science-e-media/img/63/Planck_power_spectrum_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6397" r="5951" b="7133"/>
          <a:stretch/>
        </p:blipFill>
        <p:spPr bwMode="auto">
          <a:xfrm>
            <a:off x="123066" y="3136036"/>
            <a:ext cx="5976000" cy="35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486400" cy="27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1683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/>
              <a:t>Emitted about 400000 years after the Big Bang</a:t>
            </a:r>
            <a:endParaRPr lang="en-GB" sz="2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4149080"/>
            <a:ext cx="28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characteristic sizes of hot and cold spots tell us a great deal about the early universe and its matter/energy content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460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1480</TotalTime>
  <Words>715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Mylar</vt:lpstr>
      <vt:lpstr>The Dark Universe</vt:lpstr>
      <vt:lpstr>The Dark Universe</vt:lpstr>
      <vt:lpstr>Darkness visible</vt:lpstr>
      <vt:lpstr>Darkness visible</vt:lpstr>
      <vt:lpstr>Gravity: galaxy rotation curves</vt:lpstr>
      <vt:lpstr>Gravity: X-ray gas</vt:lpstr>
      <vt:lpstr>Gravity: gravitational lensing</vt:lpstr>
      <vt:lpstr>Cosmology: making the light elements</vt:lpstr>
      <vt:lpstr>Cosmology: the Cosmic Microwave Background</vt:lpstr>
      <vt:lpstr>Cosmology: the Cosmic Microwave Background</vt:lpstr>
      <vt:lpstr>The Dark Universe</vt:lpstr>
      <vt:lpstr>Dark atoms</vt:lpstr>
      <vt:lpstr>Dark matter</vt:lpstr>
      <vt:lpstr>Dark matter</vt:lpstr>
      <vt:lpstr>Dark matter</vt:lpstr>
      <vt:lpstr>Dark energy</vt:lpstr>
      <vt:lpstr>Dark energy</vt:lpstr>
      <vt:lpstr>The Dark Universe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Dark Universe</dc:title>
  <dc:creator>Susan</dc:creator>
  <cp:lastModifiedBy>Susan</cp:lastModifiedBy>
  <cp:revision>18</cp:revision>
  <dcterms:created xsi:type="dcterms:W3CDTF">2016-03-07T17:10:57Z</dcterms:created>
  <dcterms:modified xsi:type="dcterms:W3CDTF">2017-03-15T18:27:30Z</dcterms:modified>
</cp:coreProperties>
</file>