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9" r:id="rId7"/>
    <p:sldId id="270" r:id="rId8"/>
    <p:sldId id="260" r:id="rId9"/>
    <p:sldId id="276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5F0D-C541-4781-A5DA-4D1E54BEFB4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397A-8348-4DCA-AC20-701C35957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2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397A-8348-4DCA-AC20-701C359570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8397A-8348-4DCA-AC20-701C3595700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FBD312-2A60-47E4-B334-D7EDFDCD6223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B4C0A7-DD2E-4D2B-9164-835B10BA02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Supernovae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077200" cy="1499616"/>
          </a:xfrm>
        </p:spPr>
        <p:txBody>
          <a:bodyPr anchor="t" anchorCtr="0">
            <a:normAutofit/>
          </a:bodyPr>
          <a:lstStyle/>
          <a:p>
            <a:r>
              <a:rPr lang="en-GB" sz="2800" dirty="0" smtClean="0"/>
              <a:t>Susan Cartwright</a:t>
            </a:r>
          </a:p>
          <a:p>
            <a:r>
              <a:rPr lang="en-GB" sz="2800" dirty="0" smtClean="0"/>
              <a:t>University of Sheffield</a:t>
            </a:r>
            <a:endParaRPr lang="en-GB" sz="2800" dirty="0"/>
          </a:p>
        </p:txBody>
      </p:sp>
      <p:pic>
        <p:nvPicPr>
          <p:cNvPr id="1026" name="Picture 2" descr="http://boojum.as.arizona.edu/%7Ejill/NS102_2006/Lectures/Massivestarevolution/SN1987a_Before_And_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88" y="108932"/>
            <a:ext cx="4953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Supernovae in the Milky Way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Historical records of supernovae</a:t>
            </a:r>
            <a:endParaRPr lang="en-GB" sz="2800" dirty="0"/>
          </a:p>
        </p:txBody>
      </p:sp>
      <p:pic>
        <p:nvPicPr>
          <p:cNvPr id="6146" name="Picture 2" descr="http://www.hao.ucar.edu/education/img/1572nova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39" y="2708919"/>
            <a:ext cx="3192468" cy="40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[SN 1604 Keple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94" y="4569667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1297"/>
            <a:ext cx="2520000" cy="39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SNR Observation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80" y="2681533"/>
            <a:ext cx="2196000" cy="1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Supernovae are rare events—the last one observed in our Galaxy was in 1604</a:t>
            </a:r>
          </a:p>
          <a:p>
            <a:pPr lvl="1"/>
            <a:r>
              <a:rPr lang="en-GB" dirty="0" smtClean="0"/>
              <a:t>there are historical records that are interpreted as Galactic supernovae—mostly from China, Japan and Korea</a:t>
            </a:r>
          </a:p>
          <a:p>
            <a:pPr lvl="2"/>
            <a:r>
              <a:rPr lang="en-GB" dirty="0" smtClean="0"/>
              <a:t>until </a:t>
            </a:r>
            <a:r>
              <a:rPr lang="en-GB" dirty="0" err="1" smtClean="0"/>
              <a:t>Tycho</a:t>
            </a:r>
            <a:r>
              <a:rPr lang="en-GB" dirty="0" smtClean="0"/>
              <a:t> Brahe, European astronomers don’t seem to have paid much attention, probably because Aristotle claimed that the heavens were eternal and unchanging—anything that did change must belong to the Earth</a:t>
            </a:r>
          </a:p>
          <a:p>
            <a:pPr lvl="3"/>
            <a:r>
              <a:rPr lang="en-GB" dirty="0" smtClean="0"/>
              <a:t>(hence the connection between the words </a:t>
            </a:r>
            <a:r>
              <a:rPr lang="en-GB" i="1" dirty="0" smtClean="0"/>
              <a:t>meteor</a:t>
            </a:r>
            <a:r>
              <a:rPr lang="en-GB" dirty="0" smtClean="0"/>
              <a:t> and </a:t>
            </a:r>
            <a:r>
              <a:rPr lang="en-GB" i="1" dirty="0" smtClean="0"/>
              <a:t>meteorology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Definite supernovae</a:t>
            </a:r>
            <a:endParaRPr lang="en-GB" dirty="0"/>
          </a:p>
        </p:txBody>
      </p:sp>
      <p:pic>
        <p:nvPicPr>
          <p:cNvPr id="4" name="Picture 4" descr="[SN 1604 Keple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2767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chandra.harvard.edu/photo/2009/typingsnrs/typingsn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5" r="-1"/>
          <a:stretch/>
        </p:blipFill>
        <p:spPr bwMode="auto">
          <a:xfrm>
            <a:off x="3707904" y="1657401"/>
            <a:ext cx="2592288" cy="26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177281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1604: Kepler’s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286279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Well-observed Type </a:t>
            </a:r>
            <a:r>
              <a:rPr lang="en-GB" sz="2400" dirty="0" err="1" smtClean="0"/>
              <a:t>Ia</a:t>
            </a:r>
            <a:r>
              <a:rPr lang="en-GB" sz="2400" dirty="0" smtClean="0"/>
              <a:t> in Ophiuchus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50912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Good-quality light curve compiled from naked-eye observations by European and Korean observers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16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Definite supernovae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47076" y="155679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1572: </a:t>
            </a:r>
            <a:r>
              <a:rPr lang="en-GB" sz="3200" dirty="0" err="1" smtClean="0">
                <a:solidFill>
                  <a:schemeClr val="accent6"/>
                </a:solidFill>
              </a:rPr>
              <a:t>Tycho’s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66189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</a:t>
            </a:r>
            <a:r>
              <a:rPr lang="en-GB" sz="2400" dirty="0" err="1" smtClean="0"/>
              <a:t>Ia</a:t>
            </a:r>
            <a:r>
              <a:rPr lang="en-GB" sz="2400" dirty="0" smtClean="0"/>
              <a:t> in Cassiopeia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63978" y="4822120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Spectrum of SN 1572 recently observed using light reflected from a gas cloud behind the supernova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Typical of a Type </a:t>
            </a:r>
            <a:r>
              <a:rPr lang="en-GB" sz="2000" dirty="0" err="1" smtClean="0"/>
              <a:t>Ia</a:t>
            </a:r>
            <a:r>
              <a:rPr lang="en-GB" sz="2000" dirty="0" smtClean="0"/>
              <a:t> SN</a:t>
            </a:r>
            <a:endParaRPr lang="en-GB" sz="2000" dirty="0"/>
          </a:p>
        </p:txBody>
      </p:sp>
      <p:pic>
        <p:nvPicPr>
          <p:cNvPr id="9" name="Picture 2" descr="http://www.hao.ucar.edu/education/img/1572nova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9779"/>
            <a:ext cx="1656000" cy="20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1/14/Tycho-supernova-xr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4353"/>
            <a:ext cx="2880000" cy="28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ubarutelescope.org/Pressrelease/2008/12/03/fig03_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07883"/>
            <a:ext cx="4032448" cy="37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1332" y="2492896"/>
            <a:ext cx="1860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Brahe showed that SN 1572 had no diurnal parallax and was more distant than the Moon 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Definite supernovae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1181: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en-GB" sz="2400" dirty="0" smtClean="0">
                <a:solidFill>
                  <a:schemeClr val="accent6"/>
                </a:solidFill>
              </a:rPr>
              <a:t>China and Japan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674" y="166189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II (?)  in Cassiopeia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2731296"/>
            <a:ext cx="2427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Probably identifiable with SNR 3C 58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This remnant contains a pulsar, which indicates a CCSN</a:t>
            </a:r>
            <a:endParaRPr lang="en-GB" sz="2000" dirty="0"/>
          </a:p>
        </p:txBody>
      </p:sp>
      <p:pic>
        <p:nvPicPr>
          <p:cNvPr id="10242" name="Picture 2" descr="3C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1680"/>
            <a:ext cx="4000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1297"/>
            <a:ext cx="2520000" cy="39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085184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The connection between SN 1181 and 3C 58 has been disputed, but there is no other candidate for its remnant.</a:t>
            </a:r>
          </a:p>
          <a:p>
            <a:pPr>
              <a:spcAft>
                <a:spcPts val="24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 A recent study suggests SN 1181 many have been a low-luminosity event similar to SN 1987A</a:t>
            </a:r>
            <a:endParaRPr lang="en-GB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Definite supernovae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1054: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en-GB" sz="2400" dirty="0" smtClean="0">
                <a:solidFill>
                  <a:schemeClr val="accent6"/>
                </a:solidFill>
              </a:rPr>
              <a:t>China and Japan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674" y="1661899"/>
            <a:ext cx="18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II in Taurus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731295"/>
            <a:ext cx="30243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The event that gave rise to the Crab Nebula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Crab contains a young pulsar and its expansion age is consistent with 1054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upload.wikimedia.org/wikipedia/commons/0/00/Crab_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428000" cy="44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asarc.gsfc.nasa.gov/docs/cgro/images/cgro/seven_pulsar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1"/>
          <a:stretch/>
        </p:blipFill>
        <p:spPr bwMode="auto">
          <a:xfrm>
            <a:off x="3275856" y="2636912"/>
            <a:ext cx="1243961" cy="38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Definite supernovae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7612" y="157518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1006: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en-GB" sz="2400" dirty="0" smtClean="0">
                <a:solidFill>
                  <a:schemeClr val="accent6"/>
                </a:solidFill>
              </a:rPr>
              <a:t>everywhere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261" y="1702914"/>
            <a:ext cx="18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</a:t>
            </a:r>
            <a:r>
              <a:rPr lang="en-GB" sz="2400" dirty="0" err="1" smtClean="0"/>
              <a:t>Ia</a:t>
            </a:r>
            <a:r>
              <a:rPr lang="en-GB" sz="2400" dirty="0" smtClean="0"/>
              <a:t> in Lupus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51377" y="2654228"/>
            <a:ext cx="366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The brightest naked-eye supernova in recorded history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Visible in daylight; cast shadows at night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Ten times brighter than Venus at its peak, and remained visible to the naked eye for 3 years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SN 1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14080" r="13764" b="13690"/>
          <a:stretch/>
        </p:blipFill>
        <p:spPr bwMode="auto">
          <a:xfrm>
            <a:off x="5220072" y="1824336"/>
            <a:ext cx="366903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2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" y="1575185"/>
            <a:ext cx="1404000" cy="52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Earlier probable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Chinese records from AD 393, 386, 369 and 185 describe “guest stars” visible for several months and therefore SN candidates</a:t>
            </a:r>
          </a:p>
          <a:p>
            <a:pPr lvl="1"/>
            <a:r>
              <a:rPr lang="en-GB" dirty="0" smtClean="0"/>
              <a:t>the event of 369 is poorly recorded and may not have been a supernova</a:t>
            </a:r>
          </a:p>
          <a:p>
            <a:pPr lvl="1"/>
            <a:r>
              <a:rPr lang="en-GB" dirty="0" smtClean="0"/>
              <a:t>the event of 185 has been interpreted as a comet instead of a supernova, but this interpretation has been rejected by other Chinese astronomers</a:t>
            </a:r>
          </a:p>
          <a:p>
            <a:pPr lvl="1"/>
            <a:r>
              <a:rPr lang="en-GB" dirty="0" smtClean="0"/>
              <a:t>393, 386 and 185 all have plausible but not definite associations with supernova remnants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 unobserved supernovae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~1680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14338" name="Picture 2" descr="http://upload.wikimedia.org/wikipedia/commons/thumb/c/cb/Cassiopeia_A_Spitzer_Crop.jpg/1024px-Cassiopeia_A_Spitzer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96" y="1175738"/>
            <a:ext cx="4284000" cy="32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6618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</a:t>
            </a:r>
            <a:r>
              <a:rPr lang="en-GB" sz="2400" dirty="0" err="1" smtClean="0"/>
              <a:t>IIb</a:t>
            </a:r>
            <a:r>
              <a:rPr lang="en-GB" sz="2400" dirty="0" smtClean="0"/>
              <a:t> in Cassiopeia</a:t>
            </a:r>
            <a:endParaRPr lang="en-GB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04" y="4250501"/>
            <a:ext cx="5364000" cy="25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41567"/>
            <a:ext cx="42484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The remnant is a bright radio source with an expansion age of around 300 years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Spectrum obtained from light echo indicates Type </a:t>
            </a:r>
            <a:r>
              <a:rPr lang="en-GB" sz="2400" dirty="0" err="1" smtClean="0"/>
              <a:t>IIb</a:t>
            </a:r>
            <a:r>
              <a:rPr lang="en-GB" sz="2400" dirty="0" smtClean="0"/>
              <a:t> (explosion of “stripped” massive star)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Probably not observed</a:t>
            </a:r>
            <a:br>
              <a:rPr lang="en-GB" sz="2400" dirty="0" smtClean="0"/>
            </a:br>
            <a:r>
              <a:rPr lang="en-GB" sz="2400" dirty="0" smtClean="0"/>
              <a:t>because its own </a:t>
            </a:r>
            <a:br>
              <a:rPr lang="en-GB" sz="2400" dirty="0" smtClean="0"/>
            </a:br>
            <a:r>
              <a:rPr lang="en-GB" sz="2400" dirty="0" smtClean="0"/>
              <a:t>ejected material </a:t>
            </a:r>
            <a:br>
              <a:rPr lang="en-GB" sz="2400" dirty="0" smtClean="0"/>
            </a:br>
            <a:r>
              <a:rPr lang="en-GB" sz="2400" dirty="0" smtClean="0"/>
              <a:t>obscured it from 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85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 unobserved supernovae</a:t>
            </a:r>
            <a:endParaRPr lang="en-GB" dirty="0"/>
          </a:p>
        </p:txBody>
      </p:sp>
      <p:pic>
        <p:nvPicPr>
          <p:cNvPr id="15362" name="Picture 2" descr="http://upload.wikimedia.org/wikipedia/commons/thumb/d/d1/G19_xray.tif/lossy-page1-1024px-G19_xray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64000" cy="30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~1870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6618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Type </a:t>
            </a:r>
            <a:r>
              <a:rPr lang="en-GB" sz="2400" dirty="0" err="1" smtClean="0"/>
              <a:t>Ia</a:t>
            </a:r>
            <a:r>
              <a:rPr lang="en-GB" sz="2400" dirty="0" smtClean="0"/>
              <a:t> in Sagittarius</a:t>
            </a:r>
            <a:endParaRPr lang="en-GB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04" y="3838957"/>
            <a:ext cx="3888000" cy="29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141567"/>
            <a:ext cx="51845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Discovered as a radio source; also seen in X-rays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Very small and expanding rapidly—not more than 150 years old when discovered in 2008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Remnant spectrum looks like Type </a:t>
            </a:r>
            <a:r>
              <a:rPr lang="en-GB" sz="2400" dirty="0" err="1" smtClean="0"/>
              <a:t>Ia</a:t>
            </a:r>
            <a:endParaRPr lang="en-GB" sz="2400" dirty="0" smtClean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Not observed because it is close to the Galactic centre and heavily obscured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05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supernova?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8022336" cy="36724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Stellar explosions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Types of supernova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 importance of</a:t>
            </a:r>
            <a:br>
              <a:rPr lang="en-GB" sz="3200" dirty="0" smtClean="0"/>
            </a:br>
            <a:r>
              <a:rPr lang="en-GB" sz="3200" dirty="0" smtClean="0"/>
              <a:t>                    supernovae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Supernova remnants</a:t>
            </a:r>
            <a:endParaRPr lang="en-GB" sz="3200" dirty="0"/>
          </a:p>
        </p:txBody>
      </p:sp>
      <p:pic>
        <p:nvPicPr>
          <p:cNvPr id="2050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27947" r="28000" b="23226"/>
          <a:stretch/>
        </p:blipFill>
        <p:spPr bwMode="auto">
          <a:xfrm>
            <a:off x="5127436" y="3090644"/>
            <a:ext cx="3909060" cy="35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 quite the Milky Way: SN 1987A</a:t>
            </a:r>
            <a:endParaRPr lang="en-GB" dirty="0"/>
          </a:p>
        </p:txBody>
      </p:sp>
      <p:sp>
        <p:nvSpPr>
          <p:cNvPr id="4" name="AutoShape 2" descr="data:image/jpeg;base64,/9j/4AAQSkZJRgABAQAAAQABAAD/2wCEAAkGBxQTEhQUEhIVFRUXGR0bGRgYGBsbHhgYHSEaICAfIBwdHCogHxolGx4cIT0iJykrLi4uGB8zODMwNyotMCsBCgoKDg0OGxAQGywkICQsLCwsLCwsLCwsLCwsLCwsLCwsLCwsLCwsLCwsLCwsLCwsLCwsLCwsLCwsLCwsLCwsLP/AABEIAMYA/wMBIgACEQEDEQH/xAAbAAADAAMBAQAAAAAAAAAAAAADBAUAAgYBB//EADsQAAIBAwMDAwIEBAUEAQUAAAECEQMSIQAiMQQTQQUyUWFxI0JSgQYUM5FiobHB8BVDcoLhFiRTY5L/xAAZAQADAQEBAAAAAAAAAAAAAAABAgMABAX/xAAjEQACAgIDAAEFAQAAAAAAAAAAAQIRAyESMUETBCIyUXFh/9oADAMBAAIRAxEAPwDhIuJYWoMkZHzwLjN2OPoTwCdb9PUgxgucjchhlIg2vhpgi08g8YMses1DVapVYMCuD3GMlrmVFtY3AhABaCxApsSeYERS7bPYGC4gkLbdhWbdLm8NtA9tpnFohR38tBanqtSwU2/LPcBXPcQgKWH6QoSlukcgj22q12XEAiQIz7ssGJz84HjaZzonpwkOowLRUqSsG0RgNJIWSTmFNqk5CjWV6coGgMoBzeCQsriORaSNvO5tvJOY0aSsB09SCpChiTFpCkMcQIIJE48Zx8nR6lCCAFENIAJkrBETnnxu5kx8jbpPTx1NVkFSxLSXqvAC05gEieCLQTAClhON2tKzhjhVBMQtIDbECLQ0CefJuGIBMq0PGaugPU0lUUjPdH5wVZADyVNSJZoJz4ERodGmCpMMWg3HgAzF0c5/31R9Woqy4FrIMr8TcSI+jTx86nU0wQboIMf4vIu8WyAfpE8jWs0sfGRt05AzaQwYzABIAmcHEgiYI+fprys1NgSVKPgzcSsb5ERImUAloEGTnArJMSB9yQJxmYj+8ff50qRujicfcR/oD/Yg/cgtGzUiBMEeRMyYgt9AADMnwB50NqHtgglvE5BJjMxHB0xXa7dc5IXJY3EFR8jMSGjkwBoCtIIYrK8CR8iYIOeAIzgmOJ1gO/QlDq2VH7YjEsVkMoJWSHGYJVAbjaCcAE517qilaC8Md/ttJFxpzuMlYYxaPcc8HS1Qz5OAInggeDMfAwNM9TVZhmkqk01CkBhFNRPH5gRL3NI5g4EMiElQOodsbV3GECkxJBLC4/AVRySF4xJU6aqorU7gSoDGJCzg+c/HOjN0jXFAA7C4QqngAzgqGwAcEYg8a99I6gp1aMJuVahmAwDWMQStsEAkEgiMGcaZCy8Kf8swy2wBSwLQJIwAJ5JKkD5IPwY26WtGDaWb2kuotZSLWhoBkmIbB3SIGnPUAtSnKghKAaWqVVlr6jEAKABdJfakzk4iNZ0f8vY7tRWpashS4S0kKt7G6XiqZFMAgqcx7dZHVy0HqeudQKQ6dwwZA3fUruyPw2tAFqU0tSDgXmQQY1I62opCtayswOTw7Aw2OIkkY+s8af8A4fqsRXpJA7tPuVJWDbT3Wo0m1T9RBHPAnzqKN1IOqq6C8yaikqvNtpMrGWjk38HWDFJIj0OoshoWQRyFIMGeD9oxyJ+uq/W9KwaSii5mQoWEqwtkwDiGMDAGMDXvo3oY67qFo0ajKLCWqOFAp01FoMXAsIAU4EFhPk629WqJdVQLR2kU0NCMdshbgA1u9R7jORgDnWY8Z/dRN9V9PWlTpOKhrS34qWFRTY/kar5ZlTAHADEcmU0RWDsEaQWMAyqpBIMnLW/6AcltdP670YqUggBSpTFxQg8mAQQfzYGecjXMdFTMH+oFMgleSM4I4K3AYPwNaLtGyYXCWvTSioBIKG6RiMwecHz5E6bq9V09VapqU2Ws0FKoc2hpJJamAfcuIGASTgcTu3kAwJ+4E/eNasoF3kDBPi4jjz8GPmDotEmEbpDAIRgCMEg5aJxA4KjE/MzpdqWAbhknE5H+XGf8jqj1dY1Fpb6j2Uwm+DaVxCQJFMLaADmbtI03wQSpAkgH5IjkHxzExIiCcHAadWxr0/raiK6U1W7LAgb1IVgWVgbsIWkTbEmMSPek6wLSqCan4hirFpup7SBcxO7uZ9vgZyQJx/2x/wA+OdP1uoZ0pKaAxStpEKwJkkl5AlyTcMyBwIjWJSAGpNNsoBIPb3EsYIuE+AJzMywwfC1GL15mTj9vvz+2mB6dUNUUUUvUJAVVVpJIBiGAM5+OR8QSvS/qIMyCf9PiOdFdiZPxOvsLirUcMKoDHJpKGLHMoywl1NdoVZZoOcATDSkqrFQjMAzKA5AHJCjdCq/Ai6AMxjt+srUH6nqyT1K0RFYmkyXXKWVQAfZ7iwU2lj/6grei+j0bkq9wLTYgmtUZWVQVa8Gm1peozcDIXJIJ4WjJ6OadiLw11UEkrUg8SxLEEiZmbiTbkTGdY3VqiuAqEGJLoCxEGATdtEknaTDKknjXVfxB6XTpVWXpW7lDt3EqA1tJUYu63GDURSVBEFdktcTdzdLoalMuVRu4vbNwCt2xUAKwrC7uFyqgqceJxpNlk/tBU2RaYZSAwIAyx3WlpNMgpbdCzIyJsMgD30zppC3z2ySAFi4kq8GCM7goIgnNq54Y6LqnVmKMtOnw6GCr04NtM08Xg5GDguSIxNP16mOnFM0a69TTdWdHtChWYi5EpgzSIJL4PFuNhJxo6ZCpq4BYQCJABJEkWyBjBFwOcc/uZ6ihSckfAkQBmT88kRn5niU6tZmy3MTwFkfMWgHjx8k/MgNX98efOCPj66SjoU9bPatQNkgD6eDECI8TEzOdeVarNbMuVUIJ8ATC4+B/v99DYzgfH7/b6mNGp9UeFn4I8QTwB9xoiJpsJUJ/DBtg8ZH1GSTKqT9gY+mknYSIx9vB/vz+4Mn505cpw2JgzHk8jnA+vyox416UBJB/LgGSZUTKgz/baZLZIGijSiBrooRQUcPkliAQRO20jkEAnPwsYM606LrHp1FqqQWSAtzNtj24Bm0eBMY4IkaOaTQ9pxEEGJtBAH1GCMCMSPpoiHaVBNzYAcA7AAoyw9ykFZGFIMedGyfC+xehWIuqKkkYDlblU4BlWBUhgV9wMXAgDEKdP1Lp1Ia2WCsLWUwQUIgr+kg8ebvrl6v1LmmAQRTByAYO6WiMY3DdHjnAAP8AwwyD1Kg1V9pSoWNoAUmnUAA8EcZgDOQI08SGUt+m9EjBzY6utI9tqr00DOwVAzrUBABFyjDS5wTiIVLpSWCMV7bOq1CoDsi4YwuHBRS0wACQVnga7/8AhSnQC1ErDqBS7TvUK1LS3bqOyyquGpyKuAYkiAzryf8Ah70PozV/mVdrGMirWqqbCxcN3EY76jSRm5dtx5IJGjL04j1EBXrKhqdXTn8OsQwMQ2SPz+3lpt7UrGdBT1VaSVAiUyGCsxqoruwzAm6ApkFgJP8AbX0r+IP4fpCrSHQAFatM3KoV1KZJYXm0uELhRGCwyODwfS+kVUatUpU2d1p061N4RzSpVS0MabjNYi0i0krkgnSl0/t/ov6bSpdk1ULXoVi0sWUmWnt5R6asF3syzIJVsKc/h3ogzrU6mew1QXhdrPdzabbTaYJXEA4ydOelepVkqu1Nx067VqozAyktKMjC5pcuWjK3njE9P/FaLRpU6/T1KdZarFrGQFKTAUzalNINMkKATPCxy06zYFp0cNS6eorEgWFSVhpEuoG2Iw8MPAH+mjd5ApPOPaMRJuYkiCYJIjM3H4XUur1L1AC83WkhiApcAQTMC72xOSSCMnSY6jjzHzkHzBHET41qs6VkpUzOsrCoSSAvER8ARkfJxmfn51rVruyIrElachVjCBmLED6FiTnQ5mAv+fznyYH1/caY6brWQGw24IP/ALC04M5IJH/MElSbs3qhglMEIFLRyOcTOZURAnAwcyDpCsM+B9sjn58/M6oGopw8ifMZUifyyJ8DxrKlAZSfb7WmV+SLgRg5PtOVAxJjGkmwLpTFAXCoKzPMkCztWggg83FyRHt/ca06D1KpSq0qoLMaJBphmbABLACDIWZwI9x+dHHTNJ7cxaYBIkLE4kcx8RmRo3TsFXmW9qh1BWM3BrhGCQYzFynkaxP4/wBg/wDqVWpXqdSyCpVm6+2VVxBDFAtpACnaRbEzxqaxY1VLCJk4W0ZngAREzx/tqk1astJkAK0wZYBgJmV4EFgQCJggSR5Mp1HUmkZJY3SIgKoEKPgnzP1znOiuyOZKnR1380e2rVUJSCtxLJZUvb3ruLEdsmAAqsEJEqbheof1XrIwJgqC1AqHBCkyKigVGuexsEwC/wAAefzivTAIcrczPkEVXBUq5HKm29C6+BAiSSrSQEEADiRzwsSBiDtB4zMGYBBRyHji1sMnUVC5qXfiBiQxJBIeRyCOGgjiCxxBManrXMs1ViZLSWcEnMjaCxY3HcxiAwkSdHuNh2xF0GBduMyzCCxzAaMD9oXouqn54kmSVIn2wVGZnM5UeJuRNnQ4roL0Hp4aopZwUAUuUcrEkj+oFYKRAYNBm4RnGnOoogUy9R7wW9ppKjl2liy4lUtWlu4NzgDJuC9R6rKtkut4ISN0Altqi3AvJYe4H4A011nWLUpFoFR7Qm4TCAIEdTyHiV8jcJ+psEYav05itK1DyCCRkWEET4kkEHMeOPrrcdKeeBMcRxBjiJEgx/iGitQBF3/P+Z/z0WiVAMp8lcD6QCIyuAPpLGDMawijvZr6d0CteCIIUlSObhBGMsQYIwOWXPgkq9IRTyoAEm60SVJ2tcF3CTAYSDAAMY0f04gVUiDB/SCM/M7T5wf7/DPbgKzNC3EA+IUSLQ2CMHB8gA/VGXUYpEo0shmgKSbghW4fULdMXEg44HnW9rNaJOJsAEWgG4mQBgZacxHiI1Qf04VEaqFVTN2CwUg+FBJAVSCeZ3AeBpcUlQguZUGbQYJGSROCMQMRyI+dNYvFrsDXphVPvLEbQRsZdvt+Vglpx7Rz416uo1ZiVVbmwCWAEHzc5C5J+gzGNZWrslRYb+XdVyQXBUlDOSLhcDERAD/EnS9DqWpGUIJUpKxggMpWCQGUEhci1oPjTJEZyNa9QPuvgExNpBiMAkQLUQKQoGLQoAgaSaqaXVK4uQqtwBO4EKcG22OCMWn5g6OvUkrIFoUQlkDLQu7cGOwEQJwOBcTpahWVepQ05QAEHM5KkN49pBggzyfsHRyy3o+g/wAxZ09yU1agl6lqZqU0oMzMFLgAd4RY8CmhmmkyYJX9TK91epp9VLU1XJ6a07kQkF2AWrVAIBuEsrFvygaxvVKL0O1Tp1UU5eCrd4laRF48sjKyXCCAR5YkS+k6dGlQgJYNbBbxc0AkG4kTjkkpuENI5M6oYdWM/wDUa7u1ZmXvFu4KntOYUpIg2DaQojMnOhf9RrM1QP1D5LNuZxuggrtBJJAVQSYUSBEk6oEN22mmFyYJAL7vLPhmGTE8Y5jSHROikhwGn3FpJHuyuQN13mcoM5gqn6dcsekqPPS/TFqVEL1FZYuqhSywt1uXgwDI3CYkTBnXUeq9MBSrVazs1O6bKiKGediNTJScUv8AuRzmJnU1nqdRURFpB617GVslyy5mzYWjJY5gkfOqfV+oipSNyCpUpp2grrIKRg5yKimTj54xrN7NHH76fNPUUKVTggg8FShBgeJMZJ8+AfOtk6ElbzMTEx5Of8xmNPN0d63ec8nkj5+ujenookVEISeQFLAwPnDDHEj3T9C1k3HdgvQfSEquyOIFuGkAq0GDHLL8gD+2mz6S3ZM0xgsweFyu2d4G4BgBM4yMEnRPSf61KBuvVhCz+xPFsgC2CDLccG5Vo5Y3AU+5bdwqqxJMA7QfMcZX5kK3stCCo4z+U4c22gLfYUvskAlULA3e3AH5j8HTC0mcKgLMoZu0gXcSYIO0RJEYBJBB+ddDV9ITqFqVURVYm4MpYDEhgEOJaLifEGAJ1N/kBTgs8KDMAgHwTBIwY+Ppzo8rE+OSdiZ6aJzUZyD2yFLpUbBtWAS0m4cAeZ8aW6zqmqFAqAOAqLmAMBcsSFX28nizJ5OmqvXNTrUGpx0rLDJU3nDXQ5lSYsj2qQZJyTiVW6p1Z2FQM5Ukt7gwaSSCy4aWOQBBmD50TnnI99S6l6kio+af4YAAxAtsUqbBTkMdsjzm46TrJFSnFxGYJ/NAgsBAIBOciYjnTT+pl2Z4FOGaoDT93cMkbme6AzeDP0Ok2dC9K1WD7rySIJjECJH1kmfp5ZLZyZHo6HrXdizkSWBJ2+BAJwIHByAIj5yfaXXUxBZQCAeDyDPPHg2kRkR8mXa3TVEKlhltwC+VOBIEiTaRAyPPjS/aB5sY2gySSDgHBjkZT45+h1E7kn2g/UdQzgKxElRGVgAyfBM4nGSfAOBpRNtym03LBE8H5kfBExzKgRpj+ZcKiAlxMLtJgjFqnzgqY+o/cT0wUU5Elhx+m3/Pd+0H5GhQzd/096eiYJAkCcAx98cjxP7/AG1R6miMFe4BsIEArexPCmNhUKBF5NpBMRCdGsc5Yvggzm6eSSCSeTHJnkc696msWBuII8Z8YNs2nbiAIgErwJ0Q6SNKh3DMgxlBJO1bRwJIgY8T8zBavSU1UktHG0OrFqZ9zKySgEEe7MuJBgytTBsJtw20GYgyPGZbzGJ/tpzpKiXCm9ft0SVDMaV4LSSNoM+HIPMCIE6KJuhdeoVCXhsElWJDNkgANO1oF3C/PjjX8oKkbxaR8iQRI5tkYnyn+EwGh19lY1GRXdLjukITaQoIZDJOWEjOBIOCToKiFAyypJCwB4gDBGAecR5n7BoaM7dIqoNipTi6MyQIIJJAkQc+OcD51L67pwkEGSQCy5yGZtoCwIiJyMxEcB5nhVuZxUAtwDiJkZggyY8D7k4B1dAEKyufbeZWLSpfkyRyogj5MkRpUis2hPrcKvcWldVBCsVA7YECAgwmLTkSLyOZYTqq8ZYgf9sN7b5IIEnbdafE3KCRMh+jRCXLs4g2shvkVNwY3Uwo+ZBIYW83a1Tor2H4RJqGENFDKm5RKrABhiBB5kj3EEVTOGUdWJiv20ak9IqTMswK1Av6CP0GONvuM3AgBWg4Xq0JhwM7gGB2yQVYRgyII8DT60KpqEKCLQyvuMyo3lmIBAkFiMxkeI0n09Jh1iC3JkgBTBlTEA8qf9NMSqq/pYqUKlqlQW2sAAC22M/6x9tM+n+q0lCFwAyyRbMmcZOMiD+xM6pj0itSWmzKQzkwu4m5WtgyJuvkW2/ME60TpUMEmmxKgybmjiFyPcoULORDRJ0j62epji+0MV+vepTRWNoZRZlQADnwTxkRzMjxGptFO0XBtaVIInn4kjK5Axg5iM6aTrGSmEUlxdAkTafyqp+snH0nzrV0DUzdIN5Ugr9JM+AQcEZgnQSKyal29men9KwJIuBX9JKmY5yZBjz9ddB1/TUhTVgtWmStxCAdu4taLVJG0CRIkyQPpqT0dYyQS7EAQZz8CSRJzGIMxHnROs6hnBDMIAxkm2QfoTbIyAOSProB4pL/AET6td63NtMXFVExPHjyJCn5GjD02kqs5YI1gIW9TfJIa22YIHIYTg+BJWozazBIXK+6IZhicGTE+BIn6xZ9KKK3aNft0SAKrlARFwjGfJO48Z8a1kmvSV36VN+4EcKpuQsQzAKDCmYU5gxBwvxOsFe5L0MXSpHkhvpzaT+2Y+msreopQ64OFFdKTgoxlFKjEkFTz88So4xrPT+tWqKlYgIxaYUC0FpJiIjcZyPI1ugxlb4ror0EiiKaWh2GZaIJIm0xyeM/X765717oAi9wPvNxYYAA9sIAIj3T/h+2blVrKYDswdZjBwMzM8NbHGNJ+sdCtSjTYVSWYuHUrlbOSSCfH01o2Pl4nPdZAQVKlOmQ34KAiwUSqxJTM+66WnNOZkwI1ZTackKNxphomcXLMzgST4g+NWeh6e191nAuKMjNUVmXapN1O4Agy0RDTJ0qOiNRgewGDEpbQVveFnAGLhIPJGPI5qebKIjQrdlXR6MF4K1GUq6D5WTFhH7nG6JBTCC+mQeQcfBzj+0Gfrq36l6dVXqf5dUqtUp/hktN74MEBvYvbKgLJAEGc6ldT07JUpyBBuKsJtaBBKk8gEEY8g6ZEZpcGzuSILCmtSLiA7I203QLrAVvIExHnAONSqyTkYKmGgyTkcZgkZmI/wB9G/mwrrUNNXBvgMpg1YOWUN+Rids+0rjhtC70gWhVGMYJLELyPzDHB4vAjOoUdznyMPSkgQRZ7rmtWAZGT4yDtBImBzyVqOSZlrmnb7iWAkD2gmboEDMfGi9F1gSmYLAshBVlDI6FoIQRtzd9yWgjI1lXqA5kwYhY5DA4GCYJBjn9IOCM6wpKrFKbsMHEZ88EhfJgyTH9yONGMXsV7ebiLrgpu222mBhj+bELM4EqM4Ce5rp3ZJuXkGP/ACPznmPj2nVIbJIkLMFQwUyshmMLggZ/yiRvRH0bIgDoqQ5BIUqzFqmYFqx9BysnJz4DVpySLXN4tWDNr7cmAAzESAu3knwAfK9VTcFDER7riJABA2hRkWqcz7OMzpimsOkSSIyHmWBYShiJuEgiY+ZxoibejROjYlu8YBe4gtKsSCJMEmQCPsOeDpjplEKxJJLBQF/USpmeD5jyYBOgdZVhJuDSSWUcgJAzBIiD7mgklsGAdFoVO0YYbgxxyARI/wDY5B8QImbsB7KwpaKPWUrVuJg5BPE/IGObSsx8kfQx6gEWgSWYCYMwCpxBifEbTxnkaZfq3sCs7FUuawgQCwGQhEG7+4Ekc6n9YsN+UkSJQ4+huG0z4AJnP01gylZqzyLQxYEY4JnMACSeTkDOfrrSk0XNcBBggiSC0iV+o5iRLKo+3vUU3BIKgC0FStwBS5ob/wDZk2359seNEq1SW7igEblUKRcZTJCrkiDJHGbZzOiSctC/cUyHJemABMjgmAwDZH6o8SZGDIPTjf1qGq0e8lrZJNrmIHJLYn66J0dYXJcXsJi4ELjEnKlSwEj4zoPTdQB1aMTbAKk5kAqRdgTIBnA8cadEZu6/qPonprfh7VJ8FlVoUscEnnMxkCYETqZ1yl5Mi9SSTPumPjzN041tQ6nsGi7dMhUMwCGWLVAAVvkk4kOFPhmicEDHVB5dRTTglQfcxCjAzIkXWnAltJxPTjl5Kmgg9OZ1JWO2TeS1oiJXJ8ZMWqcEj4043TZZrgSC260w0WwQPaJEnj4k50f0v1Ls07gSrMrxcFKMt0MFA9rDePqR9dY3XK1pIU22wvIYSNpnn9/05+dBseMVTaEKTsptiIzIPEGJB49wjzkfOnbUSpegpn8wuDBTAOwpwZMfQxzEzOgKrAlrwRmTuT7TECZmRN5GYw1QYyGkjaPibZgkThcAj/k6F0L2gSdMqsFWx7WO5WO7gwo4HJEwZ8E2636vpZd5RzKlSLsrU4uMKJN1xC4nI8abdATADNC2zJEgDI4GA31zZ5nLXRdFkZJheQ0yRJx4BggfQzxOVcqNGDeiHS9GqXN3rgCyEqxwxUEAMoMghS2PG4fZ3punUKTdIVrQEHM4BnyIAMnOY8apepUmKs11zEwRyxAuJ4JkcEkjkACRjS9ECnlliSCB4j3ST5MeMf7aHKx4xUdDfqHQsKZqQRBgtERgQOPfAP13DjXHeosFVgIJMKJBMzI+wPBzznOM9NW66rZ2y7WFg9tq5nMgEQRjg441ynrFE3CbTAHtJxcJyw2iCwHP5Ij5pAnNunYh1DWEoWlJb4lc/pMwxMH7E/E6VosaZZpsdBkEsh8CAeQ0zjGAdNddScBZpqAytaylt+VulvzlSCIzBYiONaDqGLpVEMKYpzDKjO2RtgE3c8BuJPOKHLy0BqdddVLVGPULlmLE7xwSbiGkfE8qORqbXYmqkkkCQCY4jHH0jRaNSCC1xAPIwZ/cESDnP+k629RNPvqKV1gLBS8XERgm3bP20V2c2anBl1OmqAXWsVDbmClwC0yVZBkWqcXASGAI0B64IMgzgCIAgRwJ8wZHHBmeaKUKgYgFxTpMZe4Faa3tukRAJUmZHDT8aQqdwFUNEIxgW2hPLAXIsZlohp4gg7pRoMJ+M9QiBhZgziMDMmZ3WgmVE5AyVA0Kqyg4IYSDiQCMYEwRJMTAIjB868D3ZtWeAAoC3QFzJA3WhskQQxAWQdDpVC9ywGd2ABBNxcz9YeWPkEzGhRV5AlR2ABsBLRwpIVIABBzzwJIgqQRwRvQZgFFRKjU5wk2QTaASxBCyABMEtbGdFVlVQsXXXhgFUujC6FDNItyvtgkSOY0HsU0NIU3q1A1NTUFMQQZYwqn3FAoeRKXJyPDURbYSj0bClnIeBJFo4DBpgxMHgg4P215UZfa5ABME2gAScwAsD7COfjROp6qm9Q5No2/hSdityFYbiKcmS0YGcGUQ8pi4sTwBk/sM4Mf3+k6BWMqVjFOjdH6VJhgPccf4Q31FwEAkfTW2QVJUkXDEQCT4GCJMRwfJg8aJ0yvZc3ctJuvtv2qGu/Yk8tiVzMiNHcEgKBuMEAQAWFoUADEiZEcl4wdw9GjJUepatpqlgk5EbrARdAYe6048SPpofVOJbNxDPBQqCSXAuviWmcYxcPExoxYqDEAYYbfw9xAETLcFpAjd40AsG9/K4HgnGJni0wczN2I5JoDl6eLSyGVLRAByCMqZIv5UwzAfXHjXsAKDdMAH/Ey7Rtzhp228gLdoTraSHDI1wFqrwCJBuDTdMCwiIYnBOtVV3EpAKkAxcILGAGdiAMnAx5JiMNRCylSpU6lPdcAplVXtzDEAiTBPuBJKnCgCJkRaQLdSoWGY3CRwcESJ4EfMfUcjTQJ96SoHDEiQSODjMzwF/N94D2+91KCGLMjSCc3BGgAszEiAoiZwVEGNGImR/o6PpOjqujVKaVWRYlwhOAHUEWiSAtMgwbZU8HQT1IN2DPtWAFFs82g+8hQD4yZJME0el6fqawulxTRr3e5afbVmW6oV9wJBViZJlWLXZOket6iuhtekEfwtoSQYIlQBiLYn6Y5kUdeOXjG+jIIRRbdn/DA8XE7TiYIyIE+NedWVB2sHWJuFwEQJADBTOYkr8R50qOoZoBCCCBAVYZwQLmuxuAIgkLwY860p9RN6tlmgXAkm77zDCcZnwR4Olo6OeqKF7BbygkgRAlQgkSOeDKwbYhedVPT6b+1lcpMlMj6TMEASCJ5wR8yL08dq0FYa51cAKWQ4iGYFbZA+oN8/l10Hpfp1JVomm7OzKQ6DFoPCRyW5kZGOOJnJ0hoO+xn030jHBhvkRgkiCf2jwZ+NXOn9M+QIIPgDwfAGnfT6QaPgCB9uc/Jz/edWEoAa51FzdIjm+rcdHI1/SBxGAefn/nxqL6n0NuYwP2Hx/p519Cr9Pg6571ikB/z9v7//ABoO4vZX6f6r5HTOF6qmBLPKqGiIyB5AwBgY8ftqP6063NY16XMykWq1totJaOAANg8q2JOug6/p3IYKpJWZURtUeYJlpOcDxnjXJ9eytIfhcqYgkEjH08tnHMZI10QHzNImVaJe2ymwtAm5pBJaCd2BccHxI8Z0qKMrIcHzJxAAJMAmJUxjklhHnTL0lCuatytCGmqrh1Ym43SCoA3Dwx+2kmViGgZSWJhrgBjJ4A/3bnI10HC/8Lfp9OjWSoG7lOks1QgKM5YYw7WXNaIAIPuY+IPPdWoFYBSCAWAI+IwMYkDmPM6aNJg22Q1PJcMDa6ySQym20QTIngeedOv6vutQYliwUqZGAoGIM/JJggRPkRrR7I5vxOl6pkSvNAFloIFaVFyinaKjGm+0kuTtEgG5tsbZFJZLMSWVDLktM3YUsGORMAkeCfodNwC1pZSfaxfcqqIAzBYKMggZiBr2o1yhVlWUMzBMpCgwUDv/AImkhcHImW0th40J0alxCjGfhVMyJkqMjEzGCCYzotXpQ4cKJUMrVGGbEm0mWgsAW5EDEnwVMtXL1aZUOZmmFYgYM7ixt2zBBJEHjnXvUrSvC9m5VuJtLyaZAhhOREFwDIlwCSBoDtaE6lIMrlB5ugCCqAMZPgLBg55HmMEVVIUFyCSBmIUBli5rQLQScmYhcEHBBVZhVcfka4kN7LrwQFkzIjIOAgk5GhbTaFK/FpLVGtCBSyrZaDFx9xCgcbQWKBk6N3UFECmlKpMraCTc5tJIlqwUGWmBau7gMX0zqURztStTWnU2VZZBdd7APNs7mX3Yg4OkixttlmQMPa23gywwPCucqCFKgkideUyjx+IRcSXW7g7YBuy260y2AB7icoxG9UWOp63vqe+balBbFAVrVUsk5Uk3CWBBJmWMFolEUXCMShKH8JTgAM9riWIg7AGtngziDqekEIzWQSAoVgTAtmROIkc2zkjA04OoLXBjNMJtQtPgBXZkX8SwG4n3cARpWOn+jVesMfhsULhaZWmMVKTQMksZkiChhSbCMAga9SlTuMlRVFRGcdtwvuN0iItmRzgTxnWdSxdVUVGcvuZbWkYJCyWhlQ3G4bd08AgFY0wFpcqrNkgYnB2qeDt5ZhKLaYLawY29CtCymwkXUDa0NEmJuUzkHLCQjCQnHuAHqkmwEQpnYsK6oDLOo9xhQ0+Dd86bo9IGYAsqBoAYtCrEnIClyPAj5HOl1s5dC+5SbSQTuBZYIi6CccAjzBGimLODRr1J7fcW4vyA4kL+kxESChYZzaRxGPPSumpt1dJHcilJvYqTagDFhszFs5AxccY1tUAiWPuuMiAt4bMBNwUyAAYALzEQdBoNHVgoc7oKwoG0mAQQLYMZ+SD50xJ+HY95bqL9PN9NHdwCBaveNRTawCubSoKKoEq23yJCdMKr1KgvdE3sS4DWHCzODBCg28eMZ0ejY2LskMGLxAU3FjAlgAbjg5B8SRp9q6vTNNZWpJ/pn8NqaqxW1Xf3lmyYnMjcSStnfGHFE6jWDEooYGWIwAZuLcqskH4iOCAIGqFXpUPdSmqsQSzQxIVVYrtZ4ZkChSCAJkzgY1pVQ7NXpWpUj2IjQBAUEmSFMSZ5kyOdrXUmneqp04ed4g1Betj3QDLKAwL8nCjMSAjLeB+mFMhhTpg/pGQbRdmASBCjOfiJ10fo1VAALQMQBLGBk/PEyf3HMa5rp+rL91gItYMDcQUAwNsm5reSOIPAjVD0/q029sjkQCSxaJE2gRMkm2cZ51CcW0dEWqPp/p1UEDC4nifnzJydUp1xnpnXwIBkY4/4D/l86u9N6iDGRkxGlx5uDPN+p+mldopVWgHUH1R8E2AgTmP1YHnReq9SEcj45/5/fXPepeozInbzE+6J8ifr+2kyZPkkP9L9NKOyD13rRoy1MpTcCAUWblMhskmIMY4P3Gua9VLrU7dSklMqwIpsqZ9oEiCpkQJ4g5J80fVqjdsb2PcwEtf2g8KfzBjDQBMgcGZmVHRV7TG6WViSAIaB4G6YJWCxUzODrpgqRee5aJEqhBCrYQO4GRcVAyllGMCRFwDbWODxpfqqxZmpUQArYXt8sDBCs3LgTHGSgPjTp9OBcLIVSwSbgAskZaQWtHOP740j1lBA1QNDxMNTJAkGBtI9pAn/ANlyDqxzSi0Bqv2akq4f2sjJhQ2GBhlzaTEEASDnGQBDFIj23PyACGsQkfJHH0/udMdWabb0DgMzAyFCqMWezJa3LQoyMaWqUc0mBWDIgESIUTIBnnOQMn6nTLs5sv4l2tQWA3gmDA45JySBIAWQfDg/YVakVS0ygqWkFlALKVNpEtlGuMgSBask40zaLWDVfYWlQqgg7pgycCFmQOSB4OsPVQClSSpRgrMpYswDNYGlbdzlWYExcMGMzR0TfoKl1DqwKhlkg2flIyMBww4LG5gQC5IEa86rKpSMMVUzucFSbdpuPuSwjA4byQLTUfTwVYGslIohcmpMVCSAFSBcGAJBXM2nBgyBTFlzQtwEKrAeAWIYqAYtwIuKbogHWMqaPXRVMsbiASqBStpaMn27VDEhAcMsxbNzlemCzE3ly2GSmqiqVuu2qwKC21oURub4khaUYSKdRlyrDtkcEK2AQwgSQ0yQPqSqtT8zLsMK5gHElhBAGQCDk5IPg2hrFcK2xyi6IxAhWNwLo9SB5NwVAGVjagAxJYnFulH6c1kaq2XYxZDX1ZGCuwhjgg+fOZMEekgQNTdWANrC5WfmbrSoNkGbwcnEwMaLUAMYXacnJgggrgDJj8wBBgyoYyLo3x8ugFC12mrUyXUku677i07iwC4POYn44IyWm62FLT7gYUWgxLSdxhTBEAnJUgaPTLMCGN5GbTJmSIgW5P6fMg50fpqQAOSpM7bjkDmQIukmCBuwwAAOs2ZY2mD6vq2aIZjYlqNGQgIhREWgKWPMEzgc686NrGDBVIEiYBBAwcEmZzkcCCCPG3UqzX3LUVx72csvIEIQQAvBgEGbVUDk6H06KcWmblIhcgbiQCWm0bcyfcvJg6Ay10buDiLSbSxZbsgiTJOJAOTgAn99ZR6hAQSWmZXIWCuVhlWQ0yJIiQkmBIF1DGCGcq4qEfhhQjKe4WIMBbblpwsgW5C41q5DBQHVgIDMwJIS4jgC5VUKDi0xIHOjxB8ydpg6fURE5CgiQ0YIMWnI9xvj6HInC1I//cUxYqbeFnypILSfdBE/tjnTNXq3MCkotLEzaDczNGcYkBCEYtFsjkypRE11Cg8EbgJ9p+mfv9Bpkjncrkjq16CmEViZggELbMFvBm2bBIJlSPmdDqdMaVISpppWCsrMqy1MzlDdwWBBHlcnB0Wg6MjBq5hZlQigQVt2xJBhQTcMgTM5JOi67t7a0mi4Ze41NqpDEF7BdaA95yAcB2550sX4ehNuk0KdHWemVKhkJAwDtqW2xhpBM3ElgVkiBiNP9awNOnTuVmMkgs4NORbYSWC4gPgZu+wO/ofoiVlsNdaDKjVmdzKwAsIuQwZSSS0nBXBnE26wJLbQwwqMA0BZLTAuCkzGSQJ2kHWDGSaodpIioGZi/laQUruKsRJkQgxKggsSCOZ1eq1u4xZ2Z3PbVGp0wgqQElYuuBAMSAJZeYwI1amVaGC1DC2tKCVVmVDgNu5BE5FvPOlf5hyTU7bMgO82gqFYgxtACyZME/aBpQ04tM7DoOuVDBIDcFlZtpMEsQFi0CcD9JPGnvTvUe4L2cKQVADTNQkwFXGW8D5OuRoqnYarSqq1rW2sy9xroIhLYKxgsDyrRjRul6sCokFVzIY/2OBJE5EEeQR86g4Jl1Ll09lSt6zN0tBAnJGSPHP7fSPvqd1vWEs5UG2RG5SI3ZBu3C0AiJkk8ArM3qskQ26DwRIjAxiDAHBMzrzp0AkuWRgY5gnBLcRws4PziToxxpIMskro29T9VZwq3MVpz2hANk5gQAZuHP0GI4j9LVKurABoI8KcnJkEkNyBGRzgETp3razFiHV1YKpDsSoVMgASBsaVAPi7zOpVBUIYEbsRClj9Yk5Bi7BHB541ZLRzN1sdr9QDaVtLNLLbcSBnawyLhBMQYEczpenVokDuM0EgHCxacsbubpAEw2Cc6H1Dspq31DTqIVKdoDN0Iy3rEEU2acgE3Akk4SPURTtUo5EgSAYBAwoImbmbMCCsgkaaibyp3Zt1XWXVWZwzi9nIZtxk5lgCA5AAJA5H0jSlWopalFMKZclriS8/ImBBngDnzp3q/UCivSo2MvcuNUJyAtoUBluVMtIPuIBxGpl01EnkFgR8HJgZ4zp0tnHllcTqn60VVVXA24BBkktcwDNfBgsSBbIEqT51iUiaTlWEGwgONxN2TTMEqoYG4gyQMzxpanZc4JVAoLhWJyVjER7yCTmJtMQYB0otkBcGCQYm6AWzJiTxiBABPBOpHWqa2E6bome8rVOAWItLyLhi0MWklpi3knyROdHvp3iAATkg5LQxKkHJUINpAA7g8tOh1wbmYhFhbhtUpkhgApO0kke3IAMAiQB+mVU9xwLpsgwqsxBtacFQVzybwPy5PhLqYzVqEqCAWyxJkXOWABPkxEY5F2TuwEGow7F0U7xcVDOodpsBtlfykAiTucydyjdSZRqaksswZuvC7maCBAAAGYBDZHukL9BWKOqqzJS3C1gAiuLwZIncisRdB/cwTE2WWwXRdV2zP/kpnBggyYP0mPIN3Hl6oktF6m3bbgAwSxDNtuWQSDzMCBAlKl0gDW07ajkHKXuaZUkypxMqhMi4QTIHihRRptCG4icXXSYAgzcYBPJzccz7tJDYG5KmE6nFO1oAUEpAUtczBoLiWstDeTBM+YKTCpcWuZgJYNAIgG2QCYMtiJJBzGNFrPTBIuQkGcSSRAgWk22kAmDBBYgxAXWBWOwBYqHiMg4CmBkMZKgfPMY0EPOkhRWUwDT3MQJuPJbxiFkWjn64BI171Fa3uAN4F02llWSAoaN0bNy+LQYkqvnXZiUenELFzMAstBlsEgRlSASpxknW3S9S/wDSYkAv3IIAtqiTOQcW5+GAH7Mczfot1JVuyWctAKESxIEtzM2gXTAEHI5mNQIWFpboO0zbCi5m+IgH2sICg+TLVDrRTFrCGV2uE2sxBRlUjOA6ARmDJ0P1HowSbKisyACArKDmLpcC0hmCkEDy3HJEZ4tNBSqKbabAXSwLtVustQAC1AFYsWPmIzpWkxHUobi5cEEzJN4Kxk+VIwTEGONF6mndaBT22bAFywMACVJB3zui4ksD4gApr/MKpBtAYQSAeG/NBBE+czPOj4L6jtF9Wp1lVGpItNGOF25csYuDC0XEsFjBLcDlnoemPY6myoigoBZUEmobs9r9NpAkiTxMQDrnvSu3dDuiAC4Xna5XIUgSAWGJJ8RgnRqVe5kVZW4iGtJLFiIJE5M4Ax9T5E0eqnHjTN6HpjValQJVJIFR8qWm2SNt10sRGVnAJ51t6XD03ZfcrZJSBL2qLLTIcb2I42LAJ0v1bl2ue2nKMwKohX2yNkgAnjGRyASIK/pdVLmqQZvDdsKSsKwJAYthrLskTyvnBJv8im3UntyqggNJJO5yFgATNoFMzbn2Agxt0unU1u3UoglKNyNXKguKYkKtwUwc5iZP7RotWmalq0gzsGtTN3dcySLSowEK5PMH9g0/R+rq9ynQRqlMgVopkKo7sQ+6CQbbYwJXHE6yRs09i3Q9YaFS42lqbEEGBHgxIyJjxMiY1cO5lUPEQIkD32Hc2No4IJwU+M657pejW5VplK1SpgItzWXW2kHaC8tGCYKtjVnoGaUBQyQG5IP0gnPuz9wOIGhJD4JXp9FVnHYZGVQhucEAM4YgwA0swTwR9JkRGudrirUaZZ1gmeYVFuY5OSq5IkFo/tQ9RdEJU1FLSomTIGQRaTiTBIaCLfAMlDvkhiqKUeBbbm39ViiVCMo8eViQTOQ2VpLQhX65WlmQljduLQM+0hQsKRuzPkRESS9ZWNFthE2FSrFKrKBAbNsQcwRkbs+SH1aoALO26CnhQXZgQSJMHAyWO2PcJk50LpvUHValG49uqVLiBJtypuIMft9dMcbZ51Fa6hTLvcEqNi6GhgpIA5AYg78wf20pTQyFVGZiYAUMbyeNvP8AbO7T3T11UstQKtzSXhge2yspC2zsMz5B24ga39R6Me7vJ3LFqimoqF90sys2FV6SCSYWQfJ4KRFsH6TQpslVallFincSrVZrbUn8NEAhmdgRcSRCnzpIsT2S1QtllVSZtUKPrgSYiB7f7e9QR26a2ARO8KJnNwLLh8wRPtEDjJAKdroMg52nxtH/ACPGmROd0X3RQXDANfcqsJIQq2SF2ngDJJABOJ9rVNyyggG1vwib7g7cg2lZOGbaoxIEidynTVFpgsACfbYVDB8pzKmAZ/KbvbwCJKn4jsTutpnAuN3MsCW8uVJbA54PKNHQnumeJTDrFk1CQFhgoUzEeJDYJMjJz5OspKwgYQoKgJAKkljBEJ7ah9u4AQig8HWK2GC5wxaR+kgysHAFvuIAEkHAnVCkgBkrcfIK3e43MVDYDAHyczzltKVcORNSmQL22KhXdDZJJKzEwIBP1wRzOgiqKjmmWa1mBADMFLG8KcgjzgkjBaSJlX6lNnIAY+42r8MgIUcGmQMLAMRGAOEevZSp7dRLXUVHSwKFYHAQszOxMzIjBEkxIaJHKmZUrMBYGtenBphlVGIm33ggbUVTJY5OCYJ1r0aqzAhivAM2yHz/AIgSoPJEW4JI0LqKEM5c1CtMWhlhku7l25icDcxgEm77zrKlX3dtyqdsA3OCSFYAAbYkkB4iRDCdNRJTa0e990dELFgsimLtuVAiabg2sQpw3ABF3DatShQDWYBiLg1wQycF4MgAyZAPEj4070/VojIlSmAEAH4gYMwZke02mMi4wR+dsZGh+l9MrSO6BbRcpvVCpnHKsWIeoTbN5BNsGNY1ugaj2oWVlxaYU4lRIAEHBJtLE/h8eCz09NhTYX9qHgZ2kqTOQwG7csITLCIAYaAvdeS1O6cyCSAN5AIBwIBENDRPEk6reien0aVSoOqqVaSdoHaKhYVACRPCkBgR8QyZyx1gEfpqC1XIFPYi3sAYJEKGhmO0EAtLYQn9tLdQtKxCqQ2eIloug2wYgYJFokHHnT5oBBfscOobedwBbgFCWRmW1vcu14P1AqN7KMG5i1kB5hXAAIksGHc2kflyWkaA/gGrVESHJFhjdFvBZABDASAJMckgRyrQ6lnrqWMwjwSfaoViI+Izjj++nemhabk1iIKsQ5JSrbabIAywLMbi0EKSMxqc9O2va0riGmcQOM5iMaKEa2joKAWkKgqUe53FampJ/pORKuEX3GCrAyRBnOAXOmqkpIBKD8JnvMPcZGwjkAqbU8qDgmdT6bJSBcEExFpUOGMoYeVtgZBHJIHIJJZ6aqa9YEqWtR2Krc1wks3LTtVpJx/Tg/OlOyLp7GKdNGR0ZAz3WpBCCmcg+Mkn5IItyc6FRo1KbBD+G1JnYuLlg2gLIQyG4UNEbuYuOtOkOCi5LBgwIkEKAYUAzOIkgEfJ51Y6RAQrEFmMEiLpuj2g4vCkkH6qceAdCgpMht0hsYspCKBc8E4abQY8FkORIyeY0tV9QDPVDvCVCC9rMtNoMgna5Kgs5GDnOSM1/U6fdLLJUXWWnGQHYAW3U4UzgeHMfOlfV3QUzZWpLUqhx1FLtwqmm2CrsWJd2E7D5PgYZf6RzXYtVIp302qhWoiaQekAzurEW3oSF5ZpLMNgAPEA6WpfUuZnBE3mVJukAQZEiSnEmCTwJ0vUp4h2qNTRLlKQwWpUVSA0mFkru87OMa9/mRkUntApVFYuVNyEFiFBXaWkgDmQsEE61EFNoe9Rrv09T+XatfRSreSsEMZgtKPcZUkRePOQc6nMzbm7pVmO4AsAZIuDGfaDbnIMDyNO9H6kiKlOrTBVS1RWe8NJXCgqf6bMA0FYnJME6d/hv0dOs6u0FVpTVft3qpWmDMB3QgkbQLhwpOBOsK5X2R67FAaZem6BmAZSpBhskMBcVJGLiJlSBqh0fprh6id1aJB2PBClmgqSQYpD2ySQVldpzpCpTqO7KAaguKqVJcHcEBkfqa3JgEsCBq7/AAr6PRHUU/5x2oUKiMGU9xZjMXAQKd1hBluOZg6IrZGTphWrLRRVU5uYF3uZb8jBIUyq4kC0NxOg9bRoAOERxbUIDsy3lcAKVEqWBk3KTg/3q9Z0IRnr0qqOj94U2q7SVAG9VDXh2BYLgZU86QotLP8Ayy2GoQop5qFVlWBWoFkGQq4EmT+woKE0eFQhyMnGB23zEGbiCJJAAH3OgfzbO9MMSQsxJkiRnP7Tqr6F6cKjVUbqV6dmptJqG1LRJam0ibjCERwA3nGpDGaiYt5IXwAROPoedFdk8i+0uFQolrtoYMAsEXEhReZEspqDjFh58eUksa8QZkgi4FSCjB/0x8HcuSYIAbWqbZ7yOUL4JaCsRlVIlmMEBfaYPkEgvVeoh2lqNNCiKBKhEKqLYNNpudpLSDJIAiJOhQ/yfsafoitMNgXM0FlYBlAUyCMAsTwYgrkqIklQWsAHGAplGBgmINwtULywiSMSASTpT/qghKbolSlO1VI3MSBuKG/LCYwZBiTkioPIfMREvgAxMWki7OfbE/GANBorjybGXgfnlJaCUAuzFwJmcgmINpAgEzrXqy9pWo67mZqgYHNSSGJESX/NEhQSv21vTrFCSWUMsC4JOTIK71EEQwyMwYnBAXSVO66JZpPO62RMEt5MngzpUVkkwXdcKwCsQsspXb22YAZukWAkrBzv9xlToZDFh3eALFJEBCd8NbB2y0zMEEGQNPMqN7KbnK7w9sBQZJ9wkswe4fBCgThXqKzhVbt1ES4MgYmy0QbVkZYL+YE/1CYF2ms53ioSCoqk2oQrLyGEgiYmccEESGJfnGD1GpkYMANsCpDNSBbexW7cYIgzFo5GT6KDAhwYimWg7ymTTVWHEgEbgsi5WjOi9WlMNEh3h5YFlvZsAqsKQsM05clrsRt0xIDVqMqBapYqpgS6taCVYhHBZJcbpIMFRA0cJScStN1VSFUyagUsboB2qHkkAMACC07s6SpKtgLFDBICdxlZSfbIYZWYY2iIGSCdbU+pKyUxCztxuMgQWjaQxgSZycmIzCu9jql1db6Qmy21aiS10BWtBytrDIOe2CWBDHQKnUVD3HlmlYqC3bF2A7BpVZIOQu4xGQSRKSUkLpdegWWVnUCdpKgKGAM2ySu44lZgtbqEp01piiSCGvZKtveS/YIAwVs4MggKYEggDWT/AORAZ7Ga5IsDFVkMW3bSRghfIEtBPAKjOz9QphgxET5JVbQeMnHPJIJOZOm6lOWZixKx7oLX4Ej7y0H4PHgaU6mV6hSzCcknGCJmQcAzJg/PGdFCyjVMuCrG8N/TF34SnaLUt/Ecf/kayIMEYkRpdKQSHUKwYEKN4ZSBipthSFIMEE+wyuhUHZQTXpuyOQMmwgwNyiNzAMMGQS+4EkarevfxOOqanPTUqXZpRTLAIIBB3JBVrgtoUYzieNCi3yX2FX08mk3UFwL6hgur7sMzGUBAYsCsRzadqnR7Qli3D2BthVzMtBBFotlZzL5Y5OpVP16EWm6U2ol7yiWg1HAwGg3BSSBGMTaSRIFQr/1AIUfMbQFIIALi6cRggkkA4J0Gi2LK0yl1jLkGpdTLEsSiwzQLoZuctBBgbbtxgaF6k1S2pdUG8y4cETaFtJ2TJVuBAtBnnRuj640XFTuJegVlqBLipBIt3qM5uzgyPtpbqg1Que6KjFizG73BcCcTMEgcCFI8DQLNJ7J9KoQSth7dxqfhi1lIRoILSAggMZnE50JbmFNahBRZgAKLGeQLiMgFkBySQkkDMGtTp0WkJRqvtUAhhIeSzExcCCu0HFtvEydK+otU7DFKdZKBcKhLMac7iQSVAd2IDyIi3jGDZyyx+kmFF4hDEEe7MngECPMyYwIHOjdZ2nDWWqkzTFhDNcZImWhUJtEmSCOcwx03R3MtQkKpDvaR3Copb4dARKtg58T4B15X7QFMsS9abmIJClQNoC2qbrsE3SLRauZLEH2Bq1nSn23k0/eisQQt42vg+4rK2nAnj4YZqFQEU6dUU0EzUa4AkBdxQAKBFwx7tp26QoURYWeGQPupipa/jMMCIJJEgMZBmPOdH1jU5CMRJBaIzaQy84i4Awf/AI0ApbKToaZpmpQ2KS1wCqalMg2i3grKNuyckThY1bq61SozKDcFcFFp8IFAO1RtEBVLYPBJOda0KCwalxaraam0wJkMZxdIFxMAKAohtUfTvVlodO9Smlb+YqVCprhjBpMil6bE7rrnBkDJIMtGsNZB/kr2aCP6ZeCYLYG1bssQSeJkKT9hVepZ6lO8yygiTE8eSBJgYyTgAcAAH6kKan4ZYU42l4LACcPaIugePEHQ3pMDTJ4JaPmQq/ORtK/TOiuxMkftsqeo02qW1A4bBXugFSwUGS1xw9gCzAwF8ydLeoBgCtRSApYIC2EBYMRcd1QQVwRIunxqavrtSXJIJebiV5BBEQIFvm2IlR8RpZ+vJEQoEk4H+WTwP9z8nRolyidB0FNS8NetylWcAfhYblYJKrtJIIYBW8626a6oiqr06cPJL1FpqC0n29sWgNO6YErxt1z7epuQQTMmTIyWxknmcc85b9Rnyn6nUX2tbzMYmRBkjkRODjJ+TrUbmi/2kkbgtoS68nLnLQAJC2i3bMkAzuXR/TQSrEYlYLBQ1hP/AJCFchTDXL+a1pFupnpqN1EJ+aFlzc0AEIoA+shQomSFiAMM9d6e9AFlcOFEMMSoJIDG1mByCJmRjAkaDiVjlaHaHUtRLNa0mQVYGLvIZDlsD2kR9ZXGwQXKoZZYqGua0ANdJkjZBCk7SswSIwVf4f6Kp1KOEdQaYm0gi9o2IINtzQwGPyn50v0nTdSV7ioGpmWBNhvsm6ATeQIMgfE5jQ4j/Kmhmp1mxQ9IKiKRYu0kMASxdwxksP02iBrSxqQZWQhioFrIyEoD7pJW1ktEQD5niTpV6fqaqrUqyyhUtZirMELQkrdcElsGIAOMaJ6j0NYM9iXCgaiFjat/bZr2CTLAr7vcMmZ0aJOexeow2xUvB5ugxcSDIkwZDHBMhlP5rdNdLSJQQt0YKFiLpMwVvuyFZTbJkDcDB1N6aqatZadNFuqEIByA7QLhbAGZPxH20/6xRqU6lRbu8R+M1RbrWR7SlQSf1uRxO5pPxqMnH02p0qbVJqFKKJkjL3FRAE2tffgYlIkk53HpdI/bJqKxBsAudlW2QxUIoPhlaBFlrckRpXp+m6lximCYVgXtUfiUzhZaJstYRkQuBp1ul6odsBErX0Vb3KbUMN+uVVbh7bV2r8E6zTGU4oB6jWWLu2olMQ02i6QTEbrbRmcbiBItmdP1DDqUZXWky+1mEKsL+YEHBAzIMyZGdGrU+oAarURHtktLIx5tLMqtJzi76iDwdb9X6ZUp9RFyuwepTBZVCmxVJO8leHmDxjzoqImTJaG/VqbOFhFp2FlHuLqpIO8s0lACGBiIc5xpP1RmgKUK01k00ulUvVCSHO5rlCtB4kcTqh6b/MUy0dPTZgFvNRhZY4cKAbwpRwQcHlPqRqatCrUqDpRTRajVCDI3KwEEMZxTBlsfU/GhsflBpG3pYTuoHR4JgkQe2rXAm1lN0A3QYJtwQcgvR0u6O0tSkhvWKlSoKaAHBJUpMEwbpkDkaboen90WUupWqrVKSVGNEhlLkqjS2WTJHMghccQh0vQdVTdQFtmXDLUVYCYb8QNticyebcca1MXmg/XdAiWp3N6rc7kmxyz2r25ALJbJvW4MMgidE9GQMxaNubiKfcFMMCtxVhHBIFxAuiSOdBbpuoqgp2gzKFpgtUDEW5VKZNQL7CNiSIAgCcr0fT+oVO6tM2FS4JK5SCbrZllAH7H7azQ8c9IpdJ1tTpqvdKuWUybi6yxErfGSpBBt4YRnM61rOWgXKC/5S1qC5wsFcBNreATaD9TpWjQruqhV9wDAGoFLAkhPcwDSwYgQSf7aJ/07qAiNar9+RZKllZXZSIJLCbTuEQOSNCinzpoJ1fV9tTQgdtKlQyhnvgkozd7goFULtW05JE6TKGmZakyBkftq6NLo4ECdswrFg6jkcQRprraXW1wlJ0uFJZpgWWpTZgIVgbe2GEZbBnSPqFOsAVamV7S3kyJVXttNwOYJUA8xjxg0SeRAeqQQhFS8nLXASrCARyZHEN5zgRovQ9KzoxQE2ZMEYBIQYJiLmAxJhuPOpnUeoF2LFUE8hVCrxHtWAP21q/qLmbmJmOSTwAB5+AP7DRoVZI+l+l0SVq6Uvw+jVss9R2IRWFykk5AAIUZkkiYyQ1W6Rx3jBNK1zTNM20wrNaDBHtftsoAglgsHXLp6i05AbgwwkGCT88ZP9zo1P1yqFC3FgBADEsB9gTA85AncfnQcTLLFMv8AWNSWmttIY7iKQ+7KjcxUgkKxaJAB9pmDqIa0vSFqgi6SJlpkyZPjjEYHzJ0pW9RdiCxmABn4AgD6gD50XpusZmRCdoJIHwSsc8xAGONFRBkyqSpE7WazWaYgZr0a81msYvfw56mKBkg5ZcjlSrXAwSA2YBBiRORzpr1lqdIOtKmELBZi6As3CLnYliQOYACjBJnWazSlP0eel/xA/T0lp0kS/u9wu6q+VACWgjbaLs87zoi+uIa1E06NioawVbvFUvAkLwtwH7azWawaRbr9GV6Z+oZQHrU+nSVqEggFGErYLSUpQctk/BOplT+IEZu5227qms9OGFo75Y7hbJtvPBE8azWaxkkT/SvW6lF1d2er21daQdyy02ItDBWkQBOBHj403U/iBXAStS/7Zos1K1Nl6ulotgWkEfUNrNZrD8UMUfX6andSd07dMCkzIyMKdNUFwamYbE3LBzpet6qnbUlHuqdOKB3AiBaFaLRnbxPnWazWFcUe0vWlXpTRCOJpmiyq4FMtcrdwrbJfxJOtf/qdDW7jUTF9aphgSpqrTUFZUi9bJkjzrNZoitHv8QerdwVKTByStEXu97HtCoSSSBJIb/LQG9VI6pusRQD3LrCZw3IxGCpK/vrNZrGoP0vrVHp2UUKLgGrTqVL6gYlaZuCKQggSeTJwNe9F6xTXtCkKyU/xD70LF3sDBgaZQ04A2kfXWazWRmhil/EiguoSpSXus6dlkT8qggjtkCbLtsQWI4iJi+skV6FRV/ootJgT/UUSGn4DKY8/vrNZoBpD3SfxGoqO4puhLIaZpuEZaVPaKRa0mwgLMRJXjXlL1xHqUz2mvDVQBeAppVmqFgdshxeQCMYBjxrzWaJuKNKvqK9p6FJCKdnbUuwLT3e4xMKAQbbYEYj6629Z6gr0HTUzE1LyzeTTps3bQ54Vnc//AMjxrzWa1gaOR1ms1miTM1ms1msYzTPp/wDUX9/9DrNZrGP/2Q=="/>
          <p:cNvSpPr>
            <a:spLocks noChangeAspect="1" noChangeArrowheads="1"/>
          </p:cNvSpPr>
          <p:nvPr/>
        </p:nvSpPr>
        <p:spPr bwMode="auto">
          <a:xfrm>
            <a:off x="155575" y="-1447800"/>
            <a:ext cx="3905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4" descr="http://www.solstation.com/x-objects/sn198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" y="1581155"/>
            <a:ext cx="2628000" cy="32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ococubed.asu.edu/images/87a/eso070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9767"/>
            <a:ext cx="40100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icrar.org/__data/assets/image/0011/2274266/44GHzHub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apod.nasa.gov/apod/image/9710/sn87echo_aa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61823"/>
            <a:ext cx="26193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5081073"/>
            <a:ext cx="2544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Unusual Type II in the Large </a:t>
            </a:r>
            <a:r>
              <a:rPr lang="en-GB" sz="2000" dirty="0" err="1" smtClean="0"/>
              <a:t>Magellanic</a:t>
            </a:r>
            <a:r>
              <a:rPr lang="en-GB" sz="2000" dirty="0" smtClean="0"/>
              <a:t> Cloud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 quite the Milky Way: SN 1987A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554960" cy="4625609"/>
          </a:xfrm>
        </p:spPr>
        <p:txBody>
          <a:bodyPr/>
          <a:lstStyle/>
          <a:p>
            <a:r>
              <a:rPr lang="en-GB" dirty="0" smtClean="0"/>
              <a:t>SN1987A:</a:t>
            </a:r>
          </a:p>
          <a:p>
            <a:pPr lvl="1"/>
            <a:r>
              <a:rPr lang="en-GB" dirty="0" smtClean="0"/>
              <a:t>the first naked-eye SN since 1604</a:t>
            </a:r>
          </a:p>
          <a:p>
            <a:pPr lvl="1"/>
            <a:r>
              <a:rPr lang="en-GB" dirty="0" smtClean="0"/>
              <a:t>the first whose progenitor was known prior to the explosion</a:t>
            </a:r>
          </a:p>
          <a:p>
            <a:pPr lvl="2"/>
            <a:r>
              <a:rPr lang="en-GB" dirty="0" err="1" smtClean="0"/>
              <a:t>Sk</a:t>
            </a:r>
            <a:r>
              <a:rPr lang="en-GB" dirty="0" smtClean="0"/>
              <a:t> -69 202, blue supergiant</a:t>
            </a:r>
          </a:p>
          <a:p>
            <a:pPr lvl="1"/>
            <a:r>
              <a:rPr lang="en-GB" dirty="0" smtClean="0"/>
              <a:t>the only identified astrophysical neutrino source other than the Sun</a:t>
            </a:r>
          </a:p>
          <a:p>
            <a:pPr lvl="2"/>
            <a:r>
              <a:rPr lang="en-GB" dirty="0" smtClean="0"/>
              <a:t>99% of the energy of a </a:t>
            </a:r>
            <a:r>
              <a:rPr lang="en-GB" dirty="0" err="1" smtClean="0"/>
              <a:t>CCSn</a:t>
            </a:r>
            <a:r>
              <a:rPr lang="en-GB" dirty="0" smtClean="0"/>
              <a:t> comes out in neutrinos</a:t>
            </a:r>
            <a:endParaRPr lang="en-GB" dirty="0"/>
          </a:p>
        </p:txBody>
      </p:sp>
      <p:sp>
        <p:nvSpPr>
          <p:cNvPr id="4" name="AutoShape 2" descr="data:image/jpeg;base64,/9j/4AAQSkZJRgABAQAAAQABAAD/2wCEAAkGBxQTEhQUEhIVFRUXGR0bGRgYGBsbHhgYHSEaICAfIBwdHCogHxolGx4cIT0iJykrLi4uGB8zODMwNyotMCsBCgoKDg0OGxAQGywkICQsLCwsLCwsLCwsLCwsLCwsLCwsLCwsLCwsLCwsLCwsLCwsLCwsLCwsLCwsLCwsLCwsLP/AABEIAMYA/wMBIgACEQEDEQH/xAAbAAADAAMBAQAAAAAAAAAAAAADBAUAAgYBB//EADsQAAIBAwMDAwIEBAUEAQUAAAECEQMSIQAiMQQTQQUyUWFxI0JSgQYUM5FiobHB8BVDcoLhFiRTY5L/xAAZAQADAQEBAAAAAAAAAAAAAAABAgMABAX/xAAjEQACAgIDAAEFAQAAAAAAAAAAAQIRAyESMUETBCIyUXFh/9oADAMBAAIRAxEAPwDhIuJYWoMkZHzwLjN2OPoTwCdb9PUgxgucjchhlIg2vhpgi08g8YMses1DVapVYMCuD3GMlrmVFtY3AhABaCxApsSeYERS7bPYGC4gkLbdhWbdLm8NtA9tpnFohR38tBanqtSwU2/LPcBXPcQgKWH6QoSlukcgj22q12XEAiQIz7ssGJz84HjaZzonpwkOowLRUqSsG0RgNJIWSTmFNqk5CjWV6coGgMoBzeCQsriORaSNvO5tvJOY0aSsB09SCpChiTFpCkMcQIIJE48Zx8nR6lCCAFENIAJkrBETnnxu5kx8jbpPTx1NVkFSxLSXqvAC05gEieCLQTAClhON2tKzhjhVBMQtIDbECLQ0CefJuGIBMq0PGaugPU0lUUjPdH5wVZADyVNSJZoJz4ERodGmCpMMWg3HgAzF0c5/31R9Woqy4FrIMr8TcSI+jTx86nU0wQboIMf4vIu8WyAfpE8jWs0sfGRt05AzaQwYzABIAmcHEgiYI+fprys1NgSVKPgzcSsb5ERImUAloEGTnArJMSB9yQJxmYj+8ff50qRujicfcR/oD/Yg/cgtGzUiBMEeRMyYgt9AADMnwB50NqHtgglvE5BJjMxHB0xXa7dc5IXJY3EFR8jMSGjkwBoCtIIYrK8CR8iYIOeAIzgmOJ1gO/QlDq2VH7YjEsVkMoJWSHGYJVAbjaCcAE517qilaC8Md/ttJFxpzuMlYYxaPcc8HS1Qz5OAInggeDMfAwNM9TVZhmkqk01CkBhFNRPH5gRL3NI5g4EMiElQOodsbV3GECkxJBLC4/AVRySF4xJU6aqorU7gSoDGJCzg+c/HOjN0jXFAA7C4QqngAzgqGwAcEYg8a99I6gp1aMJuVahmAwDWMQStsEAkEgiMGcaZCy8Kf8swy2wBSwLQJIwAJ5JKkD5IPwY26WtGDaWb2kuotZSLWhoBkmIbB3SIGnPUAtSnKghKAaWqVVlr6jEAKABdJfakzk4iNZ0f8vY7tRWpashS4S0kKt7G6XiqZFMAgqcx7dZHVy0HqeudQKQ6dwwZA3fUruyPw2tAFqU0tSDgXmQQY1I62opCtayswOTw7Aw2OIkkY+s8af8A4fqsRXpJA7tPuVJWDbT3Wo0m1T9RBHPAnzqKN1IOqq6C8yaikqvNtpMrGWjk38HWDFJIj0OoshoWQRyFIMGeD9oxyJ+uq/W9KwaSii5mQoWEqwtkwDiGMDAGMDXvo3oY67qFo0ajKLCWqOFAp01FoMXAsIAU4EFhPk629WqJdVQLR2kU0NCMdshbgA1u9R7jORgDnWY8Z/dRN9V9PWlTpOKhrS34qWFRTY/kar5ZlTAHADEcmU0RWDsEaQWMAyqpBIMnLW/6AcltdP670YqUggBSpTFxQg8mAQQfzYGecjXMdFTMH+oFMgleSM4I4K3AYPwNaLtGyYXCWvTSioBIKG6RiMwecHz5E6bq9V09VapqU2Ws0FKoc2hpJJamAfcuIGASTgcTu3kAwJ+4E/eNasoF3kDBPi4jjz8GPmDotEmEbpDAIRgCMEg5aJxA4KjE/MzpdqWAbhknE5H+XGf8jqj1dY1Fpb6j2Uwm+DaVxCQJFMLaADmbtI03wQSpAkgH5IjkHxzExIiCcHAadWxr0/raiK6U1W7LAgb1IVgWVgbsIWkTbEmMSPek6wLSqCan4hirFpup7SBcxO7uZ9vgZyQJx/2x/wA+OdP1uoZ0pKaAxStpEKwJkkl5AlyTcMyBwIjWJSAGpNNsoBIPb3EsYIuE+AJzMywwfC1GL15mTj9vvz+2mB6dUNUUUUvUJAVVVpJIBiGAM5+OR8QSvS/qIMyCf9PiOdFdiZPxOvsLirUcMKoDHJpKGLHMoywl1NdoVZZoOcATDSkqrFQjMAzKA5AHJCjdCq/Ai6AMxjt+srUH6nqyT1K0RFYmkyXXKWVQAfZ7iwU2lj/6grei+j0bkq9wLTYgmtUZWVQVa8Gm1peozcDIXJIJ4WjJ6OadiLw11UEkrUg8SxLEEiZmbiTbkTGdY3VqiuAqEGJLoCxEGATdtEknaTDKknjXVfxB6XTpVWXpW7lDt3EqA1tJUYu63GDURSVBEFdktcTdzdLoalMuVRu4vbNwCt2xUAKwrC7uFyqgqceJxpNlk/tBU2RaYZSAwIAyx3WlpNMgpbdCzIyJsMgD30zppC3z2ySAFi4kq8GCM7goIgnNq54Y6LqnVmKMtOnw6GCr04NtM08Xg5GDguSIxNP16mOnFM0a69TTdWdHtChWYi5EpgzSIJL4PFuNhJxo6ZCpq4BYQCJABJEkWyBjBFwOcc/uZ6ihSckfAkQBmT88kRn5niU6tZmy3MTwFkfMWgHjx8k/MgNX98efOCPj66SjoU9bPatQNkgD6eDECI8TEzOdeVarNbMuVUIJ8ATC4+B/v99DYzgfH7/b6mNGp9UeFn4I8QTwB9xoiJpsJUJ/DBtg8ZH1GSTKqT9gY+mknYSIx9vB/vz+4Mn505cpw2JgzHk8jnA+vyox416UBJB/LgGSZUTKgz/baZLZIGijSiBrooRQUcPkliAQRO20jkEAnPwsYM606LrHp1FqqQWSAtzNtj24Bm0eBMY4IkaOaTQ9pxEEGJtBAH1GCMCMSPpoiHaVBNzYAcA7AAoyw9ykFZGFIMedGyfC+xehWIuqKkkYDlblU4BlWBUhgV9wMXAgDEKdP1Lp1Ia2WCsLWUwQUIgr+kg8ebvrl6v1LmmAQRTByAYO6WiMY3DdHjnAAP8AwwyD1Kg1V9pSoWNoAUmnUAA8EcZgDOQI08SGUt+m9EjBzY6utI9tqr00DOwVAzrUBABFyjDS5wTiIVLpSWCMV7bOq1CoDsi4YwuHBRS0wACQVnga7/8AhSnQC1ErDqBS7TvUK1LS3bqOyyquGpyKuAYkiAzryf8Ah70PozV/mVdrGMirWqqbCxcN3EY76jSRm5dtx5IJGjL04j1EBXrKhqdXTn8OsQwMQ2SPz+3lpt7UrGdBT1VaSVAiUyGCsxqoruwzAm6ApkFgJP8AbX0r+IP4fpCrSHQAFatM3KoV1KZJYXm0uELhRGCwyODwfS+kVUatUpU2d1p061N4RzSpVS0MabjNYi0i0krkgnSl0/t/ov6bSpdk1ULXoVi0sWUmWnt5R6asF3syzIJVsKc/h3ogzrU6mew1QXhdrPdzabbTaYJXEA4ydOelepVkqu1Nx067VqozAyktKMjC5pcuWjK3njE9P/FaLRpU6/T1KdZarFrGQFKTAUzalNINMkKATPCxy06zYFp0cNS6eorEgWFSVhpEuoG2Iw8MPAH+mjd5ApPOPaMRJuYkiCYJIjM3H4XUur1L1AC83WkhiApcAQTMC72xOSSCMnSY6jjzHzkHzBHET41qs6VkpUzOsrCoSSAvER8ARkfJxmfn51rVruyIrElachVjCBmLED6FiTnQ5mAv+fznyYH1/caY6brWQGw24IP/ALC04M5IJH/MElSbs3qhglMEIFLRyOcTOZURAnAwcyDpCsM+B9sjn58/M6oGopw8ifMZUifyyJ8DxrKlAZSfb7WmV+SLgRg5PtOVAxJjGkmwLpTFAXCoKzPMkCztWggg83FyRHt/ca06D1KpSq0qoLMaJBphmbABLACDIWZwI9x+dHHTNJ7cxaYBIkLE4kcx8RmRo3TsFXmW9qh1BWM3BrhGCQYzFynkaxP4/wBg/wDqVWpXqdSyCpVm6+2VVxBDFAtpACnaRbEzxqaxY1VLCJk4W0ZngAREzx/tqk1astJkAK0wZYBgJmV4EFgQCJggSR5Mp1HUmkZJY3SIgKoEKPgnzP1znOiuyOZKnR1380e2rVUJSCtxLJZUvb3ruLEdsmAAqsEJEqbheof1XrIwJgqC1AqHBCkyKigVGuexsEwC/wAAefzivTAIcrczPkEVXBUq5HKm29C6+BAiSSrSQEEADiRzwsSBiDtB4zMGYBBRyHji1sMnUVC5qXfiBiQxJBIeRyCOGgjiCxxBManrXMs1ViZLSWcEnMjaCxY3HcxiAwkSdHuNh2xF0GBduMyzCCxzAaMD9oXouqn54kmSVIn2wVGZnM5UeJuRNnQ4roL0Hp4aopZwUAUuUcrEkj+oFYKRAYNBm4RnGnOoogUy9R7wW9ppKjl2liy4lUtWlu4NzgDJuC9R6rKtkut4ISN0Altqi3AvJYe4H4A011nWLUpFoFR7Qm4TCAIEdTyHiV8jcJ+psEYav05itK1DyCCRkWEET4kkEHMeOPrrcdKeeBMcRxBjiJEgx/iGitQBF3/P+Z/z0WiVAMp8lcD6QCIyuAPpLGDMawijvZr6d0CteCIIUlSObhBGMsQYIwOWXPgkq9IRTyoAEm60SVJ2tcF3CTAYSDAAMY0f04gVUiDB/SCM/M7T5wf7/DPbgKzNC3EA+IUSLQ2CMHB8gA/VGXUYpEo0shmgKSbghW4fULdMXEg44HnW9rNaJOJsAEWgG4mQBgZacxHiI1Qf04VEaqFVTN2CwUg+FBJAVSCeZ3AeBpcUlQguZUGbQYJGSROCMQMRyI+dNYvFrsDXphVPvLEbQRsZdvt+Vglpx7Rz416uo1ZiVVbmwCWAEHzc5C5J+gzGNZWrslRYb+XdVyQXBUlDOSLhcDERAD/EnS9DqWpGUIJUpKxggMpWCQGUEhci1oPjTJEZyNa9QPuvgExNpBiMAkQLUQKQoGLQoAgaSaqaXVK4uQqtwBO4EKcG22OCMWn5g6OvUkrIFoUQlkDLQu7cGOwEQJwOBcTpahWVepQ05QAEHM5KkN49pBggzyfsHRyy3o+g/wAxZ09yU1agl6lqZqU0oMzMFLgAd4RY8CmhmmkyYJX9TK91epp9VLU1XJ6a07kQkF2AWrVAIBuEsrFvygaxvVKL0O1Tp1UU5eCrd4laRF48sjKyXCCAR5YkS+k6dGlQgJYNbBbxc0AkG4kTjkkpuENI5M6oYdWM/wDUa7u1ZmXvFu4KntOYUpIg2DaQojMnOhf9RrM1QP1D5LNuZxuggrtBJJAVQSYUSBEk6oEN22mmFyYJAL7vLPhmGTE8Y5jSHROikhwGn3FpJHuyuQN13mcoM5gqn6dcsekqPPS/TFqVEL1FZYuqhSywt1uXgwDI3CYkTBnXUeq9MBSrVazs1O6bKiKGediNTJScUv8AuRzmJnU1nqdRURFpB617GVslyy5mzYWjJY5gkfOqfV+oipSNyCpUpp2grrIKRg5yKimTj54xrN7NHH76fNPUUKVTggg8FShBgeJMZJ8+AfOtk6ElbzMTEx5Of8xmNPN0d63ec8nkj5+ujenookVEISeQFLAwPnDDHEj3T9C1k3HdgvQfSEquyOIFuGkAq0GDHLL8gD+2mz6S3ZM0xgsweFyu2d4G4BgBM4yMEnRPSf61KBuvVhCz+xPFsgC2CDLccG5Vo5Y3AU+5bdwqqxJMA7QfMcZX5kK3stCCo4z+U4c22gLfYUvskAlULA3e3AH5j8HTC0mcKgLMoZu0gXcSYIO0RJEYBJBB+ddDV9ITqFqVURVYm4MpYDEhgEOJaLifEGAJ1N/kBTgs8KDMAgHwTBIwY+Ppzo8rE+OSdiZ6aJzUZyD2yFLpUbBtWAS0m4cAeZ8aW6zqmqFAqAOAqLmAMBcsSFX28nizJ5OmqvXNTrUGpx0rLDJU3nDXQ5lSYsj2qQZJyTiVW6p1Z2FQM5Ukt7gwaSSCy4aWOQBBmD50TnnI99S6l6kio+af4YAAxAtsUqbBTkMdsjzm46TrJFSnFxGYJ/NAgsBAIBOciYjnTT+pl2Z4FOGaoDT93cMkbme6AzeDP0Ok2dC9K1WD7rySIJjECJH1kmfp5ZLZyZHo6HrXdizkSWBJ2+BAJwIHByAIj5yfaXXUxBZQCAeDyDPPHg2kRkR8mXa3TVEKlhltwC+VOBIEiTaRAyPPjS/aB5sY2gySSDgHBjkZT45+h1E7kn2g/UdQzgKxElRGVgAyfBM4nGSfAOBpRNtym03LBE8H5kfBExzKgRpj+ZcKiAlxMLtJgjFqnzgqY+o/cT0wUU5Elhx+m3/Pd+0H5GhQzd/096eiYJAkCcAx98cjxP7/AG1R6miMFe4BsIEArexPCmNhUKBF5NpBMRCdGsc5Yvggzm6eSSCSeTHJnkc696msWBuII8Z8YNs2nbiAIgErwJ0Q6SNKh3DMgxlBJO1bRwJIgY8T8zBavSU1UktHG0OrFqZ9zKySgEEe7MuJBgytTBsJtw20GYgyPGZbzGJ/tpzpKiXCm9ft0SVDMaV4LSSNoM+HIPMCIE6KJuhdeoVCXhsElWJDNkgANO1oF3C/PjjX8oKkbxaR8iQRI5tkYnyn+EwGh19lY1GRXdLjukITaQoIZDJOWEjOBIOCToKiFAyypJCwB4gDBGAecR5n7BoaM7dIqoNipTi6MyQIIJJAkQc+OcD51L67pwkEGSQCy5yGZtoCwIiJyMxEcB5nhVuZxUAtwDiJkZggyY8D7k4B1dAEKyufbeZWLSpfkyRyogj5MkRpUis2hPrcKvcWldVBCsVA7YECAgwmLTkSLyOZYTqq8ZYgf9sN7b5IIEnbdafE3KCRMh+jRCXLs4g2shvkVNwY3Uwo+ZBIYW83a1Tor2H4RJqGENFDKm5RKrABhiBB5kj3EEVTOGUdWJiv20ak9IqTMswK1Av6CP0GONvuM3AgBWg4Xq0JhwM7gGB2yQVYRgyII8DT60KpqEKCLQyvuMyo3lmIBAkFiMxkeI0n09Jh1iC3JkgBTBlTEA8qf9NMSqq/pYqUKlqlQW2sAAC22M/6x9tM+n+q0lCFwAyyRbMmcZOMiD+xM6pj0itSWmzKQzkwu4m5WtgyJuvkW2/ME60TpUMEmmxKgybmjiFyPcoULORDRJ0j62epji+0MV+vepTRWNoZRZlQADnwTxkRzMjxGptFO0XBtaVIInn4kjK5Axg5iM6aTrGSmEUlxdAkTafyqp+snH0nzrV0DUzdIN5Ugr9JM+AQcEZgnQSKyal29men9KwJIuBX9JKmY5yZBjz9ddB1/TUhTVgtWmStxCAdu4taLVJG0CRIkyQPpqT0dYyQS7EAQZz8CSRJzGIMxHnROs6hnBDMIAxkm2QfoTbIyAOSProB4pL/AET6td63NtMXFVExPHjyJCn5GjD02kqs5YI1gIW9TfJIa22YIHIYTg+BJWozazBIXK+6IZhicGTE+BIn6xZ9KKK3aNft0SAKrlARFwjGfJO48Z8a1kmvSV36VN+4EcKpuQsQzAKDCmYU5gxBwvxOsFe5L0MXSpHkhvpzaT+2Y+msreopQ64OFFdKTgoxlFKjEkFTz88So4xrPT+tWqKlYgIxaYUC0FpJiIjcZyPI1ugxlb4ror0EiiKaWh2GZaIJIm0xyeM/X765717oAi9wPvNxYYAA9sIAIj3T/h+2blVrKYDswdZjBwMzM8NbHGNJ+sdCtSjTYVSWYuHUrlbOSSCfH01o2Pl4nPdZAQVKlOmQ34KAiwUSqxJTM+66WnNOZkwI1ZTackKNxphomcXLMzgST4g+NWeh6e191nAuKMjNUVmXapN1O4Agy0RDTJ0qOiNRgewGDEpbQVveFnAGLhIPJGPI5qebKIjQrdlXR6MF4K1GUq6D5WTFhH7nG6JBTCC+mQeQcfBzj+0Gfrq36l6dVXqf5dUqtUp/hktN74MEBvYvbKgLJAEGc6ldT07JUpyBBuKsJtaBBKk8gEEY8g6ZEZpcGzuSILCmtSLiA7I203QLrAVvIExHnAONSqyTkYKmGgyTkcZgkZmI/wB9G/mwrrUNNXBvgMpg1YOWUN+Rids+0rjhtC70gWhVGMYJLELyPzDHB4vAjOoUdznyMPSkgQRZ7rmtWAZGT4yDtBImBzyVqOSZlrmnb7iWAkD2gmboEDMfGi9F1gSmYLAshBVlDI6FoIQRtzd9yWgjI1lXqA5kwYhY5DA4GCYJBjn9IOCM6wpKrFKbsMHEZ88EhfJgyTH9yONGMXsV7ebiLrgpu222mBhj+bELM4EqM4Ce5rp3ZJuXkGP/ACPznmPj2nVIbJIkLMFQwUyshmMLggZ/yiRvRH0bIgDoqQ5BIUqzFqmYFqx9BysnJz4DVpySLXN4tWDNr7cmAAzESAu3knwAfK9VTcFDER7riJABA2hRkWqcz7OMzpimsOkSSIyHmWBYShiJuEgiY+ZxoibejROjYlu8YBe4gtKsSCJMEmQCPsOeDpjplEKxJJLBQF/USpmeD5jyYBOgdZVhJuDSSWUcgJAzBIiD7mgklsGAdFoVO0YYbgxxyARI/wDY5B8QImbsB7KwpaKPWUrVuJg5BPE/IGObSsx8kfQx6gEWgSWYCYMwCpxBifEbTxnkaZfq3sCs7FUuawgQCwGQhEG7+4Ekc6n9YsN+UkSJQ4+huG0z4AJnP01gylZqzyLQxYEY4JnMACSeTkDOfrrSk0XNcBBggiSC0iV+o5iRLKo+3vUU3BIKgC0FStwBS5ob/wDZk2359seNEq1SW7igEblUKRcZTJCrkiDJHGbZzOiSctC/cUyHJemABMjgmAwDZH6o8SZGDIPTjf1qGq0e8lrZJNrmIHJLYn66J0dYXJcXsJi4ELjEnKlSwEj4zoPTdQB1aMTbAKk5kAqRdgTIBnA8cadEZu6/qPonprfh7VJ8FlVoUscEnnMxkCYETqZ1yl5Mi9SSTPumPjzN041tQ6nsGi7dMhUMwCGWLVAAVvkk4kOFPhmicEDHVB5dRTTglQfcxCjAzIkXWnAltJxPTjl5Kmgg9OZ1JWO2TeS1oiJXJ8ZMWqcEj4043TZZrgSC260w0WwQPaJEnj4k50f0v1Ls07gSrMrxcFKMt0MFA9rDePqR9dY3XK1pIU22wvIYSNpnn9/05+dBseMVTaEKTsptiIzIPEGJB49wjzkfOnbUSpegpn8wuDBTAOwpwZMfQxzEzOgKrAlrwRmTuT7TECZmRN5GYw1QYyGkjaPibZgkThcAj/k6F0L2gSdMqsFWx7WO5WO7gwo4HJEwZ8E2636vpZd5RzKlSLsrU4uMKJN1xC4nI8abdATADNC2zJEgDI4GA31zZ5nLXRdFkZJheQ0yRJx4BggfQzxOVcqNGDeiHS9GqXN3rgCyEqxwxUEAMoMghS2PG4fZ3punUKTdIVrQEHM4BnyIAMnOY8apepUmKs11zEwRyxAuJ4JkcEkjkACRjS9ECnlliSCB4j3ST5MeMf7aHKx4xUdDfqHQsKZqQRBgtERgQOPfAP13DjXHeosFVgIJMKJBMzI+wPBzznOM9NW66rZ2y7WFg9tq5nMgEQRjg441ynrFE3CbTAHtJxcJyw2iCwHP5Ij5pAnNunYh1DWEoWlJb4lc/pMwxMH7E/E6VosaZZpsdBkEsh8CAeQ0zjGAdNddScBZpqAytaylt+VulvzlSCIzBYiONaDqGLpVEMKYpzDKjO2RtgE3c8BuJPOKHLy0BqdddVLVGPULlmLE7xwSbiGkfE8qORqbXYmqkkkCQCY4jHH0jRaNSCC1xAPIwZ/cESDnP+k629RNPvqKV1gLBS8XERgm3bP20V2c2anBl1OmqAXWsVDbmClwC0yVZBkWqcXASGAI0B64IMgzgCIAgRwJ8wZHHBmeaKUKgYgFxTpMZe4Faa3tukRAJUmZHDT8aQqdwFUNEIxgW2hPLAXIsZlohp4gg7pRoMJ+M9QiBhZgziMDMmZ3WgmVE5AyVA0Kqyg4IYSDiQCMYEwRJMTAIjB868D3ZtWeAAoC3QFzJA3WhskQQxAWQdDpVC9ywGd2ABBNxcz9YeWPkEzGhRV5AlR2ABsBLRwpIVIABBzzwJIgqQRwRvQZgFFRKjU5wk2QTaASxBCyABMEtbGdFVlVQsXXXhgFUujC6FDNItyvtgkSOY0HsU0NIU3q1A1NTUFMQQZYwqn3FAoeRKXJyPDURbYSj0bClnIeBJFo4DBpgxMHgg4P215UZfa5ABME2gAScwAsD7COfjROp6qm9Q5No2/hSdityFYbiKcmS0YGcGUQ8pi4sTwBk/sM4Mf3+k6BWMqVjFOjdH6VJhgPccf4Q31FwEAkfTW2QVJUkXDEQCT4GCJMRwfJg8aJ0yvZc3ctJuvtv2qGu/Yk8tiVzMiNHcEgKBuMEAQAWFoUADEiZEcl4wdw9GjJUepatpqlgk5EbrARdAYe6048SPpofVOJbNxDPBQqCSXAuviWmcYxcPExoxYqDEAYYbfw9xAETLcFpAjd40AsG9/K4HgnGJni0wczN2I5JoDl6eLSyGVLRAByCMqZIv5UwzAfXHjXsAKDdMAH/Ey7Rtzhp228gLdoTraSHDI1wFqrwCJBuDTdMCwiIYnBOtVV3EpAKkAxcILGAGdiAMnAx5JiMNRCylSpU6lPdcAplVXtzDEAiTBPuBJKnCgCJkRaQLdSoWGY3CRwcESJ4EfMfUcjTQJ96SoHDEiQSODjMzwF/N94D2+91KCGLMjSCc3BGgAszEiAoiZwVEGNGImR/o6PpOjqujVKaVWRYlwhOAHUEWiSAtMgwbZU8HQT1IN2DPtWAFFs82g+8hQD4yZJME0el6fqawulxTRr3e5afbVmW6oV9wJBViZJlWLXZOket6iuhtekEfwtoSQYIlQBiLYn6Y5kUdeOXjG+jIIRRbdn/DA8XE7TiYIyIE+NedWVB2sHWJuFwEQJADBTOYkr8R50qOoZoBCCCBAVYZwQLmuxuAIgkLwY860p9RN6tlmgXAkm77zDCcZnwR4Olo6OeqKF7BbygkgRAlQgkSOeDKwbYhedVPT6b+1lcpMlMj6TMEASCJ5wR8yL08dq0FYa51cAKWQ4iGYFbZA+oN8/l10Hpfp1JVomm7OzKQ6DFoPCRyW5kZGOOJnJ0hoO+xn030jHBhvkRgkiCf2jwZ+NXOn9M+QIIPgDwfAGnfT6QaPgCB9uc/Jz/edWEoAa51FzdIjm+rcdHI1/SBxGAefn/nxqL6n0NuYwP2Hx/p519Cr9Pg6571ikB/z9v7//ABoO4vZX6f6r5HTOF6qmBLPKqGiIyB5AwBgY8ftqP6063NY16XMykWq1totJaOAANg8q2JOug6/p3IYKpJWZURtUeYJlpOcDxnjXJ9eytIfhcqYgkEjH08tnHMZI10QHzNImVaJe2ymwtAm5pBJaCd2BccHxI8Z0qKMrIcHzJxAAJMAmJUxjklhHnTL0lCuatytCGmqrh1Ym43SCoA3Dwx+2kmViGgZSWJhrgBjJ4A/3bnI10HC/8Lfp9OjWSoG7lOks1QgKM5YYw7WXNaIAIPuY+IPPdWoFYBSCAWAI+IwMYkDmPM6aNJg22Q1PJcMDa6ySQym20QTIngeedOv6vutQYliwUqZGAoGIM/JJggRPkRrR7I5vxOl6pkSvNAFloIFaVFyinaKjGm+0kuTtEgG5tsbZFJZLMSWVDLktM3YUsGORMAkeCfodNwC1pZSfaxfcqqIAzBYKMggZiBr2o1yhVlWUMzBMpCgwUDv/AImkhcHImW0th40J0alxCjGfhVMyJkqMjEzGCCYzotXpQ4cKJUMrVGGbEm0mWgsAW5EDEnwVMtXL1aZUOZmmFYgYM7ixt2zBBJEHjnXvUrSvC9m5VuJtLyaZAhhOREFwDIlwCSBoDtaE6lIMrlB5ugCCqAMZPgLBg55HmMEVVIUFyCSBmIUBli5rQLQScmYhcEHBBVZhVcfka4kN7LrwQFkzIjIOAgk5GhbTaFK/FpLVGtCBSyrZaDFx9xCgcbQWKBk6N3UFECmlKpMraCTc5tJIlqwUGWmBau7gMX0zqURztStTWnU2VZZBdd7APNs7mX3Yg4OkixttlmQMPa23gywwPCucqCFKgkideUyjx+IRcSXW7g7YBuy260y2AB7icoxG9UWOp63vqe+balBbFAVrVUsk5Uk3CWBBJmWMFolEUXCMShKH8JTgAM9riWIg7AGtngziDqekEIzWQSAoVgTAtmROIkc2zkjA04OoLXBjNMJtQtPgBXZkX8SwG4n3cARpWOn+jVesMfhsULhaZWmMVKTQMksZkiChhSbCMAga9SlTuMlRVFRGcdtwvuN0iItmRzgTxnWdSxdVUVGcvuZbWkYJCyWhlQ3G4bd08AgFY0wFpcqrNkgYnB2qeDt5ZhKLaYLawY29CtCymwkXUDa0NEmJuUzkHLCQjCQnHuAHqkmwEQpnYsK6oDLOo9xhQ0+Dd86bo9IGYAsqBoAYtCrEnIClyPAj5HOl1s5dC+5SbSQTuBZYIi6CccAjzBGimLODRr1J7fcW4vyA4kL+kxESChYZzaRxGPPSumpt1dJHcilJvYqTagDFhszFs5AxccY1tUAiWPuuMiAt4bMBNwUyAAYALzEQdBoNHVgoc7oKwoG0mAQQLYMZ+SD50xJ+HY95bqL9PN9NHdwCBaveNRTawCubSoKKoEq23yJCdMKr1KgvdE3sS4DWHCzODBCg28eMZ0ejY2LskMGLxAU3FjAlgAbjg5B8SRp9q6vTNNZWpJ/pn8NqaqxW1Xf3lmyYnMjcSStnfGHFE6jWDEooYGWIwAZuLcqskH4iOCAIGqFXpUPdSmqsQSzQxIVVYrtZ4ZkChSCAJkzgY1pVQ7NXpWpUj2IjQBAUEmSFMSZ5kyOdrXUmneqp04ed4g1Betj3QDLKAwL8nCjMSAjLeB+mFMhhTpg/pGQbRdmASBCjOfiJ10fo1VAALQMQBLGBk/PEyf3HMa5rp+rL91gItYMDcQUAwNsm5reSOIPAjVD0/q029sjkQCSxaJE2gRMkm2cZ51CcW0dEWqPp/p1UEDC4nifnzJydUp1xnpnXwIBkY4/4D/l86u9N6iDGRkxGlx5uDPN+p+mldopVWgHUH1R8E2AgTmP1YHnReq9SEcj45/5/fXPepeozInbzE+6J8ifr+2kyZPkkP9L9NKOyD13rRoy1MpTcCAUWblMhskmIMY4P3Gua9VLrU7dSklMqwIpsqZ9oEiCpkQJ4g5J80fVqjdsb2PcwEtf2g8KfzBjDQBMgcGZmVHRV7TG6WViSAIaB4G6YJWCxUzODrpgqRee5aJEqhBCrYQO4GRcVAyllGMCRFwDbWODxpfqqxZmpUQArYXt8sDBCs3LgTHGSgPjTp9OBcLIVSwSbgAskZaQWtHOP740j1lBA1QNDxMNTJAkGBtI9pAn/ANlyDqxzSi0Bqv2akq4f2sjJhQ2GBhlzaTEEASDnGQBDFIj23PyACGsQkfJHH0/udMdWabb0DgMzAyFCqMWezJa3LQoyMaWqUc0mBWDIgESIUTIBnnOQMn6nTLs5sv4l2tQWA3gmDA45JySBIAWQfDg/YVakVS0ygqWkFlALKVNpEtlGuMgSBask40zaLWDVfYWlQqgg7pgycCFmQOSB4OsPVQClSSpRgrMpYswDNYGlbdzlWYExcMGMzR0TfoKl1DqwKhlkg2flIyMBww4LG5gQC5IEa86rKpSMMVUzucFSbdpuPuSwjA4byQLTUfTwVYGslIohcmpMVCSAFSBcGAJBXM2nBgyBTFlzQtwEKrAeAWIYqAYtwIuKbogHWMqaPXRVMsbiASqBStpaMn27VDEhAcMsxbNzlemCzE3ly2GSmqiqVuu2qwKC21oURub4khaUYSKdRlyrDtkcEK2AQwgSQ0yQPqSqtT8zLsMK5gHElhBAGQCDk5IPg2hrFcK2xyi6IxAhWNwLo9SB5NwVAGVjagAxJYnFulH6c1kaq2XYxZDX1ZGCuwhjgg+fOZMEekgQNTdWANrC5WfmbrSoNkGbwcnEwMaLUAMYXacnJgggrgDJj8wBBgyoYyLo3x8ugFC12mrUyXUku677i07iwC4POYn44IyWm62FLT7gYUWgxLSdxhTBEAnJUgaPTLMCGN5GbTJmSIgW5P6fMg50fpqQAOSpM7bjkDmQIukmCBuwwAAOs2ZY2mD6vq2aIZjYlqNGQgIhREWgKWPMEzgc686NrGDBVIEiYBBAwcEmZzkcCCCPG3UqzX3LUVx72csvIEIQQAvBgEGbVUDk6H06KcWmblIhcgbiQCWm0bcyfcvJg6Ay10buDiLSbSxZbsgiTJOJAOTgAn99ZR6hAQSWmZXIWCuVhlWQ0yJIiQkmBIF1DGCGcq4qEfhhQjKe4WIMBbblpwsgW5C41q5DBQHVgIDMwJIS4jgC5VUKDi0xIHOjxB8ydpg6fURE5CgiQ0YIMWnI9xvj6HInC1I//cUxYqbeFnypILSfdBE/tjnTNXq3MCkotLEzaDczNGcYkBCEYtFsjkypRE11Cg8EbgJ9p+mfv9Bpkjncrkjq16CmEViZggELbMFvBm2bBIJlSPmdDqdMaVISpppWCsrMqy1MzlDdwWBBHlcnB0Wg6MjBq5hZlQigQVt2xJBhQTcMgTM5JOi67t7a0mi4Ze41NqpDEF7BdaA95yAcB2550sX4ehNuk0KdHWemVKhkJAwDtqW2xhpBM3ElgVkiBiNP9awNOnTuVmMkgs4NORbYSWC4gPgZu+wO/ofoiVlsNdaDKjVmdzKwAsIuQwZSSS0nBXBnE26wJLbQwwqMA0BZLTAuCkzGSQJ2kHWDGSaodpIioGZi/laQUruKsRJkQgxKggsSCOZ1eq1u4xZ2Z3PbVGp0wgqQElYuuBAMSAJZeYwI1amVaGC1DC2tKCVVmVDgNu5BE5FvPOlf5hyTU7bMgO82gqFYgxtACyZME/aBpQ04tM7DoOuVDBIDcFlZtpMEsQFi0CcD9JPGnvTvUe4L2cKQVADTNQkwFXGW8D5OuRoqnYarSqq1rW2sy9xroIhLYKxgsDyrRjRul6sCokFVzIY/2OBJE5EEeQR86g4Jl1Ll09lSt6zN0tBAnJGSPHP7fSPvqd1vWEs5UG2RG5SI3ZBu3C0AiJkk8ArM3qskQ26DwRIjAxiDAHBMzrzp0AkuWRgY5gnBLcRws4PziToxxpIMskro29T9VZwq3MVpz2hANk5gQAZuHP0GI4j9LVKurABoI8KcnJkEkNyBGRzgETp3razFiHV1YKpDsSoVMgASBsaVAPi7zOpVBUIYEbsRClj9Yk5Bi7BHB541ZLRzN1sdr9QDaVtLNLLbcSBnawyLhBMQYEczpenVokDuM0EgHCxacsbubpAEw2Cc6H1Dspq31DTqIVKdoDN0Iy3rEEU2acgE3Akk4SPURTtUo5EgSAYBAwoImbmbMCCsgkaaibyp3Zt1XWXVWZwzi9nIZtxk5lgCA5AAJA5H0jSlWopalFMKZclriS8/ImBBngDnzp3q/UCivSo2MvcuNUJyAtoUBluVMtIPuIBxGpl01EnkFgR8HJgZ4zp0tnHllcTqn60VVVXA24BBkktcwDNfBgsSBbIEqT51iUiaTlWEGwgONxN2TTMEqoYG4gyQMzxpanZc4JVAoLhWJyVjER7yCTmJtMQYB0otkBcGCQYm6AWzJiTxiBABPBOpHWqa2E6bome8rVOAWItLyLhi0MWklpi3knyROdHvp3iAATkg5LQxKkHJUINpAA7g8tOh1wbmYhFhbhtUpkhgApO0kke3IAMAiQB+mVU9xwLpsgwqsxBtacFQVzybwPy5PhLqYzVqEqCAWyxJkXOWABPkxEY5F2TuwEGow7F0U7xcVDOodpsBtlfykAiTucydyjdSZRqaksswZuvC7maCBAAAGYBDZHukL9BWKOqqzJS3C1gAiuLwZIncisRdB/cwTE2WWwXRdV2zP/kpnBggyYP0mPIN3Hl6oktF6m3bbgAwSxDNtuWQSDzMCBAlKl0gDW07ajkHKXuaZUkypxMqhMi4QTIHihRRptCG4icXXSYAgzcYBPJzccz7tJDYG5KmE6nFO1oAUEpAUtczBoLiWstDeTBM+YKTCpcWuZgJYNAIgG2QCYMtiJJBzGNFrPTBIuQkGcSSRAgWk22kAmDBBYgxAXWBWOwBYqHiMg4CmBkMZKgfPMY0EPOkhRWUwDT3MQJuPJbxiFkWjn64BI171Fa3uAN4F02llWSAoaN0bNy+LQYkqvnXZiUenELFzMAstBlsEgRlSASpxknW3S9S/wDSYkAv3IIAtqiTOQcW5+GAH7Mczfot1JVuyWctAKESxIEtzM2gXTAEHI5mNQIWFpboO0zbCi5m+IgH2sICg+TLVDrRTFrCGV2uE2sxBRlUjOA6ARmDJ0P1HowSbKisyACArKDmLpcC0hmCkEDy3HJEZ4tNBSqKbabAXSwLtVustQAC1AFYsWPmIzpWkxHUobi5cEEzJN4Kxk+VIwTEGONF6mndaBT22bAFywMACVJB3zui4ksD4gApr/MKpBtAYQSAeG/NBBE+czPOj4L6jtF9Wp1lVGpItNGOF25csYuDC0XEsFjBLcDlnoemPY6myoigoBZUEmobs9r9NpAkiTxMQDrnvSu3dDuiAC4Xna5XIUgSAWGJJ8RgnRqVe5kVZW4iGtJLFiIJE5M4Ax9T5E0eqnHjTN6HpjValQJVJIFR8qWm2SNt10sRGVnAJ51t6XD03ZfcrZJSBL2qLLTIcb2I42LAJ0v1bl2ue2nKMwKohX2yNkgAnjGRyASIK/pdVLmqQZvDdsKSsKwJAYthrLskTyvnBJv8im3UntyqggNJJO5yFgATNoFMzbn2Agxt0unU1u3UoglKNyNXKguKYkKtwUwc5iZP7RotWmalq0gzsGtTN3dcySLSowEK5PMH9g0/R+rq9ynQRqlMgVopkKo7sQ+6CQbbYwJXHE6yRs09i3Q9YaFS42lqbEEGBHgxIyJjxMiY1cO5lUPEQIkD32Hc2No4IJwU+M657pejW5VplK1SpgItzWXW2kHaC8tGCYKtjVnoGaUBQyQG5IP0gnPuz9wOIGhJD4JXp9FVnHYZGVQhucEAM4YgwA0swTwR9JkRGudrirUaZZ1gmeYVFuY5OSq5IkFo/tQ9RdEJU1FLSomTIGQRaTiTBIaCLfAMlDvkhiqKUeBbbm39ViiVCMo8eViQTOQ2VpLQhX65WlmQljduLQM+0hQsKRuzPkRESS9ZWNFthE2FSrFKrKBAbNsQcwRkbs+SH1aoALO26CnhQXZgQSJMHAyWO2PcJk50LpvUHValG49uqVLiBJtypuIMft9dMcbZ51Fa6hTLvcEqNi6GhgpIA5AYg78wf20pTQyFVGZiYAUMbyeNvP8AbO7T3T11UstQKtzSXhge2yspC2zsMz5B24ga39R6Me7vJ3LFqimoqF90sys2FV6SCSYWQfJ4KRFsH6TQpslVallFincSrVZrbUn8NEAhmdgRcSRCnzpIsT2S1QtllVSZtUKPrgSYiB7f7e9QR26a2ARO8KJnNwLLh8wRPtEDjJAKdroMg52nxtH/ACPGmROd0X3RQXDANfcqsJIQq2SF2ngDJJABOJ9rVNyyggG1vwib7g7cg2lZOGbaoxIEidynTVFpgsACfbYVDB8pzKmAZ/KbvbwCJKn4jsTutpnAuN3MsCW8uVJbA54PKNHQnumeJTDrFk1CQFhgoUzEeJDYJMjJz5OspKwgYQoKgJAKkljBEJ7ah9u4AQig8HWK2GC5wxaR+kgysHAFvuIAEkHAnVCkgBkrcfIK3e43MVDYDAHyczzltKVcORNSmQL22KhXdDZJJKzEwIBP1wRzOgiqKjmmWa1mBADMFLG8KcgjzgkjBaSJlX6lNnIAY+42r8MgIUcGmQMLAMRGAOEevZSp7dRLXUVHSwKFYHAQszOxMzIjBEkxIaJHKmZUrMBYGtenBphlVGIm33ggbUVTJY5OCYJ1r0aqzAhivAM2yHz/AIgSoPJEW4JI0LqKEM5c1CtMWhlhku7l25icDcxgEm77zrKlX3dtyqdsA3OCSFYAAbYkkB4iRDCdNRJTa0e990dELFgsimLtuVAiabg2sQpw3ABF3DatShQDWYBiLg1wQycF4MgAyZAPEj4070/VojIlSmAEAH4gYMwZke02mMi4wR+dsZGh+l9MrSO6BbRcpvVCpnHKsWIeoTbN5BNsGNY1ugaj2oWVlxaYU4lRIAEHBJtLE/h8eCz09NhTYX9qHgZ2kqTOQwG7csITLCIAYaAvdeS1O6cyCSAN5AIBwIBENDRPEk6reien0aVSoOqqVaSdoHaKhYVACRPCkBgR8QyZyx1gEfpqC1XIFPYi3sAYJEKGhmO0EAtLYQn9tLdQtKxCqQ2eIloug2wYgYJFokHHnT5oBBfscOobedwBbgFCWRmW1vcu14P1AqN7KMG5i1kB5hXAAIksGHc2kflyWkaA/gGrVESHJFhjdFvBZABDASAJMckgRyrQ6lnrqWMwjwSfaoViI+Izjj++nemhabk1iIKsQ5JSrbabIAywLMbi0EKSMxqc9O2va0riGmcQOM5iMaKEa2joKAWkKgqUe53FampJ/pORKuEX3GCrAyRBnOAXOmqkpIBKD8JnvMPcZGwjkAqbU8qDgmdT6bJSBcEExFpUOGMoYeVtgZBHJIHIJJZ6aqa9YEqWtR2Krc1wks3LTtVpJx/Tg/OlOyLp7GKdNGR0ZAz3WpBCCmcg+Mkn5IItyc6FRo1KbBD+G1JnYuLlg2gLIQyG4UNEbuYuOtOkOCi5LBgwIkEKAYUAzOIkgEfJ51Y6RAQrEFmMEiLpuj2g4vCkkH6qceAdCgpMht0hsYspCKBc8E4abQY8FkORIyeY0tV9QDPVDvCVCC9rMtNoMgna5Kgs5GDnOSM1/U6fdLLJUXWWnGQHYAW3U4UzgeHMfOlfV3QUzZWpLUqhx1FLtwqmm2CrsWJd2E7D5PgYZf6RzXYtVIp302qhWoiaQekAzurEW3oSF5ZpLMNgAPEA6WpfUuZnBE3mVJukAQZEiSnEmCTwJ0vUp4h2qNTRLlKQwWpUVSA0mFkru87OMa9/mRkUntApVFYuVNyEFiFBXaWkgDmQsEE61EFNoe9Rrv09T+XatfRSreSsEMZgtKPcZUkRePOQc6nMzbm7pVmO4AsAZIuDGfaDbnIMDyNO9H6kiKlOrTBVS1RWe8NJXCgqf6bMA0FYnJME6d/hv0dOs6u0FVpTVft3qpWmDMB3QgkbQLhwpOBOsK5X2R67FAaZem6BmAZSpBhskMBcVJGLiJlSBqh0fprh6id1aJB2PBClmgqSQYpD2ySQVldpzpCpTqO7KAaguKqVJcHcEBkfqa3JgEsCBq7/AAr6PRHUU/5x2oUKiMGU9xZjMXAQKd1hBluOZg6IrZGTphWrLRRVU5uYF3uZb8jBIUyq4kC0NxOg9bRoAOERxbUIDsy3lcAKVEqWBk3KTg/3q9Z0IRnr0qqOj94U2q7SVAG9VDXh2BYLgZU86QotLP8Ayy2GoQop5qFVlWBWoFkGQq4EmT+woKE0eFQhyMnGB23zEGbiCJJAAH3OgfzbO9MMSQsxJkiRnP7Tqr6F6cKjVUbqV6dmptJqG1LRJam0ibjCERwA3nGpDGaiYt5IXwAROPoedFdk8i+0uFQolrtoYMAsEXEhReZEspqDjFh58eUksa8QZkgi4FSCjB/0x8HcuSYIAbWqbZ7yOUL4JaCsRlVIlmMEBfaYPkEgvVeoh2lqNNCiKBKhEKqLYNNpudpLSDJIAiJOhQ/yfsafoitMNgXM0FlYBlAUyCMAsTwYgrkqIklQWsAHGAplGBgmINwtULywiSMSASTpT/qghKbolSlO1VI3MSBuKG/LCYwZBiTkioPIfMREvgAxMWki7OfbE/GANBorjybGXgfnlJaCUAuzFwJmcgmINpAgEzrXqy9pWo67mZqgYHNSSGJESX/NEhQSv21vTrFCSWUMsC4JOTIK71EEQwyMwYnBAXSVO66JZpPO62RMEt5MngzpUVkkwXdcKwCsQsspXb22YAZukWAkrBzv9xlToZDFh3eALFJEBCd8NbB2y0zMEEGQNPMqN7KbnK7w9sBQZJ9wkswe4fBCgThXqKzhVbt1ES4MgYmy0QbVkZYL+YE/1CYF2ms53ioSCoqk2oQrLyGEgiYmccEESGJfnGD1GpkYMANsCpDNSBbexW7cYIgzFo5GT6KDAhwYimWg7ymTTVWHEgEbgsi5WjOi9WlMNEh3h5YFlvZsAqsKQsM05clrsRt0xIDVqMqBapYqpgS6taCVYhHBZJcbpIMFRA0cJScStN1VSFUyagUsboB2qHkkAMACC07s6SpKtgLFDBICdxlZSfbIYZWYY2iIGSCdbU+pKyUxCztxuMgQWjaQxgSZycmIzCu9jql1db6Qmy21aiS10BWtBytrDIOe2CWBDHQKnUVD3HlmlYqC3bF2A7BpVZIOQu4xGQSRKSUkLpdegWWVnUCdpKgKGAM2ySu44lZgtbqEp01piiSCGvZKtveS/YIAwVs4MggKYEggDWT/AORAZ7Ga5IsDFVkMW3bSRghfIEtBPAKjOz9QphgxET5JVbQeMnHPJIJOZOm6lOWZixKx7oLX4Ej7y0H4PHgaU6mV6hSzCcknGCJmQcAzJg/PGdFCyjVMuCrG8N/TF34SnaLUt/Ecf/kayIMEYkRpdKQSHUKwYEKN4ZSBipthSFIMEE+wyuhUHZQTXpuyOQMmwgwNyiNzAMMGQS+4EkarevfxOOqanPTUqXZpRTLAIIBB3JBVrgtoUYzieNCi3yX2FX08mk3UFwL6hgur7sMzGUBAYsCsRzadqnR7Qli3D2BthVzMtBBFotlZzL5Y5OpVP16EWm6U2ol7yiWg1HAwGg3BSSBGMTaSRIFQr/1AIUfMbQFIIALi6cRggkkA4J0Gi2LK0yl1jLkGpdTLEsSiwzQLoZuctBBgbbtxgaF6k1S2pdUG8y4cETaFtJ2TJVuBAtBnnRuj640XFTuJegVlqBLipBIt3qM5uzgyPtpbqg1Que6KjFizG73BcCcTMEgcCFI8DQLNJ7J9KoQSth7dxqfhi1lIRoILSAggMZnE50JbmFNahBRZgAKLGeQLiMgFkBySQkkDMGtTp0WkJRqvtUAhhIeSzExcCCu0HFtvEydK+otU7DFKdZKBcKhLMac7iQSVAd2IDyIi3jGDZyyx+kmFF4hDEEe7MngECPMyYwIHOjdZ2nDWWqkzTFhDNcZImWhUJtEmSCOcwx03R3MtQkKpDvaR3Copb4dARKtg58T4B15X7QFMsS9abmIJClQNoC2qbrsE3SLRauZLEH2Bq1nSn23k0/eisQQt42vg+4rK2nAnj4YZqFQEU6dUU0EzUa4AkBdxQAKBFwx7tp26QoURYWeGQPupipa/jMMCIJJEgMZBmPOdH1jU5CMRJBaIzaQy84i4Awf/AI0ApbKToaZpmpQ2KS1wCqalMg2i3grKNuyckThY1bq61SozKDcFcFFp8IFAO1RtEBVLYPBJOda0KCwalxaraam0wJkMZxdIFxMAKAohtUfTvVlodO9Smlb+YqVCprhjBpMil6bE7rrnBkDJIMtGsNZB/kr2aCP6ZeCYLYG1bssQSeJkKT9hVepZ6lO8yygiTE8eSBJgYyTgAcAAH6kKan4ZYU42l4LACcPaIugePEHQ3pMDTJ4JaPmQq/ORtK/TOiuxMkftsqeo02qW1A4bBXugFSwUGS1xw9gCzAwF8ydLeoBgCtRSApYIC2EBYMRcd1QQVwRIunxqavrtSXJIJebiV5BBEQIFvm2IlR8RpZ+vJEQoEk4H+WTwP9z8nRolyidB0FNS8NetylWcAfhYblYJKrtJIIYBW8626a6oiqr06cPJL1FpqC0n29sWgNO6YErxt1z7epuQQTMmTIyWxknmcc85b9Rnyn6nUX2tbzMYmRBkjkRODjJ+TrUbmi/2kkbgtoS68nLnLQAJC2i3bMkAzuXR/TQSrEYlYLBQ1hP/AJCFchTDXL+a1pFupnpqN1EJ+aFlzc0AEIoA+shQomSFiAMM9d6e9AFlcOFEMMSoJIDG1mByCJmRjAkaDiVjlaHaHUtRLNa0mQVYGLvIZDlsD2kR9ZXGwQXKoZZYqGua0ANdJkjZBCk7SswSIwVf4f6Kp1KOEdQaYm0gi9o2IINtzQwGPyn50v0nTdSV7ioGpmWBNhvsm6ATeQIMgfE5jQ4j/Kmhmp1mxQ9IKiKRYu0kMASxdwxksP02iBrSxqQZWQhioFrIyEoD7pJW1ktEQD5niTpV6fqaqrUqyyhUtZirMELQkrdcElsGIAOMaJ6j0NYM9iXCgaiFjat/bZr2CTLAr7vcMmZ0aJOexeow2xUvB5ugxcSDIkwZDHBMhlP5rdNdLSJQQt0YKFiLpMwVvuyFZTbJkDcDB1N6aqatZadNFuqEIByA7QLhbAGZPxH20/6xRqU6lRbu8R+M1RbrWR7SlQSf1uRxO5pPxqMnH02p0qbVJqFKKJkjL3FRAE2tffgYlIkk53HpdI/bJqKxBsAudlW2QxUIoPhlaBFlrckRpXp+m6lximCYVgXtUfiUzhZaJstYRkQuBp1ul6odsBErX0Vb3KbUMN+uVVbh7bV2r8E6zTGU4oB6jWWLu2olMQ02i6QTEbrbRmcbiBItmdP1DDqUZXWky+1mEKsL+YEHBAzIMyZGdGrU+oAarURHtktLIx5tLMqtJzi76iDwdb9X6ZUp9RFyuwepTBZVCmxVJO8leHmDxjzoqImTJaG/VqbOFhFp2FlHuLqpIO8s0lACGBiIc5xpP1RmgKUK01k00ulUvVCSHO5rlCtB4kcTqh6b/MUy0dPTZgFvNRhZY4cKAbwpRwQcHlPqRqatCrUqDpRTRajVCDI3KwEEMZxTBlsfU/GhsflBpG3pYTuoHR4JgkQe2rXAm1lN0A3QYJtwQcgvR0u6O0tSkhvWKlSoKaAHBJUpMEwbpkDkaboen90WUupWqrVKSVGNEhlLkqjS2WTJHMghccQh0vQdVTdQFtmXDLUVYCYb8QNticyebcca1MXmg/XdAiWp3N6rc7kmxyz2r25ALJbJvW4MMgidE9GQMxaNubiKfcFMMCtxVhHBIFxAuiSOdBbpuoqgp2gzKFpgtUDEW5VKZNQL7CNiSIAgCcr0fT+oVO6tM2FS4JK5SCbrZllAH7H7azQ8c9IpdJ1tTpqvdKuWUybi6yxErfGSpBBt4YRnM61rOWgXKC/5S1qC5wsFcBNreATaD9TpWjQruqhV9wDAGoFLAkhPcwDSwYgQSf7aJ/07qAiNar9+RZKllZXZSIJLCbTuEQOSNCinzpoJ1fV9tTQgdtKlQyhnvgkozd7goFULtW05JE6TKGmZakyBkftq6NLo4ECdswrFg6jkcQRprraXW1wlJ0uFJZpgWWpTZgIVgbe2GEZbBnSPqFOsAVamV7S3kyJVXttNwOYJUA8xjxg0SeRAeqQQhFS8nLXASrCARyZHEN5zgRovQ9KzoxQE2ZMEYBIQYJiLmAxJhuPOpnUeoF2LFUE8hVCrxHtWAP21q/qLmbmJmOSTwAB5+AP7DRoVZI+l+l0SVq6Uvw+jVss9R2IRWFykk5AAIUZkkiYyQ1W6Rx3jBNK1zTNM20wrNaDBHtftsoAglgsHXLp6i05AbgwwkGCT88ZP9zo1P1yqFC3FgBADEsB9gTA85AncfnQcTLLFMv8AWNSWmttIY7iKQ+7KjcxUgkKxaJAB9pmDqIa0vSFqgi6SJlpkyZPjjEYHzJ0pW9RdiCxmABn4AgD6gD50XpusZmRCdoJIHwSsc8xAGONFRBkyqSpE7WazWaYgZr0a81msYvfw56mKBkg5ZcjlSrXAwSA2YBBiRORzpr1lqdIOtKmELBZi6As3CLnYliQOYACjBJnWazSlP0eel/xA/T0lp0kS/u9wu6q+VACWgjbaLs87zoi+uIa1E06NioawVbvFUvAkLwtwH7azWawaRbr9GV6Z+oZQHrU+nSVqEggFGErYLSUpQctk/BOplT+IEZu5227qms9OGFo75Y7hbJtvPBE8azWaxkkT/SvW6lF1d2er21daQdyy02ItDBWkQBOBHj403U/iBXAStS/7Zos1K1Nl6ulotgWkEfUNrNZrD8UMUfX6andSd07dMCkzIyMKdNUFwamYbE3LBzpet6qnbUlHuqdOKB3AiBaFaLRnbxPnWazWFcUe0vWlXpTRCOJpmiyq4FMtcrdwrbJfxJOtf/qdDW7jUTF9aphgSpqrTUFZUi9bJkjzrNZoitHv8QerdwVKTByStEXu97HtCoSSSBJIb/LQG9VI6pusRQD3LrCZw3IxGCpK/vrNZrGoP0vrVHp2UUKLgGrTqVL6gYlaZuCKQggSeTJwNe9F6xTXtCkKyU/xD70LF3sDBgaZQ04A2kfXWazWRmhil/EiguoSpSXus6dlkT8qggjtkCbLtsQWI4iJi+skV6FRV/ootJgT/UUSGn4DKY8/vrNZoBpD3SfxGoqO4puhLIaZpuEZaVPaKRa0mwgLMRJXjXlL1xHqUz2mvDVQBeAppVmqFgdshxeQCMYBjxrzWaJuKNKvqK9p6FJCKdnbUuwLT3e4xMKAQbbYEYj6629Z6gr0HTUzE1LyzeTTps3bQ54Vnc//AMjxrzWa1gaOR1ms1miTM1ms1msYzTPp/wDUX9/9DrNZrGP/2Q=="/>
          <p:cNvSpPr>
            <a:spLocks noChangeAspect="1" noChangeArrowheads="1"/>
          </p:cNvSpPr>
          <p:nvPr/>
        </p:nvSpPr>
        <p:spPr bwMode="auto">
          <a:xfrm>
            <a:off x="155575" y="-1447800"/>
            <a:ext cx="3905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http://images.iop.org/objects/ccr/cern/47/1/28/CCEsup3_0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6" y="3648111"/>
            <a:ext cx="3348000" cy="30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traddle3.net/context/01/i_01/010522_SN1987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96" y="1581155"/>
            <a:ext cx="2772000" cy="19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5589240"/>
            <a:ext cx="535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6"/>
                </a:solidFill>
              </a:rPr>
              <a:t>A galactic supernova observed in a modern neutrino telescope would yield thousands of neutrinos</a:t>
            </a:r>
            <a:endParaRPr lang="en-GB" sz="2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Several well-known (and not so well-known) stars are likely “near”-future supernovae</a:t>
            </a:r>
          </a:p>
          <a:p>
            <a:pPr lvl="1"/>
            <a:r>
              <a:rPr lang="en-GB" dirty="0" smtClean="0"/>
              <a:t>η Car (unstable very massive star)</a:t>
            </a:r>
          </a:p>
          <a:p>
            <a:pPr lvl="1"/>
            <a:r>
              <a:rPr lang="en-GB" dirty="0" smtClean="0"/>
              <a:t>Betelgeuse </a:t>
            </a:r>
            <a:br>
              <a:rPr lang="en-GB" dirty="0" smtClean="0"/>
            </a:br>
            <a:r>
              <a:rPr lang="en-GB" dirty="0" smtClean="0"/>
              <a:t>(red supergiant)</a:t>
            </a:r>
          </a:p>
          <a:p>
            <a:pPr lvl="1"/>
            <a:r>
              <a:rPr lang="en-GB" dirty="0" smtClean="0"/>
              <a:t>IK </a:t>
            </a:r>
            <a:r>
              <a:rPr lang="en-GB" dirty="0" err="1" smtClean="0"/>
              <a:t>Pegasi</a:t>
            </a:r>
            <a:r>
              <a:rPr lang="en-GB" dirty="0" smtClean="0"/>
              <a:t> (binary</a:t>
            </a:r>
            <a:br>
              <a:rPr lang="en-GB" dirty="0" smtClean="0"/>
            </a:br>
            <a:r>
              <a:rPr lang="en-GB" dirty="0" smtClean="0"/>
              <a:t>with massive </a:t>
            </a:r>
            <a:br>
              <a:rPr lang="en-GB" dirty="0" smtClean="0"/>
            </a:br>
            <a:r>
              <a:rPr lang="en-GB" dirty="0" smtClean="0"/>
              <a:t>white dwarf)</a:t>
            </a:r>
            <a:endParaRPr lang="en-GB" dirty="0"/>
          </a:p>
        </p:txBody>
      </p:sp>
      <p:pic>
        <p:nvPicPr>
          <p:cNvPr id="19458" name="Picture 2" descr="http://i.dailymail.co.uk/i/pix/2013/01/08/article-2258842-16B0C247000005DC-645_638x5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2749" r="10696" b="5853"/>
          <a:stretch/>
        </p:blipFill>
        <p:spPr bwMode="auto">
          <a:xfrm>
            <a:off x="5904504" y="2890303"/>
            <a:ext cx="3204000" cy="38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astronomycentral.co.uk/wp-content/uploads/2010/03/Betelgeuse_position_in_Or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0612"/>
            <a:ext cx="2340000" cy="33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eso.org/public/outreach/eduoff/cas/cas2004/casreports-2004/rep-310/rotaciqXX.gif"/>
          <p:cNvSpPr>
            <a:spLocks noChangeAspect="1" noChangeArrowheads="1"/>
          </p:cNvSpPr>
          <p:nvPr/>
        </p:nvSpPr>
        <p:spPr bwMode="auto">
          <a:xfrm>
            <a:off x="155575" y="-639763"/>
            <a:ext cx="17335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www.eso.org/public/outreach/eduoff/cas/cas2004/casreports-2004/rep-310/rotaciqX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78" y="5390390"/>
            <a:ext cx="17335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8022336" cy="403244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Supernovae are rare but spectacular events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probably only ~2 per large galaxy per century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We have been remarkably unlucky to see no Galactic supernovae in the era of modern astronomy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candidates do exist—we could quite possibly see one in the future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Watch this space!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Stellar explosions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800" dirty="0" smtClean="0"/>
              <a:t>Most stars are a balancing act between gravity and pressure</a:t>
            </a:r>
          </a:p>
          <a:p>
            <a:r>
              <a:rPr lang="en-GB" sz="2800" dirty="0" smtClean="0"/>
              <a:t>At the end of a star’s life,</a:t>
            </a:r>
            <a:br>
              <a:rPr lang="en-GB" sz="2800" dirty="0" smtClean="0"/>
            </a:br>
            <a:r>
              <a:rPr lang="en-GB" sz="2800" dirty="0" smtClean="0"/>
              <a:t>this balance is lost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fusion processes stop, </a:t>
            </a:r>
            <a:br>
              <a:rPr lang="en-GB" sz="2400" dirty="0" smtClean="0"/>
            </a:br>
            <a:r>
              <a:rPr lang="en-GB" sz="2400" dirty="0" smtClean="0"/>
              <a:t>nothing to provide pressure</a:t>
            </a:r>
          </a:p>
          <a:p>
            <a:r>
              <a:rPr lang="en-GB" sz="2800" dirty="0" smtClean="0"/>
              <a:t>In most stars, quantum</a:t>
            </a:r>
            <a:br>
              <a:rPr lang="en-GB" sz="2800" dirty="0" smtClean="0"/>
            </a:br>
            <a:r>
              <a:rPr lang="en-GB" sz="2800" dirty="0" smtClean="0"/>
              <a:t>mechanics takes over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producing a white dwarf</a:t>
            </a:r>
          </a:p>
          <a:p>
            <a:r>
              <a:rPr lang="en-GB" sz="2800" dirty="0" smtClean="0"/>
              <a:t>In a few, this does not</a:t>
            </a:r>
            <a:br>
              <a:rPr lang="en-GB" sz="2800" dirty="0" smtClean="0"/>
            </a:br>
            <a:r>
              <a:rPr lang="en-GB" sz="2800" dirty="0" smtClean="0"/>
              <a:t>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explosion!</a:t>
            </a:r>
          </a:p>
          <a:p>
            <a:pPr lvl="1"/>
            <a:endParaRPr lang="en-GB" sz="2400" dirty="0"/>
          </a:p>
        </p:txBody>
      </p:sp>
      <p:pic>
        <p:nvPicPr>
          <p:cNvPr id="3074" name="Picture 2" descr="http://www.scientificamerican.com/sciam/cache/file/4BA9E80C-FEBE-406A-8358818C3B27A959_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2" y="2567303"/>
            <a:ext cx="4356000" cy="42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supernova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/>
          <a:lstStyle/>
          <a:p>
            <a:r>
              <a:rPr lang="en-GB" dirty="0" smtClean="0"/>
              <a:t>Most supernovae occur when an inert, </a:t>
            </a:r>
            <a:r>
              <a:rPr lang="en-GB" dirty="0" err="1" smtClean="0"/>
              <a:t>superdense</a:t>
            </a:r>
            <a:r>
              <a:rPr lang="en-GB" dirty="0" smtClean="0"/>
              <a:t> stellar core collapses under gravity</a:t>
            </a:r>
          </a:p>
          <a:p>
            <a:pPr lvl="1"/>
            <a:r>
              <a:rPr lang="en-GB" b="1" i="1" dirty="0" smtClean="0"/>
              <a:t>core-collapse supernovae</a:t>
            </a:r>
            <a:r>
              <a:rPr lang="en-GB" dirty="0" smtClean="0"/>
              <a:t>—collapse of the iron core of a massive star (&gt;8 solar masses at the beginning of its life)</a:t>
            </a:r>
          </a:p>
          <a:p>
            <a:pPr lvl="1"/>
            <a:r>
              <a:rPr lang="en-GB" b="1" i="1" dirty="0" smtClean="0"/>
              <a:t>thermonuclear supernovae</a:t>
            </a:r>
            <a:r>
              <a:rPr lang="en-GB" dirty="0" smtClean="0"/>
              <a:t>—collapse of a white dwarf in a binary system</a:t>
            </a:r>
          </a:p>
          <a:p>
            <a:pPr lvl="2"/>
            <a:r>
              <a:rPr lang="en-GB" dirty="0" smtClean="0"/>
              <a:t>unclear whether two white </a:t>
            </a:r>
            <a:r>
              <a:rPr lang="en-GB" dirty="0"/>
              <a:t>d</a:t>
            </a:r>
            <a:r>
              <a:rPr lang="en-GB" dirty="0" smtClean="0"/>
              <a:t>warfs </a:t>
            </a:r>
            <a:br>
              <a:rPr lang="en-GB" dirty="0" smtClean="0"/>
            </a:br>
            <a:r>
              <a:rPr lang="en-GB" dirty="0" smtClean="0"/>
              <a:t>collide, or a single white dwarf </a:t>
            </a:r>
            <a:br>
              <a:rPr lang="en-GB" dirty="0" smtClean="0"/>
            </a:br>
            <a:r>
              <a:rPr lang="en-GB" dirty="0" smtClean="0"/>
              <a:t>accretes material from a </a:t>
            </a:r>
            <a:br>
              <a:rPr lang="en-GB" dirty="0" smtClean="0"/>
            </a:br>
            <a:r>
              <a:rPr lang="en-GB" dirty="0" smtClean="0"/>
              <a:t>companion</a:t>
            </a:r>
          </a:p>
          <a:p>
            <a:r>
              <a:rPr lang="en-GB" dirty="0" smtClean="0"/>
              <a:t>Thermonuclear (Type </a:t>
            </a:r>
            <a:r>
              <a:rPr lang="en-GB" dirty="0" err="1" smtClean="0"/>
              <a:t>Ia</a:t>
            </a:r>
            <a:r>
              <a:rPr lang="en-GB" dirty="0" smtClean="0"/>
              <a:t>) </a:t>
            </a:r>
            <a:r>
              <a:rPr lang="en-GB" dirty="0" err="1" smtClean="0"/>
              <a:t>SNe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are brighter than most </a:t>
            </a:r>
            <a:r>
              <a:rPr lang="en-GB" dirty="0" err="1" smtClean="0"/>
              <a:t>CCSNe</a:t>
            </a:r>
            <a:endParaRPr lang="en-GB" dirty="0"/>
          </a:p>
        </p:txBody>
      </p:sp>
      <p:pic>
        <p:nvPicPr>
          <p:cNvPr id="4098" name="Picture 2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96" y="3975228"/>
            <a:ext cx="3564000" cy="28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supernovae</a:t>
            </a:r>
            <a:endParaRPr lang="en-GB" dirty="0"/>
          </a:p>
        </p:txBody>
      </p:sp>
      <p:pic>
        <p:nvPicPr>
          <p:cNvPr id="7170" name="Picture 2" descr="http://upload.wikimedia.org/wikipedia/commons/e/e0/Comparative_supernova_type_light_cu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5"/>
            <a:ext cx="7776000" cy="50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348880"/>
            <a:ext cx="554461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Different types of supernova are distinguished by their light curves and their spectra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Type </a:t>
            </a:r>
            <a:r>
              <a:rPr lang="en-GB" sz="2000" dirty="0" err="1" smtClean="0"/>
              <a:t>Ia</a:t>
            </a:r>
            <a:r>
              <a:rPr lang="en-GB" sz="2000" dirty="0" smtClean="0"/>
              <a:t> are all very similar (one collapsing white dwarf is very like another), but </a:t>
            </a:r>
            <a:r>
              <a:rPr lang="en-GB" sz="2000" dirty="0" err="1" smtClean="0"/>
              <a:t>CCSNe</a:t>
            </a:r>
            <a:r>
              <a:rPr lang="en-GB" sz="2000" dirty="0" smtClean="0"/>
              <a:t> vary (many different types of massive star)</a:t>
            </a:r>
            <a:endParaRPr lang="en-GB" sz="2400" dirty="0"/>
          </a:p>
        </p:txBody>
      </p:sp>
      <p:sp>
        <p:nvSpPr>
          <p:cNvPr id="5" name="Right Arrow Callout 4"/>
          <p:cNvSpPr/>
          <p:nvPr/>
        </p:nvSpPr>
        <p:spPr>
          <a:xfrm flipH="1">
            <a:off x="1259632" y="1628795"/>
            <a:ext cx="2232248" cy="2880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785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15910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no 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4211960" y="1628800"/>
            <a:ext cx="2520280" cy="2880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785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75090" y="15881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162" y="141277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33CC"/>
                </a:solidFill>
              </a:rPr>
              <a:t>early H</a:t>
            </a:r>
            <a:endParaRPr lang="en-GB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Supernovae are responsible for a great deal of heavy element production (including important elements like oxygen [</a:t>
            </a:r>
            <a:r>
              <a:rPr lang="en-GB" dirty="0" err="1" smtClean="0"/>
              <a:t>CCSNe</a:t>
            </a:r>
            <a:r>
              <a:rPr lang="en-GB" dirty="0" smtClean="0"/>
              <a:t>] and iron [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])</a:t>
            </a:r>
          </a:p>
          <a:p>
            <a:pPr lvl="1"/>
            <a:r>
              <a:rPr lang="en-GB" dirty="0" smtClean="0"/>
              <a:t>Life on Earth would never have evolved if massive stars did not explode</a:t>
            </a:r>
          </a:p>
          <a:p>
            <a:r>
              <a:rPr lang="en-GB" dirty="0" smtClean="0"/>
              <a:t>In astronomy, Type </a:t>
            </a:r>
            <a:r>
              <a:rPr lang="en-GB" dirty="0" err="1" smtClean="0"/>
              <a:t>Ia</a:t>
            </a:r>
            <a:r>
              <a:rPr lang="en-GB" dirty="0" smtClean="0"/>
              <a:t> supernovae serve as a long-distance “standard candle”</a:t>
            </a:r>
          </a:p>
          <a:p>
            <a:pPr lvl="1"/>
            <a:r>
              <a:rPr lang="en-GB" dirty="0" smtClean="0"/>
              <a:t>responsible for the discovery of accelerated expansion (dark energy) in 1998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9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supernovae</a:t>
            </a:r>
            <a:endParaRPr lang="en-GB" dirty="0"/>
          </a:p>
        </p:txBody>
      </p:sp>
      <p:pic>
        <p:nvPicPr>
          <p:cNvPr id="4" name="Picture 3" descr="Union2.1_Hubble_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968000" cy="39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"/>
          <a:stretch/>
        </p:blipFill>
        <p:spPr bwMode="auto">
          <a:xfrm>
            <a:off x="179896" y="1564375"/>
            <a:ext cx="3510000" cy="52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6612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tx2"/>
                </a:solidFill>
              </a:rPr>
              <a:t>Concerted efforts over the last 20 years or so have produced a very large dataset of </a:t>
            </a:r>
            <a:r>
              <a:rPr lang="en-GB" sz="2000" b="1" i="1" dirty="0" err="1" smtClean="0">
                <a:solidFill>
                  <a:schemeClr val="tx2"/>
                </a:solidFill>
              </a:rPr>
              <a:t>SNe</a:t>
            </a:r>
            <a:r>
              <a:rPr lang="en-GB" sz="2000" b="1" i="1" dirty="0" smtClean="0">
                <a:solidFill>
                  <a:schemeClr val="tx2"/>
                </a:solidFill>
              </a:rPr>
              <a:t> </a:t>
            </a:r>
            <a:r>
              <a:rPr lang="en-GB" sz="2000" b="1" i="1" dirty="0" err="1" smtClean="0">
                <a:solidFill>
                  <a:schemeClr val="tx2"/>
                </a:solidFill>
              </a:rPr>
              <a:t>Ia</a:t>
            </a:r>
            <a:r>
              <a:rPr lang="en-GB" sz="2000" b="1" i="1" dirty="0" smtClean="0">
                <a:solidFill>
                  <a:schemeClr val="tx2"/>
                </a:solidFill>
              </a:rPr>
              <a:t> for cosmological studies</a:t>
            </a:r>
            <a:endParaRPr lang="en-GB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remnants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Supernova explosions are visible for months, but the expanding gas cloud they leave behind is seen for thousands of years</a:t>
            </a:r>
          </a:p>
          <a:p>
            <a:pPr lvl="1"/>
            <a:r>
              <a:rPr lang="en-GB" dirty="0" smtClean="0"/>
              <a:t>they seed the interstellar gas</a:t>
            </a:r>
            <a:br>
              <a:rPr lang="en-GB" dirty="0" smtClean="0"/>
            </a:br>
            <a:r>
              <a:rPr lang="en-GB" dirty="0" smtClean="0"/>
              <a:t>with heavy elements</a:t>
            </a:r>
            <a:endParaRPr lang="en-GB" dirty="0"/>
          </a:p>
        </p:txBody>
      </p:sp>
      <p:sp>
        <p:nvSpPr>
          <p:cNvPr id="4" name="AutoShape 2" descr="data:image/jpeg;base64,/9j/4AAQSkZJRgABAQAAAQABAAD/2wCEAAkGBxQTEhUUExQWFRQWGBgaGBYXGBoXGhgcGx0cGBkcHBkaHCggGR0lHhYYIjEhJSkrLi4uFyAzODMsNygtLisBCgoKDg0OGhAQGywkICQsLCwsNCwsLCwsNCwsLCwsLCwsLCw0LCwsLywsLCwsLCwsLCwsLCwsLCwsLCwsLCwsLP/AABEIAOEA4QMBIgACEQEDEQH/xAAbAAABBQEBAAAAAAAAAAAAAAAFAAECAwQGB//EADwQAAECBQIEBAUDAwMCBwAAAAECEQADEiExBEEFIlFhE3GBkQYyobHwQsHRI1LhFBXxYoIzQ3STorLS/8QAGQEAAwEBAQAAAAAAAAAAAAAAAAIDAQQF/8QAJhEAAgICAgICAgIDAAAAAAAAAAECEQMhEjFBURMiBGFCcRQjMv/aAAwDAQACEQMRAD8A8OhQoUAwoUKHTm+PeAwaE0TYs+xLeo/5iEADQonKUxBICmLsXY9ixBb1izSaeskVJSyVK5jS9IekWPMcAbmAwphxDRdJSGqUxAIFLkKLg8wbo3uRmACM6cpRdSio2DkklhYBz0hhERF6JTi5b9/KMbGRWUwwTGqYiwiyTJSprl8N/mF5UhuJinzFKLqJJOSS56ZhhLUxUAWDAkYBLsCdiWPsYsny2LRQRDIRoeWgkskEm9gHwHP0BMMBE5U1SS6SUliHBILEEEOOoJHkYg0aYNCiQTEky3jaArhyIvTIPQ2uewi4SUxtC8jE0KNS5YilaYKBMqhQ5EIGFGE0NChQAKFChQAPGrXqlEo8ELAoTXWQef8AWUsBy9AbxlhQGihRJTMGd9+nZojAAoUKFAAoUKFAAoeHewsPO9/O7e0aF6h0IRSgUFRqCQFGpvmVlQDWfDnrABShMa5KLpa5F/tEZMgkgDMbtNadbl2fYWiU2UiqKNbLILfToR/iIaJJqBBZut/pBvWorTeyrBmyCHGDkhvbzjFpNKAXTzEdu3SJqf1pm9sfRcGM+cmUFoQVmkKWqlI7qO0YNTw5SStNST4ZL8wY3AdIPzHy2HaOvmomTZMtCygUJUhBSACxdRcj5jeAUrhalLpGRYA79xtDxyLoVp9gES7tFy5KnAI2A6eUdH/spC2pAAN97ix+xMNP0wqUnZODlnb6Av7xvzK9CuIK4fwpSy5YJAJJJAx55iZ0yQSws/5eCWlAKFMeYEPvYWLfmItlac4N3wwscC3p9oZN3sm34BadMQLOHDeY6HrFQkEdIOqQwIHtFaeGqVdrHHU2fHlFbpE1sAzUXZx+0ZJqI6Y8HIDqBuHD/mM+0CNZKpN2PkOsIsiKqDBk1ZYCzDsz73O/+BFMFNNpagoWJYkBi5sTbpj6xhmIpUHGMg2eDlbGqkUwokoi7WvYRo4XoxOmplmZLlBT8800oTYnmIBbDesatmGWFEqe4+sKG4MyxEw0KFCjl8wqWkGgUy0hJUlLC5LFZAuS7OcsOkURNM0gEAkBTOAbFsON2iAgMFCh1QoAGh4UOBAaOlMTQmHEtnfb8zG/hWkC1MTfZvz8eFlJJWbGNs0aTTpMoqJ5gRYFny4MVLIoUyQ9nvcdGfuYIaTSLBIKCGchzkjvGRGjWpRUQXJc/v8AWIJptlJI2cIClpMtgxSVPaoAAb9LWHeCnw7oAtalqKlEAZ3blAfYs0U8I4aETJaiC7mwIwxxsd46MGVLSkIBJKgp/wC4uHsOyrNHPkn2o+QqjPqpb/qp2AtV3ZL9RmBddCboNRLjYDFm8gbxonSFzXWipIKmLlsXakYOY1oRWBUXpSlnAuanYEEN9cdIMaoWUjLp+IFIQpgVpDiq4cu33+kEJmkE6X4gSAVJwAzYBHuHv1i2XwtNI2JYhxZN8v5gbR02g4OmToyawpwSSAagCQq3fd4JLar2Zao844forggWcuCcj8BjVNJExKkhhcY+X23jqZOilgClKlVF72Va+1xtmIS9Cla1JRLUN2f1uGjrT8nMczptJzi1T+lvWCoQgVEBTs/bo30zB9WklS0uplzSoC+HP1Zh9RFKVSq1MAFVMlLlIwcNtY5bME7ZsGkc3OlrWbkC1isg52vALieiKUsEl1KuegFmjtVaMKrXMDhv0gBnbfs4iHF9FLSlBQoVBnqG+X+w9IlJtMvCSZ57qWlqIQW7jJvt7CBGtSokqVcvn8zHS8R4eqp3DG7hrQImyAQoqJIDt0f94tBrsJASJIS5AsH3OPWJTREAWirEHp7iFCrPWFAA0SqDAMLG5u5xbp9N4jCgNHVm2IlORSWcKsC4drgFrgXDse4MQhQAWyyllVAu3KzAP1PW1m75sxrENEgIw0QEXoQ1/aLtFpK8G7YgpptCCE8r2ZQdnIOe0JKaRSMHVg9EonAv94IcE05qKmdSbgYglo9MgEgptioF3HX6t6QQTwcpCzLIWnJIY4/T3IsIhPJqiqiGtPIRNKFVpGCtP3b7RPi/Bk1AadYIyz0kjd+o2t1geNPypQoEKWHDNVlseT+bQZGkQhFK1LJquBkm1n6b+kc8Y7VMzJPsH8U0a5SEcpAsCUM52AGwe8a9Bw6YUVqSVAKx8rDqPMvnMb+AzQlUxEyZ4gfkQtRIpDmtQH6wGHvHRcD1niTHmpa/KWsQSFJe2AIJQ8eSfyeTiOIcHSl1pCkBTEWbcEixLGw+sXSPh9U5aaEKRLYF1WIYXfAu7+0dx8WcMqRLoeXYhRS7Xdz1DvADT6kJZ3E1ACUg/KGATU/WlIHtHTihLo5sk1Z0crhktMlRWCt926AN5Dq8Nw8SQlC3IqDeH/24L/ptmG0U0rlUqDqDlybMch+8NrNCPBqFlfpDdgPRwfrHQsC6ZP5H2jAuQhQC0/qclIwN/wA8oy6SRQVrNrhip2vgNviCMnQuhDfMVCo9P4hahaaKWcJu73J8j+2HEVWGnSI89WzFMlmZUv8A81JtSHTygEYyY5pcgqUoqLnc7E4zHUS1OCEly7APe73HYX94A6+V/ULtlzuB2+/tGuLXYvJeCnRT5iFWBodi99r2xEtRo0qQpaqmJLFZ22yTf+Y38NmkAKcMmwSzDObMS8Q4oK0EFkgl/fZ9rN/mOLLLdHXiVKwGjhC6SpCAUeYUCe7eR7ZjntfwhkLUUuS/S2bAR0PDeIJBoWFGWkKelg5A5Te1LtAPULUolykhiCWJu/mz9/OMUZLZXkrOG1KCDeKkiCnFZQBtU7l3AAazNv1+kCiI6ltCjQoUKA0t1C0lTpTQGFnJwACXPUufWINb9onOCqjUDU5qcXcZcRXAaKHhocRho6RF8tYAxvC04ZQPS8XKkJqJS6k9Nx02vGWNQb4LIStNXyqA2LOTu/TqD1jo9NoU0lTVFF2JvfoWvtaOc0KPBLE3fb+XjteF6AOCkmtaVctTh7EOB8v7OI5ZrZ0Rlqgdo9F4w+ZKTUbM2TZgOm/lGzgWmMubRch3KbspyT6EP7Rv03DVLKqZZSX6lXYkFgPpGwaRMgpJLTCQRWbdw4LEB89LQkk3r2I50rCnD9CJikmgA3cjIOxCTkHPpBJXAVLVUtYCSXpLAkvZh27xr4RNE2VLUksoWUE3AZ93s3WNM/Upb5udJIAL7ByXbd4MWJp7ObJmvtgocAkIQZjOtJLkAiwD/L1YN3jZrleDKlrksy7gkBm2T23tGefxBV0zWUgjIbbB+ov/ANMLgc9KkKkTFlQUypaiGI6ghrYFvOOxY/5EPkt8fYY0PEBOlh0MTSkoDWfcbtj2gLxTTA/LtuBctYOMuOvcQpOjmJUoMRkWgtMCUy0pUKVkE15uS5BGekdXFJ2iX2rYK4bLVZu2YJ6ae6kgXL3qsGxfpsfaK9Tpylwwp6XsnY+pgSuarL5jojFSVk5zcNBbXaqWmkSrgm5Gc/g9TFep8GYvw7A9Q5c4GPWAyFsR123+kbJEpSFVKBS1nNnP7WBv2hZQS0LHI2YdZw9ctXK5d/Nt3ghw74fKklUylIAOTcnb86vF/wDuqPmWp/8ApAAxYE9IFfEMwAAoJpUKrH3sfT2iGRtqmWhGF8lsGFEusS0gqWVMFsAAxPfDRH4i5ZRcPYsU4YsHDs5D7f8AMOH6hBYFKAqkkLNRN3cO7Ena1opnhKpS6SSSQCA5Y3ue38R5+SFNNnTCT8HHVOaQSSSzbn79IfXSSkMEgJt3L+cKdpVIWCbdKRf8PWKNTJWWqBxYPcWttjvDtjxSrYH4qOXJLC0AFiOi4umzAWAD+fSAMyLQ6MfZRCh4UMAiesIDf8/mGhQo5IKLNs74H3zDpEMRE5aHsMwGpFkk38oI6RNKrioH89DFOl4ZNUCQhTDdo63g3ByQxSyh/cHvtcbN23iGTLGJaGOTZnkygVJFIUGwj5m6teO8+HuHJSkzkligOwNyWNnex7jrFGj4NLB8SWEiYT8xAIBbPYOPaJTNbQoiwc5w5uCQAfI+sc6y29DZMbSC/wDvSpimUkCWRcBIB6X6s8YeK6dUxJ/qXDUgv8o7Hz6xjVpJsz+pdVvIdcem0HOByFLUkzM0uxyxa/d336RVrejmtbCXwrpCiVUsMVBJA+XHU4c/vC4jPSCaloL/ANv8euDFXFlyx8yq2IASCQGA6uz3feBMpluoAMSWDu19nzHZCB58p7N+kSxPiTBsbB8h9zBTh8hKFgpdmyR17RjlacM4c+kGdAACXD0pc/nm0dPxprQ8Fxlsu4hrmm04ADEu12bbEUqOHy1QJOffyjDrOZZULv6OerQ+pSpNGzAe8U+NUjFke7Ck7UldCbOQ3kLu/bHtAqbpmcfaNMtZNKgbgN1xEQFElLObvbENDQmRXsDLKpZCgzi43+kZNdMWtJWtYfp132gprEpS177hoC6qfYgAEdDY+neMyb2iFVot4DqaliU1dYLuwY+uW97RPi0gqNNJSEBiOnQ+/SIcKkrSpK5YlOcKWWpDXPneDXENXLmIZS0+IA7h2Hq92fMceV1s6sKtUzn9BpVEI5UOk3dw439b7CN08JTzJWKaSAAk0ixYuwvZ3veMfFOIpJKZanwGJU1j1BIIv2zGHXqsyiUqQl0ioAU7JZu4D945ZO1bOmEWnSBGp1lCyFkBWSSbscWyo9oE8Y1q5lwp04cnptlxYQM4pzHcKfmBuM48opnrEkKSVVFR+WmxHXs2BE+G/wBnQnoGzy6qBkls7nubDzgTNjRPNzFOoywVUBg3AuA9j7ekdi6IeSmFChQDChxDRelfOCgFFwQxLhuhy73hRkEeGS0+GtK5aSpRSUrL1IZ3AGDU4z/bB3QcFAFRAb2t1jDopdeVGrL5JObvuSDBSTNUqWqWygzKBfIFyG+ojkySbfZ1w4xRpOiUUuhQALM6iAW89oK8N0SgU1uopuUgkVbZGYFcLkrW4LlCQbgHmezexY+UGeEa8pSWlupJAcu7EWtvgvHNJMZZoN7DGl5VCXMCqdib7ddsRv1pmqNKJabB0uHItfa2MwNdVKaZifDI5ncFObkEWu/tmC2l4jJoBXPlsflpO4LEgjFz5XhFFoWWVMESdQtKnWkpYN0xbMHeEzvmIcm1JAyMGIavQpCaipCpb2Ulyb7Hz/aC/A9EiWSVF08tgHYnqc/5ikM++LJZIJqzPq9GlQdTl+YEMGVsAehtaMf+nCQQkOLEl38/MR1M6dJ+ShIJuCUkjHTMYJXDqiV1VAi7Br59BiPSx5FrZwSwv0CtIqkOb9ifraN/jCglNiosc4Fz9WjJ/oluQzHZ426WR/SCFWLkgs7uOv0j0IzXZHhK6/RCVdov1Mrz7xXotGsHmSQBd40zUk7Re02IotR2haQA1JDBRFn69vOGTMKRfZ3PVor0wJWw/LRNy9O2/SI5dFsf2RzXE1KCiDA6dP2P1xHUcW0iSxAuXFrkEYf0++8ZuG/Dql3UlhlJe56g/wA/eIvMnGyL/HlzpACZPqSEpckFgk5HruLQS4Lw9ZClzSUpAFIDOaupxj8EHpPCkSOdaBXhKHBHmXDdYGcW4nMAJmOkE3s3WwfAjky5dUdmH8fi7ZQeDLKeUPLDsLG+f433EBuPyqgAgpqSACgDLZ9Iza3WzRWqWuYU4pY8ylBh32fAxtaAMzXTknmQobXzVvs+ftHG0zu+pVP0BKwVcwO7t/wzxl4pw2WW5nBdg/TuLbQQM3xElJ5FtZ8HqO0c9r5DBiL9QcfloItt9mOCQD1qCFEGMqFAKBIqAIdLs43DjDxr1YA84wGO2PRzyWxN+PChoUMKKL9IplP02xFEbdBparn5RCSaS2Vjd6DfDpKSmpFY9LW6l46Ph0weG6wWcD1PcZ+m0ZeC6EqlFCOtnDf/ACEHNJpxJSqUWqJuxqc5LpNjjtHBJqTopklxRsCa5NEtJNRZqruMl7M+c5aFqtP/AKYFRZQIFRNyCbBwDzNfo7HrGrhujlyatQVlKAFUyn5amJSm+z39I4metSphNyXLuX87x0YsaaOGcnYUk8aWZExBlpUVJtQaVX+YYL9drQC4fw3xpqSKRcMl72YkKTuG+5O0E9Lp/wCoik3qSxDv7+4jeltPOWrTJFISvmIquu5L4LAtDTj4ibDJRl1fxKrTECSsuS6kliAScC2AOt47X4U+K1zwlUxKQ5KWKbiwYlgwz9Y89k8N8SY61C5NyLdSfLOI6TTy1SRWhQppBF8g29wcwj/GjW+zZfkt6R6FqONJ8SlQBqe2ClmYltojK4mq9OASerjN2jg+F8VWZoUpLvl8F9rbF85vHUJCyXQGfIwW6RRYqZkZuV0denWy1I/qEFuzHy6xl145R4QYFzYG35+0ZdPojTUu+9Ozm/rG6RqxSoFJ2ABwO4V6R2Y4izk/6Mn+tLUqPKRcbgxNOl5QSv8AyNozjTbtkmw27l4sVNJSQHItbd9/aOi+L0KlyX2JyZB/SQbj6d43f6dLgEEKIuRcNt29Io0Q/TQ5VnIV1H55QVICEhCg5LkPh/MWHlEMs7Z0YopIHp0bKDGzvcb2sR0ziH4yRLQSCQovSBYCzkno0S1WrIDWHVSSSGa+LgwE4ihGoZy4Sc/qaz09D974jjnKky8d9HP8M4itSlBaiqzhKnv1Z8ef3iniGkMyW6OVNrgkndwzHci9hGnWKlhKwkPezEAh/s4Jvi8Z5WvUkEJoBO8y7WYsx6N1jn+SynxJEJUgpAC1BkhNJPzWs5IZ7eWYC8ZCUg+GCpxkqsd7XN7RLi/HiFty0ncWT3pDAiBcvUJylRLXI9sFreUc7Uu2dCcQNPmS0lXzklrH6G2YC6jUoJNIL9T7W6R0Gr1IIcgB3ALdO5x/mAOpkpXcOkDsPwx04n7Iz/QM1JG3nl4ymNc9m3eMpjsj0cklsZoUPCjRRhHR8F04VSMgm94CaJCVKSmYoIRclVJVs7ct7kAdneDPw1PynqGHQRDN/wAl8b3R3sueNMQlKWHzVbF7D0gxoOKVlCxKQShVKkkAm+CCzpu+e0AVzUpQkOJi0pFRa9ibdMfaLeG6Up8Sbp5geYwCXCSm4JSdmAObYjlhGNWyE22w98RlYA8IgpN/DKAQ/wA242cDbEcwvhS1LKxKYHZLBIJ6DaO1mivThRQFzgGCSQyrkVHq3TsIC6vh0yVTNM0CYWs9Vd8FI/SzXxbrHVjk6OWWmZNJpV6ZVUwIUpQVSk81Aa5Pe7N6xk4wkqPKlI5QGSzW3AFhcRs0Wh1C5illNNLMl3ABcgZLDPvG7/baeZRTSXZj0v6ReKXbIuXo5zR6ZVRBDMHN8NeCGglqWpqSq19z+Yi6bKxRkkBsk+W7RbLUUgkClWAdx1+0U4sXmPLmrlkBScWDi4bvHbfCZUQSUsCGAzfs+I51OqlJCa0+Iulyq1jctiDvA+I1liwCsACwheN+C0J8fJadQt1JJNrN0awHZoacWIFTg3IvmKtRp1pJcEJJsTE9KoJLk5jupVogpPyEEqFuuxeNMjUMflDPzHLtvGHUTEjDHyMMnUco2+n5mJziqs6oT3Rvm8QUlRsEsHJGT5QL1PESouRa34/aN6CFAWN0G4OCLt+8B9bPSAx5gxL4v0iVIeU5ewbrNWGLEi1zt/xeAmn1K0zGJsH/AMMej/eN2pUlQIFV3Fg8B9JMYlBJBOFAElJF0uBs9uojmyKNNFINtp+g9IUgl1hI27pezptcG31jm+MJKJqksSASQ13yeZWfweUdjp9YVadFSkVA2UlLjqKu7u+H9Y5LXTStcyUtagKlEFPzL3w4F3+scHHgzv5co2c4pKVJKgCCASxLgMbsDfeM0hZIcTCxyATuegN8btGnimjWgqISSHZvL7GweA87UEOSkOHFuXPlvFKvokVTtc1XLc9XNjuxe57xl1JUq77Y7RDUSiNu+8Z1rIe+YvGC7RkpPooWIrUIvXi0UmKoiyMKFCjTBJg9wFFExNXynd/rAfTynLnAv1x2jYiYoKLOLnPvEprkqKp0ewaFOjVKIJV4n9we4Pmcxo4f8P6dQtPqN+UhgMOwcfXpHDaXiICZdQeoAsk3cuDcY+mY6OfryhBSlDJKRzk26gYt9bxwfZNIycV2joeLoCFPKrWkId0ghgwsnv1jntN8QzU8opUcgrSm3QO35aCWi1RVQpN8hbNY3/U9hs3/ADFmv4UhQRRLFyC/1JNwOth0i0JxXZySTNnDNdKXJUZwZZJISLJJZnPUdjGWSK5a5RBqU1FWXzYiwcRmOiXVMUpf9JIHMzOzGkBw2T7d40L1FRSUg0mnnJTci7BxYt3EdEZ+iTirsxjg8xEylahLI3dz6NG8SpKQaSZij2YA29zm0AdZrCqfMd2ckmFqNRM5VEMgOxHmL9+npHS56tslx8ILafTFiSKhuRt59IP8FkpMxKE2OX2jjZnFJg5U2B+bYEgke0buDapYmJ6tZzYtlox5lxbKwxVKj0j4ipQEHq4B+/3jndUtznGO4/eCHxApWo0suZJyn5gbZDHyxv1jltNqpprRunYjI3AGb5EPhzx8hng/BuVNPd0w+qnFCpbfKoB8s5f+PpFemnrXLS6bKLJURguzP6xpnIQRzqZSDZQDpI7vhmJfzhs2ZV2SxY5N2FpawlQpU4ADgNZ93PQwO1WiJ8Ry7FShSMgByH6xDjmiE2WChZRSgGoGyuV6SdsC/Q3h/hjiiJiKVggyVZcHGyiexaPPhmcd2enLGno4XXa01Wd73F8dCInra0oeilQsohgcWezMeveDXxVwApXXLpTLS5bc4pp62N/Ixn1M+vTCZyqC0UpexdLAlsmw+giksikSx45xM3BpgVSk2Kk8yk1XUxYEDtfFvaMWtQz18izhRuCblj0zvaLuHBUgomVEKWS9JcAOxcbKBD/9sXaecdQ6iEl3BLhkqScscPm1rmOfLV2dWK6oG8QQqYgJs6g5UA1xcgkbF3DbmORmTVJ+YC1nYHbyjoNcvwSuWC9W7lnByPS0AddPIcH1cfn4YzGVmgcqQVCxBxuPftGRca02Av5iGTp5s4KMtK1plpKlMHoSMktgOfrHXG2c8gcoxBDPcsOoD/R4dcQhxBQoJ/7DP/tT/wC5L/8A1CgM5It4ZpHculmJv0/jr2eLNFw9U1YSL7qUbADyO0P8PzedwkqIGL/tteOhMlK0lRUhBLMhN1EM2ci4Ec0p1Kh5aKNWJKWoQKwtKCoFWzPapv2jQrXrSpSVcyKrkEMWDm/ZjiMWs06VyKZRJmS7rIYO1S1Ej5lZYG+MiAqdco2Xh8EC17wvBSCLZ16tXMYCVZOSXAT5Hr65js5XHJadOgEMpJSlQThyHtV8rgkF94830PEFEtUEpxSMF3GO5G8GtBOIQUrCU+IgsCBclx6NcvEJRphNWjZ8Sa8KMuXI8VKE3Krcy1kqUXA5mAI7MY2cB1YS6VnxZSSq5yKrMWwSw8niPwrKqlmUbp/Up7hst0JezQa4bweWmcUHmQVOpVwE7jzVmKKaWjmlGghO4SFLSZcuhBBewZNwQ/8AcbwLm6KWJhC1sAUk2bxColhlms43vmCev16kLUyimpQQH6MEsHPzW75HeOc1nAl1CYuc6goEqI5UMTSCRkk0jAZ4osiadE3BJ2C/iDiiVTKZSVUioWe5N3KXuLfSG0PFaJqETiADylTAth7+kW8V4aCD4c2ma1QKXpLmoh2sLqYd7wO1PB/lUpJMxbJpukA4Kjd8hR+sLaaovFxPS+AcXdYCUkSi7ghhc/dotm6SpZWlYSyrrbnIFjvclgHOLxyc7X0SkoZYrsQLEMO3yhwbRXI4qlR+aYKs/wDSLAH86+ccSlKPR0NcnaO21mpTMKUApNJahwOZtg2WcjyeAXFdDPM0LSoKQAXQ7JDBuz3J7YiHDyJiZqnSxUClnqTal3t7d4jxbi3hTPCvfNhYtdujtFo5H5GjibWgxN1qJckJSsEAgKWL0OKXL+cDJUrw0K5gta2KflAWi9KSXuxHQtHKaTVq5ygE1Pk29ut3z0jKf/EetS1KuGLFLDBu1j0jPaOhYE9s7ngPFyqUZeoCVKQCG/useUHtfMclxfiCSgyzJCHPKFKI5ck8tgHQBeMOi4qVTVF+UHGPW0XcSmoMuk0lNTh3NjY4Y/ghotp0x8mNONowSVmasgkPSWHyge9mDRXq9UqUyUh+qnsSQ5Hlj2jCJ1KlBLB9/Pv0i3jEtEsgAqKiHUDgHIa9x6R0dujkUa2Wamec/pJBUMsDlu3SB+tLgAt1BHtfv5xSsKF1FgwP8D6xRqDl8hj6d4IwodzJ63TlCRcE2+v3/wAwOl6tcuoIUpFQKVMSKknIPUWxC1WqKgBsAwEZIvBNLZGbTeh1F4cgMGJe7hsdLveImHCCxOwZ/XH2hxCLQoeFAYX6CaygCWByY1T9UUK5TcdrDy/mBgMSd4m47soHNPrlFNVTMzkBjm3nGNWsqW9Abpe/8mJ6Ce5UFgMpDFQSOXYGkC/nneNX+loS6CSp2KgqyndqRlgzf8xPSZpnlat3NNSioM1mw1h3+8djoJonykBeQaSobMXu3XrHL8OAT/UVLJVU3T3HTHSOm4XxFK1KCRSchzZ+vr+8RzdaNVvR1XDF0oQBykJJN3BvcvsRf2gpO14lgkA35lF6mAsS25baON0XEkJSon5mbIc7X3EUf7gtdYDsbulnALEq5rtZrdY5VBtizVbNHEuJJWTMSqpCQSCtQqTnKRj07RP4X4iFBYKipLPdgdwo09Lgv/09rA52qSpakIexYqNyrLgsMXzktfpBDh2jTLUAoinI/SdwXUPMx06iiElaOgkcN0rmZNmqVMUSbEDqA9r5x2ic3iEoTafDdarINWSRkjG8DlUqUhMsL5VPUMWa6ny2Gf1jVodEqpCpgUCJiiSnZJskvflsT5Qkp+xYx2ZNVNSpRUzsFXYvUDccz02cON/aBXEeITf6ZSKAQHCX/UzVEC+N99o6SbwmpRll2JrSsWDAvSTmpgG7mMGgmo8fnqAqdYJYMkMH6Kx9bQiaZ0R/QVna4jwSVJrKUlY2uGsOloBfE0pSpxmlVmvuX89sfaIK4p4k1XKwc3fP5byaJa9SVKD7NvZ+nt9oVfVno4If66ZCZqZR09a5pRNSQkIpspJDm4tYsHgHo9eZZID2dy9wCxxEuJ6StZLsdmskjb6Rk1Wn8MBZNWHYuRgfjx0ri1Qr5RY+r14lqLG36VFr+35aMml4rekqN3uTGLiJqSF1JzTResDNWGbbLvtA+LxxKtnPLK7Om0fFiktysxAPoQQ/lD6niyJhHiAOMKTm3XrHM1HEM8HxIz5Q5r+KoJNIIFm2x5bwIXOdycnfp+YiqFFIwUeicpuRdp9UpFVJHMlSC4CuVWcgse4uNopiYWKSKQ5IIVdwA7gXZi42/SO8Vw5MUKFCgAUKHhRphAhoaLhLUihZTykumocqqSx8w9jFsiWTJmHxEpSkoPhlRClkukFKWY0gl8MFQo1mcLI3i+Vr1pDP73jLFqtMsITMKSEKKkpU1iUsVAHqK0+4jHFMa2aUmYpClsooQUhReySp6QfNj7RHTzV3Z2Zjlr4xh4oTqVhBlhSqFEKKXNJIcAkYcAm/eFLnEAgEgFnAJYtcON7wUjLYV0RYE3cXF2v9zBOVqSmmYHqUkvtzFwC/axY5ZoA6TVlJeCGn1j8q3pazN5e14jOO7Gew1J4gZqnpAUnmqCUksgEqcYDgqNoLy9Umea1kU0pJBDdHIbNwMxy8hVCwRMASCx6EdCOjWiubxIqK6VMh7DAPN0GwDe0QlC+jFDdndaPjSES/6aXIByL3JNTPc2jbN4n48soPKWDrDCqxIG34BHnA454dZQQFKswct/3dH+8ZDx2YzFT3f9heJ/40nso4xPQuJcZXJl0pNkt/ULVEC7Ah2eOS1HFVFV3KjfJPkXO/0gdP4qohKVOlIALEM+4PkxiKtWhLE3JDpuD2uxseXBYxWOFrtGRjFPQXla4AVEN18/Xy8oGr4+eYbPaBWp1hUKRYfeMsVjhXko8zWoh9fHrWD94wTNVY37Nd/wA/mB8O8UWOK6EllkyTwQn6eSJEtaJhVNNXiyymkIAICCFPzu+BiBkO8UJEgWxDNDRKWo4BZ7ZbOz9IAEYl0/Gv9YitBBIOQSDcHHcWMPLza52HWAwsn6dSGqSUuHDhnGxD7RVBHi3F5uo8PxlqWqWkS0u1kJ+VIbpfPaBxjTBEfX/j9oUNDxpgoUKHgAqhyYaFCjCh322hoUADtZ/z8v8ASGh0qIx3HuGP0MMYAHBiVZ6xOYUqdXKgikBACr2YkEu2HLnKrdIqEAEkqa/3vDPEYcJf0gNHEJSWznDbiERZ4aMAdSyckmwF+gsBCMM8KABQotRPZKksk1M5KQVJYvynZ9+sUwASQkksO+4GA+/lDQ0KABwYUNF+k0/iKCakpcEutQSmwJydyzDqSI0wjp5xQXSzsRcBQZQKTZQIwc7RBvaGh3gARiSFkEEEgguCLEEYMM8KNMETCeFCgAcecKEkteLFTiVVm6iqokgXLvhmzszRphXCiVXl7D+IUBhSIUKFCjihQoUAChQoUAChQoUBooUKFAYOYaFCjDRQoUKABQoUKABQoUKABQ8KFGgFuB/Jqv8A05/+6IFQoUM+kKSRkQxh4UYA0KFCjQHhQ8KAwUKFCgMP/9k="/>
          <p:cNvSpPr>
            <a:spLocks noChangeAspect="1" noChangeArrowheads="1"/>
          </p:cNvSpPr>
          <p:nvPr/>
        </p:nvSpPr>
        <p:spPr bwMode="auto">
          <a:xfrm>
            <a:off x="155575" y="-2484438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hUUExQVFhUVFxcVFxUXFhgYGBgZFBcXGBcaFhccHCggGBwlHBgVITIhJSkrLi4uGB8zODMsNyotLisBCgoKDg0OGxAQGzQmHyQsLCwsLC8sLCwsLC8sLCw0LCwsLCwsLCwsLCwsLCwsNCwsLCwsNCwsLCwsLCwsLCwsLP/AABEIAOEA4AMBIgACEQEDEQH/xAAbAAABBQEBAAAAAAAAAAAAAAAEAAECAwUGB//EADsQAAECBQIEBAUDAwMDBQAAAAECEQADEiExBEEFIlFhcYGRoRMyscHwQtHhBlLxFGJyFSMzc4KSssP/xAAZAQADAQEBAAAAAAAAAAAAAAAAAQIDBAX/xAAuEQACAgECBQEHBAMAAAAAAAAAAQIRAyExBBJBYfBREyJxgZGhsTLB0fEFFOH/2gAMAwEAAhEDEQA/APFYaHhoRoKFCh0tu+Ng99t/eAQ0JoktJDP0cYwfCIwCGhRMKFLUh3BqcuAAXDOzFwcPaLJsilCFVJNYUaQp1JpVSy0tyks46giARSIJl8QmJlKkhahKWpK1IflKkPSSOocwPLS5AcByA5sA5yTsInqAkEANYUqILhRBPMk9CGhgyuFCAh2hDIxJayWdrBgyQLXN2HMb5N4cCIqEAUOmWWKgCQGcs4Dlg+wc9YhEgo3Dm+R1brEpM5SCSlRSSFJJBIJSsFKgexSSCNwYYisD2hok0JoAGhARMIiaZJyQWch9nGz+Y9RCsRS0O0E/BEVrRBYrKGhRMiIGGMQS+PGGiRV+C3sIaGMu0Oo+HMQulCqVBVK0BaC2ykGyh2MUKMKLdNIVMUEIDqOB1YPALTcUEa1cs0fDQpLISF1KqqmAc6k2FKSbhN26mByGsQxENEmgjDRJRFmDWvd3Lm/azW7RGAQoUKHgAaFDw8tTEFgWILEOC3UbiARGHi7RatclYXLLKDgFgfmSUmxBGCYpAgAcRMoIA79+7X6Q1LQUAGBd3cMPmFISXI6F7f8AE+abLSAwIL0+krUgEhCVqCa1A0pchyW2DuWiB05DEggKdiRYsWLHe8aqZ0wyUyVTCZQUZiUMaUrUKVG4F2Aw4hOSRLT6Gfq9DRMmy0zpakyyohYUQiZQWBl2uSCSH2eAgmNCXpKizt0O3mdou/0Bqa2WtuwyOvWE8iJSM1SSTfoB5JAA9gII02l3LEDYnPu8XmVnZsGCdOgEDIvdg5u12e/haJcvQNEBy9PYRbM0xZrs5LbOWct1sPQQfLk28LmJqlviKRjKepkKQQIHUlxG1M0Lxn6uVTBZcdQBCykuGcPkA5DYO/fY3ihouWInPk2cO1nJDMSCWyeh9DF2Wo6WDQomViwYWe4yXve8QihE5SAXdVLAkWJcjCbYfrDyZYU7rCWSohwouRcJFILEmzm17kRbxKTLRMUmTMM2WGpmFBlkukE8hJIYkjuzwM8AtycKGh2iTUIm1rRWpYVTTKAKwVgBJpZLvQAlnwLCBoUSSprjuMPkNAKiMKFDkekADQ474homEht32tbu5e220AEYnJAcPjeGaCkyHDjG8JsaKsfaFJUxy23k+8Fq0pt0aJI0JYnI/P4iOZUHNTH02mBWXFhd+3WNBRGDsLAWz1fAvDCcybBJdwSALsSHbbr5eEVol1qZZa4uxwcknt4XaOe3J6lvqSRLIDsObc3LWx7esOFKASU2OxHe3394NRJCbHAcBnY3LHwjXTwklDlJYM5F7lyA2HuIb03OdzV6GNK0ZmoKuwJNm3Byw2PnaFptOQxbAIAbuT55jsBw1HwBLkpUVAArSVWJcYDOWqfteBhIwEhNhcU74Nr9M/SFilYs8uXU5xMgud3+3jF0iSb2t0b1je0HDPieRNgLnu/TGesW6oVBRQAgJQykuEi6mYAl1bY74EdKV6I5r0tnNztOSHADY/B5xmayQ7Xdtv2jo5igR/b9MZ8H8YrnSAliaTZh55tEuzaDOKXLZyRnEDqTG1rJMZ02Q37xSZv8DPUIjBE85t/HlFBjRMkeYljvgG4bIB6m1/8AGIjCicmaUKCkllJIUD0KS4PrDENE0zVBrnlLpvg2uOhsPSFNkqSwUkpJCVBwzpUApJHYggg94hEm244PWJTVAqJSClJJZJLkB7Alg7DdhEIcwCLVahRQEWpSSRyh3OSSznYeQiqFE0Jx98ecAUMhL2Fz0GYdukWSakkFJIIwQ4PkRBcqSWYPmwf6DeJboYIZR9Y1tCwLNUCQCHA3uxYscXYxWlWAoO7X3Ta7Rpafh5PMgEhrX9T1zbEYyn6iatBMiego+GJYe5qObs4JwRYFm9Inp9DLUkoRMIWflSXZRPypDA3OADGhpNKUJCiUhSiXCg5DUkWF/wBQy0TGmnFSVpRWoBTkAlkrcMQMZLeIjLVr3SeZPcEk/wBOzAAuaoBawAAKa0fDqSkLT+gtKLbskwdxLgMyUE/GSEfpBIsrlBcEbB2LE3BteNfhvDppmGcFfDYAkqKimlmSSS7qIJG5BwI7LWcJM+QEOkVKMxKRdJchym7iosW/3bRzznJZVezOmKhLG+Vao8+4VwtE1Ur4q2CkvSlA+VNdNTEAYLkh73jtqAjTH4VLKK02SSH5R25r2qfEYi+HzJANxQvlP9wY3TuUMdjlo1tAXRQSaLkJdgFEWL+IA6tHpx4Jz1ex4mTj+SVJa7EE68pS1ATMoIVMYAvyhNLmxtfbLCAp6EEBk0khsZsxe/cRuTeHGbLCUAOkEkkXU3Q+bNF69ESUkpZQTQhLbnB8mv3zG0eHhDZGeTLOaq9NPPNzmp+jMtICgcVFnS13SGb8eBOJaYFALXA2BGBcnrgG/WNfiPxE2U4O4LtcW8M9W3jPnqSpGKSAE0gk1G7qL4dwGFrRo8VKzOGW24P7nOTJb2Fj1sIrMg055ahdrv8A4vBmu0xQbjdny5GwaB5iai1NJ/j3tHNkZ3YI+qMXVJBXSbDqGMA6yQBuWG5HoW9feDdaedmZvzyiviWpXOo+IoqTLQmUklhShJ5UjwcxjWlnXz06o5rVIv8AvApjanhgoJYOKTYFwSD0tgXEY60tGsHoJu2QUb/wB7Cw8IUSAfpucti+8M/5+0WIksAGxcMLs1yA48i48oYqs3T79/zeJzVJqNKSE7Aqci25a974iCQ/bxhGw0PCYNm7lw21mL+vp3hCACaEPEggs+zs/fLQ0vf1giQgE/v9YlsGX6cE7OW/DGsnSEgKSCGYkdG37XgXh6bvY5ziOn0HDpSkJMxRlrBU6lB0lJamkAVZJfa4beMmLfoZM6XW/KASR8qQkCwAsLDHq+8dDwDhAXexKUrC0HcGxApUCGcEG1+t4nNky0JJSCagyVXc3u4wBZ2z9Ys/pvWLTN5RzHkUwZRCiMHYhveMc0W4vlKxyUJKzp9DKlFCSEfEZLJSp6HTcAF+ZNlfNuPCNLTzJSSeeWkqCpZl0OQ6anSTlNiLk3iM8mXSQqhTLDvUcs5JH+0+sY0xXxVBJSywSxAY7EAdzb1ieD4acotvZ+WVxmfHGSS30+fbsaenkmbLn6UlQnIKlpDfpeqh25wKgzdbRD+ntYZKFS+ZlAsxuDlx06H+Iok/EC0GsuFGlRTzUqHMCNx6xv6vh6KkTFE/9wByKUurBLbOzx62DAoKpq7/ACeHxWacpXidNfh/XzUbXaP4qFTiGQ5YixF0gEpdjkuf9ogWTIoeoAlJuHGxv4wYqYQkUGmlwQGLhTVBVri0aGr06CkLSq6hsG5lBVV+hAUG7R0QvHo9jiyJZ/eW9W+/rXn/ADLlcQCC+SkGl7B7hz12gVfECuaJijcBgL3LdOlyWHSFMkCkli/23+0BSVS0rJmFQSAbJ3Ow7D9o3nCNN0cuPNkbUU61v59wvRGqoTDY7s7GzOehAZu8C/8ASk3WylB8Dlu+AfN3gPVcUCeWWLXy6ip292AFvvFo1UxZC63pd0kBIBvZrdh6RyZNFoejgqVKWtdf79PgAf1DxJKgmXKlJl0l6t3LfMdo59boBrZRJJcKBIFmYi3ffyi/VF1huW58ukRmynA5g6Hwl1F+2+9yWtHDkgkenhzyfx+X4Oc4o6Vn1JPv7wBVa943eIyEuOqtlbPZuvn3jLmIlhKnKiq1OGa7uPRmjOzRSMtT+G7mMxaY1J80Mwx45MZk03i4FFUNDw0agKHq2t6dW38ojDwjcUOIIMtJl1mYTNKyDLKT8tINdeC5cU5s8Vy0PACFLg/Tacvax2tZxFKA36R6Rr6KUPhlVYCgoD4dKnUliSur5WBYM73jKcgZbo5FD1Ehdmtbu+3SOgVPCmV0SyacNk7RjuFOX5M0uCos9IqCb+g8tlpdYiWq1TF/mwxs3cRlF+9qOUZez9177mtpNWoWLg5A6Edty4EdV/T2jpBmUlUxdITlNySo3GBbp28cKXMSsJISkE2Khayma2AWfGxjokrJFIUWQ4UxDMwSCOt2t9I1aTOeLe97befUtm8Smm1Uu5JpSkAjAvYFJLDLG0VaWUf7jYliO7DPS31ijS6Shaq1hma13cVDa20FaW526x6nDwitkeJxmSdW3r8Ta0ekC2By/wBfo33gvXL5ksXpSACQxFNvMWceMVaRdFwQWByPIW9Iulpq6fSOqtTzXlfLXV/sU/6lmsMFyO9QLjz9oM02pCVJUxICS1nv+zwPOSbY/PpEpSLE5a7M8JxTQo5ZKVpls8pUk9egHdoxeIyrlxcMWTiN2VOSAsslyk+KT0DnFo5HX6wlRBfpCT3RUo7NbsF4lqSsBNeC4SzDxDBtzE+DLlhK5ajUpbWSDUM/qa9yLfhEmgEjAvk48zmLNXxAoqZRALFtwWb9/WOLLHoj0eHm4+89enqQ12homUnYFW4JbrY37QMdYkZJACVBkkAlSklqiwsFZ3aKdWpZQFKJAN2KrkG45doAQjIuxS4FldCz7RxSmup6MYyT00M/jGoUSQq5u3NUzOzFyCHbyDRhSlqJACSoktSEkkk2AAGT0aNPWknL29hASpJKS3sWIjLRG6le5l61V7Y2/mBpqnAJSBYJBAYEpZyf7lMb/wDIGLtSimx+8CqJxdsgbXZyPQegjaOxZGGicxIBsQbAuH3AJFwLguPKzi8RiwIxclSUrBArSlQICwwUAXZQCnAO7HzimJCEb0TQmCk3SAALEkm4JcBgS7MGJHiezVSxbOCS192v5sPSD5MsMKnDscWKQ97+DDzvGcpUaRjYklRD7Ow79Q0aGkIsE3JvcBmILgA58ukWy5BUyUDa5azOGKstgXH3iSQqXSU1JWkgpINJGWIIHWME+bQ0lBRVsv4aOcpVLUxBSQmkGpuV6rAOEu12xdo0J/C1ECiXW16UAKIB75UPG/XEc5xCb8lFQKQGuzKGGI8B6QuFVAlSpplsFEKIUQSlDhDC4JISmo2D3iJQlvY1OMbo29Bo5oVypKw7EeNhks/aPSuG6KQEpUuaNqqaSNwHN3Lvs1o8t4R/UAKzVLBUs1EhRBdNwo7Zv6x6FpdZJ+CCUglQqW6yo3Tz1KAF37Rm55VNRe3Y09lhcHKO/cOmaI1p+GFEJVUVKUk1OzkAWSlr3vzXxFUxJSspZ26dwPa8Q0mvloW8sOCmzgehALC1vKOg4ZrZc4MtCQf7gWIItgDqN49XhMz5bq19zw+N4WMnyqSTb+K/Bn6NJYuCCcPYMCxvvtBmkmXY+uzwVP0cuh0LKwVMylDId/z/ADCk6gJFLguLnBBAyCQ53tHpwycytHhZuFUJKLYSUPtAwNJs7wQJhId+38xQpDXHbGcfnpFJnNLG0wQTSCUuQ9yc4uHHjGFxnS0qLfqAIBbCg/7d+0dN/pgosFMo3UC4a+H8/O8B6bQgrZQSoAFOb5JBSXwCGZtxGGSaTs7cGCTSi18Gcr/05RBVzAXBFJdxs27vmLF6SXJTVNdazdKSSwd7rwc2zl+0av8AU2tmadIKZiKlpAUG5kgMLvjtHLq4opfMVGpR+azd3GA/WPOm3Lc9SMYY/wBK1XqD8R15sU8tIGbktgtjP13jE4lxhashIOTSAH8x4+wi3iQWZjlJNjY2Js3W19+0CTUukmw/VgE47CwvHNJpPY6o242wZWre3v8AvAupnqDjAbpny84o1OouWt9/TwMBzpvcttFKNlKJXNWTkwMYvVcE3t9+p8j6RQY2RQnhoeFDAhEkiIxfp0ObwM6Iq2E6XTqUAE56QdJayS5ZxsbbMdr3bEPpplBAptuOr9/CNzhgStVRQmlYpqYEoIYHAYm4PW8ck5v0O/HGK0ZGVJ+FKLrdSmYCzJuSX9vWKEAnN/GNPVgu1lJuA6QCAcfvk7xVJ0asAXOCTZo1x0lbPN4qTlLlj00BEcPMxKx/aPiDP6QXDhJNx5W2geZIUpCEFCQEuXu5Kjd+0dJp0VJooQaAvmbmUosHBe7WsNg/WM5UhXS3WKWO9TKWdpcqfb9yvh/CghL26kAh7Fn929ekaE3VK+QiwOB1hhKIa2Q7djgxomTMTz/DYEC9JY0tfx6+JiuVb6GDyT1STC0zQQgoSUkAVXepTMSLBnG1973jc4bKmzCCbbuzPdy3rGdwBXxJiWSzZLOG3cGzN+PHXatSpayAKUquLAAghnx2jqxR1SSOHLkcYucpNq+gZwnUS0WZmGMu3RQx08hAs+WCpTDJ3Lmzt0bx7wPMSyQQq6rFN8ffEFoDNseoN/OOxRS1Rw5M0ppRlVL9/OwMnVEBnGx/PrBGnnBQCaCVFmIza/y9D+ZixE0A3Sk4qUQ7gb2a4iKuIKSpRYJYOoi5OwAPdx6QNtqq+5eOEFJS5r6VX8+bhuqSkS0oW5mpDgEhNQ7m4YeLxg8R19JCSPh9SWJsSAyhcjPewgHXa4qJd79z2Z+uI5zWzje5Y+j/AIIwniaWp1x4uLdQX9L7/cH42FTFqmKUqlnIcqBUA2AOUMXB7mMaYsBgk2ue19/SLNU6ne/bw+/aBSgUFrKF/EBnfYf5jy6cHqemnHKrou1erJHyjsqolQJyw6ZtGBPnOf7b5gv46hgqF9i2P8+8BzwARt9YXKhpsGmnYsX/AMwHMAgzUv3LZPS4GfEj1gExcUUVqEVGLViKzGiBhEiVLMuYVTClaafhoCHC3LKdT8lIvgvA0PDoAcOWD3IDkDcgOH8HEMks0VBUkTDSh3JCKziwapJIJADVDLw2luWgcRfILKEJ7HVBU7NlCwLs7M9s9Y0NKqkJCFb1M5D9HD3VkeAEPK1+nVJQgySFgqqmBQBWCzWaxF77uI1eGy9KCktMDEO7EnGLZAct27xySlyrY7Yw59U1/ARr01kUUglisklwq/Knak+B27xUZJS6UKq3JYslrghRwbHt47D6uWRUpDUhTOFXTuHINyf3hS+ITTSK1KsxSbtewc+Rh44yS0ehjxE8bdSVPt4t+u5tyOHLSlKSoJcVAFWKgHtkWzbaJTZKAGcE39bXNsWxE9ZxJEwCiXSwdRquSAA5O46D6w0+X8UGbUlNISkgu5LNZtrdo7MWRte8eXxWCEW/Z+evnjql6ZTBRHIpRAVYA0s4HqPWCE6gcxUKh+lGwwPYDMV6REtw9Sj0FsXudh3i8lMxfKwJLJGAf2jRxi2cd5FG1u39Q3hfEWUAgBABwLnzVk+EdTrEKUPiJHKUpckjJGw9PeOTlTUpJcB3bLt6WMd8tUtGid6gGO3kH7VRspLHy0YezeaM1Lpr9DGkEgubNscnwg/UTksCCC46/eMmXNTMcOd8B+bveBZhPfcg7Pa3rtHTJrezz4RbTikac3VlIHiYuRPStOMyzcG9Sb4945riU1QEsizgPs5JYkj7+EPN1qJSwQtSQAioEtkXKbXN3H/LxjlycSq0R6fD8G1KpP0/BPiOpGPmYWPnf6nzjm9fMcEX6xpvyr3IBWkk2KXY2zZ6vKOeWSpQAFyQ17XiZcRGS0JXCZISXMMhTXBwU3pdNw5CvO3djEuMTCsqKLEpelIsW5ixvYMT5QLqUUqq6l2Zm6hukWzZalJNgMGzNSoAhy+cRxZNXZ6eFuMXFGVMlul3v7DAtGZMqBL+G0as0gf7erY7fvGbrUl6ncnP7/eI60WnYBPL+UURfML2P5eIqklnF2DqYHlDs5LYuP8A5DeNUMoMVmLDFZikDEIaJLZ7O3cgn1AG8NDJIJESEPLEWoSH7Dr94mzsUdC+RPIIaNL/AFqi1wwwAPzOYzp1SaawpLgKFQIqScKD5B6xBKmNohx1NObTQ63Sa4FQKjYtylyzbAfpF4OmJSFLVMdVSKUUFjUoChVrEOUhgGIUQGZ449ClJWFVMoMeUhx4sbHt6xtJ46oFKilBsAmpIUEqDFwP0sWNh7xhLmi04miUJxfO/p+TQ+KJKwhwpYdKnNgq7BvQRYqYoOm9T4ZV6dx2jnFyVoJMwOSAsF7spi/vv/npOC61VKkKV/2wkEkjqRg/+7q0HO4+8nZKwxyXBqvTz5bligsS6rgG1WxLO3oYDE9YBL4cPYCzQZxCdLlS0soKWwNQcFiQMA8pYH1jM4lxAmWgJRShVTHcgKYscG/0MX7eU9UjD/RjBNSeyut/kHS9QWqcm7f46x1/AeLfG083SqVS7KTMNjUCLX2cefpHlatSQHe/bEbWk4iZihSBLQkJLEj9N1lwBlRUcbgXic7k47k8NihGf6d/PPgdCNQqVMpKj/a9gX3cOW840ZeompQVTByVAG91XAdIa93uHjG1XF5E9RKyRUkYJFSh81TYcgXHeKVcWSoUpSoIQE0lLKYElns5AvjaIjxeWkn2s0l/isKbku9VvsbOr4kgClQqFigvSru3YsdukV69CdRKExrJQAmnIIQ6qr3DtbNix2jG1aZauYKILHLF+WzBwwLH38IF1PHkqRQhLJSXUgl3szg7W6vgQ5zlOnEmGCOO1Pbp52/o2uD8aoS0xKSEGkEg1AKBBsMikm5dmjJ4vplSV1ErVgu1i7EEHdwUnzjFna6XTQgndlEXFQ5hls2Bi/R8bV8FUqral8ikEGlm63hRhJS5x5pxcFDywzWakGkAvk43NyB1EDr1NL0Hchxg5GO4PvAep1BZAuyU/M7hRdRqZuS1KW/2vvEUzRS/QvcfX2jfocdU9C7VTAU3VcO2fTxuYyJswnPT6RZMm3N7QOki7nuPFoaQ0Vgudzn2Dk+TP5Q2WFvEwwEVrPfyi6KCeKaIyJi5ZXLWUlq5awtBsC6VDIvnsRtAMOTEkqDGzksxc8rHYYL4vFk9BLQAEkKBJBJDEUkEgAkhi4ANuvWGaGh4QiuUYvEwefWBUmJrU8DR2QyUgkqcNg7NjaKkJN+2T08TDzpdJIqSpm5klwXD2iCpZGQQSAQ4IsQ4PgReFVDlLmpl8o7e8E0l6QN7HrAMtBMGy5vXqPG2WMRLsa402dDInASiFMogBgbnlYBmDgAZeL52qpkhKlAmqurJLBwANkhgQO8YkrWUgK/UXcgsc2imbqVGwU4VdQ3LvvmOP2LbPShOMYV1Nrh2ulA86ApSqkpStIUEhYArZwH/ALb2Ic93nmWhDoCCSoJCSoVqASDUqXs7gMNwXxHNmbzWt+dcxuabXzEmtKcJJBIBpBZyOt2bxipxa/i6OeMk+z9asYaZwVpQbn5aSWJY48CCLYiKnQkpY1FrmwSR8zva9s4aG1vE5k0hVZqAJyeUDq/rvFMwmq7kshZcczs6ifMnMEebqROEXdCVMUBcgAkXObdstBUmczlRHOkAMrGWHQfzGXOl1M9QJD3c3J5QA1gQUgZy/aL9VypTLNqXfxJdvEY9toppaImNqLZPiGtaYycAfZv2gNUwgXJve3pFWqW5xf8APzygg8XUNOdPRLI+IJnxKB8QEJppC807t1jojFHnzk2DfFdyGSAMd7fVor08+kub2IZyNiAX7Fj5NFQVeFPmVKJ6lzgXPzMAAAHdgBYWi0iQ4ay3k3fx6f5i3TEhlEpy1JNzZ3I/t2frGSFQ9cLlFQfOmVqUSAlyTSAwDl2SOgwIpUoY/CYH+IYZ4KFRZMJFi4sDcNYhx5EEHzhaiSUEAlJdKVcqkqDKAIBKSWUHYjILgxBCCSAMkgAdyWEPNllKilQYpJSR0ILEesUBEHP56QkM93a+LnFvdoaFAJjiHhmh4CWDQ4MSQASkOE4BUamDn5izm3YbYh2TR+qurDCmluru79oZqmJKwAbXcX7XcN6ekTXMqyXs3kLAeWIpJhQqLUy2uJiZb+YlqpksolBCSFhJ+Kon5llaiKQ9gEUDa7xUtSWSwLsanIuqo/LawppsXu/VoGilkZd8QnPRhBC0GgElgsEi+QCx8L7GAkqxEmiGjpU3uFSgKSScbNnaCpKlKs7AXcenkYAExmNxsf3+kOrUEl++PfEQ4NmntIqjcRIlkFlglIZTEuUvdjhRuT6RBOoSoAqdJRhRyQkYdr5L+MYv+oAO8OvVVZjP2D9TZcVFLRIJ1WpBWVJDA3psB4NskbCBpk0qJUcm/rFBhiY3jBI4smRt2TMyGqit4TxZzFhXbF7fd/tDzJ1SUJpSKAQ4DKU6ip1n9RDsOwAiClbbOSMPdslnOB79TEYCaJqlkZDeNjfFoj9f8v8AaC+JcTmahQVOUVrACazmlCQlKejADo9y5MCAw32ErrUUOB3+v52iQIFJD1AucMGPK38wyC2Pxw0IBmhRp8IlSFJmiaZtdB+AJaQqqY9gt7hLPiM5oCb1ojDw759tm8bXtDQCHEPCAhztb+bm/wBB5QCYOqYClIpAIJdQqdTswLlrMWYDJd7NanWKTLVKSf8AtrUlShSHKkBQSXyGqVYG7wPTZ/KFDNBRdqZyVU0oCKUhJYqNZDus1EsTawYWxFMNDGPDxOqrNRVygF3sAzMzn9LXs3opKUk8xIDKLgPcJJSGcWKmD7O92aEOyIMSrhLkqBAKSCoAgEEOFYI6g7REdfbw94ClJk1KsLnvbB7dbNDKJf8APrEYdIfH42YAsUWFYpAp5nJKnNwQGS2LEEv3iPxC3SzWsSCXv1/xEU9/zpAIsM000sGcqekVXADVZa2MZiEK/rf9vvFslKWVWVDlNFIBdThqnIZLPe/hALYqhPDRJCiMdCLgHIIOfHO0ADQ4hnh4QhRYyacmp/lpFNLZqqd3a1PntEAN/wAvDQCLELYEMDU1yHIYvynbv2iMOTfptZ+jHfx9YaARMkMzF3N3sQwYUtl3u+8MDEYUAiSYcgjORkGIxNRFmBdruXBLm4DBgzBnNwS92AIcLLFLliQSHsSHAJGHAUq/c9YaHU2z4GerB/J3bs0KAQFE5KQVAKVSCbqYlu7C5iEKGaFvJR+qurtTS3TNT+TRApsC4u9ruPGzX+0NChjoUKJLQzdw4P53ceUMD2hDQokAGzf2bx/iIw9m7+0ADRNUwkvv4AdsCIQoBjwolKKX5gSGOCAXY0m4NgWJG4cOMxGABwIci/XvDA/nT8+8OE2fYN7u30MAhocQ0SgEJoaDeKamXMWFSpKZKaUgoSpShUkMpTqvzG7bQHAKyxGoUEqQFKCV01JBISqlymoYLOWfDxYaTLDJAWmoqUV/OFFASlKGsU8xzcHtA4EWSJlKgqlKmINKg6S2ygDcQCZCLhRRer4lQYuKKGLuM1PS12Z4pEOQ3tuDkPtAJiiyVLqLOBYnmISOVJUzncswG5IG8QhxCATQ8G6rQUSpUz4ktXxa+RKnXLoLf9wNyvkdRAlRZnLOSA9nLOW6lh6CAm72GaJIDkAlg+S7DuWvbtDNDwABQwhQoZqKJn5R4n6CFCgYIjCh4UAxQbp//BN/5Sv/ANIUKAUtvp+QKFChQFCh4UKAQoK4r/55v/qL/wDsYUKAXUGESO35uYUKEAhCMKFAIdOfMQ0KFAIeHMKFAIsl7+EMIUKARPaIwoUIBxFkrfwP0MKFAyXsf//Z"/>
          <p:cNvSpPr>
            <a:spLocks noChangeAspect="1" noChangeArrowheads="1"/>
          </p:cNvSpPr>
          <p:nvPr/>
        </p:nvSpPr>
        <p:spPr bwMode="auto">
          <a:xfrm>
            <a:off x="155575" y="-2484438"/>
            <a:ext cx="51530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SEhUUExQVFhUVFxcVFxUXFhgYGBgZFBcXGBcaFhccHCggGBwlHBgVITIhJSkrLi4uGB8zODMsNyotLisBCgoKDg0OGxAQGzQmHyQsLCwsLC8sLCwsLC8sLCw0LCwsLCwsLCwsLCwsLCwsNCwsLCwsNCwsLCwsLCwsLCwsLP/AABEIAOEA4AMBIgACEQEDEQH/xAAbAAABBQEBAAAAAAAAAAAAAAAEAAECAwUGB//EADsQAAECBQIEBAUDAwMDBQAAAAECEQADEiExBEEFIlFhcYGRoRMyscHwQtHhBlLxFGJyFSMzc4KSssP/xAAZAQADAQEBAAAAAAAAAAAAAAAAAQIDBAX/xAAuEQACAgECBQEHBAMAAAAAAAAAAQIRAyExBBJBYfBREyJxgZGhsTLB0fEFFOH/2gAMAwEAAhEDEQA/APFYaHhoRoKFCh0tu+Ng99t/eAQ0JoktJDP0cYwfCIwCGhRMKFLUh3BqcuAAXDOzFwcPaLJsilCFVJNYUaQp1JpVSy0tyks46giARSIJl8QmJlKkhahKWpK1IflKkPSSOocwPLS5AcByA5sA5yTsInqAkEANYUqILhRBPMk9CGhgyuFCAh2hDIxJayWdrBgyQLXN2HMb5N4cCIqEAUOmWWKgCQGcs4Dlg+wc9YhEgo3Dm+R1brEpM5SCSlRSSFJJBIJSsFKgexSSCNwYYisD2hok0JoAGhARMIiaZJyQWch9nGz+Y9RCsRS0O0E/BEVrRBYrKGhRMiIGGMQS+PGGiRV+C3sIaGMu0Oo+HMQulCqVBVK0BaC2ykGyh2MUKMKLdNIVMUEIDqOB1YPALTcUEa1cs0fDQpLISF1KqqmAc6k2FKSbhN26mByGsQxENEmgjDRJRFmDWvd3Lm/azW7RGAQoUKHgAaFDw8tTEFgWILEOC3UbiARGHi7RatclYXLLKDgFgfmSUmxBGCYpAgAcRMoIA79+7X6Q1LQUAGBd3cMPmFISXI6F7f8AE+abLSAwIL0+krUgEhCVqCa1A0pchyW2DuWiB05DEggKdiRYsWLHe8aqZ0wyUyVTCZQUZiUMaUrUKVG4F2Aw4hOSRLT6Gfq9DRMmy0zpakyyohYUQiZQWBl2uSCSH2eAgmNCXpKizt0O3mdou/0Bqa2WtuwyOvWE8iJSM1SSTfoB5JAA9gII02l3LEDYnPu8XmVnZsGCdOgEDIvdg5u12e/haJcvQNEBy9PYRbM0xZrs5LbOWct1sPQQfLk28LmJqlviKRjKepkKQQIHUlxG1M0Lxn6uVTBZcdQBCykuGcPkA5DYO/fY3ihouWInPk2cO1nJDMSCWyeh9DF2Wo6WDQomViwYWe4yXve8QihE5SAXdVLAkWJcjCbYfrDyZYU7rCWSohwouRcJFILEmzm17kRbxKTLRMUmTMM2WGpmFBlkukE8hJIYkjuzwM8AtycKGh2iTUIm1rRWpYVTTKAKwVgBJpZLvQAlnwLCBoUSSprjuMPkNAKiMKFDkekADQ474homEht32tbu5e220AEYnJAcPjeGaCkyHDjG8JsaKsfaFJUxy23k+8Fq0pt0aJI0JYnI/P4iOZUHNTH02mBWXFhd+3WNBRGDsLAWz1fAvDCcybBJdwSALsSHbbr5eEVol1qZZa4uxwcknt4XaOe3J6lvqSRLIDsObc3LWx7esOFKASU2OxHe3394NRJCbHAcBnY3LHwjXTwklDlJYM5F7lyA2HuIb03OdzV6GNK0ZmoKuwJNm3Byw2PnaFptOQxbAIAbuT55jsBw1HwBLkpUVAArSVWJcYDOWqfteBhIwEhNhcU74Nr9M/SFilYs8uXU5xMgud3+3jF0iSb2t0b1je0HDPieRNgLnu/TGesW6oVBRQAgJQykuEi6mYAl1bY74EdKV6I5r0tnNztOSHADY/B5xmayQ7Xdtv2jo5igR/b9MZ8H8YrnSAliaTZh55tEuzaDOKXLZyRnEDqTG1rJMZ02Q37xSZv8DPUIjBE85t/HlFBjRMkeYljvgG4bIB6m1/8AGIjCicmaUKCkllJIUD0KS4PrDENE0zVBrnlLpvg2uOhsPSFNkqSwUkpJCVBwzpUApJHYggg94hEm244PWJTVAqJSClJJZJLkB7Alg7DdhEIcwCLVahRQEWpSSRyh3OSSznYeQiqFE0Jx98ecAUMhL2Fz0GYdukWSakkFJIIwQ4PkRBcqSWYPmwf6DeJboYIZR9Y1tCwLNUCQCHA3uxYscXYxWlWAoO7X3Ta7Rpafh5PMgEhrX9T1zbEYyn6iatBMiego+GJYe5qObs4JwRYFm9Inp9DLUkoRMIWflSXZRPypDA3OADGhpNKUJCiUhSiXCg5DUkWF/wBQy0TGmnFSVpRWoBTkAlkrcMQMZLeIjLVr3SeZPcEk/wBOzAAuaoBawAAKa0fDqSkLT+gtKLbskwdxLgMyUE/GSEfpBIsrlBcEbB2LE3BteNfhvDppmGcFfDYAkqKimlmSSS7qIJG5BwI7LWcJM+QEOkVKMxKRdJchym7iosW/3bRzznJZVezOmKhLG+Vao8+4VwtE1Ur4q2CkvSlA+VNdNTEAYLkh73jtqAjTH4VLKK02SSH5R25r2qfEYi+HzJANxQvlP9wY3TuUMdjlo1tAXRQSaLkJdgFEWL+IA6tHpx4Jz1ex4mTj+SVJa7EE68pS1ATMoIVMYAvyhNLmxtfbLCAp6EEBk0khsZsxe/cRuTeHGbLCUAOkEkkXU3Q+bNF69ESUkpZQTQhLbnB8mv3zG0eHhDZGeTLOaq9NPPNzmp+jMtICgcVFnS13SGb8eBOJaYFALXA2BGBcnrgG/WNfiPxE2U4O4LtcW8M9W3jPnqSpGKSAE0gk1G7qL4dwGFrRo8VKzOGW24P7nOTJb2Fj1sIrMg055ahdrv8A4vBmu0xQbjdny5GwaB5iai1NJ/j3tHNkZ3YI+qMXVJBXSbDqGMA6yQBuWG5HoW9feDdaedmZvzyiviWpXOo+IoqTLQmUklhShJ5UjwcxjWlnXz06o5rVIv8AvApjanhgoJYOKTYFwSD0tgXEY60tGsHoJu2QUb/wB7Cw8IUSAfpucti+8M/5+0WIksAGxcMLs1yA48i48oYqs3T79/zeJzVJqNKSE7Aqci25a974iCQ/bxhGw0PCYNm7lw21mL+vp3hCACaEPEggs+zs/fLQ0vf1giQgE/v9YlsGX6cE7OW/DGsnSEgKSCGYkdG37XgXh6bvY5ziOn0HDpSkJMxRlrBU6lB0lJamkAVZJfa4beMmLfoZM6XW/KASR8qQkCwAsLDHq+8dDwDhAXexKUrC0HcGxApUCGcEG1+t4nNky0JJSCagyVXc3u4wBZ2z9Ys/pvWLTN5RzHkUwZRCiMHYhveMc0W4vlKxyUJKzp9DKlFCSEfEZLJSp6HTcAF+ZNlfNuPCNLTzJSSeeWkqCpZl0OQ6anSTlNiLk3iM8mXSQqhTLDvUcs5JH+0+sY0xXxVBJSywSxAY7EAdzb1ieD4acotvZ+WVxmfHGSS30+fbsaenkmbLn6UlQnIKlpDfpeqh25wKgzdbRD+ntYZKFS+ZlAsxuDlx06H+Iok/EC0GsuFGlRTzUqHMCNx6xv6vh6KkTFE/9wByKUurBLbOzx62DAoKpq7/ACeHxWacpXidNfh/XzUbXaP4qFTiGQ5YixF0gEpdjkuf9ogWTIoeoAlJuHGxv4wYqYQkUGmlwQGLhTVBVri0aGr06CkLSq6hsG5lBVV+hAUG7R0QvHo9jiyJZ/eW9W+/rXn/ADLlcQCC+SkGl7B7hz12gVfECuaJijcBgL3LdOlyWHSFMkCkli/23+0BSVS0rJmFQSAbJ3Ow7D9o3nCNN0cuPNkbUU61v59wvRGqoTDY7s7GzOehAZu8C/8ASk3WylB8Dlu+AfN3gPVcUCeWWLXy6ip292AFvvFo1UxZC63pd0kBIBvZrdh6RyZNFoejgqVKWtdf79PgAf1DxJKgmXKlJl0l6t3LfMdo59boBrZRJJcKBIFmYi3ffyi/VF1huW58ukRmynA5g6Hwl1F+2+9yWtHDkgkenhzyfx+X4Oc4o6Vn1JPv7wBVa943eIyEuOqtlbPZuvn3jLmIlhKnKiq1OGa7uPRmjOzRSMtT+G7mMxaY1J80Mwx45MZk03i4FFUNDw0agKHq2t6dW38ojDwjcUOIIMtJl1mYTNKyDLKT8tINdeC5cU5s8Vy0PACFLg/Tacvax2tZxFKA36R6Rr6KUPhlVYCgoD4dKnUliSur5WBYM73jKcgZbo5FD1Ehdmtbu+3SOgVPCmV0SyacNk7RjuFOX5M0uCos9IqCb+g8tlpdYiWq1TF/mwxs3cRlF+9qOUZez9177mtpNWoWLg5A6Edty4EdV/T2jpBmUlUxdITlNySo3GBbp28cKXMSsJISkE2Khayma2AWfGxjokrJFIUWQ4UxDMwSCOt2t9I1aTOeLe97befUtm8Smm1Uu5JpSkAjAvYFJLDLG0VaWUf7jYliO7DPS31ijS6Shaq1hma13cVDa20FaW526x6nDwitkeJxmSdW3r8Ta0ekC2By/wBfo33gvXL5ksXpSACQxFNvMWceMVaRdFwQWByPIW9Iulpq6fSOqtTzXlfLXV/sU/6lmsMFyO9QLjz9oM02pCVJUxICS1nv+zwPOSbY/PpEpSLE5a7M8JxTQo5ZKVpls8pUk9egHdoxeIyrlxcMWTiN2VOSAsslyk+KT0DnFo5HX6wlRBfpCT3RUo7NbsF4lqSsBNeC4SzDxDBtzE+DLlhK5ajUpbWSDUM/qa9yLfhEmgEjAvk48zmLNXxAoqZRALFtwWb9/WOLLHoj0eHm4+89enqQ12homUnYFW4JbrY37QMdYkZJACVBkkAlSklqiwsFZ3aKdWpZQFKJAN2KrkG45doAQjIuxS4FldCz7RxSmup6MYyT00M/jGoUSQq5u3NUzOzFyCHbyDRhSlqJACSoktSEkkk2AAGT0aNPWknL29hASpJKS3sWIjLRG6le5l61V7Y2/mBpqnAJSBYJBAYEpZyf7lMb/wDIGLtSimx+8CqJxdsgbXZyPQegjaOxZGGicxIBsQbAuH3AJFwLguPKzi8RiwIxclSUrBArSlQICwwUAXZQCnAO7HzimJCEb0TQmCk3SAALEkm4JcBgS7MGJHiezVSxbOCS192v5sPSD5MsMKnDscWKQ97+DDzvGcpUaRjYklRD7Ow79Q0aGkIsE3JvcBmILgA58ukWy5BUyUDa5azOGKstgXH3iSQqXSU1JWkgpINJGWIIHWME+bQ0lBRVsv4aOcpVLUxBSQmkGpuV6rAOEu12xdo0J/C1ECiXW16UAKIB75UPG/XEc5xCb8lFQKQGuzKGGI8B6QuFVAlSpplsFEKIUQSlDhDC4JISmo2D3iJQlvY1OMbo29Bo5oVypKw7EeNhks/aPSuG6KQEpUuaNqqaSNwHN3Lvs1o8t4R/UAKzVLBUs1EhRBdNwo7Zv6x6FpdZJ+CCUglQqW6yo3Tz1KAF37Rm55VNRe3Y09lhcHKO/cOmaI1p+GFEJVUVKUk1OzkAWSlr3vzXxFUxJSspZ26dwPa8Q0mvloW8sOCmzgehALC1vKOg4ZrZc4MtCQf7gWIItgDqN49XhMz5bq19zw+N4WMnyqSTb+K/Bn6NJYuCCcPYMCxvvtBmkmXY+uzwVP0cuh0LKwVMylDId/z/ADCk6gJFLguLnBBAyCQ53tHpwycytHhZuFUJKLYSUPtAwNJs7wQJhId+38xQpDXHbGcfnpFJnNLG0wQTSCUuQ9yc4uHHjGFxnS0qLfqAIBbCg/7d+0dN/pgosFMo3UC4a+H8/O8B6bQgrZQSoAFOb5JBSXwCGZtxGGSaTs7cGCTSi18Gcr/05RBVzAXBFJdxs27vmLF6SXJTVNdazdKSSwd7rwc2zl+0av8AU2tmadIKZiKlpAUG5kgMLvjtHLq4opfMVGpR+azd3GA/WPOm3Lc9SMYY/wBK1XqD8R15sU8tIGbktgtjP13jE4lxhashIOTSAH8x4+wi3iQWZjlJNjY2Js3W19+0CTUukmw/VgE47CwvHNJpPY6o242wZWre3v8AvAupnqDjAbpny84o1OouWt9/TwMBzpvcttFKNlKJXNWTkwMYvVcE3t9+p8j6RQY2RQnhoeFDAhEkiIxfp0ObwM6Iq2E6XTqUAE56QdJayS5ZxsbbMdr3bEPpplBAptuOr9/CNzhgStVRQmlYpqYEoIYHAYm4PW8ck5v0O/HGK0ZGVJ+FKLrdSmYCzJuSX9vWKEAnN/GNPVgu1lJuA6QCAcfvk7xVJ0asAXOCTZo1x0lbPN4qTlLlj00BEcPMxKx/aPiDP6QXDhJNx5W2geZIUpCEFCQEuXu5Kjd+0dJp0VJooQaAvmbmUosHBe7WsNg/WM5UhXS3WKWO9TKWdpcqfb9yvh/CghL26kAh7Fn929ekaE3VK+QiwOB1hhKIa2Q7djgxomTMTz/DYEC9JY0tfx6+JiuVb6GDyT1STC0zQQgoSUkAVXepTMSLBnG1973jc4bKmzCCbbuzPdy3rGdwBXxJiWSzZLOG3cGzN+PHXatSpayAKUquLAAghnx2jqxR1SSOHLkcYucpNq+gZwnUS0WZmGMu3RQx08hAs+WCpTDJ3Lmzt0bx7wPMSyQQq6rFN8ffEFoDNseoN/OOxRS1Rw5M0ppRlVL9/OwMnVEBnGx/PrBGnnBQCaCVFmIza/y9D+ZixE0A3Sk4qUQ7gb2a4iKuIKSpRYJYOoi5OwAPdx6QNtqq+5eOEFJS5r6VX8+bhuqSkS0oW5mpDgEhNQ7m4YeLxg8R19JCSPh9SWJsSAyhcjPewgHXa4qJd79z2Z+uI5zWzje5Y+j/AIIwniaWp1x4uLdQX9L7/cH42FTFqmKUqlnIcqBUA2AOUMXB7mMaYsBgk2ue19/SLNU6ne/bw+/aBSgUFrKF/EBnfYf5jy6cHqemnHKrou1erJHyjsqolQJyw6ZtGBPnOf7b5gv46hgqF9i2P8+8BzwARt9YXKhpsGmnYsX/AMwHMAgzUv3LZPS4GfEj1gExcUUVqEVGLViKzGiBhEiVLMuYVTClaafhoCHC3LKdT8lIvgvA0PDoAcOWD3IDkDcgOH8HEMks0VBUkTDSh3JCKziwapJIJADVDLw2luWgcRfILKEJ7HVBU7NlCwLs7M9s9Y0NKqkJCFb1M5D9HD3VkeAEPK1+nVJQgySFgqqmBQBWCzWaxF77uI1eGy9KCktMDEO7EnGLZAct27xySlyrY7Yw59U1/ARr01kUUglisklwq/Knak+B27xUZJS6UKq3JYslrghRwbHt47D6uWRUpDUhTOFXTuHINyf3hS+ITTSK1KsxSbtewc+Rh44yS0ehjxE8bdSVPt4t+u5tyOHLSlKSoJcVAFWKgHtkWzbaJTZKAGcE39bXNsWxE9ZxJEwCiXSwdRquSAA5O46D6w0+X8UGbUlNISkgu5LNZtrdo7MWRte8eXxWCEW/Z+evnjql6ZTBRHIpRAVYA0s4HqPWCE6gcxUKh+lGwwPYDMV6REtw9Sj0FsXudh3i8lMxfKwJLJGAf2jRxi2cd5FG1u39Q3hfEWUAgBABwLnzVk+EdTrEKUPiJHKUpckjJGw9PeOTlTUpJcB3bLt6WMd8tUtGid6gGO3kH7VRspLHy0YezeaM1Lpr9DGkEgubNscnwg/UTksCCC46/eMmXNTMcOd8B+bveBZhPfcg7Pa3rtHTJrezz4RbTikac3VlIHiYuRPStOMyzcG9Sb4945riU1QEsizgPs5JYkj7+EPN1qJSwQtSQAioEtkXKbXN3H/LxjlycSq0R6fD8G1KpP0/BPiOpGPmYWPnf6nzjm9fMcEX6xpvyr3IBWkk2KXY2zZ6vKOeWSpQAFyQ17XiZcRGS0JXCZISXMMhTXBwU3pdNw5CvO3djEuMTCsqKLEpelIsW5ixvYMT5QLqUUqq6l2Zm6hukWzZalJNgMGzNSoAhy+cRxZNXZ6eFuMXFGVMlul3v7DAtGZMqBL+G0as0gf7erY7fvGbrUl6ncnP7/eI60WnYBPL+UURfML2P5eIqklnF2DqYHlDs5LYuP8A5DeNUMoMVmLDFZikDEIaJLZ7O3cgn1AG8NDJIJESEPLEWoSH7Dr94mzsUdC+RPIIaNL/AFqi1wwwAPzOYzp1SaawpLgKFQIqScKD5B6xBKmNohx1NObTQ63Sa4FQKjYtylyzbAfpF4OmJSFLVMdVSKUUFjUoChVrEOUhgGIUQGZ449ClJWFVMoMeUhx4sbHt6xtJ46oFKilBsAmpIUEqDFwP0sWNh7xhLmi04miUJxfO/p+TQ+KJKwhwpYdKnNgq7BvQRYqYoOm9T4ZV6dx2jnFyVoJMwOSAsF7spi/vv/npOC61VKkKV/2wkEkjqRg/+7q0HO4+8nZKwxyXBqvTz5bligsS6rgG1WxLO3oYDE9YBL4cPYCzQZxCdLlS0soKWwNQcFiQMA8pYH1jM4lxAmWgJRShVTHcgKYscG/0MX7eU9UjD/RjBNSeyut/kHS9QWqcm7f46x1/AeLfG083SqVS7KTMNjUCLX2cefpHlatSQHe/bEbWk4iZihSBLQkJLEj9N1lwBlRUcbgXic7k47k8NihGf6d/PPgdCNQqVMpKj/a9gX3cOW840ZeompQVTByVAG91XAdIa93uHjG1XF5E9RKyRUkYJFSh81TYcgXHeKVcWSoUpSoIQE0lLKYElns5AvjaIjxeWkn2s0l/isKbku9VvsbOr4kgClQqFigvSru3YsdukV69CdRKExrJQAmnIIQ6qr3DtbNix2jG1aZauYKILHLF+WzBwwLH38IF1PHkqRQhLJSXUgl3szg7W6vgQ5zlOnEmGCOO1Pbp52/o2uD8aoS0xKSEGkEg1AKBBsMikm5dmjJ4vplSV1ErVgu1i7EEHdwUnzjFna6XTQgndlEXFQ5hls2Bi/R8bV8FUqral8ikEGlm63hRhJS5x5pxcFDywzWakGkAvk43NyB1EDr1NL0Hchxg5GO4PvAep1BZAuyU/M7hRdRqZuS1KW/2vvEUzRS/QvcfX2jfocdU9C7VTAU3VcO2fTxuYyJswnPT6RZMm3N7QOki7nuPFoaQ0Vgudzn2Dk+TP5Q2WFvEwwEVrPfyi6KCeKaIyJi5ZXLWUlq5awtBsC6VDIvnsRtAMOTEkqDGzksxc8rHYYL4vFk9BLQAEkKBJBJDEUkEgAkhi4ANuvWGaGh4QiuUYvEwefWBUmJrU8DR2QyUgkqcNg7NjaKkJN+2T08TDzpdJIqSpm5klwXD2iCpZGQQSAQ4IsQ4PgReFVDlLmpl8o7e8E0l6QN7HrAMtBMGy5vXqPG2WMRLsa402dDInASiFMogBgbnlYBmDgAZeL52qpkhKlAmqurJLBwANkhgQO8YkrWUgK/UXcgsc2imbqVGwU4VdQ3LvvmOP2LbPShOMYV1Nrh2ulA86ApSqkpStIUEhYArZwH/ALb2Ic93nmWhDoCCSoJCSoVqASDUqXs7gMNwXxHNmbzWt+dcxuabXzEmtKcJJBIBpBZyOt2bxipxa/i6OeMk+z9asYaZwVpQbn5aSWJY48CCLYiKnQkpY1FrmwSR8zva9s4aG1vE5k0hVZqAJyeUDq/rvFMwmq7kshZcczs6ifMnMEebqROEXdCVMUBcgAkXObdstBUmczlRHOkAMrGWHQfzGXOl1M9QJD3c3J5QA1gQUgZy/aL9VypTLNqXfxJdvEY9toppaImNqLZPiGtaYycAfZv2gNUwgXJve3pFWqW5xf8APzygg8XUNOdPRLI+IJnxKB8QEJppC807t1jojFHnzk2DfFdyGSAMd7fVor08+kub2IZyNiAX7Fj5NFQVeFPmVKJ6lzgXPzMAAAHdgBYWi0iQ4ay3k3fx6f5i3TEhlEpy1JNzZ3I/t2frGSFQ9cLlFQfOmVqUSAlyTSAwDl2SOgwIpUoY/CYH+IYZ4KFRZMJFi4sDcNYhx5EEHzhaiSUEAlJdKVcqkqDKAIBKSWUHYjILgxBCCSAMkgAdyWEPNllKilQYpJSR0ILEesUBEHP56QkM93a+LnFvdoaFAJjiHhmh4CWDQ4MSQASkOE4BUamDn5izm3YbYh2TR+qurDCmluru79oZqmJKwAbXcX7XcN6ekTXMqyXs3kLAeWIpJhQqLUy2uJiZb+YlqpksolBCSFhJ+Kon5llaiKQ9gEUDa7xUtSWSwLsanIuqo/LawppsXu/VoGilkZd8QnPRhBC0GgElgsEi+QCx8L7GAkqxEmiGjpU3uFSgKSScbNnaCpKlKs7AXcenkYAExmNxsf3+kOrUEl++PfEQ4NmntIqjcRIlkFlglIZTEuUvdjhRuT6RBOoSoAqdJRhRyQkYdr5L+MYv+oAO8OvVVZjP2D9TZcVFLRIJ1WpBWVJDA3psB4NskbCBpk0qJUcm/rFBhiY3jBI4smRt2TMyGqit4TxZzFhXbF7fd/tDzJ1SUJpSKAQ4DKU6ip1n9RDsOwAiClbbOSMPdslnOB79TEYCaJqlkZDeNjfFoj9f8v8AaC+JcTmahQVOUVrACazmlCQlKejADo9y5MCAw32ErrUUOB3+v52iQIFJD1AucMGPK38wyC2Pxw0IBmhRp8IlSFJmiaZtdB+AJaQqqY9gt7hLPiM5oCb1ojDw759tm8bXtDQCHEPCAhztb+bm/wBB5QCYOqYClIpAIJdQqdTswLlrMWYDJd7NanWKTLVKSf8AtrUlShSHKkBQSXyGqVYG7wPTZ/KFDNBRdqZyVU0oCKUhJYqNZDus1EsTawYWxFMNDGPDxOqrNRVygF3sAzMzn9LXs3opKUk8xIDKLgPcJJSGcWKmD7O92aEOyIMSrhLkqBAKSCoAgEEOFYI6g7REdfbw94ClJk1KsLnvbB7dbNDKJf8APrEYdIfH42YAsUWFYpAp5nJKnNwQGS2LEEv3iPxC3SzWsSCXv1/xEU9/zpAIsM000sGcqekVXADVZa2MZiEK/rf9vvFslKWVWVDlNFIBdThqnIZLPe/hALYqhPDRJCiMdCLgHIIOfHO0ADQ4hnh4QhRYyacmp/lpFNLZqqd3a1PntEAN/wAvDQCLELYEMDU1yHIYvynbv2iMOTfptZ+jHfx9YaARMkMzF3N3sQwYUtl3u+8MDEYUAiSYcgjORkGIxNRFmBdruXBLm4DBgzBnNwS92AIcLLFLliQSHsSHAJGHAUq/c9YaHU2z4GerB/J3bs0KAQFE5KQVAKVSCbqYlu7C5iEKGaFvJR+qurtTS3TNT+TRApsC4u9ruPGzX+0NChjoUKJLQzdw4P53ceUMD2hDQokAGzf2bx/iIw9m7+0ADRNUwkvv4AdsCIQoBjwolKKX5gSGOCAXY0m4NgWJG4cOMxGABwIci/XvDA/nT8+8OE2fYN7u30MAhocQ0SgEJoaDeKamXMWFSpKZKaUgoSpShUkMpTqvzG7bQHAKyxGoUEqQFKCV01JBISqlymoYLOWfDxYaTLDJAWmoqUV/OFFASlKGsU8xzcHtA4EWSJlKgqlKmINKg6S2ygDcQCZCLhRRer4lQYuKKGLuM1PS12Z4pEOQ3tuDkPtAJiiyVLqLOBYnmISOVJUzncswG5IG8QhxCATQ8G6rQUSpUz4ktXxa+RKnXLoLf9wNyvkdRAlRZnLOSA9nLOW6lh6CAm72GaJIDkAlg+S7DuWvbtDNDwABQwhQoZqKJn5R4n6CFCgYIjCh4UAxQbp//BN/5Sv/ANIUKAUtvp+QKFChQFCh4UKAQoK4r/55v/qL/wDsYUKAXUGESO35uYUKEAhCMKFAIdOfMQ0KFAIeHMKFAIsl7+EMIUKARPaIwoUIBxFkrfwP0MKFAyXsf//Z"/>
          <p:cNvSpPr>
            <a:spLocks noChangeAspect="1" noChangeArrowheads="1"/>
          </p:cNvSpPr>
          <p:nvPr/>
        </p:nvSpPr>
        <p:spPr bwMode="auto">
          <a:xfrm>
            <a:off x="307975" y="-2332038"/>
            <a:ext cx="51530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http://www.eso.org/public/archives/print_posters/screen/print_poster_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9"/>
          <a:stretch/>
        </p:blipFill>
        <p:spPr bwMode="auto">
          <a:xfrm>
            <a:off x="5148064" y="3074392"/>
            <a:ext cx="3924000" cy="36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9" y="4174487"/>
            <a:ext cx="4883889" cy="25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7175" y="3212976"/>
            <a:ext cx="153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1000 years old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375" y="6165304"/>
            <a:ext cx="175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20000 years old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remnants</a:t>
            </a:r>
            <a:endParaRPr lang="en-GB" dirty="0"/>
          </a:p>
        </p:txBody>
      </p:sp>
      <p:pic>
        <p:nvPicPr>
          <p:cNvPr id="18434" name="Picture 2" descr="http://upload.wikimedia.org/wikipedia/commons/thumb/3/31/Nucleosynthesis_periodic_table.svg/1280px-Nucleosynthesis_periodic_ta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2000" cy="38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Many of the heavy elements are probably made mostly in supernovae; even some that aren’t </a:t>
            </a:r>
            <a:r>
              <a:rPr lang="en-GB" sz="2200" i="1" dirty="0" smtClean="0"/>
              <a:t>made</a:t>
            </a:r>
            <a:r>
              <a:rPr lang="en-GB" sz="2200" dirty="0" smtClean="0"/>
              <a:t> in supernovae are </a:t>
            </a:r>
            <a:r>
              <a:rPr lang="en-GB" sz="2200" i="1" dirty="0" smtClean="0"/>
              <a:t>distributed</a:t>
            </a:r>
            <a:r>
              <a:rPr lang="en-GB" sz="2200" dirty="0" smtClean="0"/>
              <a:t> via supernova explosions.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501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1287</TotalTime>
  <Words>924</Words>
  <Application>Microsoft Office PowerPoint</Application>
  <PresentationFormat>On-screen Show (4:3)</PresentationFormat>
  <Paragraphs>118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Supernovae</vt:lpstr>
      <vt:lpstr>What is a supernova?</vt:lpstr>
      <vt:lpstr>Stellar explosions</vt:lpstr>
      <vt:lpstr>Types of supernova</vt:lpstr>
      <vt:lpstr>Types of supernovae</vt:lpstr>
      <vt:lpstr>The importance of supernovae</vt:lpstr>
      <vt:lpstr>The importance of supernovae</vt:lpstr>
      <vt:lpstr>Supernova remnants</vt:lpstr>
      <vt:lpstr>Supernova remnants</vt:lpstr>
      <vt:lpstr>Supernovae in the Milky Way</vt:lpstr>
      <vt:lpstr>Historical supernovae</vt:lpstr>
      <vt:lpstr>Definite supernovae</vt:lpstr>
      <vt:lpstr>Definite supernovae</vt:lpstr>
      <vt:lpstr>Definite supernovae</vt:lpstr>
      <vt:lpstr>Definite supernovae</vt:lpstr>
      <vt:lpstr>Definite supernovae</vt:lpstr>
      <vt:lpstr>Earlier probable supernovae</vt:lpstr>
      <vt:lpstr>Later unobserved supernovae</vt:lpstr>
      <vt:lpstr>Later unobserved supernovae</vt:lpstr>
      <vt:lpstr>Not quite the Milky Way: SN 1987A</vt:lpstr>
      <vt:lpstr>Not quite the Milky Way: SN 1987A</vt:lpstr>
      <vt:lpstr>Future supernovae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Supernovae</dc:title>
  <dc:creator>Susan</dc:creator>
  <cp:lastModifiedBy>Susan</cp:lastModifiedBy>
  <cp:revision>32</cp:revision>
  <dcterms:created xsi:type="dcterms:W3CDTF">2014-09-09T16:17:50Z</dcterms:created>
  <dcterms:modified xsi:type="dcterms:W3CDTF">2014-09-10T13:44:50Z</dcterms:modified>
</cp:coreProperties>
</file>