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0FD7-993A-4197-9866-B21820A8F227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5FDE-18E2-4A8A-855E-340075CD8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2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E90-48D1-40D9-8948-89A3A1EA4DBF}" type="datetime1">
              <a:rPr lang="en-GB" smtClean="0"/>
              <a:t>07/11/2016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2E0E-E916-45AD-B08E-CEE90A2C61EF}" type="datetime1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9BDE-02ED-4AD5-836F-39D5C365DF12}" type="datetime1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0B11-9FDF-43B0-8B7F-ED849408B1EF}" type="datetime1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92EF-03D1-408A-BE22-C6C5955F818B}" type="datetime1">
              <a:rPr lang="en-GB" smtClean="0"/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B2C1-995D-434E-85D7-6ACA744E0449}" type="datetime1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1772816"/>
            <a:ext cx="3566160" cy="4563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772816"/>
            <a:ext cx="3566160" cy="45660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772816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1772816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9BCE-E536-4245-B8E0-DD63A1507FF0}" type="datetime1">
              <a:rPr lang="en-GB" smtClean="0"/>
              <a:t>07/11/2016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492896"/>
            <a:ext cx="3566160" cy="38438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492896"/>
            <a:ext cx="3566160" cy="38438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7804-178C-4A00-BE62-D7DAD96E957A}" type="datetime1">
              <a:rPr lang="en-GB" smtClean="0"/>
              <a:t>07/11/2016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143CD-D248-4F57-B6D2-98EF730B22C7}" type="datetime1">
              <a:rPr lang="en-GB" smtClean="0"/>
              <a:t>07/11/2016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7B7E-A8EA-42F4-9BB1-FA11B6CE5873}" type="datetime1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AE9-CB25-41D7-9E44-EAACEECE38D3}" type="datetime1">
              <a:rPr lang="en-GB" smtClean="0"/>
              <a:t>07/11/2016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EDA4A86-9F34-44F5-B359-FE03D1494D96}" type="datetime1">
              <a:rPr lang="en-GB" smtClean="0"/>
              <a:t>07/11/2016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8817" y="573807"/>
            <a:ext cx="941203" cy="572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2470CEF-12D4-4C23-A9F9-11408631349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Sun, Earth and Moon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Susan Cartwright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3291840" cy="13167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1</a:t>
            </a:fld>
            <a:endParaRPr lang="en-GB"/>
          </a:p>
        </p:txBody>
      </p:sp>
      <p:pic>
        <p:nvPicPr>
          <p:cNvPr id="1026" name="Picture 2" descr="http://nssdc.gsfc.nasa.gov/image/planetary/earth/gal_earth_m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20973" r="25984" b="29878"/>
          <a:stretch/>
        </p:blipFill>
        <p:spPr bwMode="auto">
          <a:xfrm>
            <a:off x="4644392" y="235550"/>
            <a:ext cx="3456000" cy="36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100000" cy="1154097"/>
          </a:xfrm>
        </p:spPr>
        <p:txBody>
          <a:bodyPr>
            <a:normAutofit/>
          </a:bodyPr>
          <a:lstStyle/>
          <a:p>
            <a:r>
              <a:rPr lang="en-GB" dirty="0" smtClean="0"/>
              <a:t>What does the other side look like?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10</a:t>
            </a:fld>
            <a:endParaRPr lang="en-GB"/>
          </a:p>
        </p:txBody>
      </p:sp>
      <p:pic>
        <p:nvPicPr>
          <p:cNvPr id="13314" name="Picture 2" descr="Image result for lunar far 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1306"/>
            <a:ext cx="8892000" cy="41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94928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Side we see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594928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Side we don’t see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17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 and planets: sizes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11</a:t>
            </a:fld>
            <a:endParaRPr lang="en-GB"/>
          </a:p>
        </p:txBody>
      </p:sp>
      <p:pic>
        <p:nvPicPr>
          <p:cNvPr id="8194" name="Picture 2" descr="compari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5"/>
            <a:ext cx="6948000" cy="51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008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Barry and Helen </a:t>
            </a:r>
            <a:r>
              <a:rPr lang="en-GB" dirty="0" err="1" smtClean="0">
                <a:solidFill>
                  <a:schemeClr val="tx1">
                    <a:lumMod val="75000"/>
                  </a:schemeClr>
                </a:solidFill>
              </a:rPr>
              <a:t>Setterfield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9520" y="1844824"/>
            <a:ext cx="19444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dirty="0" smtClean="0"/>
              <a:t>Jupiter is by far the most massive planet.</a:t>
            </a:r>
          </a:p>
          <a:p>
            <a:pPr>
              <a:spcAft>
                <a:spcPts val="1200"/>
              </a:spcAft>
            </a:pPr>
            <a:r>
              <a:rPr lang="en-GB" sz="2200" dirty="0" smtClean="0"/>
              <a:t>It weighs 318 times as much as the Earth—2½ times as much as all the other planets put together.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013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5442992" cy="1370121"/>
          </a:xfrm>
        </p:spPr>
        <p:txBody>
          <a:bodyPr>
            <a:normAutofit/>
          </a:bodyPr>
          <a:lstStyle/>
          <a:p>
            <a:r>
              <a:rPr lang="en-GB" dirty="0" smtClean="0"/>
              <a:t>Sun and planets: distances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12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2220000" flipV="1">
            <a:off x="-981676" y="3342134"/>
            <a:ext cx="1081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2520000" flipV="1">
            <a:off x="-780187" y="2398342"/>
            <a:ext cx="691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2820000" flipV="1">
            <a:off x="-435518" y="1351955"/>
            <a:ext cx="3448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3120000" flipV="1">
            <a:off x="-252236" y="825639"/>
            <a:ext cx="187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3720000" flipV="1">
            <a:off x="-36130" y="329426"/>
            <a:ext cx="54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4320000" flipV="1">
            <a:off x="-16872" y="257283"/>
            <a:ext cx="3600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4920000" flipV="1">
            <a:off x="-4059" y="215501"/>
            <a:ext cx="25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520000" flipV="1">
            <a:off x="34854" y="161918"/>
            <a:ext cx="1404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8304" y="64440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Neptune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76900" y="46531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Uranus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260024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Saturn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3578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Jupiter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27597" y="91760"/>
            <a:ext cx="1884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Mercury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Venus</a:t>
            </a:r>
            <a:br>
              <a:rPr lang="en-GB" dirty="0" smtClean="0"/>
            </a:br>
            <a:r>
              <a:rPr lang="en-GB" dirty="0" smtClean="0"/>
              <a:t>            </a:t>
            </a:r>
            <a:r>
              <a:rPr lang="en-GB" dirty="0" smtClean="0">
                <a:solidFill>
                  <a:srgbClr val="92D050"/>
                </a:solidFill>
              </a:rPr>
              <a:t>Earth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 </a:t>
            </a:r>
            <a:r>
              <a:rPr lang="en-GB" dirty="0" smtClean="0">
                <a:solidFill>
                  <a:srgbClr val="FFC000"/>
                </a:solidFill>
              </a:rPr>
              <a:t>Mars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1960" y="1813466"/>
            <a:ext cx="46805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 this scale: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size of the Sun is about 1/10</a:t>
            </a:r>
            <a:br>
              <a:rPr lang="en-GB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of the width of the thick lines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   the nearest star is about 9000 </a:t>
            </a:r>
            <a:br>
              <a:rPr lang="en-GB" sz="2200" dirty="0" smtClean="0"/>
            </a:br>
            <a:r>
              <a:rPr lang="en-GB" sz="2200" dirty="0" smtClean="0"/>
              <a:t>         times further than the </a:t>
            </a:r>
            <a:br>
              <a:rPr lang="en-GB" sz="2200" dirty="0" smtClean="0"/>
            </a:br>
            <a:r>
              <a:rPr lang="en-GB" sz="2200" dirty="0" smtClean="0"/>
              <a:t>               longest line</a:t>
            </a:r>
            <a:endParaRPr lang="en-GB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918" y="4976589"/>
            <a:ext cx="57902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It takes light: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8 min 19 s to get from the Sun to the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43 min 17 s to reach Jupiter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 hr 9 min 54 s to reach Neptune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4 years 89 days to reach the nearest star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63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xternal image JupiterSaturnUranusNept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53" y="2204864"/>
            <a:ext cx="2484000" cy="16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72816"/>
            <a:ext cx="7957963" cy="4896543"/>
          </a:xfrm>
        </p:spPr>
        <p:txBody>
          <a:bodyPr/>
          <a:lstStyle/>
          <a:p>
            <a:r>
              <a:rPr lang="en-GB" dirty="0" smtClean="0"/>
              <a:t>you could fit all the other planets inside Jupiter?</a:t>
            </a:r>
          </a:p>
          <a:p>
            <a:r>
              <a:rPr lang="en-GB" dirty="0" smtClean="0"/>
              <a:t>Saturn would float on water?</a:t>
            </a:r>
          </a:p>
          <a:p>
            <a:r>
              <a:rPr lang="en-GB" dirty="0" smtClean="0"/>
              <a:t>we have </a:t>
            </a:r>
            <a:br>
              <a:rPr lang="en-GB" dirty="0" smtClean="0"/>
            </a:br>
            <a:r>
              <a:rPr lang="en-GB" dirty="0" smtClean="0"/>
              <a:t>discovered </a:t>
            </a:r>
            <a:br>
              <a:rPr lang="en-GB" dirty="0" smtClean="0"/>
            </a:br>
            <a:r>
              <a:rPr lang="en-GB" dirty="0" smtClean="0"/>
              <a:t>3540 planets</a:t>
            </a:r>
            <a:br>
              <a:rPr lang="en-GB" dirty="0" smtClean="0"/>
            </a:br>
            <a:r>
              <a:rPr lang="en-GB" dirty="0" smtClean="0"/>
              <a:t>around other</a:t>
            </a:r>
            <a:br>
              <a:rPr lang="en-GB" dirty="0" smtClean="0"/>
            </a:br>
            <a:r>
              <a:rPr lang="en-GB" dirty="0" smtClean="0"/>
              <a:t>stars?</a:t>
            </a:r>
          </a:p>
          <a:p>
            <a:r>
              <a:rPr lang="en-GB" dirty="0" smtClean="0"/>
              <a:t>if you put the star Betelgeuse where </a:t>
            </a:r>
            <a:br>
              <a:rPr lang="en-GB" dirty="0" smtClean="0"/>
            </a:br>
            <a:r>
              <a:rPr lang="en-GB" dirty="0" smtClean="0"/>
              <a:t>the Sun is, it would reach out to </a:t>
            </a:r>
            <a:br>
              <a:rPr lang="en-GB" dirty="0" smtClean="0"/>
            </a:br>
            <a:r>
              <a:rPr lang="en-GB" dirty="0" smtClean="0"/>
              <a:t>Jupiter?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13</a:t>
            </a:fld>
            <a:endParaRPr lang="en-GB"/>
          </a:p>
        </p:txBody>
      </p:sp>
      <p:pic>
        <p:nvPicPr>
          <p:cNvPr id="9220" name="Picture 4" descr="Image result for saturn in batht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78" y="2780928"/>
            <a:ext cx="21526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or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t="11556" r="27391" b="7555"/>
          <a:stretch/>
        </p:blipFill>
        <p:spPr bwMode="auto">
          <a:xfrm>
            <a:off x="6914176" y="3912148"/>
            <a:ext cx="2088000" cy="29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7065992" y="4293096"/>
            <a:ext cx="180000" cy="432048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Moon is bigger than Pluto?</a:t>
            </a:r>
          </a:p>
          <a:p>
            <a:r>
              <a:rPr lang="en-GB" dirty="0" smtClean="0"/>
              <a:t>one moon of Jupiter and one moon </a:t>
            </a:r>
            <a:br>
              <a:rPr lang="en-GB" dirty="0" smtClean="0"/>
            </a:br>
            <a:r>
              <a:rPr lang="en-GB" dirty="0" smtClean="0"/>
              <a:t>of Saturn are larger than the planet</a:t>
            </a:r>
            <a:br>
              <a:rPr lang="en-GB" dirty="0" smtClean="0"/>
            </a:br>
            <a:r>
              <a:rPr lang="en-GB" dirty="0" smtClean="0"/>
              <a:t>Mercury?</a:t>
            </a:r>
            <a:endParaRPr lang="en-GB" dirty="0"/>
          </a:p>
          <a:p>
            <a:r>
              <a:rPr lang="en-GB" dirty="0" smtClean="0"/>
              <a:t>Saturn’s</a:t>
            </a:r>
            <a:br>
              <a:rPr lang="en-GB" dirty="0" smtClean="0"/>
            </a:br>
            <a:r>
              <a:rPr lang="en-GB" dirty="0" smtClean="0"/>
              <a:t>moon</a:t>
            </a:r>
            <a:br>
              <a:rPr lang="en-GB" dirty="0" smtClean="0"/>
            </a:br>
            <a:r>
              <a:rPr lang="en-GB" dirty="0" smtClean="0"/>
              <a:t>Titan has</a:t>
            </a:r>
            <a:br>
              <a:rPr lang="en-GB" dirty="0" smtClean="0"/>
            </a:br>
            <a:r>
              <a:rPr lang="en-GB" dirty="0" smtClean="0"/>
              <a:t>an atmosphere, </a:t>
            </a:r>
            <a:br>
              <a:rPr lang="en-GB" dirty="0" smtClean="0"/>
            </a:br>
            <a:r>
              <a:rPr lang="en-GB" dirty="0" smtClean="0"/>
              <a:t>and lakes and rivers (though not of water—it is much too cold)?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84784"/>
            <a:ext cx="1249200" cy="124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Image result for plu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95328"/>
            <a:ext cx="885600" cy="8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16" y="3212976"/>
            <a:ext cx="1897200" cy="18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04" y="3284984"/>
            <a:ext cx="1854000" cy="186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79" y="3328384"/>
            <a:ext cx="1794097" cy="175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40" y="3356992"/>
            <a:ext cx="1735200" cy="175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76256" y="3573016"/>
            <a:ext cx="204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Ganymede and Titan are bigger than Mercury.  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Callisto</a:t>
            </a: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is almost exactly the same size as Mercury.</a:t>
            </a:r>
          </a:p>
        </p:txBody>
      </p:sp>
    </p:spTree>
    <p:extLst>
      <p:ext uri="{BB962C8B-B14F-4D97-AF65-F5344CB8AC3E}">
        <p14:creationId xmlns:p14="http://schemas.microsoft.com/office/powerpoint/2010/main" val="13483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Shape of the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Earth is round like a ball</a:t>
            </a:r>
          </a:p>
          <a:p>
            <a:r>
              <a:rPr lang="en-GB" dirty="0" smtClean="0"/>
              <a:t>How do we know?</a:t>
            </a:r>
          </a:p>
          <a:p>
            <a:pPr lvl="1"/>
            <a:r>
              <a:rPr lang="en-GB" dirty="0" smtClean="0"/>
              <a:t>Nowadays, we have photographs from space</a:t>
            </a:r>
          </a:p>
          <a:p>
            <a:r>
              <a:rPr lang="en-GB" dirty="0" smtClean="0"/>
              <a:t>But the ancient Greeks</a:t>
            </a:r>
            <a:br>
              <a:rPr lang="en-GB" dirty="0" smtClean="0"/>
            </a:br>
            <a:r>
              <a:rPr lang="en-GB" dirty="0" smtClean="0"/>
              <a:t>knew this more than 2000</a:t>
            </a:r>
            <a:br>
              <a:rPr lang="en-GB" dirty="0" smtClean="0"/>
            </a:br>
            <a:r>
              <a:rPr lang="en-GB" dirty="0" smtClean="0"/>
              <a:t>years ago</a:t>
            </a:r>
          </a:p>
          <a:p>
            <a:pPr lvl="1"/>
            <a:r>
              <a:rPr lang="en-GB" dirty="0" smtClean="0"/>
              <a:t>How did they know?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2</a:t>
            </a:fld>
            <a:endParaRPr lang="en-GB"/>
          </a:p>
        </p:txBody>
      </p:sp>
      <p:pic>
        <p:nvPicPr>
          <p:cNvPr id="2050" name="Picture 2" descr="http://nssdc.gsfc.nasa.gov/image/planetary/earth/apollo17_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93342"/>
            <a:ext cx="3564657" cy="35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The Earth, viewed by Apollo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Shape of the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Earth’s shadow on the Moon is round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3</a:t>
            </a:fld>
            <a:endParaRPr lang="en-GB"/>
          </a:p>
        </p:txBody>
      </p:sp>
      <p:pic>
        <p:nvPicPr>
          <p:cNvPr id="3074" name="Picture 2" descr="Image result for lunar eclipse earth's 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5619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Anthony </a:t>
            </a:r>
            <a:r>
              <a:rPr lang="en-GB" dirty="0" err="1" smtClean="0"/>
              <a:t>Ayiomamitis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7809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Only a ball casts a round shadow in all directions</a:t>
            </a:r>
            <a:endParaRPr lang="en-GB" sz="2400" dirty="0"/>
          </a:p>
        </p:txBody>
      </p:sp>
      <p:pic>
        <p:nvPicPr>
          <p:cNvPr id="1026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25376"/>
            <a:ext cx="4032000" cy="2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645508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Wang </a:t>
            </a:r>
            <a:r>
              <a:rPr lang="en-GB" dirty="0" err="1" smtClean="0"/>
              <a:t>Letian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6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Shape of the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Ships on the horizon disappear hull first</a:t>
            </a:r>
          </a:p>
          <a:p>
            <a:pPr lvl="1"/>
            <a:r>
              <a:rPr lang="en-GB" dirty="0" smtClean="0"/>
              <a:t>This shows that the surface is</a:t>
            </a:r>
            <a:br>
              <a:rPr lang="en-GB" dirty="0" smtClean="0"/>
            </a:br>
            <a:r>
              <a:rPr lang="en-GB" dirty="0" smtClean="0"/>
              <a:t>curved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4</a:t>
            </a:fld>
            <a:endParaRPr lang="en-GB"/>
          </a:p>
        </p:txBody>
      </p:sp>
      <p:pic>
        <p:nvPicPr>
          <p:cNvPr id="4098" name="Picture 2" descr="Image result for ship on horiz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68909"/>
            <a:ext cx="6335896" cy="35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hallnjean.files.wordpress.com/2010/05/ship-on-horizon.jpg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96" y="2268376"/>
            <a:ext cx="2880000" cy="45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67544" y="4212000"/>
            <a:ext cx="1584176" cy="158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259632" y="4149080"/>
            <a:ext cx="100800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 noChangeAspect="1"/>
          </p:cNvGrpSpPr>
          <p:nvPr/>
        </p:nvGrpSpPr>
        <p:grpSpPr>
          <a:xfrm rot="2400000" flipV="1">
            <a:off x="1783923" y="4237720"/>
            <a:ext cx="86539" cy="177006"/>
            <a:chOff x="683568" y="3268909"/>
            <a:chExt cx="288464" cy="590019"/>
          </a:xfrm>
        </p:grpSpPr>
        <p:sp>
          <p:nvSpPr>
            <p:cNvPr id="16" name="Isosceles Triangle 15"/>
            <p:cNvSpPr/>
            <p:nvPr/>
          </p:nvSpPr>
          <p:spPr>
            <a:xfrm>
              <a:off x="683568" y="3268909"/>
              <a:ext cx="288032" cy="144000"/>
            </a:xfrm>
            <a:prstGeom prst="triangl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/>
            <p:cNvSpPr/>
            <p:nvPr/>
          </p:nvSpPr>
          <p:spPr>
            <a:xfrm flipV="1">
              <a:off x="684000" y="3462928"/>
              <a:ext cx="288032" cy="396000"/>
            </a:xfrm>
            <a:prstGeom prst="triangl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28000" y="3399850"/>
              <a:ext cx="0" cy="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rot="2400000">
            <a:off x="1259632" y="4212000"/>
            <a:ext cx="0" cy="15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llate 18"/>
          <p:cNvSpPr/>
          <p:nvPr/>
        </p:nvSpPr>
        <p:spPr>
          <a:xfrm>
            <a:off x="1218576" y="4129454"/>
            <a:ext cx="62485" cy="72000"/>
          </a:xfrm>
          <a:prstGeom prst="flowChartCol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342900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Denis Sullivan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156496" y="2420888"/>
            <a:ext cx="266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https://hallnjean.wordpress.com/</a:t>
            </a:r>
            <a:endParaRPr lang="en-GB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Earth and the Moon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586400" cy="45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00271"/>
            <a:ext cx="1249200" cy="124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44384" y="6552000"/>
            <a:ext cx="69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16" y="6519766"/>
            <a:ext cx="61200" cy="6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4" y="6427048"/>
            <a:ext cx="230400" cy="2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213285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Moon is roughly ¼ as large as the Earth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384203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Moon is about 30 Earth-diameters from the Earth</a:t>
            </a:r>
            <a:endParaRPr lang="en-GB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40" y="4234844"/>
            <a:ext cx="839032" cy="114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6876256" y="2963854"/>
            <a:ext cx="1944216" cy="1579874"/>
          </a:xfrm>
          <a:prstGeom prst="wedgeEllipseCallout">
            <a:avLst>
              <a:gd name="adj1" fmla="val -33962"/>
              <a:gd name="adj2" fmla="val 69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The Greeks knew this too!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086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233368"/>
            <a:ext cx="5508000" cy="551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315200" cy="1154097"/>
          </a:xfrm>
        </p:spPr>
        <p:txBody>
          <a:bodyPr/>
          <a:lstStyle/>
          <a:p>
            <a:r>
              <a:rPr lang="en-GB" dirty="0" smtClean="0"/>
              <a:t>The Earth and the Sun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8" y="4869160"/>
            <a:ext cx="50400" cy="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3576371" y="4124692"/>
            <a:ext cx="288032" cy="72008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1268760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Earth is more than 100 times smaller than the Sun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301208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 could pile over </a:t>
            </a:r>
            <a:r>
              <a:rPr lang="en-GB" sz="2000" b="1" i="1" dirty="0" smtClean="0"/>
              <a:t>one million </a:t>
            </a:r>
            <a:r>
              <a:rPr lang="en-GB" sz="2000" dirty="0" smtClean="0"/>
              <a:t>Earths inside the Sun!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301208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Earth is about 100 solar diameters from the Sun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77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Sun, Earth and Moon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Earth and the Moon</a:t>
            </a:r>
            <a:br>
              <a:rPr lang="en-GB" dirty="0" smtClean="0"/>
            </a:br>
            <a:r>
              <a:rPr lang="en-GB" dirty="0" smtClean="0"/>
              <a:t>reflect sunlight</a:t>
            </a:r>
          </a:p>
          <a:p>
            <a:pPr lvl="1"/>
            <a:r>
              <a:rPr lang="en-GB" dirty="0" smtClean="0"/>
              <a:t>they do not shine by </a:t>
            </a:r>
            <a:br>
              <a:rPr lang="en-GB" dirty="0" smtClean="0"/>
            </a:br>
            <a:r>
              <a:rPr lang="en-GB" dirty="0" smtClean="0"/>
              <a:t>themselves</a:t>
            </a:r>
          </a:p>
          <a:p>
            <a:r>
              <a:rPr lang="en-GB" dirty="0" smtClean="0"/>
              <a:t>So we only see the part </a:t>
            </a:r>
            <a:br>
              <a:rPr lang="en-GB" dirty="0" smtClean="0"/>
            </a:br>
            <a:r>
              <a:rPr lang="en-GB" dirty="0" smtClean="0"/>
              <a:t>of the Moon that is lit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2" descr="http://nssdc.gsfc.nasa.gov/image/planetary/earth/gal_earth_m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20973" r="25984" b="29878"/>
          <a:stretch/>
        </p:blipFill>
        <p:spPr bwMode="auto">
          <a:xfrm>
            <a:off x="5364088" y="1844824"/>
            <a:ext cx="3456000" cy="36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732240" y="2132856"/>
            <a:ext cx="2016224" cy="72008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the Sun</a:t>
            </a:r>
            <a:endParaRPr lang="en-GB" dirty="0"/>
          </a:p>
        </p:txBody>
      </p:sp>
      <p:pic>
        <p:nvPicPr>
          <p:cNvPr id="7170" name="Picture 2" descr="Moon Phase Mosa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8" b="19752"/>
          <a:stretch/>
        </p:blipFill>
        <p:spPr bwMode="auto">
          <a:xfrm>
            <a:off x="28905" y="5445224"/>
            <a:ext cx="88106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05" y="5157192"/>
            <a:ext cx="187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Fred </a:t>
            </a:r>
            <a:r>
              <a:rPr lang="en-GB" dirty="0" err="1" smtClean="0"/>
              <a:t>Espenak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Sun, Earth and Moon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0480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74982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NOT TO SCALE!!</a:t>
            </a:r>
            <a:endParaRPr lang="en-GB" b="1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2784" y="4437112"/>
            <a:ext cx="9000000" cy="0"/>
          </a:xfrm>
          <a:prstGeom prst="line">
            <a:avLst/>
          </a:prstGeom>
          <a:ln w="46101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8353" y="4396635"/>
            <a:ext cx="82800" cy="82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1520" y="458112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scale!</a:t>
            </a:r>
          </a:p>
          <a:p>
            <a:r>
              <a:rPr lang="en-GB" dirty="0" smtClean="0"/>
              <a:t>The size of the Moon’s orbit is the thickness of the line.</a:t>
            </a:r>
          </a:p>
          <a:p>
            <a:r>
              <a:rPr lang="en-GB" dirty="0" smtClean="0"/>
              <a:t>The Sun is nearly twice the thickness of the line.</a:t>
            </a:r>
          </a:p>
          <a:p>
            <a:r>
              <a:rPr lang="en-GB" dirty="0" smtClean="0"/>
              <a:t>The Earth would be 1/60 of the thickness of the line.</a:t>
            </a:r>
          </a:p>
          <a:p>
            <a:r>
              <a:rPr lang="en-GB" dirty="0" smtClean="0"/>
              <a:t>The Moon would be about 1/220 of the thickness of the line.</a:t>
            </a:r>
            <a:endParaRPr lang="en-GB" dirty="0"/>
          </a:p>
        </p:txBody>
      </p:sp>
      <p:pic>
        <p:nvPicPr>
          <p:cNvPr id="11266" name="Picture 2" descr="Image result for sun earth moon orb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1197"/>
            <a:ext cx="5292010" cy="20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31640" y="4479435"/>
            <a:ext cx="576064" cy="2457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656184"/>
          </a:xfrm>
        </p:spPr>
        <p:txBody>
          <a:bodyPr>
            <a:normAutofit/>
          </a:bodyPr>
          <a:lstStyle/>
          <a:p>
            <a:r>
              <a:rPr lang="en-GB" dirty="0" smtClean="0"/>
              <a:t>Why do we always see the same side of the Moon?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0CEF-12D4-4C23-A9F9-114086313495}" type="slidenum">
              <a:rPr lang="en-GB" smtClean="0"/>
              <a:t>9</a:t>
            </a:fld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800000" y="2160000"/>
            <a:ext cx="4320000" cy="43200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72" y="3960000"/>
            <a:ext cx="71742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43" y="1980000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0000" y="4140000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6686" y="6300000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0000" y="4140000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890" y="55892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 smtClean="0"/>
              <a:t>NOT TO SCALE!!</a:t>
            </a:r>
            <a:endParaRPr lang="en-GB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2340000"/>
            <a:ext cx="237626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The Moon spins round once for each time it goes round the Earth.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This means that we always see the same side.</a:t>
            </a:r>
          </a:p>
        </p:txBody>
      </p:sp>
      <p:sp>
        <p:nvSpPr>
          <p:cNvPr id="10" name="Circular Arrow 9"/>
          <p:cNvSpPr/>
          <p:nvPr/>
        </p:nvSpPr>
        <p:spPr>
          <a:xfrm flipH="1">
            <a:off x="1475656" y="3933128"/>
            <a:ext cx="648000" cy="648000"/>
          </a:xfrm>
          <a:prstGeom prst="circular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13500000" flipH="1">
            <a:off x="2304952" y="2614007"/>
            <a:ext cx="288000" cy="360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314</TotalTime>
  <Words>466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Sun, Earth and Moon</vt:lpstr>
      <vt:lpstr>The Shape of the Earth</vt:lpstr>
      <vt:lpstr>The Shape of the Earth</vt:lpstr>
      <vt:lpstr>The Shape of the Earth</vt:lpstr>
      <vt:lpstr>The Earth and the Moon</vt:lpstr>
      <vt:lpstr>The Earth and the Sun</vt:lpstr>
      <vt:lpstr>Sun, Earth and Moon</vt:lpstr>
      <vt:lpstr>Sun, Earth and Moon</vt:lpstr>
      <vt:lpstr>Why do we always see the same side of the Moon?</vt:lpstr>
      <vt:lpstr>What does the other side look like?</vt:lpstr>
      <vt:lpstr>Sun and planets: sizes</vt:lpstr>
      <vt:lpstr>Sun and planets: distances</vt:lpstr>
      <vt:lpstr>Did you know…</vt:lpstr>
      <vt:lpstr>Did you know…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Sun, Earth and Moon</dc:title>
  <dc:creator>Susan</dc:creator>
  <cp:lastModifiedBy>Susan</cp:lastModifiedBy>
  <cp:revision>26</cp:revision>
  <dcterms:created xsi:type="dcterms:W3CDTF">2016-11-06T15:15:57Z</dcterms:created>
  <dcterms:modified xsi:type="dcterms:W3CDTF">2016-11-07T13:53:24Z</dcterms:modified>
</cp:coreProperties>
</file>