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2" r:id="rId2"/>
    <p:sldId id="256" r:id="rId3"/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52A3F-BFC0-4A27-9C49-AA5BDEA2DE8E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CE720-8024-43E8-A013-684550415C7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CE720-8024-43E8-A013-684550415C7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E5A783-896E-446A-B210-A4F974C23725}" type="datetimeFigureOut">
              <a:rPr lang="en-US" smtClean="0"/>
              <a:pPr/>
              <a:t>1/24/2008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A1C945-0CF8-43E1-893A-0B65792DC40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b/Espace_de_Calabi-Yau.P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4480" y="1785926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Parallel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3042" y="1928802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Parallel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dirty="0" smtClean="0"/>
              <a:t>Parallel Universes</a:t>
            </a:r>
            <a:endParaRPr lang="en-GB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1785918" y="3643314"/>
            <a:ext cx="621510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Dr Susan Cartwright</a:t>
            </a:r>
          </a:p>
          <a:p>
            <a:r>
              <a:rPr lang="en-GB" sz="2800" dirty="0" smtClean="0"/>
              <a:t>Dept of Physics and Astronomy</a:t>
            </a:r>
          </a:p>
          <a:p>
            <a:r>
              <a:rPr lang="en-GB" sz="2800" dirty="0" smtClean="0"/>
              <a:t>University of Sheffield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Parallel Universes</a:t>
            </a:r>
            <a:endParaRPr lang="en-GB" sz="6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Are you unique?</a:t>
            </a:r>
          </a:p>
          <a:p>
            <a:pPr lvl="1"/>
            <a:r>
              <a:rPr lang="en-GB" dirty="0" smtClean="0"/>
              <a:t>Could there be another “you” differing only in what you had for breakfast this morning?</a:t>
            </a:r>
          </a:p>
          <a:p>
            <a:pPr lvl="1"/>
            <a:r>
              <a:rPr lang="en-GB" dirty="0" smtClean="0"/>
              <a:t>Could there be another Europe in which Germany won the second world war?</a:t>
            </a:r>
          </a:p>
          <a:p>
            <a:pPr lvl="1"/>
            <a:r>
              <a:rPr lang="en-GB" dirty="0" smtClean="0"/>
              <a:t>Could there be another Earth which wasn’t hit by a comet 65 million years ago, and on which dinosaurs are still the dominant group?</a:t>
            </a:r>
          </a:p>
          <a:p>
            <a:pPr lvl="1"/>
            <a:r>
              <a:rPr lang="en-GB" dirty="0" smtClean="0"/>
              <a:t>Could there be another Universe, in which not just history but all of physics is different?</a:t>
            </a:r>
          </a:p>
          <a:p>
            <a:r>
              <a:rPr lang="en-GB" dirty="0" smtClean="0"/>
              <a:t>All of these questions come under the heading of “parallel universes”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Parallel Universes</a:t>
            </a:r>
            <a:endParaRPr lang="en-GB" sz="6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Consequences of an infinite universe</a:t>
            </a:r>
          </a:p>
          <a:p>
            <a:pPr lvl="1"/>
            <a:r>
              <a:rPr lang="en-GB" dirty="0" smtClean="0"/>
              <a:t>that which is not forbidden is compulsory</a:t>
            </a:r>
          </a:p>
          <a:p>
            <a:r>
              <a:rPr lang="en-GB" dirty="0" smtClean="0"/>
              <a:t>Consequences of cosmology</a:t>
            </a:r>
          </a:p>
          <a:p>
            <a:pPr lvl="1"/>
            <a:r>
              <a:rPr lang="en-GB" dirty="0" smtClean="0"/>
              <a:t>Chaotic inflation</a:t>
            </a:r>
          </a:p>
          <a:p>
            <a:pPr lvl="1"/>
            <a:r>
              <a:rPr lang="en-GB" dirty="0" err="1" smtClean="0"/>
              <a:t>Braneworlds</a:t>
            </a:r>
            <a:endParaRPr lang="en-GB" dirty="0" smtClean="0"/>
          </a:p>
          <a:p>
            <a:r>
              <a:rPr lang="en-GB" dirty="0" smtClean="0"/>
              <a:t>Consequences of quantum mechanics</a:t>
            </a:r>
          </a:p>
          <a:p>
            <a:pPr lvl="1"/>
            <a:r>
              <a:rPr lang="en-GB" dirty="0" smtClean="0"/>
              <a:t>Many Worlds</a:t>
            </a:r>
          </a:p>
          <a:p>
            <a:r>
              <a:rPr lang="en-GB" dirty="0" smtClean="0"/>
              <a:t>Consequences of mathematics</a:t>
            </a:r>
          </a:p>
          <a:p>
            <a:pPr lvl="1"/>
            <a:r>
              <a:rPr lang="en-GB" dirty="0" smtClean="0"/>
              <a:t>Mathematics as reality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An infinite universe</a:t>
            </a:r>
            <a:endParaRPr lang="en-GB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026" name="Picture 2" descr="http://imgsrc.hubblesite.org/hu/db/2004/07/images/b/formats/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857364"/>
            <a:ext cx="2857500" cy="2857501"/>
          </a:xfrm>
          <a:prstGeom prst="rect">
            <a:avLst/>
          </a:prstGeom>
          <a:noFill/>
        </p:spPr>
      </p:pic>
      <p:pic>
        <p:nvPicPr>
          <p:cNvPr id="5" name="Picture 2" descr="http://imgsrc.hubblesite.org/hu/db/2004/07/images/b/formats/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857364"/>
            <a:ext cx="2857500" cy="2857501"/>
          </a:xfrm>
          <a:prstGeom prst="rect">
            <a:avLst/>
          </a:prstGeom>
          <a:noFill/>
        </p:spPr>
      </p:pic>
      <p:sp>
        <p:nvSpPr>
          <p:cNvPr id="6" name="Left-Right Arrow 5"/>
          <p:cNvSpPr/>
          <p:nvPr/>
        </p:nvSpPr>
        <p:spPr>
          <a:xfrm>
            <a:off x="3357554" y="2928934"/>
            <a:ext cx="2357454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86116" y="357187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a very, </a:t>
            </a:r>
            <a:r>
              <a:rPr lang="en-GB" b="1" i="1" dirty="0" smtClean="0"/>
              <a:t>very</a:t>
            </a:r>
            <a:r>
              <a:rPr lang="en-GB" i="1" dirty="0" smtClean="0"/>
              <a:t> long way!</a:t>
            </a:r>
            <a:endParaRPr lang="en-GB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492919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Our Hubble volume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786446" y="492919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An exactly identical Hubble volume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5643578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2"/>
                </a:solidFill>
              </a:rPr>
              <a:t>Same physical laws, different initial conditions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Cosmology: inflation</a:t>
            </a:r>
            <a:endParaRPr lang="en-GB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5362" name="Picture 2" descr="http://physicaplus.org.il/zope/sites/physicaplus/home/en/1124811264/Barrow_en/1barrow.jpg?display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928802"/>
            <a:ext cx="4152900" cy="47434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2000240"/>
            <a:ext cx="4000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Same “fundamental” (high energy) physical laws, different effective laws</a:t>
            </a:r>
          </a:p>
          <a:p>
            <a:endParaRPr lang="en-GB" sz="2400" dirty="0" smtClean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accent1"/>
                </a:solidFill>
              </a:rPr>
              <a:t>Some cosmologists see this as a good way of explaining “unexpectedly helpful” values of physical constants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Cosmology: </a:t>
            </a:r>
            <a:r>
              <a:rPr lang="en-GB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braneworlds</a:t>
            </a:r>
            <a:endParaRPr lang="en-GB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6386" name="Picture 2" descr="http://www.teorfys.uu.se/popular/bran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357694"/>
            <a:ext cx="3048000" cy="2286001"/>
          </a:xfrm>
          <a:prstGeom prst="rect">
            <a:avLst/>
          </a:prstGeom>
          <a:noFill/>
        </p:spPr>
      </p:pic>
      <p:pic>
        <p:nvPicPr>
          <p:cNvPr id="16388" name="Picture 4" descr="http://www.teorfys.uu.se/popular/string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1857364"/>
            <a:ext cx="3048000" cy="2438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2000240"/>
            <a:ext cx="4000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Same “fundamental” (high energy) physical laws, different effective laws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accent1"/>
                </a:solidFill>
              </a:rPr>
              <a:t>May communicate with our universe via gravity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The “Many Worlds” of Quantum Mechanics</a:t>
            </a:r>
            <a:endParaRPr lang="en-GB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7410" name="Picture 2" descr="Schrodinger's c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285992"/>
            <a:ext cx="5048250" cy="24669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5000636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>
                <a:solidFill>
                  <a:schemeClr val="tx2"/>
                </a:solidFill>
              </a:rPr>
              <a:t>Every</a:t>
            </a:r>
            <a:r>
              <a:rPr lang="en-GB" sz="2400" dirty="0" smtClean="0">
                <a:solidFill>
                  <a:schemeClr val="tx2"/>
                </a:solidFill>
              </a:rPr>
              <a:t> possible outcome of a quantum event happens.</a:t>
            </a:r>
          </a:p>
          <a:p>
            <a:pPr algn="ctr"/>
            <a:endParaRPr lang="en-GB" sz="2400" dirty="0" smtClean="0">
              <a:solidFill>
                <a:schemeClr val="tx2"/>
              </a:solidFill>
            </a:endParaRPr>
          </a:p>
          <a:p>
            <a:pPr algn="ctr"/>
            <a:r>
              <a:rPr lang="en-GB" sz="2400" dirty="0" smtClean="0">
                <a:solidFill>
                  <a:schemeClr val="accent1"/>
                </a:solidFill>
              </a:rPr>
              <a:t>Same fundamental physical laws, </a:t>
            </a:r>
            <a:br>
              <a:rPr lang="en-GB" sz="2400" dirty="0" smtClean="0">
                <a:solidFill>
                  <a:schemeClr val="accent1"/>
                </a:solidFill>
              </a:rPr>
            </a:br>
            <a:r>
              <a:rPr lang="en-GB" sz="2400" dirty="0" smtClean="0">
                <a:solidFill>
                  <a:schemeClr val="accent1"/>
                </a:solidFill>
              </a:rPr>
              <a:t>possibly different effective laws.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43902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“The unreasonable effectiveness of mathematics”  </a:t>
            </a:r>
            <a:r>
              <a:rPr lang="en-GB" sz="3600" dirty="0" smtClean="0">
                <a:solidFill>
                  <a:schemeClr val="accent1"/>
                </a:solidFill>
              </a:rPr>
              <a:t>[Eugene Wigner, 1960]</a:t>
            </a:r>
            <a:endParaRPr lang="en-GB" dirty="0"/>
          </a:p>
        </p:txBody>
      </p:sp>
      <p:pic>
        <p:nvPicPr>
          <p:cNvPr id="18434" name="Picture 2" descr="Image:Espace de Calabi-Yau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2357430"/>
            <a:ext cx="5357818" cy="408474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2500306"/>
            <a:ext cx="37862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Mathematical structures do an unexpectedly good job of describing the universe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accent1"/>
                </a:solidFill>
              </a:rPr>
              <a:t>Is the universe a mathematical structure?</a:t>
            </a:r>
          </a:p>
          <a:p>
            <a:endParaRPr lang="en-GB" sz="2400" dirty="0">
              <a:solidFill>
                <a:schemeClr val="accent1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</a:rPr>
              <a:t>Are </a:t>
            </a:r>
            <a:r>
              <a:rPr lang="en-GB" sz="2400" b="1" dirty="0" smtClean="0">
                <a:solidFill>
                  <a:schemeClr val="tx2"/>
                </a:solidFill>
              </a:rPr>
              <a:t>all</a:t>
            </a:r>
            <a:r>
              <a:rPr lang="en-GB" sz="2400" dirty="0" smtClean="0">
                <a:solidFill>
                  <a:schemeClr val="tx2"/>
                </a:solidFill>
              </a:rPr>
              <a:t> sufficiently complicated mathematical structures universes? 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GB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Summary</a:t>
            </a:r>
            <a:endParaRPr lang="en-GB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35480"/>
            <a:ext cx="8572560" cy="470823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If the universe is infinite (our best current guess) then “parallel Earths” are </a:t>
            </a:r>
            <a:r>
              <a:rPr lang="en-GB" dirty="0" smtClean="0">
                <a:solidFill>
                  <a:srgbClr val="FF0000"/>
                </a:solidFill>
              </a:rPr>
              <a:t>inevitable</a:t>
            </a:r>
            <a:r>
              <a:rPr lang="en-GB" dirty="0" smtClean="0"/>
              <a:t> because they are </a:t>
            </a:r>
            <a:r>
              <a:rPr lang="en-GB" dirty="0" smtClean="0">
                <a:solidFill>
                  <a:srgbClr val="FF0000"/>
                </a:solidFill>
              </a:rPr>
              <a:t>possible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but they’re a VERY long way away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If chaotic inflation and/or </a:t>
            </a:r>
            <a:r>
              <a:rPr lang="en-GB" dirty="0" err="1" smtClean="0"/>
              <a:t>braneworlds</a:t>
            </a:r>
            <a:r>
              <a:rPr lang="en-GB" dirty="0" smtClean="0"/>
              <a:t> are right, then there are entire other universes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probably with quite different local physics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If the “many worlds” interpretation of quantum mechanics is right, multiple “parallel universes” must coexist right here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but we only perceive one 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If some abstract mathematicians are right, any sufficiently complex mathematical structure could be experienced as a universe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very difficult to visualise or test!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7758</TotalTime>
  <Words>398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Parallel Universes</vt:lpstr>
      <vt:lpstr>Parallel Universes</vt:lpstr>
      <vt:lpstr>Parallel Universes</vt:lpstr>
      <vt:lpstr>An infinite universe</vt:lpstr>
      <vt:lpstr>Cosmology: inflation</vt:lpstr>
      <vt:lpstr>Cosmology: braneworlds</vt:lpstr>
      <vt:lpstr>The “Many Worlds” of Quantum Mechanics</vt:lpstr>
      <vt:lpstr>“The unreasonable effectiveness of mathematics”  [Eugene Wigner, 1960]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Universes</dc:title>
  <dc:creator>Susan</dc:creator>
  <cp:lastModifiedBy>Susan</cp:lastModifiedBy>
  <cp:revision>19</cp:revision>
  <dcterms:created xsi:type="dcterms:W3CDTF">2007-07-18T09:10:28Z</dcterms:created>
  <dcterms:modified xsi:type="dcterms:W3CDTF">2008-01-24T14:32:33Z</dcterms:modified>
</cp:coreProperties>
</file>