
<file path=[Content_Types].xml><?xml version="1.0" encoding="utf-8"?>
<Types xmlns="http://schemas.openxmlformats.org/package/2006/content-types">
  <Default Extension="png" ContentType="image/png"/>
  <Default Extension="mpeg" ContentType="vide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56" r:id="rId4"/>
    <p:sldId id="258" r:id="rId5"/>
    <p:sldId id="260" r:id="rId6"/>
    <p:sldId id="261" r:id="rId7"/>
    <p:sldId id="264" r:id="rId8"/>
    <p:sldId id="266" r:id="rId9"/>
    <p:sldId id="267" r:id="rId10"/>
    <p:sldId id="265" r:id="rId11"/>
    <p:sldId id="268" r:id="rId12"/>
    <p:sldId id="269" r:id="rId13"/>
    <p:sldId id="270" r:id="rId14"/>
    <p:sldId id="262" r:id="rId15"/>
    <p:sldId id="26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87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7D41EFFA-7FD5-4488-B744-F0286353725A}" type="datetimeFigureOut">
              <a:rPr lang="en-GB" smtClean="0"/>
              <a:t>01/05/2017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8A4E69F-26AB-4704-8B72-249301050A18}" type="slidenum">
              <a:rPr lang="en-GB" smtClean="0"/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8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400" kern="1200" spc="30" baseline="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2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20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8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eg"/><Relationship Id="rId1" Type="http://schemas.microsoft.com/office/2007/relationships/media" Target="../media/media1.m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bula in brilliant colors stretching from diagonal lower left to upper r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6725"/>
            <a:ext cx="9144000" cy="60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724128" y="5251648"/>
            <a:ext cx="2615952" cy="1345704"/>
          </a:xfrm>
        </p:spPr>
        <p:txBody>
          <a:bodyPr>
            <a:normAutofit/>
          </a:bodyPr>
          <a:lstStyle/>
          <a:p>
            <a:r>
              <a:rPr lang="en-GB" sz="2400" dirty="0" smtClean="0">
                <a:solidFill>
                  <a:schemeClr val="tx1"/>
                </a:solidFill>
              </a:rPr>
              <a:t>Susan Cartwright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3568" y="1598935"/>
            <a:ext cx="4030216" cy="1470025"/>
          </a:xfrm>
        </p:spPr>
        <p:txBody>
          <a:bodyPr/>
          <a:lstStyle/>
          <a:p>
            <a:pPr algn="l"/>
            <a:r>
              <a:rPr lang="en-GB" sz="3600" dirty="0" smtClean="0"/>
              <a:t>Galaxies to atoms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8"/>
            <a:ext cx="3291840" cy="1316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295066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 smtClean="0">
                <a:solidFill>
                  <a:schemeClr val="tx1">
                    <a:lumMod val="75000"/>
                  </a:schemeClr>
                </a:solidFill>
              </a:rPr>
              <a:t>Veil supernova remnant</a:t>
            </a:r>
            <a:br>
              <a:rPr lang="en-GB" i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GB" i="1" dirty="0" smtClean="0">
                <a:solidFill>
                  <a:schemeClr val="tx1">
                    <a:lumMod val="75000"/>
                  </a:schemeClr>
                </a:solidFill>
              </a:rPr>
              <a:t>NASA/ESA/Hubble Heritage Team</a:t>
            </a:r>
            <a:endParaRPr lang="en-GB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7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Making the Rest of the Elements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637112"/>
          </a:xfrm>
        </p:spPr>
        <p:txBody>
          <a:bodyPr/>
          <a:lstStyle/>
          <a:p>
            <a:r>
              <a:rPr lang="en-GB" dirty="0" smtClean="0"/>
              <a:t>Elements heavier than iron can be made by adding neutrons, slowly in helium-burning stars (s-process) or </a:t>
            </a:r>
            <a:br>
              <a:rPr lang="en-GB" dirty="0" smtClean="0"/>
            </a:br>
            <a:r>
              <a:rPr lang="en-GB" dirty="0" smtClean="0"/>
              <a:t>quickly in a hot</a:t>
            </a:r>
            <a:br>
              <a:rPr lang="en-GB" dirty="0" smtClean="0"/>
            </a:br>
            <a:r>
              <a:rPr lang="en-GB" dirty="0" smtClean="0"/>
              <a:t>neutron-rich</a:t>
            </a:r>
            <a:br>
              <a:rPr lang="en-GB" dirty="0" smtClean="0"/>
            </a:br>
            <a:r>
              <a:rPr lang="en-GB" dirty="0" smtClean="0"/>
              <a:t>environment</a:t>
            </a:r>
            <a:br>
              <a:rPr lang="en-GB" dirty="0" smtClean="0"/>
            </a:br>
            <a:r>
              <a:rPr lang="en-GB" dirty="0" smtClean="0"/>
              <a:t>(r-process)</a:t>
            </a:r>
          </a:p>
          <a:p>
            <a:r>
              <a:rPr lang="en-GB" dirty="0" smtClean="0"/>
              <a:t>Site of r-process </a:t>
            </a:r>
            <a:br>
              <a:rPr lang="en-GB" dirty="0" smtClean="0"/>
            </a:br>
            <a:r>
              <a:rPr lang="en-GB" dirty="0" smtClean="0"/>
              <a:t>may be merging</a:t>
            </a:r>
            <a:br>
              <a:rPr lang="en-GB" dirty="0" smtClean="0"/>
            </a:br>
            <a:r>
              <a:rPr lang="en-GB" dirty="0" smtClean="0"/>
              <a:t>neutron stars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488" y="2750160"/>
            <a:ext cx="5112000" cy="39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0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do the newly made elements escape?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/>
              <a:t>The new elements are made in the hearts of stars.</a:t>
            </a:r>
            <a:br>
              <a:rPr lang="en-GB" dirty="0" smtClean="0"/>
            </a:br>
            <a:r>
              <a:rPr lang="en-GB" dirty="0" smtClean="0"/>
              <a:t>How do they get out into space?</a:t>
            </a:r>
          </a:p>
          <a:p>
            <a:pPr lvl="1"/>
            <a:r>
              <a:rPr lang="en-GB" dirty="0" smtClean="0"/>
              <a:t>In stars like the Sun, but older, convection currents dredge up material from the centre of the star to the outer layers</a:t>
            </a:r>
          </a:p>
          <a:p>
            <a:pPr lvl="1"/>
            <a:r>
              <a:rPr lang="en-GB" dirty="0" smtClean="0"/>
              <a:t>The star then loses these layers in a</a:t>
            </a:r>
            <a:br>
              <a:rPr lang="en-GB" dirty="0" smtClean="0"/>
            </a:br>
            <a:r>
              <a:rPr lang="en-GB" dirty="0" smtClean="0"/>
              <a:t>planetary nebula</a:t>
            </a:r>
          </a:p>
          <a:p>
            <a:pPr lvl="1"/>
            <a:r>
              <a:rPr lang="en-GB" dirty="0" smtClean="0">
                <a:solidFill>
                  <a:schemeClr val="tx1"/>
                </a:solidFill>
              </a:rPr>
              <a:t>Stars more than 8−11 times the Sun’s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mass explode at the ends of their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lives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9220" name="Picture 4" descr="https://www.uwgb.edu/dutchs/Graphics-Geol/Animations/ConvectionAnim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02" y="3501008"/>
            <a:ext cx="3048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62802" y="5118283"/>
            <a:ext cx="2785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/>
              <a:t>Steven Dutch, Natural and Applied Sciences, University of Wisconsin - Green Bay</a:t>
            </a:r>
          </a:p>
        </p:txBody>
      </p:sp>
    </p:spTree>
    <p:extLst>
      <p:ext uri="{BB962C8B-B14F-4D97-AF65-F5344CB8AC3E}">
        <p14:creationId xmlns:p14="http://schemas.microsoft.com/office/powerpoint/2010/main" val="389421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heritage.stsci.edu/2013/13/images/image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76856"/>
            <a:ext cx="3096344" cy="323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://heritage.stsci.edu/2008/13/images/p0813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4624"/>
            <a:ext cx="2995533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NGC 6751: this 30Kb jpeg&#10;links to 84Kb 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664" y="62458"/>
            <a:ext cx="3024000" cy="34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Image result for supernova remna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78439"/>
            <a:ext cx="3492000" cy="293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Image result for supernova remnan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4" r="12391"/>
          <a:stretch/>
        </p:blipFill>
        <p:spPr bwMode="auto">
          <a:xfrm>
            <a:off x="3347864" y="3717032"/>
            <a:ext cx="2412000" cy="248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504" y="3501008"/>
            <a:ext cx="3276000" cy="327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1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Timescales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138" y="1057994"/>
            <a:ext cx="5467350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915816" y="1711694"/>
            <a:ext cx="115212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915816" y="2265986"/>
            <a:ext cx="115212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915816" y="4653136"/>
            <a:ext cx="1152128" cy="0"/>
          </a:xfrm>
          <a:prstGeom prst="straightConnector1">
            <a:avLst/>
          </a:prstGeom>
          <a:ln w="381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176738" y="1525728"/>
            <a:ext cx="1728192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age of Universe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6698" y="2084214"/>
            <a:ext cx="208573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age of solar system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1829" y="4468470"/>
            <a:ext cx="208573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extinction of dinosaurs</a:t>
            </a:r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2" name="Elbow Connector 11"/>
          <p:cNvCxnSpPr/>
          <p:nvPr/>
        </p:nvCxnSpPr>
        <p:spPr>
          <a:xfrm flipV="1">
            <a:off x="7402016" y="5063508"/>
            <a:ext cx="914400" cy="864000"/>
          </a:xfrm>
          <a:prstGeom prst="bentConnector3">
            <a:avLst>
              <a:gd name="adj1" fmla="val 0"/>
            </a:avLst>
          </a:prstGeom>
          <a:ln w="38100">
            <a:solidFill>
              <a:srgbClr val="FFFF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92440" y="4427820"/>
            <a:ext cx="1440000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FFFF00"/>
                </a:solidFill>
              </a:rPr>
              <a:t>stars explode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2753633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Massive stars have very short lifetimes—but for some elements we need less massive stars to die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294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ost main sequence fusion in st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56" y="44624"/>
            <a:ext cx="8316000" cy="675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47667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 summary of stellar life-cycles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71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9512" y="1340762"/>
            <a:ext cx="8892000" cy="4392494"/>
            <a:chOff x="179512" y="1124738"/>
            <a:chExt cx="8892000" cy="4392494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1412776"/>
              <a:ext cx="8892000" cy="3491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0557" y="4560702"/>
              <a:ext cx="6948000" cy="9565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Elbow Connector 2"/>
            <p:cNvCxnSpPr/>
            <p:nvPr/>
          </p:nvCxnSpPr>
          <p:spPr>
            <a:xfrm rot="16200000" flipH="1">
              <a:off x="1151966" y="4400762"/>
              <a:ext cx="611348" cy="252000"/>
            </a:xfrm>
            <a:prstGeom prst="bentConnector3">
              <a:avLst>
                <a:gd name="adj1" fmla="val 99857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14"/>
            <p:cNvCxnSpPr/>
            <p:nvPr/>
          </p:nvCxnSpPr>
          <p:spPr>
            <a:xfrm rot="16200000" flipH="1">
              <a:off x="1133632" y="4814484"/>
              <a:ext cx="576000" cy="324000"/>
            </a:xfrm>
            <a:prstGeom prst="bentConnector3">
              <a:avLst>
                <a:gd name="adj1" fmla="val 99857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7640" y="1124738"/>
              <a:ext cx="4320000" cy="13045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994122"/>
          </a:xfrm>
        </p:spPr>
        <p:txBody>
          <a:bodyPr/>
          <a:lstStyle/>
          <a:p>
            <a:r>
              <a:rPr lang="en-GB" dirty="0" smtClean="0"/>
              <a:t>It takes a Galaxy to build a world…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4625512" y="6093296"/>
            <a:ext cx="3690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Image from Wikipedia, based </a:t>
            </a:r>
            <a:r>
              <a:rPr lang="en-GB" i="1" dirty="0"/>
              <a:t>on data by Jennifer Johnson at Ohio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29979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ebden br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320480" cy="260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upload.wikimedia.org/wikipedia/commons/thumb/c/c3/NGC_4414_%28NASA-med%29.jpg/1024px-NGC_4414_%28NASA-med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7" y="3212976"/>
            <a:ext cx="4283967" cy="353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08720"/>
            <a:ext cx="1583807" cy="281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71199"/>
            <a:ext cx="2736304" cy="2770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404664"/>
            <a:ext cx="31683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It takes a village</a:t>
            </a:r>
            <a:br>
              <a:rPr lang="en-GB" sz="2800" dirty="0" smtClean="0"/>
            </a:br>
            <a:r>
              <a:rPr lang="en-GB" sz="2800" dirty="0" smtClean="0"/>
              <a:t>to raise a child…</a:t>
            </a:r>
          </a:p>
          <a:p>
            <a:endParaRPr lang="en-GB" sz="2800" dirty="0"/>
          </a:p>
          <a:p>
            <a:endParaRPr lang="en-GB" sz="2800" dirty="0" smtClean="0"/>
          </a:p>
          <a:p>
            <a:endParaRPr lang="en-GB" sz="2800" dirty="0"/>
          </a:p>
          <a:p>
            <a:endParaRPr lang="en-GB" sz="2800" dirty="0" smtClean="0"/>
          </a:p>
          <a:p>
            <a:r>
              <a:rPr lang="en-GB" sz="2800" dirty="0" smtClean="0"/>
              <a:t>It takes a galaxy</a:t>
            </a:r>
            <a:br>
              <a:rPr lang="en-GB" sz="2800" dirty="0" smtClean="0"/>
            </a:br>
            <a:r>
              <a:rPr lang="en-GB" sz="2800" dirty="0" smtClean="0"/>
              <a:t>to raise a world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6342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26896"/>
            <a:ext cx="9036000" cy="5322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418784" cy="1642194"/>
          </a:xfrm>
        </p:spPr>
        <p:txBody>
          <a:bodyPr/>
          <a:lstStyle/>
          <a:p>
            <a:r>
              <a:rPr lang="en-GB" dirty="0" smtClean="0"/>
              <a:t>The chemical elements:</a:t>
            </a:r>
            <a:br>
              <a:rPr lang="en-GB" dirty="0" smtClean="0"/>
            </a:br>
            <a:r>
              <a:rPr lang="en-GB" dirty="0" smtClean="0"/>
              <a:t>     The building blocks of </a:t>
            </a:r>
            <a:br>
              <a:rPr lang="en-GB" dirty="0" smtClean="0"/>
            </a:br>
            <a:r>
              <a:rPr lang="en-GB" dirty="0" smtClean="0"/>
              <a:t>     worlds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713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689677"/>
            <a:ext cx="6768000" cy="312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96" y="44625"/>
            <a:ext cx="2448000" cy="421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2"/>
          <a:stretch/>
        </p:blipFill>
        <p:spPr bwMode="auto">
          <a:xfrm>
            <a:off x="-4762" y="27046"/>
            <a:ext cx="5832000" cy="4038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1268760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number of atoms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7956376" y="5285671"/>
            <a:ext cx="1080120" cy="1360302"/>
            <a:chOff x="7092280" y="4190883"/>
            <a:chExt cx="1752600" cy="2609850"/>
          </a:xfrm>
        </p:grpSpPr>
        <p:sp>
          <p:nvSpPr>
            <p:cNvPr id="3" name="Oval 2"/>
            <p:cNvSpPr/>
            <p:nvPr/>
          </p:nvSpPr>
          <p:spPr>
            <a:xfrm>
              <a:off x="7596336" y="4509120"/>
              <a:ext cx="720080" cy="43204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4190883"/>
              <a:ext cx="1752600" cy="2609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Oval Callout 4"/>
          <p:cNvSpPr/>
          <p:nvPr/>
        </p:nvSpPr>
        <p:spPr>
          <a:xfrm>
            <a:off x="6803496" y="4365104"/>
            <a:ext cx="2088984" cy="920567"/>
          </a:xfrm>
          <a:prstGeom prst="wedgeEllipseCallout">
            <a:avLst>
              <a:gd name="adj1" fmla="val 17728"/>
              <a:gd name="adj2" fmla="val 100340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hydrogen… helium…metals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72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32000" cy="1143000"/>
          </a:xfrm>
        </p:spPr>
        <p:txBody>
          <a:bodyPr/>
          <a:lstStyle/>
          <a:p>
            <a:r>
              <a:rPr lang="en-GB" dirty="0" smtClean="0"/>
              <a:t>Where do the chemical elements come from?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421088"/>
          </a:xfrm>
        </p:spPr>
        <p:txBody>
          <a:bodyPr/>
          <a:lstStyle/>
          <a:p>
            <a:r>
              <a:rPr lang="en-GB" dirty="0" smtClean="0"/>
              <a:t>Only hydrogen and helium (plus very small amounts of Li, Be and B) are made in the Big Bang</a:t>
            </a:r>
          </a:p>
          <a:p>
            <a:r>
              <a:rPr lang="en-GB" dirty="0" smtClean="0"/>
              <a:t>All the other elements are made in stars</a:t>
            </a:r>
          </a:p>
          <a:p>
            <a:pPr lvl="1"/>
            <a:r>
              <a:rPr lang="en-GB" dirty="0" smtClean="0"/>
              <a:t>therefore, in order for the gas cloud from which the Sun formed to contain all the elements needed to form planets (and living organisms), the Sun had to form in a galaxy that had already produced several generations of stars</a:t>
            </a:r>
          </a:p>
          <a:p>
            <a:r>
              <a:rPr lang="en-GB" dirty="0" smtClean="0"/>
              <a:t>The Sun is much younger than the Galaxy.  </a:t>
            </a:r>
            <a:br>
              <a:rPr lang="en-GB" dirty="0" smtClean="0"/>
            </a:br>
            <a:r>
              <a:rPr lang="en-GB" dirty="0" smtClean="0"/>
              <a:t>This is not an accident.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4786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456" y="274638"/>
            <a:ext cx="8172000" cy="1143000"/>
          </a:xfrm>
        </p:spPr>
        <p:txBody>
          <a:bodyPr/>
          <a:lstStyle/>
          <a:p>
            <a:r>
              <a:rPr lang="en-GB" dirty="0" smtClean="0"/>
              <a:t>How do stars make the chemical elements?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8280000" cy="4114800"/>
          </a:xfrm>
        </p:spPr>
        <p:txBody>
          <a:bodyPr/>
          <a:lstStyle/>
          <a:p>
            <a:r>
              <a:rPr lang="en-GB" dirty="0" smtClean="0"/>
              <a:t>In the fusion processes that generate their energy</a:t>
            </a:r>
          </a:p>
          <a:p>
            <a:pPr lvl="1"/>
            <a:r>
              <a:rPr lang="en-GB" dirty="0" smtClean="0"/>
              <a:t>For example, our Sun is currently converting hydrogen into helium (releasing 0.7% of the mass as energy via E = mc</a:t>
            </a:r>
            <a:r>
              <a:rPr lang="en-GB" baseline="30000" dirty="0" smtClean="0"/>
              <a:t>2</a:t>
            </a:r>
            <a:r>
              <a:rPr lang="en-GB" dirty="0" smtClean="0"/>
              <a:t>)</a:t>
            </a:r>
          </a:p>
          <a:p>
            <a:r>
              <a:rPr lang="en-GB" dirty="0" smtClean="0"/>
              <a:t>By adding neutrons to pre-existing nuclei</a:t>
            </a:r>
          </a:p>
          <a:p>
            <a:pPr lvl="1"/>
            <a:r>
              <a:rPr lang="en-GB" dirty="0" smtClean="0"/>
              <a:t>Neutrons are uncharged and therefore easily captured by nuclei</a:t>
            </a:r>
          </a:p>
          <a:p>
            <a:pPr lvl="1"/>
            <a:r>
              <a:rPr lang="en-GB" dirty="0" smtClean="0"/>
              <a:t>Radioactive decays can then convert this “neutron-rich” nucleus into a new element (e.g. </a:t>
            </a:r>
            <a:r>
              <a:rPr lang="en-GB" baseline="30000" dirty="0" smtClean="0"/>
              <a:t>14</a:t>
            </a:r>
            <a:r>
              <a:rPr lang="en-GB" dirty="0" smtClean="0"/>
              <a:t>C → </a:t>
            </a:r>
            <a:r>
              <a:rPr lang="en-GB" baseline="30000" dirty="0" smtClean="0"/>
              <a:t>14</a:t>
            </a:r>
            <a:r>
              <a:rPr lang="en-GB" dirty="0" smtClean="0"/>
              <a:t>N + e</a:t>
            </a:r>
            <a:r>
              <a:rPr lang="en-GB" baseline="30000" dirty="0" smtClean="0"/>
              <a:t>−</a:t>
            </a:r>
            <a:r>
              <a:rPr lang="en-GB" dirty="0" smtClean="0"/>
              <a:t> + </a:t>
            </a:r>
            <a:r>
              <a:rPr lang="el-GR" dirty="0" smtClean="0">
                <a:latin typeface="Calibri"/>
                <a:cs typeface="Calibri"/>
              </a:rPr>
              <a:t>ν̅</a:t>
            </a:r>
            <a:r>
              <a:rPr lang="en-GB" dirty="0" smtClean="0">
                <a:cs typeface="Calibri"/>
              </a:rPr>
              <a:t>)</a:t>
            </a:r>
          </a:p>
          <a:p>
            <a:r>
              <a:rPr lang="en-GB" dirty="0" smtClean="0">
                <a:cs typeface="Calibri"/>
              </a:rPr>
              <a:t>During a supernova explosion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478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275856" y="332656"/>
            <a:ext cx="5649838" cy="5616604"/>
            <a:chOff x="3275856" y="332656"/>
            <a:chExt cx="5649838" cy="5616604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332656"/>
              <a:ext cx="5649838" cy="56166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Freeform 2"/>
            <p:cNvSpPr/>
            <p:nvPr/>
          </p:nvSpPr>
          <p:spPr>
            <a:xfrm>
              <a:off x="3629025" y="1933575"/>
              <a:ext cx="2857500" cy="3524250"/>
            </a:xfrm>
            <a:custGeom>
              <a:avLst/>
              <a:gdLst>
                <a:gd name="connsiteX0" fmla="*/ 0 w 2857500"/>
                <a:gd name="connsiteY0" fmla="*/ 3524250 h 3524250"/>
                <a:gd name="connsiteX1" fmla="*/ 333375 w 2857500"/>
                <a:gd name="connsiteY1" fmla="*/ 2876550 h 3524250"/>
                <a:gd name="connsiteX2" fmla="*/ 628650 w 2857500"/>
                <a:gd name="connsiteY2" fmla="*/ 2295525 h 3524250"/>
                <a:gd name="connsiteX3" fmla="*/ 981075 w 2857500"/>
                <a:gd name="connsiteY3" fmla="*/ 1704975 h 3524250"/>
                <a:gd name="connsiteX4" fmla="*/ 1400175 w 2857500"/>
                <a:gd name="connsiteY4" fmla="*/ 1123950 h 3524250"/>
                <a:gd name="connsiteX5" fmla="*/ 1885950 w 2857500"/>
                <a:gd name="connsiteY5" fmla="*/ 581025 h 3524250"/>
                <a:gd name="connsiteX6" fmla="*/ 2390775 w 2857500"/>
                <a:gd name="connsiteY6" fmla="*/ 200025 h 3524250"/>
                <a:gd name="connsiteX7" fmla="*/ 2857500 w 2857500"/>
                <a:gd name="connsiteY7" fmla="*/ 0 h 3524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57500" h="3524250">
                  <a:moveTo>
                    <a:pt x="0" y="3524250"/>
                  </a:moveTo>
                  <a:lnTo>
                    <a:pt x="333375" y="2876550"/>
                  </a:lnTo>
                  <a:cubicBezTo>
                    <a:pt x="438150" y="2671763"/>
                    <a:pt x="520700" y="2490787"/>
                    <a:pt x="628650" y="2295525"/>
                  </a:cubicBezTo>
                  <a:cubicBezTo>
                    <a:pt x="736600" y="2100263"/>
                    <a:pt x="852488" y="1900237"/>
                    <a:pt x="981075" y="1704975"/>
                  </a:cubicBezTo>
                  <a:cubicBezTo>
                    <a:pt x="1109663" y="1509712"/>
                    <a:pt x="1249363" y="1311275"/>
                    <a:pt x="1400175" y="1123950"/>
                  </a:cubicBezTo>
                  <a:cubicBezTo>
                    <a:pt x="1550987" y="936625"/>
                    <a:pt x="1720850" y="735012"/>
                    <a:pt x="1885950" y="581025"/>
                  </a:cubicBezTo>
                  <a:cubicBezTo>
                    <a:pt x="2051050" y="427037"/>
                    <a:pt x="2228850" y="296863"/>
                    <a:pt x="2390775" y="200025"/>
                  </a:cubicBezTo>
                  <a:cubicBezTo>
                    <a:pt x="2552700" y="103187"/>
                    <a:pt x="2705100" y="51593"/>
                    <a:pt x="28575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Freeform 5"/>
            <p:cNvSpPr/>
            <p:nvPr/>
          </p:nvSpPr>
          <p:spPr>
            <a:xfrm>
              <a:off x="3638550" y="2600325"/>
              <a:ext cx="3495675" cy="2867025"/>
            </a:xfrm>
            <a:custGeom>
              <a:avLst/>
              <a:gdLst>
                <a:gd name="connsiteX0" fmla="*/ 0 w 3495675"/>
                <a:gd name="connsiteY0" fmla="*/ 2867025 h 2867025"/>
                <a:gd name="connsiteX1" fmla="*/ 400050 w 3495675"/>
                <a:gd name="connsiteY1" fmla="*/ 2152650 h 2867025"/>
                <a:gd name="connsiteX2" fmla="*/ 752475 w 3495675"/>
                <a:gd name="connsiteY2" fmla="*/ 1619250 h 2867025"/>
                <a:gd name="connsiteX3" fmla="*/ 1133475 w 3495675"/>
                <a:gd name="connsiteY3" fmla="*/ 1133475 h 2867025"/>
                <a:gd name="connsiteX4" fmla="*/ 1571625 w 3495675"/>
                <a:gd name="connsiteY4" fmla="*/ 733425 h 2867025"/>
                <a:gd name="connsiteX5" fmla="*/ 1971675 w 3495675"/>
                <a:gd name="connsiteY5" fmla="*/ 514350 h 2867025"/>
                <a:gd name="connsiteX6" fmla="*/ 2371725 w 3495675"/>
                <a:gd name="connsiteY6" fmla="*/ 381000 h 2867025"/>
                <a:gd name="connsiteX7" fmla="*/ 2838450 w 3495675"/>
                <a:gd name="connsiteY7" fmla="*/ 257175 h 2867025"/>
                <a:gd name="connsiteX8" fmla="*/ 3133725 w 3495675"/>
                <a:gd name="connsiteY8" fmla="*/ 171450 h 2867025"/>
                <a:gd name="connsiteX9" fmla="*/ 3495675 w 3495675"/>
                <a:gd name="connsiteY9" fmla="*/ 0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95675" h="2867025">
                  <a:moveTo>
                    <a:pt x="0" y="2867025"/>
                  </a:moveTo>
                  <a:cubicBezTo>
                    <a:pt x="137319" y="2613818"/>
                    <a:pt x="274638" y="2360612"/>
                    <a:pt x="400050" y="2152650"/>
                  </a:cubicBezTo>
                  <a:cubicBezTo>
                    <a:pt x="525462" y="1944688"/>
                    <a:pt x="630238" y="1789112"/>
                    <a:pt x="752475" y="1619250"/>
                  </a:cubicBezTo>
                  <a:cubicBezTo>
                    <a:pt x="874712" y="1449388"/>
                    <a:pt x="996950" y="1281112"/>
                    <a:pt x="1133475" y="1133475"/>
                  </a:cubicBezTo>
                  <a:cubicBezTo>
                    <a:pt x="1270000" y="985837"/>
                    <a:pt x="1431925" y="836612"/>
                    <a:pt x="1571625" y="733425"/>
                  </a:cubicBezTo>
                  <a:cubicBezTo>
                    <a:pt x="1711325" y="630238"/>
                    <a:pt x="1838325" y="573087"/>
                    <a:pt x="1971675" y="514350"/>
                  </a:cubicBezTo>
                  <a:cubicBezTo>
                    <a:pt x="2105025" y="455613"/>
                    <a:pt x="2227262" y="423863"/>
                    <a:pt x="2371725" y="381000"/>
                  </a:cubicBezTo>
                  <a:cubicBezTo>
                    <a:pt x="2516188" y="338137"/>
                    <a:pt x="2711450" y="292100"/>
                    <a:pt x="2838450" y="257175"/>
                  </a:cubicBezTo>
                  <a:cubicBezTo>
                    <a:pt x="2965450" y="222250"/>
                    <a:pt x="3024188" y="214312"/>
                    <a:pt x="3133725" y="171450"/>
                  </a:cubicBezTo>
                  <a:cubicBezTo>
                    <a:pt x="3243262" y="128588"/>
                    <a:pt x="3369468" y="64294"/>
                    <a:pt x="349567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Freeform 6"/>
            <p:cNvSpPr/>
            <p:nvPr/>
          </p:nvSpPr>
          <p:spPr>
            <a:xfrm>
              <a:off x="3648075" y="3209925"/>
              <a:ext cx="2238375" cy="2276475"/>
            </a:xfrm>
            <a:custGeom>
              <a:avLst/>
              <a:gdLst>
                <a:gd name="connsiteX0" fmla="*/ 0 w 2238375"/>
                <a:gd name="connsiteY0" fmla="*/ 2276475 h 2276475"/>
                <a:gd name="connsiteX1" fmla="*/ 361950 w 2238375"/>
                <a:gd name="connsiteY1" fmla="*/ 1724025 h 2276475"/>
                <a:gd name="connsiteX2" fmla="*/ 361950 w 2238375"/>
                <a:gd name="connsiteY2" fmla="*/ 1724025 h 2276475"/>
                <a:gd name="connsiteX3" fmla="*/ 609600 w 2238375"/>
                <a:gd name="connsiteY3" fmla="*/ 1323975 h 2276475"/>
                <a:gd name="connsiteX4" fmla="*/ 847725 w 2238375"/>
                <a:gd name="connsiteY4" fmla="*/ 1009650 h 2276475"/>
                <a:gd name="connsiteX5" fmla="*/ 1228725 w 2238375"/>
                <a:gd name="connsiteY5" fmla="*/ 600075 h 2276475"/>
                <a:gd name="connsiteX6" fmla="*/ 1657350 w 2238375"/>
                <a:gd name="connsiteY6" fmla="*/ 266700 h 2276475"/>
                <a:gd name="connsiteX7" fmla="*/ 2238375 w 2238375"/>
                <a:gd name="connsiteY7" fmla="*/ 0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38375" h="2276475">
                  <a:moveTo>
                    <a:pt x="0" y="2276475"/>
                  </a:moveTo>
                  <a:lnTo>
                    <a:pt x="361950" y="1724025"/>
                  </a:lnTo>
                  <a:lnTo>
                    <a:pt x="361950" y="1724025"/>
                  </a:lnTo>
                  <a:cubicBezTo>
                    <a:pt x="403225" y="1657350"/>
                    <a:pt x="528638" y="1443037"/>
                    <a:pt x="609600" y="1323975"/>
                  </a:cubicBezTo>
                  <a:cubicBezTo>
                    <a:pt x="690562" y="1204913"/>
                    <a:pt x="744538" y="1130300"/>
                    <a:pt x="847725" y="1009650"/>
                  </a:cubicBezTo>
                  <a:cubicBezTo>
                    <a:pt x="950912" y="889000"/>
                    <a:pt x="1093788" y="723900"/>
                    <a:pt x="1228725" y="600075"/>
                  </a:cubicBezTo>
                  <a:cubicBezTo>
                    <a:pt x="1363662" y="476250"/>
                    <a:pt x="1489075" y="366712"/>
                    <a:pt x="1657350" y="266700"/>
                  </a:cubicBezTo>
                  <a:cubicBezTo>
                    <a:pt x="1825625" y="166687"/>
                    <a:pt x="2032000" y="83343"/>
                    <a:pt x="223837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eform 7"/>
            <p:cNvSpPr/>
            <p:nvPr/>
          </p:nvSpPr>
          <p:spPr>
            <a:xfrm>
              <a:off x="4238625" y="3819525"/>
              <a:ext cx="1009650" cy="1009650"/>
            </a:xfrm>
            <a:custGeom>
              <a:avLst/>
              <a:gdLst>
                <a:gd name="connsiteX0" fmla="*/ 0 w 1009650"/>
                <a:gd name="connsiteY0" fmla="*/ 1009650 h 1009650"/>
                <a:gd name="connsiteX1" fmla="*/ 238125 w 1009650"/>
                <a:gd name="connsiteY1" fmla="*/ 647700 h 1009650"/>
                <a:gd name="connsiteX2" fmla="*/ 495300 w 1009650"/>
                <a:gd name="connsiteY2" fmla="*/ 333375 h 1009650"/>
                <a:gd name="connsiteX3" fmla="*/ 742950 w 1009650"/>
                <a:gd name="connsiteY3" fmla="*/ 142875 h 1009650"/>
                <a:gd name="connsiteX4" fmla="*/ 1009650 w 1009650"/>
                <a:gd name="connsiteY4" fmla="*/ 0 h 100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9650" h="1009650">
                  <a:moveTo>
                    <a:pt x="0" y="1009650"/>
                  </a:moveTo>
                  <a:cubicBezTo>
                    <a:pt x="77787" y="885031"/>
                    <a:pt x="155575" y="760412"/>
                    <a:pt x="238125" y="647700"/>
                  </a:cubicBezTo>
                  <a:cubicBezTo>
                    <a:pt x="320675" y="534987"/>
                    <a:pt x="411163" y="417512"/>
                    <a:pt x="495300" y="333375"/>
                  </a:cubicBezTo>
                  <a:cubicBezTo>
                    <a:pt x="579437" y="249238"/>
                    <a:pt x="657225" y="198437"/>
                    <a:pt x="742950" y="142875"/>
                  </a:cubicBezTo>
                  <a:cubicBezTo>
                    <a:pt x="828675" y="87312"/>
                    <a:pt x="919162" y="43656"/>
                    <a:pt x="100965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eform 8"/>
            <p:cNvSpPr/>
            <p:nvPr/>
          </p:nvSpPr>
          <p:spPr>
            <a:xfrm>
              <a:off x="7534275" y="2066925"/>
              <a:ext cx="1095375" cy="990600"/>
            </a:xfrm>
            <a:custGeom>
              <a:avLst/>
              <a:gdLst>
                <a:gd name="connsiteX0" fmla="*/ 0 w 1095375"/>
                <a:gd name="connsiteY0" fmla="*/ 990600 h 990600"/>
                <a:gd name="connsiteX1" fmla="*/ 438150 w 1095375"/>
                <a:gd name="connsiteY1" fmla="*/ 790575 h 990600"/>
                <a:gd name="connsiteX2" fmla="*/ 723900 w 1095375"/>
                <a:gd name="connsiteY2" fmla="*/ 590550 h 990600"/>
                <a:gd name="connsiteX3" fmla="*/ 923925 w 1095375"/>
                <a:gd name="connsiteY3" fmla="*/ 333375 h 990600"/>
                <a:gd name="connsiteX4" fmla="*/ 1095375 w 1095375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990600">
                  <a:moveTo>
                    <a:pt x="0" y="990600"/>
                  </a:moveTo>
                  <a:cubicBezTo>
                    <a:pt x="158750" y="923925"/>
                    <a:pt x="317500" y="857250"/>
                    <a:pt x="438150" y="790575"/>
                  </a:cubicBezTo>
                  <a:cubicBezTo>
                    <a:pt x="558800" y="723900"/>
                    <a:pt x="642938" y="666750"/>
                    <a:pt x="723900" y="590550"/>
                  </a:cubicBezTo>
                  <a:cubicBezTo>
                    <a:pt x="804862" y="514350"/>
                    <a:pt x="862013" y="431800"/>
                    <a:pt x="923925" y="333375"/>
                  </a:cubicBezTo>
                  <a:cubicBezTo>
                    <a:pt x="985837" y="234950"/>
                    <a:pt x="1040606" y="117475"/>
                    <a:pt x="109537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Freeform 9"/>
            <p:cNvSpPr/>
            <p:nvPr/>
          </p:nvSpPr>
          <p:spPr>
            <a:xfrm>
              <a:off x="6153150" y="1990725"/>
              <a:ext cx="990600" cy="990600"/>
            </a:xfrm>
            <a:custGeom>
              <a:avLst/>
              <a:gdLst>
                <a:gd name="connsiteX0" fmla="*/ 0 w 990600"/>
                <a:gd name="connsiteY0" fmla="*/ 990600 h 990600"/>
                <a:gd name="connsiteX1" fmla="*/ 257175 w 990600"/>
                <a:gd name="connsiteY1" fmla="*/ 561975 h 990600"/>
                <a:gd name="connsiteX2" fmla="*/ 476250 w 990600"/>
                <a:gd name="connsiteY2" fmla="*/ 333375 h 990600"/>
                <a:gd name="connsiteX3" fmla="*/ 676275 w 990600"/>
                <a:gd name="connsiteY3" fmla="*/ 142875 h 990600"/>
                <a:gd name="connsiteX4" fmla="*/ 990600 w 990600"/>
                <a:gd name="connsiteY4" fmla="*/ 0 h 990600"/>
                <a:gd name="connsiteX0" fmla="*/ 0 w 990600"/>
                <a:gd name="connsiteY0" fmla="*/ 990600 h 990600"/>
                <a:gd name="connsiteX1" fmla="*/ 257175 w 990600"/>
                <a:gd name="connsiteY1" fmla="*/ 561975 h 990600"/>
                <a:gd name="connsiteX2" fmla="*/ 466725 w 990600"/>
                <a:gd name="connsiteY2" fmla="*/ 304800 h 990600"/>
                <a:gd name="connsiteX3" fmla="*/ 676275 w 990600"/>
                <a:gd name="connsiteY3" fmla="*/ 142875 h 990600"/>
                <a:gd name="connsiteX4" fmla="*/ 990600 w 990600"/>
                <a:gd name="connsiteY4" fmla="*/ 0 h 990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0" h="990600">
                  <a:moveTo>
                    <a:pt x="0" y="990600"/>
                  </a:moveTo>
                  <a:cubicBezTo>
                    <a:pt x="88900" y="831056"/>
                    <a:pt x="179388" y="676275"/>
                    <a:pt x="257175" y="561975"/>
                  </a:cubicBezTo>
                  <a:cubicBezTo>
                    <a:pt x="334962" y="447675"/>
                    <a:pt x="396875" y="374650"/>
                    <a:pt x="466725" y="304800"/>
                  </a:cubicBezTo>
                  <a:cubicBezTo>
                    <a:pt x="536575" y="234950"/>
                    <a:pt x="588963" y="193675"/>
                    <a:pt x="676275" y="142875"/>
                  </a:cubicBezTo>
                  <a:cubicBezTo>
                    <a:pt x="763588" y="92075"/>
                    <a:pt x="876300" y="43656"/>
                    <a:pt x="9906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5043486" y="4441875"/>
              <a:ext cx="954386" cy="46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Freeform 15"/>
            <p:cNvSpPr/>
            <p:nvPr/>
          </p:nvSpPr>
          <p:spPr>
            <a:xfrm>
              <a:off x="7397824" y="700682"/>
              <a:ext cx="990600" cy="1038225"/>
            </a:xfrm>
            <a:custGeom>
              <a:avLst/>
              <a:gdLst>
                <a:gd name="connsiteX0" fmla="*/ 0 w 990600"/>
                <a:gd name="connsiteY0" fmla="*/ 990600 h 990600"/>
                <a:gd name="connsiteX1" fmla="*/ 257175 w 990600"/>
                <a:gd name="connsiteY1" fmla="*/ 561975 h 990600"/>
                <a:gd name="connsiteX2" fmla="*/ 476250 w 990600"/>
                <a:gd name="connsiteY2" fmla="*/ 333375 h 990600"/>
                <a:gd name="connsiteX3" fmla="*/ 676275 w 990600"/>
                <a:gd name="connsiteY3" fmla="*/ 142875 h 990600"/>
                <a:gd name="connsiteX4" fmla="*/ 990600 w 990600"/>
                <a:gd name="connsiteY4" fmla="*/ 0 h 990600"/>
                <a:gd name="connsiteX0" fmla="*/ 0 w 990600"/>
                <a:gd name="connsiteY0" fmla="*/ 990600 h 990600"/>
                <a:gd name="connsiteX1" fmla="*/ 257175 w 990600"/>
                <a:gd name="connsiteY1" fmla="*/ 561975 h 990600"/>
                <a:gd name="connsiteX2" fmla="*/ 466725 w 990600"/>
                <a:gd name="connsiteY2" fmla="*/ 304800 h 990600"/>
                <a:gd name="connsiteX3" fmla="*/ 676275 w 990600"/>
                <a:gd name="connsiteY3" fmla="*/ 142875 h 990600"/>
                <a:gd name="connsiteX4" fmla="*/ 990600 w 990600"/>
                <a:gd name="connsiteY4" fmla="*/ 0 h 990600"/>
                <a:gd name="connsiteX0" fmla="*/ 0 w 990600"/>
                <a:gd name="connsiteY0" fmla="*/ 1038225 h 1038225"/>
                <a:gd name="connsiteX1" fmla="*/ 257175 w 990600"/>
                <a:gd name="connsiteY1" fmla="*/ 609600 h 1038225"/>
                <a:gd name="connsiteX2" fmla="*/ 466725 w 990600"/>
                <a:gd name="connsiteY2" fmla="*/ 352425 h 1038225"/>
                <a:gd name="connsiteX3" fmla="*/ 676275 w 990600"/>
                <a:gd name="connsiteY3" fmla="*/ 190500 h 1038225"/>
                <a:gd name="connsiteX4" fmla="*/ 990600 w 990600"/>
                <a:gd name="connsiteY4" fmla="*/ 0 h 1038225"/>
                <a:gd name="connsiteX0" fmla="*/ 0 w 990600"/>
                <a:gd name="connsiteY0" fmla="*/ 1038225 h 1038225"/>
                <a:gd name="connsiteX1" fmla="*/ 257175 w 990600"/>
                <a:gd name="connsiteY1" fmla="*/ 609600 h 1038225"/>
                <a:gd name="connsiteX2" fmla="*/ 466725 w 990600"/>
                <a:gd name="connsiteY2" fmla="*/ 352425 h 1038225"/>
                <a:gd name="connsiteX3" fmla="*/ 666750 w 990600"/>
                <a:gd name="connsiteY3" fmla="*/ 152400 h 1038225"/>
                <a:gd name="connsiteX4" fmla="*/ 990600 w 990600"/>
                <a:gd name="connsiteY4" fmla="*/ 0 h 1038225"/>
                <a:gd name="connsiteX0" fmla="*/ 0 w 990600"/>
                <a:gd name="connsiteY0" fmla="*/ 1038225 h 1038225"/>
                <a:gd name="connsiteX1" fmla="*/ 257175 w 990600"/>
                <a:gd name="connsiteY1" fmla="*/ 609600 h 1038225"/>
                <a:gd name="connsiteX2" fmla="*/ 438150 w 990600"/>
                <a:gd name="connsiteY2" fmla="*/ 333375 h 1038225"/>
                <a:gd name="connsiteX3" fmla="*/ 666750 w 990600"/>
                <a:gd name="connsiteY3" fmla="*/ 152400 h 1038225"/>
                <a:gd name="connsiteX4" fmla="*/ 990600 w 990600"/>
                <a:gd name="connsiteY4" fmla="*/ 0 h 1038225"/>
                <a:gd name="connsiteX0" fmla="*/ 0 w 990600"/>
                <a:gd name="connsiteY0" fmla="*/ 1038225 h 1038225"/>
                <a:gd name="connsiteX1" fmla="*/ 228600 w 990600"/>
                <a:gd name="connsiteY1" fmla="*/ 609600 h 1038225"/>
                <a:gd name="connsiteX2" fmla="*/ 438150 w 990600"/>
                <a:gd name="connsiteY2" fmla="*/ 333375 h 1038225"/>
                <a:gd name="connsiteX3" fmla="*/ 666750 w 990600"/>
                <a:gd name="connsiteY3" fmla="*/ 152400 h 1038225"/>
                <a:gd name="connsiteX4" fmla="*/ 990600 w 990600"/>
                <a:gd name="connsiteY4" fmla="*/ 0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0600" h="1038225">
                  <a:moveTo>
                    <a:pt x="0" y="1038225"/>
                  </a:moveTo>
                  <a:cubicBezTo>
                    <a:pt x="88900" y="878681"/>
                    <a:pt x="155575" y="727075"/>
                    <a:pt x="228600" y="609600"/>
                  </a:cubicBezTo>
                  <a:cubicBezTo>
                    <a:pt x="301625" y="492125"/>
                    <a:pt x="365125" y="409575"/>
                    <a:pt x="438150" y="333375"/>
                  </a:cubicBezTo>
                  <a:cubicBezTo>
                    <a:pt x="511175" y="257175"/>
                    <a:pt x="574675" y="207963"/>
                    <a:pt x="666750" y="152400"/>
                  </a:cubicBezTo>
                  <a:cubicBezTo>
                    <a:pt x="758825" y="96838"/>
                    <a:pt x="876300" y="43656"/>
                    <a:pt x="99060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3761630" y="5087899"/>
              <a:ext cx="954386" cy="46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H="1">
              <a:off x="4375591" y="4446638"/>
              <a:ext cx="954386" cy="468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4296924" y="4581128"/>
              <a:ext cx="470338" cy="87090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5565637" y="3352792"/>
              <a:ext cx="432235" cy="8709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600497" y="3897104"/>
              <a:ext cx="397375" cy="3265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3718199" y="5157192"/>
              <a:ext cx="360000" cy="3265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3779912" y="5632107"/>
              <a:ext cx="252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030554" y="4408534"/>
              <a:ext cx="252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rot="16200000">
              <a:off x="3480792" y="5345149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6264216" y="3150494"/>
              <a:ext cx="28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16200000">
              <a:off x="5967168" y="2870395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rot="16200000">
              <a:off x="6605714" y="2841848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16200000">
              <a:off x="7249023" y="2816395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534275" y="2511948"/>
              <a:ext cx="28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6200000">
              <a:off x="7225208" y="2225478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6190849" y="2670356"/>
              <a:ext cx="397375" cy="3265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6814543" y="2056085"/>
              <a:ext cx="397375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837589" y="2641715"/>
              <a:ext cx="397375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439363" y="1412776"/>
              <a:ext cx="397375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6224588" y="2681288"/>
              <a:ext cx="995362" cy="371475"/>
            </a:xfrm>
            <a:custGeom>
              <a:avLst/>
              <a:gdLst>
                <a:gd name="connsiteX0" fmla="*/ 0 w 995362"/>
                <a:gd name="connsiteY0" fmla="*/ 371475 h 371475"/>
                <a:gd name="connsiteX1" fmla="*/ 242887 w 995362"/>
                <a:gd name="connsiteY1" fmla="*/ 304800 h 371475"/>
                <a:gd name="connsiteX2" fmla="*/ 433387 w 995362"/>
                <a:gd name="connsiteY2" fmla="*/ 238125 h 371475"/>
                <a:gd name="connsiteX3" fmla="*/ 647700 w 995362"/>
                <a:gd name="connsiteY3" fmla="*/ 166687 h 371475"/>
                <a:gd name="connsiteX4" fmla="*/ 866775 w 995362"/>
                <a:gd name="connsiteY4" fmla="*/ 66675 h 371475"/>
                <a:gd name="connsiteX5" fmla="*/ 995362 w 995362"/>
                <a:gd name="connsiteY5" fmla="*/ 0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5362" h="371475">
                  <a:moveTo>
                    <a:pt x="0" y="371475"/>
                  </a:moveTo>
                  <a:cubicBezTo>
                    <a:pt x="85328" y="349250"/>
                    <a:pt x="170656" y="327025"/>
                    <a:pt x="242887" y="304800"/>
                  </a:cubicBezTo>
                  <a:cubicBezTo>
                    <a:pt x="315118" y="282575"/>
                    <a:pt x="433387" y="238125"/>
                    <a:pt x="433387" y="238125"/>
                  </a:cubicBezTo>
                  <a:cubicBezTo>
                    <a:pt x="500856" y="215106"/>
                    <a:pt x="575469" y="195262"/>
                    <a:pt x="647700" y="166687"/>
                  </a:cubicBezTo>
                  <a:cubicBezTo>
                    <a:pt x="719931" y="138112"/>
                    <a:pt x="808831" y="94456"/>
                    <a:pt x="866775" y="66675"/>
                  </a:cubicBezTo>
                  <a:cubicBezTo>
                    <a:pt x="924719" y="38894"/>
                    <a:pt x="960040" y="19447"/>
                    <a:pt x="995362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 rot="16200000">
              <a:off x="7191304" y="1620836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rot="16200000">
              <a:off x="7853665" y="1601784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rot="16200000">
              <a:off x="8496974" y="1587495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16200000">
              <a:off x="8487448" y="977527"/>
              <a:ext cx="23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7505276" y="1916832"/>
              <a:ext cx="28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8172432" y="1878165"/>
              <a:ext cx="288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8082109" y="1383635"/>
              <a:ext cx="397375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H="1" flipV="1">
              <a:off x="7467941" y="2027547"/>
              <a:ext cx="397375" cy="3600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7450510" y="2078414"/>
              <a:ext cx="432235" cy="8709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7510039" y="1933575"/>
              <a:ext cx="950393" cy="50414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itle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Fusion Processes in </a:t>
            </a:r>
            <a:br>
              <a:rPr lang="en-GB" dirty="0" smtClean="0"/>
            </a:br>
            <a:r>
              <a:rPr lang="en-GB" dirty="0" smtClean="0"/>
              <a:t>massive stars</a:t>
            </a:r>
            <a:endParaRPr lang="en-GB" dirty="0"/>
          </a:p>
        </p:txBody>
      </p:sp>
      <p:pic>
        <p:nvPicPr>
          <p:cNvPr id="6152" name="Picture 8" descr="Image result for carbon fusion in st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8" y="1503836"/>
            <a:ext cx="3337552" cy="2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547664" y="2486025"/>
            <a:ext cx="100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Hydrogen fusion</a:t>
            </a:r>
            <a:endParaRPr lang="en-GB" dirty="0"/>
          </a:p>
        </p:txBody>
      </p:sp>
      <p:pic>
        <p:nvPicPr>
          <p:cNvPr id="6154" name="Picture 10" descr="Image result for carbon fusion in sta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7"/>
          <a:stretch/>
        </p:blipFill>
        <p:spPr bwMode="auto">
          <a:xfrm>
            <a:off x="179512" y="4122626"/>
            <a:ext cx="3168000" cy="1433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/>
          <p:cNvCxnSpPr/>
          <p:nvPr/>
        </p:nvCxnSpPr>
        <p:spPr>
          <a:xfrm>
            <a:off x="683568" y="4581127"/>
            <a:ext cx="36004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 flipV="1">
            <a:off x="683568" y="4869192"/>
            <a:ext cx="36004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1912834" y="4610043"/>
            <a:ext cx="36004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>
            <a:off x="2291559" y="4613418"/>
            <a:ext cx="396000" cy="288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2303784" y="4905192"/>
            <a:ext cx="324000" cy="2520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1043608" y="4613418"/>
            <a:ext cx="576064" cy="2599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Lightning Bolt 60"/>
          <p:cNvSpPr/>
          <p:nvPr/>
        </p:nvSpPr>
        <p:spPr>
          <a:xfrm rot="10800000">
            <a:off x="1043608" y="4869160"/>
            <a:ext cx="288032" cy="40395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4" name="Lightning Bolt 73"/>
          <p:cNvSpPr/>
          <p:nvPr/>
        </p:nvSpPr>
        <p:spPr>
          <a:xfrm rot="10800000" flipH="1">
            <a:off x="1979712" y="4897249"/>
            <a:ext cx="288032" cy="403959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TextBox 61"/>
          <p:cNvSpPr txBox="1"/>
          <p:nvPr/>
        </p:nvSpPr>
        <p:spPr>
          <a:xfrm>
            <a:off x="1187625" y="5147900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γ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835696" y="515719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solidFill>
                  <a:srgbClr val="FFFF00"/>
                </a:solidFill>
              </a:rPr>
              <a:t>γ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24078" y="4033837"/>
            <a:ext cx="5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4</a:t>
            </a:r>
            <a:r>
              <a:rPr lang="en-GB" dirty="0" smtClean="0"/>
              <a:t>He</a:t>
            </a:r>
            <a:endParaRPr lang="en-GB" baseline="30000" dirty="0"/>
          </a:p>
        </p:txBody>
      </p:sp>
      <p:sp>
        <p:nvSpPr>
          <p:cNvPr id="78" name="TextBox 77"/>
          <p:cNvSpPr txBox="1"/>
          <p:nvPr/>
        </p:nvSpPr>
        <p:spPr>
          <a:xfrm>
            <a:off x="424078" y="5291916"/>
            <a:ext cx="5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4</a:t>
            </a:r>
            <a:r>
              <a:rPr lang="en-GB" dirty="0" smtClean="0"/>
              <a:t>He</a:t>
            </a:r>
            <a:endParaRPr lang="en-GB" baseline="30000" dirty="0"/>
          </a:p>
        </p:txBody>
      </p:sp>
      <p:sp>
        <p:nvSpPr>
          <p:cNvPr id="79" name="TextBox 78"/>
          <p:cNvSpPr txBox="1"/>
          <p:nvPr/>
        </p:nvSpPr>
        <p:spPr>
          <a:xfrm>
            <a:off x="2872350" y="4077072"/>
            <a:ext cx="5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4</a:t>
            </a:r>
            <a:r>
              <a:rPr lang="en-GB" dirty="0" smtClean="0"/>
              <a:t>He</a:t>
            </a:r>
            <a:endParaRPr lang="en-GB" baseline="30000" dirty="0"/>
          </a:p>
        </p:txBody>
      </p:sp>
      <p:sp>
        <p:nvSpPr>
          <p:cNvPr id="80" name="TextBox 79"/>
          <p:cNvSpPr txBox="1"/>
          <p:nvPr/>
        </p:nvSpPr>
        <p:spPr>
          <a:xfrm>
            <a:off x="1504198" y="4005064"/>
            <a:ext cx="5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8</a:t>
            </a:r>
            <a:r>
              <a:rPr lang="en-GB" dirty="0" smtClean="0"/>
              <a:t>Be</a:t>
            </a:r>
            <a:endParaRPr lang="en-GB" baseline="30000" dirty="0"/>
          </a:p>
        </p:txBody>
      </p:sp>
      <p:sp>
        <p:nvSpPr>
          <p:cNvPr id="81" name="TextBox 80"/>
          <p:cNvSpPr txBox="1"/>
          <p:nvPr/>
        </p:nvSpPr>
        <p:spPr>
          <a:xfrm>
            <a:off x="2728334" y="5447441"/>
            <a:ext cx="54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 smtClean="0"/>
              <a:t>12</a:t>
            </a:r>
            <a:r>
              <a:rPr lang="en-GB" dirty="0"/>
              <a:t>C</a:t>
            </a:r>
            <a:endParaRPr lang="en-GB" baseline="30000" dirty="0"/>
          </a:p>
        </p:txBody>
      </p:sp>
      <p:sp>
        <p:nvSpPr>
          <p:cNvPr id="64" name="TextBox 63"/>
          <p:cNvSpPr txBox="1"/>
          <p:nvPr/>
        </p:nvSpPr>
        <p:spPr>
          <a:xfrm>
            <a:off x="1043608" y="5632107"/>
            <a:ext cx="1643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Helium fusion</a:t>
            </a:r>
            <a:endParaRPr lang="en-GB" dirty="0"/>
          </a:p>
        </p:txBody>
      </p:sp>
      <p:sp>
        <p:nvSpPr>
          <p:cNvPr id="65" name="TextBox 64"/>
          <p:cNvSpPr txBox="1"/>
          <p:nvPr/>
        </p:nvSpPr>
        <p:spPr>
          <a:xfrm>
            <a:off x="6516216" y="3429000"/>
            <a:ext cx="1501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Fusion of heavier elements</a:t>
            </a:r>
            <a:endParaRPr lang="en-GB" dirty="0"/>
          </a:p>
        </p:txBody>
      </p:sp>
      <p:sp>
        <p:nvSpPr>
          <p:cNvPr id="66" name="TextBox 65"/>
          <p:cNvSpPr txBox="1"/>
          <p:nvPr/>
        </p:nvSpPr>
        <p:spPr>
          <a:xfrm>
            <a:off x="5997872" y="4725144"/>
            <a:ext cx="29278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 smtClean="0"/>
              <a:t>Stars of less than about 8 solar masses don’t get past helium fusion </a:t>
            </a:r>
            <a:endParaRPr lang="en-GB" sz="2400" i="1" dirty="0"/>
          </a:p>
        </p:txBody>
      </p:sp>
      <p:sp>
        <p:nvSpPr>
          <p:cNvPr id="72" name="TextBox 71"/>
          <p:cNvSpPr txBox="1"/>
          <p:nvPr/>
        </p:nvSpPr>
        <p:spPr>
          <a:xfrm>
            <a:off x="3150121" y="1580599"/>
            <a:ext cx="1907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Stars like the Sun </a:t>
            </a:r>
            <a:br>
              <a:rPr lang="en-GB" i="1" dirty="0" smtClean="0"/>
            </a:br>
            <a:r>
              <a:rPr lang="en-GB" i="1" dirty="0" smtClean="0"/>
              <a:t>  do this in a simpler </a:t>
            </a:r>
            <a:br>
              <a:rPr lang="en-GB" i="1" dirty="0" smtClean="0"/>
            </a:br>
            <a:r>
              <a:rPr lang="en-GB" i="1" dirty="0" smtClean="0"/>
              <a:t>    way (with same </a:t>
            </a:r>
            <a:br>
              <a:rPr lang="en-GB" i="1" dirty="0" smtClean="0"/>
            </a:br>
            <a:r>
              <a:rPr lang="en-GB" i="1" dirty="0" smtClean="0"/>
              <a:t>       end result)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38507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Feeling the Heat: </a:t>
            </a:r>
            <a:br>
              <a:rPr lang="en-GB" dirty="0" smtClean="0"/>
            </a:br>
            <a:r>
              <a:rPr lang="en-GB" dirty="0" smtClean="0"/>
              <a:t>element production in Supernovae</a:t>
            </a:r>
            <a:endParaRPr lang="en-GB" dirty="0"/>
          </a:p>
        </p:txBody>
      </p:sp>
      <p:sp>
        <p:nvSpPr>
          <p:cNvPr id="3" name="Freeform 2"/>
          <p:cNvSpPr/>
          <p:nvPr/>
        </p:nvSpPr>
        <p:spPr>
          <a:xfrm>
            <a:off x="2481263" y="2876550"/>
            <a:ext cx="695325" cy="1309688"/>
          </a:xfrm>
          <a:custGeom>
            <a:avLst/>
            <a:gdLst>
              <a:gd name="connsiteX0" fmla="*/ 0 w 695325"/>
              <a:gd name="connsiteY0" fmla="*/ 1138238 h 1309688"/>
              <a:gd name="connsiteX1" fmla="*/ 33337 w 695325"/>
              <a:gd name="connsiteY1" fmla="*/ 919163 h 1309688"/>
              <a:gd name="connsiteX2" fmla="*/ 57150 w 695325"/>
              <a:gd name="connsiteY2" fmla="*/ 938213 h 1309688"/>
              <a:gd name="connsiteX3" fmla="*/ 85725 w 695325"/>
              <a:gd name="connsiteY3" fmla="*/ 666750 h 1309688"/>
              <a:gd name="connsiteX4" fmla="*/ 114300 w 695325"/>
              <a:gd name="connsiteY4" fmla="*/ 981075 h 1309688"/>
              <a:gd name="connsiteX5" fmla="*/ 152400 w 695325"/>
              <a:gd name="connsiteY5" fmla="*/ 847725 h 1309688"/>
              <a:gd name="connsiteX6" fmla="*/ 166687 w 695325"/>
              <a:gd name="connsiteY6" fmla="*/ 485775 h 1309688"/>
              <a:gd name="connsiteX7" fmla="*/ 209550 w 695325"/>
              <a:gd name="connsiteY7" fmla="*/ 800100 h 1309688"/>
              <a:gd name="connsiteX8" fmla="*/ 238125 w 695325"/>
              <a:gd name="connsiteY8" fmla="*/ 290513 h 1309688"/>
              <a:gd name="connsiteX9" fmla="*/ 266700 w 695325"/>
              <a:gd name="connsiteY9" fmla="*/ 500063 h 1309688"/>
              <a:gd name="connsiteX10" fmla="*/ 276225 w 695325"/>
              <a:gd name="connsiteY10" fmla="*/ 0 h 1309688"/>
              <a:gd name="connsiteX11" fmla="*/ 304800 w 695325"/>
              <a:gd name="connsiteY11" fmla="*/ 414338 h 1309688"/>
              <a:gd name="connsiteX12" fmla="*/ 333375 w 695325"/>
              <a:gd name="connsiteY12" fmla="*/ 333375 h 1309688"/>
              <a:gd name="connsiteX13" fmla="*/ 357187 w 695325"/>
              <a:gd name="connsiteY13" fmla="*/ 671513 h 1309688"/>
              <a:gd name="connsiteX14" fmla="*/ 390525 w 695325"/>
              <a:gd name="connsiteY14" fmla="*/ 457200 h 1309688"/>
              <a:gd name="connsiteX15" fmla="*/ 400050 w 695325"/>
              <a:gd name="connsiteY15" fmla="*/ 814388 h 1309688"/>
              <a:gd name="connsiteX16" fmla="*/ 433387 w 695325"/>
              <a:gd name="connsiteY16" fmla="*/ 681038 h 1309688"/>
              <a:gd name="connsiteX17" fmla="*/ 471487 w 695325"/>
              <a:gd name="connsiteY17" fmla="*/ 819150 h 1309688"/>
              <a:gd name="connsiteX18" fmla="*/ 495300 w 695325"/>
              <a:gd name="connsiteY18" fmla="*/ 795338 h 1309688"/>
              <a:gd name="connsiteX19" fmla="*/ 504825 w 695325"/>
              <a:gd name="connsiteY19" fmla="*/ 957263 h 1309688"/>
              <a:gd name="connsiteX20" fmla="*/ 528637 w 695325"/>
              <a:gd name="connsiteY20" fmla="*/ 862013 h 1309688"/>
              <a:gd name="connsiteX21" fmla="*/ 561975 w 695325"/>
              <a:gd name="connsiteY21" fmla="*/ 1085850 h 1309688"/>
              <a:gd name="connsiteX22" fmla="*/ 571500 w 695325"/>
              <a:gd name="connsiteY22" fmla="*/ 933450 h 1309688"/>
              <a:gd name="connsiteX23" fmla="*/ 609600 w 695325"/>
              <a:gd name="connsiteY23" fmla="*/ 1157288 h 1309688"/>
              <a:gd name="connsiteX24" fmla="*/ 647700 w 695325"/>
              <a:gd name="connsiteY24" fmla="*/ 1209675 h 1309688"/>
              <a:gd name="connsiteX25" fmla="*/ 661987 w 695325"/>
              <a:gd name="connsiteY25" fmla="*/ 1152525 h 1309688"/>
              <a:gd name="connsiteX26" fmla="*/ 695325 w 695325"/>
              <a:gd name="connsiteY26" fmla="*/ 1309688 h 1309688"/>
              <a:gd name="connsiteX27" fmla="*/ 0 w 695325"/>
              <a:gd name="connsiteY27" fmla="*/ 1138238 h 1309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95325" h="1309688">
                <a:moveTo>
                  <a:pt x="0" y="1138238"/>
                </a:moveTo>
                <a:lnTo>
                  <a:pt x="33337" y="919163"/>
                </a:lnTo>
                <a:lnTo>
                  <a:pt x="57150" y="938213"/>
                </a:lnTo>
                <a:lnTo>
                  <a:pt x="85725" y="666750"/>
                </a:lnTo>
                <a:lnTo>
                  <a:pt x="114300" y="981075"/>
                </a:lnTo>
                <a:lnTo>
                  <a:pt x="152400" y="847725"/>
                </a:lnTo>
                <a:lnTo>
                  <a:pt x="166687" y="485775"/>
                </a:lnTo>
                <a:lnTo>
                  <a:pt x="209550" y="800100"/>
                </a:lnTo>
                <a:lnTo>
                  <a:pt x="238125" y="290513"/>
                </a:lnTo>
                <a:lnTo>
                  <a:pt x="266700" y="500063"/>
                </a:lnTo>
                <a:lnTo>
                  <a:pt x="276225" y="0"/>
                </a:lnTo>
                <a:lnTo>
                  <a:pt x="304800" y="414338"/>
                </a:lnTo>
                <a:lnTo>
                  <a:pt x="333375" y="333375"/>
                </a:lnTo>
                <a:lnTo>
                  <a:pt x="357187" y="671513"/>
                </a:lnTo>
                <a:lnTo>
                  <a:pt x="390525" y="457200"/>
                </a:lnTo>
                <a:lnTo>
                  <a:pt x="400050" y="814388"/>
                </a:lnTo>
                <a:lnTo>
                  <a:pt x="433387" y="681038"/>
                </a:lnTo>
                <a:lnTo>
                  <a:pt x="471487" y="819150"/>
                </a:lnTo>
                <a:lnTo>
                  <a:pt x="495300" y="795338"/>
                </a:lnTo>
                <a:lnTo>
                  <a:pt x="504825" y="957263"/>
                </a:lnTo>
                <a:lnTo>
                  <a:pt x="528637" y="862013"/>
                </a:lnTo>
                <a:lnTo>
                  <a:pt x="561975" y="1085850"/>
                </a:lnTo>
                <a:lnTo>
                  <a:pt x="571500" y="933450"/>
                </a:lnTo>
                <a:lnTo>
                  <a:pt x="609600" y="1157288"/>
                </a:lnTo>
                <a:lnTo>
                  <a:pt x="647700" y="1209675"/>
                </a:lnTo>
                <a:lnTo>
                  <a:pt x="661987" y="1152525"/>
                </a:lnTo>
                <a:lnTo>
                  <a:pt x="695325" y="1309688"/>
                </a:lnTo>
                <a:lnTo>
                  <a:pt x="0" y="113823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056784" cy="4662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7704" y="42930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rgbClr val="FFC000"/>
                </a:solidFill>
              </a:rPr>
              <a:t>The iron peak:</a:t>
            </a:r>
            <a:br>
              <a:rPr lang="en-GB" sz="2000" dirty="0" smtClean="0">
                <a:solidFill>
                  <a:srgbClr val="FFC000"/>
                </a:solidFill>
              </a:rPr>
            </a:br>
            <a:r>
              <a:rPr lang="en-GB" sz="2000" dirty="0" smtClean="0">
                <a:solidFill>
                  <a:srgbClr val="FFC000"/>
                </a:solidFill>
              </a:rPr>
              <a:t>a higher abundance of the most stable nuclei</a:t>
            </a:r>
            <a:endParaRPr lang="en-GB" sz="20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Feeling the Heat:</a:t>
            </a:r>
            <a:br>
              <a:rPr lang="en-GB" dirty="0" smtClean="0"/>
            </a:br>
            <a:r>
              <a:rPr lang="en-GB" dirty="0" smtClean="0"/>
              <a:t>Element production in supernovae</a:t>
            </a:r>
            <a:endParaRPr lang="en-GB" dirty="0"/>
          </a:p>
        </p:txBody>
      </p:sp>
      <p:pic>
        <p:nvPicPr>
          <p:cNvPr id="5" name="s20_3Ds.mpeg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556792"/>
            <a:ext cx="4114800" cy="4114800"/>
          </a:xfrm>
        </p:spPr>
      </p:pic>
      <p:sp>
        <p:nvSpPr>
          <p:cNvPr id="6" name="TextBox 5"/>
          <p:cNvSpPr txBox="1"/>
          <p:nvPr/>
        </p:nvSpPr>
        <p:spPr>
          <a:xfrm>
            <a:off x="5064291" y="1628800"/>
            <a:ext cx="3816424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dirty="0" smtClean="0"/>
              <a:t>The core of an exploding star is </a:t>
            </a:r>
            <a:r>
              <a:rPr lang="en-GB" sz="2400" i="1" dirty="0" smtClean="0"/>
              <a:t>much</a:t>
            </a:r>
            <a:r>
              <a:rPr lang="en-GB" sz="2400" dirty="0" smtClean="0"/>
              <a:t> hotter even than a normal stellar core.  Elements are broken into protons and neutrons, and reassembled so that only the most stable nuclei—the ones around iron—survive.</a:t>
            </a:r>
          </a:p>
          <a:p>
            <a:r>
              <a:rPr lang="en-GB" sz="2400" dirty="0" smtClean="0"/>
              <a:t>Further out, accelerated fusion reactions produce lighter elements such as oxygen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60932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Supernova simulation by Max Planck Institute </a:t>
            </a:r>
            <a:r>
              <a:rPr lang="en-GB" dirty="0" err="1" smtClean="0"/>
              <a:t>Garching</a:t>
            </a:r>
            <a:r>
              <a:rPr lang="en-GB" dirty="0"/>
              <a:t>, see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http</a:t>
            </a:r>
            <a:r>
              <a:rPr lang="en-GB" dirty="0"/>
              <a:t>://wwwmpa.mpa-garching.mpg.de/ccsnarchive/movies/</a:t>
            </a:r>
          </a:p>
        </p:txBody>
      </p:sp>
    </p:spTree>
    <p:extLst>
      <p:ext uri="{BB962C8B-B14F-4D97-AF65-F5344CB8AC3E}">
        <p14:creationId xmlns:p14="http://schemas.microsoft.com/office/powerpoint/2010/main" val="220007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2750</TotalTime>
  <Words>420</Words>
  <Application>Microsoft Office PowerPoint</Application>
  <PresentationFormat>On-screen Show (4:3)</PresentationFormat>
  <Paragraphs>61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Horizon</vt:lpstr>
      <vt:lpstr>Galaxies to atoms</vt:lpstr>
      <vt:lpstr>PowerPoint Presentation</vt:lpstr>
      <vt:lpstr>The chemical elements:      The building blocks of       worlds</vt:lpstr>
      <vt:lpstr>PowerPoint Presentation</vt:lpstr>
      <vt:lpstr>Where do the chemical elements come from?</vt:lpstr>
      <vt:lpstr>How do stars make the chemical elements?</vt:lpstr>
      <vt:lpstr>Fusion Processes in  massive stars</vt:lpstr>
      <vt:lpstr>Feeling the Heat:  element production in Supernovae</vt:lpstr>
      <vt:lpstr>Feeling the Heat: Element production in supernovae</vt:lpstr>
      <vt:lpstr>Making the Rest of the Elements</vt:lpstr>
      <vt:lpstr>How do the newly made elements escape?</vt:lpstr>
      <vt:lpstr>PowerPoint Presentation</vt:lpstr>
      <vt:lpstr>Timescales</vt:lpstr>
      <vt:lpstr>PowerPoint Presentation</vt:lpstr>
      <vt:lpstr>It takes a Galaxy to build a world…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</dc:creator>
  <cp:lastModifiedBy>Susan</cp:lastModifiedBy>
  <cp:revision>30</cp:revision>
  <dcterms:created xsi:type="dcterms:W3CDTF">2017-02-15T06:16:24Z</dcterms:created>
  <dcterms:modified xsi:type="dcterms:W3CDTF">2017-05-03T14:36:48Z</dcterms:modified>
</cp:coreProperties>
</file>