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2" r:id="rId12"/>
    <p:sldId id="269" r:id="rId13"/>
    <p:sldId id="267" r:id="rId14"/>
    <p:sldId id="268" r:id="rId15"/>
    <p:sldId id="272" r:id="rId16"/>
    <p:sldId id="270" r:id="rId17"/>
    <p:sldId id="271" r:id="rId18"/>
    <p:sldId id="274" r:id="rId19"/>
    <p:sldId id="273" r:id="rId20"/>
    <p:sldId id="275" r:id="rId21"/>
    <p:sldId id="276" r:id="rId22"/>
    <p:sldId id="277" r:id="rId23"/>
    <p:sldId id="281" r:id="rId24"/>
    <p:sldId id="282" r:id="rId25"/>
    <p:sldId id="283" r:id="rId26"/>
    <p:sldId id="278" r:id="rId27"/>
    <p:sldId id="279" r:id="rId28"/>
    <p:sldId id="280" r:id="rId29"/>
    <p:sldId id="284" r:id="rId30"/>
    <p:sldId id="289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\AppData\Roaming\Microsoft\Excel\Book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xVal>
            <c:numRef>
              <c:f>Sheet2!$B$2:$B$14</c:f>
              <c:numCache>
                <c:formatCode>General</c:formatCode>
                <c:ptCount val="13"/>
                <c:pt idx="0">
                  <c:v>2.5999999999999999E-2</c:v>
                </c:pt>
                <c:pt idx="1">
                  <c:v>1.079</c:v>
                </c:pt>
                <c:pt idx="2">
                  <c:v>0.34799999999999998</c:v>
                </c:pt>
                <c:pt idx="3">
                  <c:v>0.33400000000000002</c:v>
                </c:pt>
                <c:pt idx="4">
                  <c:v>-0.16</c:v>
                </c:pt>
                <c:pt idx="5">
                  <c:v>0.58699999999999997</c:v>
                </c:pt>
                <c:pt idx="6">
                  <c:v>-0.70699999999999996</c:v>
                </c:pt>
                <c:pt idx="7">
                  <c:v>-0.72699999999999998</c:v>
                </c:pt>
                <c:pt idx="8">
                  <c:v>-0.48299999999999998</c:v>
                </c:pt>
                <c:pt idx="9">
                  <c:v>0.86</c:v>
                </c:pt>
                <c:pt idx="10">
                  <c:v>-1.2609999999999999</c:v>
                </c:pt>
                <c:pt idx="11">
                  <c:v>-1.3109999999999999</c:v>
                </c:pt>
                <c:pt idx="12">
                  <c:v>8.8999999999999996E-2</c:v>
                </c:pt>
              </c:numCache>
            </c:numRef>
          </c:xVal>
          <c:yVal>
            <c:numRef>
              <c:f>Sheet2!$C$2:$C$14</c:f>
              <c:numCache>
                <c:formatCode>General</c:formatCode>
                <c:ptCount val="13"/>
                <c:pt idx="0">
                  <c:v>-0.2</c:v>
                </c:pt>
                <c:pt idx="1">
                  <c:v>-0.32800000000000001</c:v>
                </c:pt>
                <c:pt idx="2">
                  <c:v>0.36</c:v>
                </c:pt>
                <c:pt idx="3">
                  <c:v>0.47199999999999998</c:v>
                </c:pt>
                <c:pt idx="4">
                  <c:v>-1.107</c:v>
                </c:pt>
                <c:pt idx="5">
                  <c:v>1.099</c:v>
                </c:pt>
                <c:pt idx="6">
                  <c:v>-0.86399999999999999</c:v>
                </c:pt>
                <c:pt idx="7">
                  <c:v>-1.04</c:v>
                </c:pt>
                <c:pt idx="8">
                  <c:v>-1.3029999999999999</c:v>
                </c:pt>
                <c:pt idx="9">
                  <c:v>1.321</c:v>
                </c:pt>
                <c:pt idx="10">
                  <c:v>0.16</c:v>
                </c:pt>
                <c:pt idx="11">
                  <c:v>-0.91800000000000004</c:v>
                </c:pt>
                <c:pt idx="12">
                  <c:v>1.0069999999999999</c:v>
                </c:pt>
              </c:numCache>
            </c:numRef>
          </c:yVal>
          <c:bubbleSize>
            <c:numRef>
              <c:f>Sheet2!$E$2:$E$14</c:f>
              <c:numCache>
                <c:formatCode>General</c:formatCode>
                <c:ptCount val="13"/>
                <c:pt idx="0">
                  <c:v>2.5118864315095806</c:v>
                </c:pt>
                <c:pt idx="1">
                  <c:v>7.585775750291841</c:v>
                </c:pt>
                <c:pt idx="2">
                  <c:v>10</c:v>
                </c:pt>
                <c:pt idx="3">
                  <c:v>25.118864315095809</c:v>
                </c:pt>
                <c:pt idx="4">
                  <c:v>6.3095734448019343</c:v>
                </c:pt>
                <c:pt idx="5">
                  <c:v>25.118864315095809</c:v>
                </c:pt>
                <c:pt idx="6">
                  <c:v>2.5118864315095806</c:v>
                </c:pt>
                <c:pt idx="7">
                  <c:v>2.5118864315095806</c:v>
                </c:pt>
                <c:pt idx="8">
                  <c:v>2.5118864315095806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20"/>
        <c:showNegBubbles val="0"/>
        <c:axId val="179376512"/>
        <c:axId val="179378048"/>
      </c:bubbleChart>
      <c:valAx>
        <c:axId val="179376512"/>
        <c:scaling>
          <c:orientation val="maxMin"/>
        </c:scaling>
        <c:delete val="0"/>
        <c:axPos val="b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  <c:crossAx val="179378048"/>
        <c:crosses val="autoZero"/>
        <c:crossBetween val="midCat"/>
      </c:valAx>
      <c:valAx>
        <c:axId val="179378048"/>
        <c:scaling>
          <c:orientation val="minMax"/>
        </c:scaling>
        <c:delete val="0"/>
        <c:axPos val="r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  <c:crossAx val="179376512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E1D56-2084-43C3-8FEE-312C8D50D120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53F72-9AB2-47C0-9B8E-101B3847D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7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8CEB-FDFA-412C-B067-97952151DAF4}" type="datetime1">
              <a:rPr lang="en-GB" smtClean="0"/>
              <a:t>26/05/2016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647-259B-4E9B-A2BA-BF046609ADAF}" type="datetime1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CE3B-9242-4A5B-94E3-62E042E4AFE9}" type="datetime1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912768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3"/>
            <a:ext cx="7834064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44FB-EFB3-4F44-BC84-8F55EA0F23B9}" type="datetime1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50BF-2829-42A2-8122-5CF1737920A6}" type="datetime1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7735-2BE0-45EC-B293-5CFAB6CA93E5}" type="datetime1">
              <a:rPr lang="en-GB" smtClean="0"/>
              <a:t>26/05/2016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6433-F19A-4460-B017-0C3316B44977}" type="datetime1">
              <a:rPr lang="en-GB" smtClean="0"/>
              <a:t>26/05/2016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B911-F409-430E-B64D-491106E3EDD2}" type="datetime1">
              <a:rPr lang="en-GB" smtClean="0"/>
              <a:t>26/05/2016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5C71-2A84-4E3A-81BD-365D42E069C4}" type="datetime1">
              <a:rPr lang="en-GB" smtClean="0"/>
              <a:t>26/05/2016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BE19-3EAC-4287-A2E1-1C7EEECF20E3}" type="datetime1">
              <a:rPr lang="en-GB" smtClean="0"/>
              <a:t>26/05/2016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0CCA-443D-451A-AE3A-4C192F6746CA}" type="datetime1">
              <a:rPr lang="en-GB" smtClean="0"/>
              <a:t>26/05/2016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834064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834064" cy="389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A1D5A17-AF44-428A-AE73-81279EC54CE1}" type="datetime1">
              <a:rPr lang="en-GB" smtClean="0"/>
              <a:t>26/05/2016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04589A9-FB3E-4D08-B013-3E34082FC63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9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100 years of </a:t>
            </a:r>
            <a:br>
              <a:rPr lang="en-GB" dirty="0" smtClean="0"/>
            </a:br>
            <a:r>
              <a:rPr lang="en-GB" dirty="0" smtClean="0"/>
              <a:t>General Relativity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Susan Cartwright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" y="620688"/>
            <a:ext cx="3291840" cy="13167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1</a:t>
            </a:fld>
            <a:endParaRPr lang="en-GB"/>
          </a:p>
        </p:txBody>
      </p:sp>
      <p:pic>
        <p:nvPicPr>
          <p:cNvPr id="1026" name="Picture 2" descr="http://upload.wikimedia.org/wikipedia/commons/1/1c/Solar_eclipse_1999_4_N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79056"/>
            <a:ext cx="3167952" cy="31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instein.stanford.edu/Library/images/Einstein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2767"/>
            <a:ext cx="2370554" cy="32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2" y="2276872"/>
            <a:ext cx="5616224" cy="110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56376" y="414908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Luc </a:t>
            </a:r>
            <a:r>
              <a:rPr lang="en-GB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Viatour</a:t>
            </a:r>
            <a:endParaRPr lang="en-GB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331200"/>
            <a:ext cx="7834064" cy="1154097"/>
          </a:xfrm>
        </p:spPr>
        <p:txBody>
          <a:bodyPr/>
          <a:lstStyle/>
          <a:p>
            <a:r>
              <a:rPr lang="en-GB" dirty="0" smtClean="0"/>
              <a:t>The 1919 solar eclipse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10</a:t>
            </a:fld>
            <a:endParaRPr lang="en-GB"/>
          </a:p>
        </p:txBody>
      </p:sp>
      <p:pic>
        <p:nvPicPr>
          <p:cNvPr id="9218" name="Picture 2" descr="http://www.ac-ilsestante.it/en/ASTRONOMIA/i_grandi_astronomi/Einstein/prove_RG/curvatura_luce/lastre_eddingt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09614"/>
            <a:ext cx="51244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976953"/>
              </p:ext>
            </p:extLst>
          </p:nvPr>
        </p:nvGraphicFramePr>
        <p:xfrm>
          <a:off x="251520" y="1910750"/>
          <a:ext cx="3600450" cy="332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530120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Coordinates (in units of 50’) and magnitudes of stars in field, from paper by Dyson, </a:t>
            </a:r>
            <a:r>
              <a:rPr lang="en-GB" dirty="0" err="1" smtClean="0"/>
              <a:t>Eddington</a:t>
            </a:r>
            <a:r>
              <a:rPr lang="en-GB" dirty="0" smtClean="0"/>
              <a:t> and Davidson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2667963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Stars mapped on to photographic plates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9492" r="20726" b="9707"/>
          <a:stretch/>
        </p:blipFill>
        <p:spPr bwMode="auto">
          <a:xfrm>
            <a:off x="179512" y="1196752"/>
            <a:ext cx="8613526" cy="554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11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23528" y="1340768"/>
            <a:ext cx="3960440" cy="3024336"/>
            <a:chOff x="323528" y="1340768"/>
            <a:chExt cx="3960440" cy="3024336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8" t="28855" r="43307" b="31553"/>
            <a:stretch/>
          </p:blipFill>
          <p:spPr bwMode="auto">
            <a:xfrm>
              <a:off x="323528" y="1340768"/>
              <a:ext cx="3675820" cy="252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Lightning Bolt 3"/>
            <p:cNvSpPr/>
            <p:nvPr/>
          </p:nvSpPr>
          <p:spPr>
            <a:xfrm>
              <a:off x="1763688" y="2348880"/>
              <a:ext cx="288032" cy="360040"/>
            </a:xfrm>
            <a:prstGeom prst="lightningBol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999348" y="1772816"/>
              <a:ext cx="284620" cy="2520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3528" y="3501008"/>
              <a:ext cx="367582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228184" y="408459"/>
            <a:ext cx="2791008" cy="3740621"/>
            <a:chOff x="6228184" y="408459"/>
            <a:chExt cx="2791008" cy="3740621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3" t="19573" r="37538" b="28325"/>
            <a:stretch/>
          </p:blipFill>
          <p:spPr bwMode="auto">
            <a:xfrm>
              <a:off x="6228184" y="408459"/>
              <a:ext cx="2791008" cy="3082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ghtning Bolt 13"/>
            <p:cNvSpPr/>
            <p:nvPr/>
          </p:nvSpPr>
          <p:spPr>
            <a:xfrm>
              <a:off x="6876256" y="1484784"/>
              <a:ext cx="288032" cy="360040"/>
            </a:xfrm>
            <a:prstGeom prst="lightningBol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228184" y="1772816"/>
              <a:ext cx="0" cy="237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372200" y="2708920"/>
              <a:ext cx="2646992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372" y="188640"/>
            <a:ext cx="7834064" cy="1154097"/>
          </a:xfrm>
        </p:spPr>
        <p:txBody>
          <a:bodyPr/>
          <a:lstStyle/>
          <a:p>
            <a:r>
              <a:rPr lang="en-GB" dirty="0" smtClean="0"/>
              <a:t>The 1919 total solar eclipse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1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331200"/>
            <a:ext cx="7834064" cy="1154097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12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2831"/>
            <a:ext cx="4392488" cy="562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rcamera.as.arizona.edu/NatSci102/NatSci102/text/sobr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7909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556792"/>
            <a:ext cx="38164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 smtClean="0"/>
              <a:t>Measurement and reduction of plate data is quite difficult: shifts are small, typically </a:t>
            </a:r>
            <a:r>
              <a:rPr lang="en-GB" sz="2000" dirty="0" smtClean="0">
                <a:latin typeface="Cambria"/>
              </a:rPr>
              <a:t>≪</a:t>
            </a:r>
            <a:r>
              <a:rPr lang="en-GB" sz="2000" dirty="0" smtClean="0"/>
              <a:t> size of star image</a:t>
            </a:r>
          </a:p>
          <a:p>
            <a:pPr>
              <a:spcAft>
                <a:spcPts val="1200"/>
              </a:spcAft>
            </a:pPr>
            <a:r>
              <a:rPr lang="en-GB" sz="2000" dirty="0" smtClean="0"/>
              <a:t>Various “check plates” used to calibrate techniques</a:t>
            </a:r>
          </a:p>
        </p:txBody>
      </p:sp>
    </p:spTree>
    <p:extLst>
      <p:ext uri="{BB962C8B-B14F-4D97-AF65-F5344CB8AC3E}">
        <p14:creationId xmlns:p14="http://schemas.microsoft.com/office/powerpoint/2010/main" val="17186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Sobral</a:t>
            </a:r>
            <a:r>
              <a:rPr lang="en-GB" dirty="0" smtClean="0"/>
              <a:t> team took 8 plates with a 4-inch objective and 19 with a 13-inch astrograph stopped down to 8 in</a:t>
            </a:r>
          </a:p>
          <a:p>
            <a:pPr lvl="1"/>
            <a:r>
              <a:rPr lang="en-GB" dirty="0" smtClean="0"/>
              <a:t>unfortunately the plates from the astrograph turned out to be “very disappointing.  The images were diffused and apparently out of focus”</a:t>
            </a:r>
          </a:p>
          <a:p>
            <a:pPr lvl="1"/>
            <a:r>
              <a:rPr lang="en-GB" dirty="0" smtClean="0"/>
              <a:t>they suspected that this was due to distortion of </a:t>
            </a:r>
            <a:r>
              <a:rPr lang="en-GB" smtClean="0"/>
              <a:t>the optics </a:t>
            </a:r>
            <a:r>
              <a:rPr lang="en-GB" dirty="0" smtClean="0"/>
              <a:t>as a consequence of use in the heat of the Sun rather than at night</a:t>
            </a:r>
          </a:p>
          <a:p>
            <a:r>
              <a:rPr lang="en-GB" dirty="0" smtClean="0"/>
              <a:t>The Principe team took 16 plates using a similar astrograph, also stopped to 8 in</a:t>
            </a:r>
          </a:p>
          <a:p>
            <a:pPr lvl="1"/>
            <a:r>
              <a:rPr lang="en-GB" dirty="0" smtClean="0"/>
              <a:t>though the first 9 show no star images owing to poor weather</a:t>
            </a:r>
          </a:p>
          <a:p>
            <a:pPr lvl="1"/>
            <a:r>
              <a:rPr lang="en-GB" dirty="0" smtClean="0"/>
              <a:t>the remaining 7 show between 4 and 6 stars (the </a:t>
            </a:r>
            <a:r>
              <a:rPr lang="en-GB" dirty="0" err="1" smtClean="0"/>
              <a:t>Sobral</a:t>
            </a:r>
            <a:r>
              <a:rPr lang="en-GB" dirty="0" smtClean="0"/>
              <a:t> 4-in plates show seven), but only two were satisfactory as star 5 is needed for accurate alignment of plates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Comparison plates for Principe were taken at Oxford before the expedition</a:t>
            </a:r>
          </a:p>
          <a:p>
            <a:pPr lvl="1"/>
            <a:r>
              <a:rPr lang="en-GB" dirty="0" smtClean="0"/>
              <a:t>Results from four sets of measurements (the two Principe plates, each compared with two </a:t>
            </a:r>
            <a:br>
              <a:rPr lang="en-GB" dirty="0" smtClean="0"/>
            </a:br>
            <a:r>
              <a:rPr lang="en-GB" dirty="0" smtClean="0"/>
              <a:t>different reference plates) </a:t>
            </a:r>
            <a:br>
              <a:rPr lang="en-GB" dirty="0" smtClean="0"/>
            </a:br>
            <a:r>
              <a:rPr lang="en-GB" dirty="0" smtClean="0"/>
              <a:t>gave </a:t>
            </a:r>
            <a:r>
              <a:rPr lang="en-GB" dirty="0" smtClean="0">
                <a:solidFill>
                  <a:schemeClr val="tx1"/>
                </a:solidFill>
              </a:rPr>
              <a:t>1.61±0.30</a:t>
            </a:r>
            <a:r>
              <a:rPr lang="en-GB" dirty="0" smtClean="0"/>
              <a:t> </a:t>
            </a:r>
            <a:r>
              <a:rPr lang="en-GB" dirty="0" err="1" smtClean="0"/>
              <a:t>arcsec</a:t>
            </a:r>
            <a:endParaRPr lang="en-GB" dirty="0" smtClean="0"/>
          </a:p>
          <a:p>
            <a:r>
              <a:rPr lang="en-GB" dirty="0" smtClean="0"/>
              <a:t>Comparison plates for </a:t>
            </a:r>
            <a:br>
              <a:rPr lang="en-GB" dirty="0" smtClean="0"/>
            </a:br>
            <a:r>
              <a:rPr lang="en-GB" dirty="0" err="1" smtClean="0"/>
              <a:t>Sobral</a:t>
            </a:r>
            <a:r>
              <a:rPr lang="en-GB" dirty="0" smtClean="0"/>
              <a:t> were taken at </a:t>
            </a:r>
            <a:r>
              <a:rPr lang="en-GB" dirty="0" err="1" smtClean="0"/>
              <a:t>Sobral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in July</a:t>
            </a:r>
          </a:p>
          <a:p>
            <a:pPr lvl="1"/>
            <a:r>
              <a:rPr lang="en-GB" dirty="0" smtClean="0"/>
              <a:t>the 4-inch gave </a:t>
            </a:r>
            <a:r>
              <a:rPr lang="en-GB" dirty="0" smtClean="0">
                <a:solidFill>
                  <a:schemeClr val="tx1"/>
                </a:solidFill>
              </a:rPr>
              <a:t>1.98±0.12</a:t>
            </a:r>
          </a:p>
          <a:p>
            <a:pPr lvl="1"/>
            <a:r>
              <a:rPr lang="en-GB" dirty="0" smtClean="0"/>
              <a:t>the astrograph gave </a:t>
            </a:r>
            <a:r>
              <a:rPr lang="en-GB" dirty="0" smtClean="0">
                <a:solidFill>
                  <a:schemeClr val="tx1"/>
                </a:solidFill>
              </a:rPr>
              <a:t>0.93”</a:t>
            </a:r>
            <a:r>
              <a:rPr lang="en-GB" dirty="0" smtClean="0"/>
              <a:t>, but</a:t>
            </a:r>
            <a:br>
              <a:rPr lang="en-GB" dirty="0" smtClean="0"/>
            </a:br>
            <a:r>
              <a:rPr lang="en-GB" dirty="0" smtClean="0"/>
              <a:t>recall poor quality plates</a:t>
            </a:r>
          </a:p>
          <a:p>
            <a:pPr lvl="2"/>
            <a:r>
              <a:rPr lang="en-GB" dirty="0" smtClean="0"/>
              <a:t>later reanalysis gave 1.52”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14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83" y="3211214"/>
            <a:ext cx="3862813" cy="35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3429000"/>
            <a:ext cx="15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Measurements from the 4-in at </a:t>
            </a:r>
            <a:r>
              <a:rPr lang="en-GB" sz="1600" dirty="0" err="1" smtClean="0">
                <a:solidFill>
                  <a:schemeClr val="bg1"/>
                </a:solidFill>
              </a:rPr>
              <a:t>Sobral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331200"/>
            <a:ext cx="7834064" cy="1154097"/>
          </a:xfrm>
        </p:spPr>
        <p:txBody>
          <a:bodyPr/>
          <a:lstStyle/>
          <a:p>
            <a:r>
              <a:rPr lang="en-GB" dirty="0" smtClean="0"/>
              <a:t>Response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66"/>
          <a:stretch/>
        </p:blipFill>
        <p:spPr>
          <a:xfrm>
            <a:off x="2843808" y="2398008"/>
            <a:ext cx="3096344" cy="4365104"/>
          </a:xfrm>
          <a:prstGeom prst="rect">
            <a:avLst/>
          </a:prstGeom>
        </p:spPr>
      </p:pic>
      <p:pic>
        <p:nvPicPr>
          <p:cNvPr id="4098" name="Picture 2" descr="http://einstein.stanford.edu/Library/images/lightsAllAskew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81511"/>
            <a:ext cx="30099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141277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New York Times</a:t>
            </a:r>
            <a:r>
              <a:rPr lang="en-GB" dirty="0" smtClean="0"/>
              <a:t>, 1919 Nov 10</a:t>
            </a:r>
          </a:p>
          <a:p>
            <a:pPr algn="r"/>
            <a:endParaRPr lang="en-GB" u="sng" dirty="0" smtClean="0"/>
          </a:p>
          <a:p>
            <a:pPr algn="ctr"/>
            <a:r>
              <a:rPr lang="en-GB" i="1" dirty="0" smtClean="0"/>
              <a:t>The Times</a:t>
            </a:r>
            <a:r>
              <a:rPr lang="en-GB" dirty="0" smtClean="0"/>
              <a:t>, 1919 Nov 7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398008"/>
            <a:ext cx="24482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 smtClean="0"/>
              <a:t>A report of the results in November 1919 made (rather exaggerated) headlines, and established Einstein as a media figure.</a:t>
            </a:r>
          </a:p>
          <a:p>
            <a:pPr>
              <a:spcAft>
                <a:spcPts val="1200"/>
              </a:spcAft>
            </a:pPr>
            <a:r>
              <a:rPr lang="en-GB" sz="2000" dirty="0" smtClean="0"/>
              <a:t>Scientific response was more muted, which is fair considering quality of data.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429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 confirmation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3"/>
            <a:ext cx="4881736" cy="4752528"/>
          </a:xfrm>
        </p:spPr>
        <p:txBody>
          <a:bodyPr/>
          <a:lstStyle/>
          <a:p>
            <a:r>
              <a:rPr lang="en-GB" dirty="0" smtClean="0"/>
              <a:t>Lick Observatory mounted expedition to Australia to observe 1922 solar eclipse</a:t>
            </a:r>
          </a:p>
          <a:p>
            <a:pPr lvl="1"/>
            <a:r>
              <a:rPr lang="en-GB" dirty="0" smtClean="0"/>
              <a:t>results: 15 </a:t>
            </a:r>
            <a:r>
              <a:rPr lang="en-GB" dirty="0" err="1" smtClean="0"/>
              <a:t>ft</a:t>
            </a:r>
            <a:r>
              <a:rPr lang="en-GB" dirty="0" smtClean="0"/>
              <a:t> camera </a:t>
            </a:r>
            <a:r>
              <a:rPr lang="en-GB" dirty="0" smtClean="0">
                <a:solidFill>
                  <a:schemeClr val="tx1"/>
                </a:solidFill>
              </a:rPr>
              <a:t>1.72±0.11”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5 </a:t>
            </a:r>
            <a:r>
              <a:rPr lang="en-GB" dirty="0" err="1" smtClean="0"/>
              <a:t>ft</a:t>
            </a:r>
            <a:r>
              <a:rPr lang="en-GB" dirty="0" smtClean="0"/>
              <a:t> camera </a:t>
            </a:r>
            <a:r>
              <a:rPr lang="en-GB" dirty="0" smtClean="0">
                <a:solidFill>
                  <a:schemeClr val="tx1"/>
                </a:solidFill>
              </a:rPr>
              <a:t>1.82±0.15”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weighted mean  </a:t>
            </a:r>
            <a:r>
              <a:rPr lang="en-GB" b="1" dirty="0" smtClean="0">
                <a:solidFill>
                  <a:schemeClr val="tx1"/>
                </a:solidFill>
              </a:rPr>
              <a:t>1.75±0.09”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16</a:t>
            </a:fld>
            <a:endParaRPr lang="en-GB"/>
          </a:p>
        </p:txBody>
      </p:sp>
      <p:pic>
        <p:nvPicPr>
          <p:cNvPr id="3074" name="Picture 2" descr="P3549-36 Photograph, eclipse, black and white, framed, glass, paper, wood, metal, Sydney Observatory, Sydney, New South Wales, Australia, 21st Sep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50" y="1988840"/>
            <a:ext cx="3362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3549-201 Photographic print, Lick Observatory eclipse expedition, the polar axis with spectrographs and Floyd telescope, paper / silver gelatin, p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18298"/>
            <a:ext cx="3240360" cy="24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3549-194 Photographic print, Wollal eclipse expedition unloading equipment, paper / silver gelatin, photographer unknown, used at Sydney Observato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1" b="23550"/>
          <a:stretch/>
        </p:blipFill>
        <p:spPr bwMode="auto">
          <a:xfrm>
            <a:off x="107504" y="4149080"/>
            <a:ext cx="2952328" cy="10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30120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measurement included 24 stars and established the correctness of the 1919 results.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1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Gravitational redshift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predicted gravitational redshift is another small effect—the fractional shift in the wavelength is approximately </a:t>
            </a:r>
            <a:r>
              <a:rPr lang="en-GB" i="1" dirty="0" smtClean="0"/>
              <a:t>GM</a:t>
            </a:r>
            <a:r>
              <a:rPr lang="en-GB" dirty="0" smtClean="0"/>
              <a:t>/</a:t>
            </a:r>
            <a:r>
              <a:rPr lang="en-GB" i="1" dirty="0" smtClean="0"/>
              <a:t>c</a:t>
            </a:r>
            <a:r>
              <a:rPr lang="en-GB" baseline="30000" dirty="0" smtClean="0"/>
              <a:t>2</a:t>
            </a:r>
            <a:r>
              <a:rPr lang="en-GB" i="1" dirty="0" smtClean="0"/>
              <a:t>R</a:t>
            </a:r>
            <a:r>
              <a:rPr lang="en-GB" dirty="0" smtClean="0"/>
              <a:t> where </a:t>
            </a:r>
            <a:r>
              <a:rPr lang="en-GB" i="1" dirty="0" smtClean="0"/>
              <a:t>M</a:t>
            </a:r>
            <a:r>
              <a:rPr lang="en-GB" dirty="0" smtClean="0"/>
              <a:t> is the mass of the body and </a:t>
            </a:r>
            <a:r>
              <a:rPr lang="en-GB" i="1" dirty="0" smtClean="0"/>
              <a:t>R</a:t>
            </a:r>
            <a:r>
              <a:rPr lang="en-GB" dirty="0" smtClean="0"/>
              <a:t> is the distance between the centre of mass and the point at which the light is emitted</a:t>
            </a:r>
          </a:p>
          <a:p>
            <a:pPr lvl="1"/>
            <a:r>
              <a:rPr lang="en-GB" dirty="0" smtClean="0"/>
              <a:t>The obvious test of this is extremely dense astrophysical compact objects</a:t>
            </a:r>
          </a:p>
          <a:p>
            <a:pPr lvl="2"/>
            <a:r>
              <a:rPr lang="en-GB" dirty="0" smtClean="0"/>
              <a:t>white dwarfs: mass ~0.5 – 1.0 solar masses, radius ~10000 km</a:t>
            </a:r>
          </a:p>
          <a:p>
            <a:pPr lvl="2"/>
            <a:r>
              <a:rPr lang="en-GB" dirty="0" smtClean="0"/>
              <a:t>neutron stars: mass ~1.5 solar masses, radius ~10 km</a:t>
            </a:r>
          </a:p>
          <a:p>
            <a:pPr lvl="1"/>
            <a:r>
              <a:rPr lang="en-GB" dirty="0" smtClean="0"/>
              <a:t>Problem: to test Einstein’s prediction, need to </a:t>
            </a:r>
            <a:r>
              <a:rPr lang="en-GB" i="1" dirty="0" smtClean="0"/>
              <a:t>know</a:t>
            </a:r>
            <a:r>
              <a:rPr lang="en-GB" dirty="0" smtClean="0"/>
              <a:t> both mass and radius</a:t>
            </a:r>
          </a:p>
          <a:p>
            <a:pPr lvl="2"/>
            <a:r>
              <a:rPr lang="en-GB" dirty="0" smtClean="0"/>
              <a:t>for most astrophysical objects this is a serious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Gravitational redshift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3"/>
            <a:ext cx="5241776" cy="4860000"/>
          </a:xfrm>
        </p:spPr>
        <p:txBody>
          <a:bodyPr>
            <a:normAutofit/>
          </a:bodyPr>
          <a:lstStyle/>
          <a:p>
            <a:r>
              <a:rPr lang="en-GB" dirty="0" smtClean="0"/>
              <a:t>First observed in the spectrum of Sirius B by Walter Adams in 1925</a:t>
            </a:r>
          </a:p>
          <a:p>
            <a:pPr lvl="1"/>
            <a:r>
              <a:rPr lang="en-GB" dirty="0" smtClean="0"/>
              <a:t>mass of this white dwarf well established from orbital parameters of the Sirius binary system</a:t>
            </a:r>
          </a:p>
          <a:p>
            <a:pPr lvl="1"/>
            <a:r>
              <a:rPr lang="en-GB" dirty="0" smtClean="0"/>
              <a:t>spectral line shift of 0.032 nm, consistent with a radius of  order 20000 km for the white dwarf</a:t>
            </a:r>
          </a:p>
          <a:p>
            <a:r>
              <a:rPr lang="en-GB" dirty="0" smtClean="0"/>
              <a:t>This measurement is difficult (because of contamination of Sirius B’s spectrum from much brighter Sirius A) and was not regarded as definitive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2" descr="http://abyss.uoregon.edu/%7Ejs/images/sirius_mo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54" y="1484784"/>
            <a:ext cx="30289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Gravitational redshift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Definitive evidence was provided by laboratory measurements by RV Pound and GA </a:t>
            </a:r>
            <a:r>
              <a:rPr lang="en-GB" dirty="0" err="1" smtClean="0"/>
              <a:t>Rebka</a:t>
            </a:r>
            <a:r>
              <a:rPr lang="en-GB" dirty="0" smtClean="0"/>
              <a:t> in 1960</a:t>
            </a:r>
          </a:p>
          <a:p>
            <a:pPr lvl="1"/>
            <a:r>
              <a:rPr lang="en-GB" dirty="0" smtClean="0"/>
              <a:t>unfortunately published on April 1…</a:t>
            </a:r>
          </a:p>
          <a:p>
            <a:r>
              <a:rPr lang="en-GB" dirty="0" smtClean="0"/>
              <a:t>Measured wavelength shift </a:t>
            </a:r>
            <a:br>
              <a:rPr lang="en-GB" dirty="0" smtClean="0"/>
            </a:br>
            <a:r>
              <a:rPr lang="en-GB" dirty="0" smtClean="0"/>
              <a:t>from top to bottom of 22.5 m </a:t>
            </a:r>
            <a:br>
              <a:rPr lang="en-GB" dirty="0" smtClean="0"/>
            </a:br>
            <a:r>
              <a:rPr lang="en-GB" dirty="0" smtClean="0"/>
              <a:t>high “tower” of Jefferson </a:t>
            </a:r>
            <a:br>
              <a:rPr lang="en-GB" dirty="0" smtClean="0"/>
            </a:br>
            <a:r>
              <a:rPr lang="en-GB" dirty="0" smtClean="0"/>
              <a:t>Physical Lab in Harvard</a:t>
            </a:r>
          </a:p>
          <a:p>
            <a:pPr lvl="1"/>
            <a:r>
              <a:rPr lang="en-GB" dirty="0" smtClean="0"/>
              <a:t>result: net fractional shift (difference</a:t>
            </a:r>
            <a:br>
              <a:rPr lang="en-GB" dirty="0" smtClean="0"/>
            </a:br>
            <a:r>
              <a:rPr lang="en-GB" dirty="0" smtClean="0"/>
              <a:t>between “source at top” and “source</a:t>
            </a:r>
            <a:br>
              <a:rPr lang="en-GB" dirty="0" smtClean="0"/>
            </a:br>
            <a:r>
              <a:rPr lang="en-GB" dirty="0" smtClean="0"/>
              <a:t>at bottom” of </a:t>
            </a:r>
            <a:r>
              <a:rPr lang="en-GB" dirty="0" smtClean="0">
                <a:solidFill>
                  <a:schemeClr val="tx1"/>
                </a:solidFill>
              </a:rPr>
              <a:t>−(5.13±0.51)×10</a:t>
            </a:r>
            <a:r>
              <a:rPr lang="en-GB" baseline="30000" dirty="0" smtClean="0">
                <a:solidFill>
                  <a:schemeClr val="tx1"/>
                </a:solidFill>
              </a:rPr>
              <a:t>−15</a:t>
            </a:r>
            <a:endParaRPr lang="en-GB" dirty="0" smtClean="0">
              <a:solidFill>
                <a:schemeClr val="tx1"/>
              </a:solidFill>
            </a:endParaRPr>
          </a:p>
          <a:p>
            <a:pPr lvl="2"/>
            <a:r>
              <a:rPr lang="en-GB" dirty="0" smtClean="0"/>
              <a:t>one part in 200 trillion!</a:t>
            </a:r>
          </a:p>
          <a:p>
            <a:pPr lvl="1"/>
            <a:r>
              <a:rPr lang="en-GB" dirty="0" smtClean="0"/>
              <a:t>relativity prediction: </a:t>
            </a:r>
            <a:r>
              <a:rPr lang="en-GB" dirty="0" smtClean="0">
                <a:solidFill>
                  <a:schemeClr val="tx1"/>
                </a:solidFill>
              </a:rPr>
              <a:t>−4.92×10</a:t>
            </a:r>
            <a:r>
              <a:rPr lang="en-GB" baseline="30000" dirty="0" smtClean="0">
                <a:solidFill>
                  <a:schemeClr val="tx1"/>
                </a:solidFill>
              </a:rPr>
              <a:t>−15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19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5568255" y="3411810"/>
            <a:ext cx="3324225" cy="3257550"/>
            <a:chOff x="5292080" y="3140968"/>
            <a:chExt cx="3324225" cy="3257550"/>
          </a:xfrm>
        </p:grpSpPr>
        <p:sp>
          <p:nvSpPr>
            <p:cNvPr id="5" name="Rectangle 4"/>
            <p:cNvSpPr/>
            <p:nvPr/>
          </p:nvSpPr>
          <p:spPr>
            <a:xfrm>
              <a:off x="5292080" y="3140968"/>
              <a:ext cx="3324225" cy="32575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46" name="Picture 2" descr="http://hyperphysics.phy-astr.gsu.edu/hbase/relativ/imgrel/harvtower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140968"/>
              <a:ext cx="3324225" cy="325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 descr="http://upload.wikimedia.org/wikipedia/commons/thumb/7/76/JeffersonLeft.jpg/220px-JeffersonLe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Ideas of General Relativity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Special Theory of Relativity (1905) argued that all observers at rest </a:t>
            </a:r>
            <a:r>
              <a:rPr lang="en-GB" i="1" dirty="0" smtClean="0"/>
              <a:t>or in uniform motion </a:t>
            </a:r>
            <a:r>
              <a:rPr lang="en-GB" dirty="0" smtClean="0"/>
              <a:t>observe the same laws of physics</a:t>
            </a:r>
          </a:p>
          <a:p>
            <a:pPr lvl="1"/>
            <a:r>
              <a:rPr lang="en-GB" dirty="0" smtClean="0"/>
              <a:t>including in particular the same speed of light</a:t>
            </a:r>
          </a:p>
          <a:p>
            <a:r>
              <a:rPr lang="en-GB" dirty="0" smtClean="0"/>
              <a:t>The General Theory (1915) postulates that this also applies to observers </a:t>
            </a:r>
            <a:r>
              <a:rPr lang="en-GB" i="1" dirty="0" smtClean="0"/>
              <a:t>falling freely in a gravitational field</a:t>
            </a:r>
          </a:p>
          <a:p>
            <a:pPr lvl="1"/>
            <a:r>
              <a:rPr lang="en-GB" dirty="0" smtClean="0"/>
              <a:t>this is the Principle of Equivalence</a:t>
            </a:r>
          </a:p>
          <a:p>
            <a:r>
              <a:rPr lang="en-GB" dirty="0" smtClean="0"/>
              <a:t>The key ingredient here is that </a:t>
            </a:r>
            <a:r>
              <a:rPr lang="en-GB" b="1" i="1" dirty="0" smtClean="0"/>
              <a:t>all objects experience the same acceleration in a gravitational field</a:t>
            </a:r>
          </a:p>
          <a:p>
            <a:pPr lvl="1"/>
            <a:r>
              <a:rPr lang="en-GB" dirty="0" smtClean="0"/>
              <a:t>this is reminiscent of the “fictitious forces” introduced to describe motion in accelerated reference frames, e.g. “centrifugal force”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Modern tests of General Relativity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Laboratory tests</a:t>
            </a:r>
          </a:p>
          <a:p>
            <a:r>
              <a:rPr lang="en-GB" sz="1800" dirty="0" smtClean="0"/>
              <a:t>Gravitational lensing</a:t>
            </a:r>
          </a:p>
          <a:p>
            <a:r>
              <a:rPr lang="en-GB" sz="1800" dirty="0"/>
              <a:t>Gravity Probe </a:t>
            </a:r>
            <a:r>
              <a:rPr lang="en-GB" sz="1800" dirty="0" smtClean="0"/>
              <a:t>B</a:t>
            </a:r>
          </a:p>
          <a:p>
            <a:r>
              <a:rPr lang="en-GB" sz="1800" dirty="0" smtClean="0"/>
              <a:t>Binary pulsars</a:t>
            </a:r>
          </a:p>
          <a:p>
            <a:r>
              <a:rPr lang="en-GB" sz="1800" dirty="0" smtClean="0"/>
              <a:t>Gravitational waves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20</a:t>
            </a:fld>
            <a:endParaRPr lang="en-GB"/>
          </a:p>
        </p:txBody>
      </p:sp>
      <p:pic>
        <p:nvPicPr>
          <p:cNvPr id="8194" name="Picture 2" descr="http://www.ams.org/featurecolumn/images/HSTgravlen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1" b="84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Laboratory tests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3"/>
            <a:ext cx="5097760" cy="4752528"/>
          </a:xfrm>
        </p:spPr>
        <p:txBody>
          <a:bodyPr/>
          <a:lstStyle/>
          <a:p>
            <a:r>
              <a:rPr lang="en-GB" dirty="0" smtClean="0"/>
              <a:t>Tests of the equivalence principle</a:t>
            </a:r>
          </a:p>
          <a:p>
            <a:pPr lvl="1"/>
            <a:r>
              <a:rPr lang="en-GB" dirty="0" smtClean="0"/>
              <a:t>looking for differences between </a:t>
            </a:r>
            <a:r>
              <a:rPr lang="en-GB" i="1" dirty="0" err="1" smtClean="0"/>
              <a:t>M</a:t>
            </a:r>
            <a:r>
              <a:rPr lang="en-GB" baseline="-25000" dirty="0" err="1" smtClean="0"/>
              <a:t>inertial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(as in </a:t>
            </a:r>
            <a:r>
              <a:rPr lang="en-GB" i="1" dirty="0" smtClean="0"/>
              <a:t>F</a:t>
            </a:r>
            <a:r>
              <a:rPr lang="en-GB" dirty="0" smtClean="0"/>
              <a:t> = </a:t>
            </a:r>
            <a:r>
              <a:rPr lang="en-GB" i="1" dirty="0" smtClean="0"/>
              <a:t>Ma</a:t>
            </a:r>
            <a:r>
              <a:rPr lang="en-GB" dirty="0" smtClean="0"/>
              <a:t>) and </a:t>
            </a:r>
            <a:r>
              <a:rPr lang="en-GB" i="1" dirty="0" err="1" smtClean="0"/>
              <a:t>M</a:t>
            </a:r>
            <a:r>
              <a:rPr lang="en-GB" baseline="-25000" dirty="0" err="1" smtClean="0"/>
              <a:t>gravity</a:t>
            </a:r>
            <a:r>
              <a:rPr lang="en-GB" dirty="0" smtClean="0"/>
              <a:t> (as in </a:t>
            </a:r>
            <a:br>
              <a:rPr lang="en-GB" dirty="0" smtClean="0"/>
            </a:br>
            <a:r>
              <a:rPr lang="en-GB" i="1" dirty="0" smtClean="0"/>
              <a:t>F</a:t>
            </a:r>
            <a:r>
              <a:rPr lang="en-GB" dirty="0" smtClean="0"/>
              <a:t> = </a:t>
            </a:r>
            <a:r>
              <a:rPr lang="en-GB" i="1" dirty="0" err="1" smtClean="0"/>
              <a:t>GMm</a:t>
            </a:r>
            <a:r>
              <a:rPr lang="en-GB" dirty="0" smtClean="0"/>
              <a:t>/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standard experiment: torsion balance </a:t>
            </a:r>
            <a:br>
              <a:rPr lang="en-GB" dirty="0" smtClean="0"/>
            </a:br>
            <a:r>
              <a:rPr lang="en-GB" dirty="0" smtClean="0"/>
              <a:t>measuring</a:t>
            </a:r>
            <a:r>
              <a:rPr lang="en-GB" dirty="0"/>
              <a:t> </a:t>
            </a:r>
            <a:r>
              <a:rPr lang="en-GB" dirty="0" smtClean="0"/>
              <a:t>ratio of gravitational force </a:t>
            </a:r>
            <a:br>
              <a:rPr lang="en-GB" dirty="0" smtClean="0"/>
            </a:br>
            <a:r>
              <a:rPr lang="en-GB" dirty="0" smtClean="0"/>
              <a:t>to string tension</a:t>
            </a:r>
          </a:p>
          <a:p>
            <a:pPr lvl="1"/>
            <a:r>
              <a:rPr lang="en-GB" dirty="0" smtClean="0"/>
              <a:t>No differences in acceleration found, </a:t>
            </a:r>
            <a:br>
              <a:rPr lang="en-GB" dirty="0" smtClean="0"/>
            </a:br>
            <a:r>
              <a:rPr lang="en-GB" dirty="0" smtClean="0"/>
              <a:t>at the 10</a:t>
            </a:r>
            <a:r>
              <a:rPr lang="en-GB" baseline="30000" dirty="0" smtClean="0"/>
              <a:t>−15</a:t>
            </a:r>
            <a:r>
              <a:rPr lang="en-GB" dirty="0" smtClean="0"/>
              <a:t> (1 in a quadrillion) level</a:t>
            </a:r>
          </a:p>
          <a:p>
            <a:pPr lvl="2"/>
            <a:r>
              <a:rPr lang="en-GB" dirty="0" smtClean="0"/>
              <a:t>tests the Equivalence Principle and sets limits on the existence of new </a:t>
            </a:r>
            <a:r>
              <a:rPr lang="en-GB" dirty="0" err="1" smtClean="0"/>
              <a:t>ultraweak</a:t>
            </a:r>
            <a:r>
              <a:rPr lang="en-GB" dirty="0" smtClean="0"/>
              <a:t> forces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21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228184" y="116632"/>
            <a:ext cx="1591444" cy="2304256"/>
            <a:chOff x="6660232" y="2996952"/>
            <a:chExt cx="2095500" cy="2743201"/>
          </a:xfrm>
        </p:grpSpPr>
        <p:sp>
          <p:nvSpPr>
            <p:cNvPr id="5" name="Rectangle 4"/>
            <p:cNvSpPr/>
            <p:nvPr/>
          </p:nvSpPr>
          <p:spPr>
            <a:xfrm>
              <a:off x="6660232" y="2996952"/>
              <a:ext cx="2095500" cy="274320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218" name="Picture 2" descr="http://upload.wikimedia.org/wikipedia/commons/thumb/9/9d/Original_Eotvos_experiment.svg/220px-Original_Eotvos_experiment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168402"/>
              <a:ext cx="2095500" cy="248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65" y="2517601"/>
            <a:ext cx="32289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5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Laboratory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Tests of the inverse square law</a:t>
            </a:r>
          </a:p>
          <a:p>
            <a:pPr lvl="1"/>
            <a:r>
              <a:rPr lang="en-GB" dirty="0" smtClean="0"/>
              <a:t>potentially sensitive to the existence of extra space dimensions</a:t>
            </a:r>
          </a:p>
          <a:p>
            <a:r>
              <a:rPr lang="en-GB" dirty="0" smtClean="0"/>
              <a:t>Short range tests</a:t>
            </a:r>
          </a:p>
          <a:p>
            <a:pPr lvl="1"/>
            <a:r>
              <a:rPr lang="en-GB" dirty="0" smtClean="0"/>
              <a:t>typically torsion balance </a:t>
            </a:r>
            <a:br>
              <a:rPr lang="en-GB" dirty="0" smtClean="0"/>
            </a:br>
            <a:r>
              <a:rPr lang="en-GB" dirty="0" smtClean="0"/>
              <a:t>experiments, see previous slide</a:t>
            </a:r>
          </a:p>
          <a:p>
            <a:r>
              <a:rPr lang="en-GB" dirty="0" smtClean="0"/>
              <a:t>Long range tests</a:t>
            </a:r>
          </a:p>
          <a:p>
            <a:pPr lvl="1"/>
            <a:r>
              <a:rPr lang="en-GB" dirty="0" smtClean="0"/>
              <a:t>lunar laser ranging (monitors</a:t>
            </a:r>
            <a:br>
              <a:rPr lang="en-GB" dirty="0" smtClean="0"/>
            </a:br>
            <a:r>
              <a:rPr lang="en-GB" dirty="0" smtClean="0"/>
              <a:t>distance of Moon with mm</a:t>
            </a:r>
            <a:br>
              <a:rPr lang="en-GB" dirty="0" smtClean="0"/>
            </a:br>
            <a:r>
              <a:rPr lang="en-GB" dirty="0" smtClean="0"/>
              <a:t>precision)</a:t>
            </a:r>
          </a:p>
          <a:p>
            <a:pPr lvl="2"/>
            <a:r>
              <a:rPr lang="en-GB" dirty="0" smtClean="0"/>
              <a:t>tests inverse square law and</a:t>
            </a:r>
            <a:br>
              <a:rPr lang="en-GB" dirty="0" smtClean="0"/>
            </a:br>
            <a:r>
              <a:rPr lang="en-GB" dirty="0" smtClean="0"/>
              <a:t>equivalence principle</a:t>
            </a:r>
          </a:p>
          <a:p>
            <a:r>
              <a:rPr lang="en-GB" dirty="0" smtClean="0"/>
              <a:t>No deviations from expectations seen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22</a:t>
            </a:fld>
            <a:endParaRPr lang="en-GB"/>
          </a:p>
        </p:txBody>
      </p:sp>
      <p:pic>
        <p:nvPicPr>
          <p:cNvPr id="10242" name="Picture 2" descr="http://journals.aps.org/prl/article/10.1103/PhysRevLett.108.081101/figures/4/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754388" cy="26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7484"/>
            <a:ext cx="2789684" cy="187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Gravitational lensing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measurements of gravitational bending of starlight were heroic attempts to measure tiny effects</a:t>
            </a:r>
          </a:p>
          <a:p>
            <a:r>
              <a:rPr lang="en-GB" dirty="0" smtClean="0"/>
              <a:t>These days, gravitational lensing is a powerful tool for cosmology</a:t>
            </a:r>
          </a:p>
          <a:p>
            <a:pPr lvl="1"/>
            <a:r>
              <a:rPr lang="en-GB" dirty="0" smtClean="0"/>
              <a:t>measuring the mass distribution in galaxy clusters</a:t>
            </a:r>
          </a:p>
          <a:p>
            <a:pPr lvl="2"/>
            <a:r>
              <a:rPr lang="en-GB" dirty="0" smtClean="0"/>
              <a:t>a tool for studying dark matter</a:t>
            </a:r>
          </a:p>
          <a:p>
            <a:pPr lvl="1"/>
            <a:r>
              <a:rPr lang="en-GB" dirty="0" smtClean="0"/>
              <a:t>determining the Hubble constant</a:t>
            </a:r>
          </a:p>
          <a:p>
            <a:pPr lvl="1"/>
            <a:r>
              <a:rPr lang="en-GB" dirty="0" smtClean="0"/>
              <a:t>constructing mass maps of the universe</a:t>
            </a:r>
          </a:p>
          <a:p>
            <a:pPr lvl="1"/>
            <a:r>
              <a:rPr lang="en-GB" dirty="0" smtClean="0"/>
              <a:t>investigating the structure of the Galactic bulge and looking for dark objects in the Galactic halo</a:t>
            </a:r>
          </a:p>
          <a:p>
            <a:pPr lvl="1"/>
            <a:r>
              <a:rPr lang="en-GB" dirty="0" smtClean="0"/>
              <a:t>detecting extrasolar planets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7" t="17833" r="30000" b="19766"/>
          <a:stretch/>
        </p:blipFill>
        <p:spPr bwMode="auto">
          <a:xfrm>
            <a:off x="467544" y="116632"/>
            <a:ext cx="3611880" cy="38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upload.wikimedia.org/wikipedia/commons/c/c8/Einstein_cro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7" t="17941" r="16407" b="16765"/>
          <a:stretch/>
        </p:blipFill>
        <p:spPr bwMode="auto">
          <a:xfrm>
            <a:off x="2641491" y="3790936"/>
            <a:ext cx="3082637" cy="28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lsst.org/files/img/mass_recon0024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1183"/>
            <a:ext cx="3347864" cy="26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24</a:t>
            </a:fld>
            <a:endParaRPr lang="en-GB"/>
          </a:p>
        </p:txBody>
      </p:sp>
      <p:pic>
        <p:nvPicPr>
          <p:cNvPr id="13316" name="Picture 4" descr="http://www.ams.org/featurecolumn/images/HSTgravle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Fig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7" y="3467360"/>
            <a:ext cx="3222268" cy="32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04" y="2636912"/>
            <a:ext cx="4069329" cy="404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Gravity Probe 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Test of space curvature and “frame dragging” in Earth orbit</a:t>
            </a:r>
          </a:p>
          <a:p>
            <a:pPr lvl="1"/>
            <a:r>
              <a:rPr lang="en-GB" dirty="0" smtClean="0"/>
              <a:t>satellite in polar orbit </a:t>
            </a:r>
            <a:br>
              <a:rPr lang="en-GB" dirty="0" smtClean="0"/>
            </a:br>
            <a:r>
              <a:rPr lang="en-GB" dirty="0" smtClean="0"/>
              <a:t>containing four precision</a:t>
            </a:r>
            <a:br>
              <a:rPr lang="en-GB" dirty="0" smtClean="0"/>
            </a:br>
            <a:r>
              <a:rPr lang="en-GB" dirty="0" smtClean="0"/>
              <a:t>gyroscopes</a:t>
            </a:r>
          </a:p>
          <a:p>
            <a:pPr lvl="2"/>
            <a:r>
              <a:rPr lang="en-GB" dirty="0" smtClean="0"/>
              <a:t>measure precession of gyro axis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25</a:t>
            </a:fld>
            <a:endParaRPr lang="en-GB"/>
          </a:p>
        </p:txBody>
      </p:sp>
      <p:pic>
        <p:nvPicPr>
          <p:cNvPr id="14340" name="Picture 4" descr="https://einstein.stanford.edu/Library/images/spacetime-frame-dragg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3" b="8050"/>
          <a:stretch/>
        </p:blipFill>
        <p:spPr bwMode="auto">
          <a:xfrm>
            <a:off x="95865" y="4091939"/>
            <a:ext cx="4748394" cy="25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pulsars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ideal test of General Relativity is an accurate clock in a strong gravitational field</a:t>
            </a:r>
          </a:p>
          <a:p>
            <a:pPr lvl="1"/>
            <a:r>
              <a:rPr lang="en-GB" dirty="0" smtClean="0"/>
              <a:t>Precisely this is provided by pulsars in close binary systems with other compact objects (other neutron stars, white dwarfs, potentially—but not yet observed—black holes)</a:t>
            </a:r>
          </a:p>
          <a:p>
            <a:r>
              <a:rPr lang="en-GB" dirty="0" smtClean="0"/>
              <a:t>First example: </a:t>
            </a:r>
            <a:r>
              <a:rPr lang="en-GB" dirty="0" err="1" smtClean="0"/>
              <a:t>Hulse</a:t>
            </a:r>
            <a:r>
              <a:rPr lang="en-GB" dirty="0" smtClean="0"/>
              <a:t>-Taylor pulsar, PSR B1913+16</a:t>
            </a:r>
          </a:p>
          <a:p>
            <a:pPr lvl="1"/>
            <a:r>
              <a:rPr lang="en-GB" dirty="0" smtClean="0"/>
              <a:t>system consists of a pulsar and another neutron star (not observed as a pulsar)</a:t>
            </a:r>
          </a:p>
          <a:p>
            <a:r>
              <a:rPr lang="en-GB" dirty="0" smtClean="0"/>
              <a:t>Most spectacular example: PSR J0737−3039</a:t>
            </a:r>
          </a:p>
          <a:p>
            <a:pPr lvl="1"/>
            <a:r>
              <a:rPr lang="en-GB" dirty="0" smtClean="0"/>
              <a:t>a double neutron star system in which </a:t>
            </a:r>
            <a:r>
              <a:rPr lang="en-GB" i="1" dirty="0" smtClean="0"/>
              <a:t>both</a:t>
            </a:r>
            <a:r>
              <a:rPr lang="en-GB" dirty="0" smtClean="0"/>
              <a:t> neutron stars are seen as pulsars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331200"/>
            <a:ext cx="7834064" cy="1154097"/>
          </a:xfrm>
        </p:spPr>
        <p:txBody>
          <a:bodyPr/>
          <a:lstStyle/>
          <a:p>
            <a:r>
              <a:rPr lang="en-GB" dirty="0" smtClean="0"/>
              <a:t>PSR B1913+16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27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886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653136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 of pulsar: 1.4414±0.0002 solar masses</a:t>
            </a:r>
          </a:p>
          <a:p>
            <a:r>
              <a:rPr lang="en-GB" dirty="0" smtClean="0"/>
              <a:t>Companion:      1.3867±0.0002 solar masses</a:t>
            </a:r>
            <a:endParaRPr lang="en-GB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54" y="3129558"/>
            <a:ext cx="35242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5796553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Orbital decay with GR prediction (not fit!)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412776"/>
            <a:ext cx="33843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 smtClean="0"/>
              <a:t>Discovered by </a:t>
            </a:r>
            <a:r>
              <a:rPr lang="en-GB" sz="2000" dirty="0" err="1" smtClean="0"/>
              <a:t>Hulse</a:t>
            </a:r>
            <a:r>
              <a:rPr lang="en-GB" sz="2000" dirty="0" smtClean="0"/>
              <a:t> and Taylor in 1974; earned them the Nobel Prize in 1993</a:t>
            </a:r>
          </a:p>
          <a:p>
            <a:r>
              <a:rPr lang="en-GB" sz="2000" dirty="0" smtClean="0"/>
              <a:t>Located about 7 </a:t>
            </a:r>
            <a:r>
              <a:rPr lang="en-GB" sz="2000" dirty="0" err="1" smtClean="0"/>
              <a:t>kpc</a:t>
            </a:r>
            <a:r>
              <a:rPr lang="en-GB" sz="2000" dirty="0" smtClean="0"/>
              <a:t> from Earth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445224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System is losing energy at a rate consistent with gravitational wave production as predicted by GR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82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331200"/>
            <a:ext cx="7834064" cy="1154097"/>
          </a:xfrm>
        </p:spPr>
        <p:txBody>
          <a:bodyPr/>
          <a:lstStyle/>
          <a:p>
            <a:r>
              <a:rPr lang="en-GB" dirty="0" smtClean="0"/>
              <a:t>PSR J0737−3039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28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1520" y="4653136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Pulsar A: 1.3381±0.0007 solar masses; 22 </a:t>
            </a:r>
            <a:r>
              <a:rPr lang="en-GB" dirty="0" err="1" smtClean="0"/>
              <a:t>ms</a:t>
            </a:r>
            <a:endParaRPr lang="en-GB" dirty="0" smtClean="0"/>
          </a:p>
          <a:p>
            <a:r>
              <a:rPr lang="en-GB" dirty="0" smtClean="0"/>
              <a:t>Pulsar B: 1.2489±0.0007 solar masses; 2.8 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1412776"/>
            <a:ext cx="352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 smtClean="0"/>
              <a:t>Much closer to Earth (~1 </a:t>
            </a:r>
            <a:r>
              <a:rPr lang="en-GB" sz="2000" dirty="0" err="1" smtClean="0"/>
              <a:t>kpc</a:t>
            </a:r>
            <a:r>
              <a:rPr lang="en-GB" sz="2000" dirty="0" smtClean="0"/>
              <a:t>) and a tighter binary</a:t>
            </a:r>
          </a:p>
          <a:p>
            <a:pPr>
              <a:spcAft>
                <a:spcPts val="1200"/>
              </a:spcAft>
            </a:pPr>
            <a:r>
              <a:rPr lang="en-GB" sz="2000" dirty="0" smtClean="0"/>
              <a:t>Therefore gives more stringent tests of GR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661248"/>
            <a:ext cx="447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Many different tests performed; results all consistent with GR</a:t>
            </a:r>
            <a:endParaRPr lang="en-GB" sz="2000" dirty="0"/>
          </a:p>
        </p:txBody>
      </p:sp>
      <p:pic>
        <p:nvPicPr>
          <p:cNvPr id="8" name="p0738_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1628800"/>
            <a:ext cx="3048000" cy="2286000"/>
          </a:xfrm>
          <a:prstGeom prst="rect">
            <a:avLst/>
          </a:prstGeom>
        </p:spPr>
      </p:pic>
      <p:pic>
        <p:nvPicPr>
          <p:cNvPr id="12290" name="Picture 2" descr="http://www.nrao.edu/news/newsletters/enews/enews_1_2/images/einstein_mass_l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76" y="2890103"/>
            <a:ext cx="3877657" cy="38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Gravitational waves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29</a:t>
            </a:fld>
            <a:endParaRPr lang="en-GB"/>
          </a:p>
        </p:txBody>
      </p:sp>
      <p:pic>
        <p:nvPicPr>
          <p:cNvPr id="15362" name="Picture 2" descr="https://www.advancedligo.mit.edu/graphics/summary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ligo.caltech.edu/LIGO_web/about/ifo_diagram_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37829"/>
            <a:ext cx="3340244" cy="19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upload.wikimedia.org/wikipedia/commons/b/b8/GravitationalWave_PlusPolariz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75669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3"/>
            <a:ext cx="4809728" cy="4752528"/>
          </a:xfrm>
        </p:spPr>
        <p:txBody>
          <a:bodyPr/>
          <a:lstStyle/>
          <a:p>
            <a:r>
              <a:rPr lang="en-GB" dirty="0" smtClean="0"/>
              <a:t>GR predicts </a:t>
            </a:r>
            <a:r>
              <a:rPr lang="en-GB" i="1" dirty="0" smtClean="0"/>
              <a:t>gravitational waves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travelling ripples in </a:t>
            </a:r>
            <a:r>
              <a:rPr lang="en-GB" dirty="0" err="1" smtClean="0"/>
              <a:t>spacetime</a:t>
            </a:r>
            <a:endParaRPr lang="en-GB" dirty="0" smtClean="0"/>
          </a:p>
          <a:p>
            <a:pPr lvl="1"/>
            <a:r>
              <a:rPr lang="en-GB" dirty="0" smtClean="0"/>
              <a:t>indirect evidence for these is provided by binary pulsars</a:t>
            </a:r>
          </a:p>
          <a:p>
            <a:r>
              <a:rPr lang="en-GB" dirty="0" smtClean="0"/>
              <a:t>Laser interferometers aim to provide direct evidence</a:t>
            </a:r>
          </a:p>
          <a:p>
            <a:pPr lvl="1"/>
            <a:r>
              <a:rPr lang="en-GB" dirty="0" smtClean="0"/>
              <a:t>by measuring the tiny shift in the relative lengths of the two arms caused by a passing </a:t>
            </a:r>
            <a:r>
              <a:rPr lang="en-GB" dirty="0" smtClean="0"/>
              <a:t>wave</a:t>
            </a:r>
          </a:p>
          <a:p>
            <a:pPr lvl="1"/>
            <a:r>
              <a:rPr lang="en-GB" dirty="0" smtClean="0"/>
              <a:t>this shift is ~10</a:t>
            </a:r>
            <a:r>
              <a:rPr lang="en-GB" baseline="30000" dirty="0" smtClean="0"/>
              <a:t>−21</a:t>
            </a:r>
            <a:r>
              <a:rPr lang="en-GB" dirty="0" smtClean="0"/>
              <a:t>—i.e., about the diameter of a proton over a baseline of 1 km!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9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Principle of Equivalence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Examples of the Equivalence Principle at work</a:t>
            </a:r>
          </a:p>
          <a:p>
            <a:pPr lvl="1"/>
            <a:r>
              <a:rPr lang="en-GB" dirty="0" smtClean="0"/>
              <a:t>astronauts in the ISS</a:t>
            </a:r>
          </a:p>
          <a:p>
            <a:pPr lvl="2"/>
            <a:r>
              <a:rPr lang="en-GB" dirty="0" smtClean="0"/>
              <a:t>altitude of ISS = 400 km</a:t>
            </a:r>
          </a:p>
          <a:p>
            <a:pPr lvl="2"/>
            <a:r>
              <a:rPr lang="en-GB" dirty="0" smtClean="0"/>
              <a:t>radius of Earth = 6370 km</a:t>
            </a:r>
          </a:p>
          <a:p>
            <a:pPr lvl="2"/>
            <a:r>
              <a:rPr lang="en-GB" dirty="0" smtClean="0"/>
              <a:t>g at ISS = 88.5% of surface g</a:t>
            </a:r>
          </a:p>
          <a:p>
            <a:pPr lvl="1"/>
            <a:r>
              <a:rPr lang="en-GB" dirty="0" smtClean="0"/>
              <a:t>NASA’s “Vomit Comet”</a:t>
            </a:r>
          </a:p>
          <a:p>
            <a:pPr lvl="2"/>
            <a:r>
              <a:rPr lang="en-GB" dirty="0" smtClean="0"/>
              <a:t>aeroplane on a ballistic trajectory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3</a:t>
            </a:fld>
            <a:endParaRPr lang="en-GB"/>
          </a:p>
        </p:txBody>
      </p:sp>
      <p:pic>
        <p:nvPicPr>
          <p:cNvPr id="2050" name="Picture 2" descr="http://images.spaceref.com/news/2011/ooiss028e017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398168" cy="25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Rt5nVZHaukogQanuOPNqcw2nn-3hmuFP4CszAZX8tzQzrqwaJ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1128"/>
            <a:ext cx="3240360" cy="21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ewsimg.bbc.co.uk/media/images/42862000/gif/_42862923_parabolic_flight4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63037"/>
            <a:ext cx="39624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GW150914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30</a:t>
            </a:fld>
            <a:endParaRPr lang="en-GB"/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04" y="1412776"/>
            <a:ext cx="47625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Announced February</a:t>
            </a:r>
            <a:br>
              <a:rPr lang="en-GB" dirty="0" smtClean="0"/>
            </a:br>
            <a:r>
              <a:rPr lang="en-GB" dirty="0" smtClean="0"/>
              <a:t>11, 2016, but</a:t>
            </a:r>
            <a:br>
              <a:rPr lang="en-GB" dirty="0" smtClean="0"/>
            </a:br>
            <a:r>
              <a:rPr lang="en-GB" dirty="0" smtClean="0"/>
              <a:t>observed September</a:t>
            </a:r>
            <a:br>
              <a:rPr lang="en-GB" dirty="0" smtClean="0"/>
            </a:br>
            <a:r>
              <a:rPr lang="en-GB" dirty="0" smtClean="0"/>
              <a:t>14, 2015</a:t>
            </a:r>
          </a:p>
          <a:p>
            <a:pPr lvl="1"/>
            <a:r>
              <a:rPr lang="en-GB" dirty="0" smtClean="0"/>
              <a:t>signal in both advanced </a:t>
            </a:r>
            <a:br>
              <a:rPr lang="en-GB" dirty="0" smtClean="0"/>
            </a:br>
            <a:r>
              <a:rPr lang="en-GB" dirty="0" smtClean="0"/>
              <a:t>LIGO detectors </a:t>
            </a:r>
            <a:br>
              <a:rPr lang="en-GB" dirty="0" smtClean="0"/>
            </a:br>
            <a:r>
              <a:rPr lang="en-GB" dirty="0" smtClean="0"/>
              <a:t>corresponding to the </a:t>
            </a:r>
            <a:br>
              <a:rPr lang="en-GB" dirty="0" smtClean="0"/>
            </a:br>
            <a:r>
              <a:rPr lang="en-GB" dirty="0" smtClean="0"/>
              <a:t>merger of two black </a:t>
            </a:r>
            <a:br>
              <a:rPr lang="en-GB" dirty="0" smtClean="0"/>
            </a:br>
            <a:r>
              <a:rPr lang="en-GB" dirty="0" smtClean="0"/>
              <a:t>holes of 36 and 29 </a:t>
            </a:r>
            <a:r>
              <a:rPr lang="en-GB" i="1" dirty="0" smtClean="0"/>
              <a:t>M</a:t>
            </a:r>
            <a:r>
              <a:rPr lang="en-GB" baseline="-25000" dirty="0" smtClean="0">
                <a:sym typeface="Wingdings"/>
              </a:rPr>
              <a:t></a:t>
            </a:r>
            <a:r>
              <a:rPr lang="en-GB" dirty="0" smtClean="0">
                <a:sym typeface="Wingdings"/>
              </a:rPr>
              <a:t/>
            </a:r>
            <a:br>
              <a:rPr lang="en-GB" dirty="0" smtClean="0">
                <a:sym typeface="Wingdings"/>
              </a:rPr>
            </a:br>
            <a:r>
              <a:rPr lang="en-GB" dirty="0" smtClean="0">
                <a:sym typeface="Wingdings"/>
              </a:rPr>
              <a:t>at a distance of 400 </a:t>
            </a:r>
            <a:r>
              <a:rPr lang="en-GB" dirty="0" err="1" smtClean="0">
                <a:sym typeface="Wingdings"/>
              </a:rPr>
              <a:t>Mpc</a:t>
            </a:r>
            <a:r>
              <a:rPr lang="en-GB" dirty="0" smtClean="0">
                <a:sym typeface="Wingdings"/>
              </a:rPr>
              <a:t/>
            </a:r>
            <a:br>
              <a:rPr lang="en-GB" dirty="0" smtClean="0">
                <a:sym typeface="Wingdings"/>
              </a:rPr>
            </a:br>
            <a:r>
              <a:rPr lang="en-GB" dirty="0" smtClean="0">
                <a:sym typeface="Wingdings"/>
              </a:rPr>
              <a:t>(1.3 billion light years)</a:t>
            </a:r>
          </a:p>
          <a:p>
            <a:r>
              <a:rPr lang="en-GB" dirty="0" smtClean="0">
                <a:sym typeface="Wingdings"/>
              </a:rPr>
              <a:t>Form of signal exactly as predicted by GR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5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General Relativity and You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31</a:t>
            </a:fld>
            <a:endParaRPr lang="en-GB"/>
          </a:p>
        </p:txBody>
      </p:sp>
      <p:pic>
        <p:nvPicPr>
          <p:cNvPr id="16386" name="Picture 2" descr="https://encrypted-tbn2.gstatic.com/images?q=tbn:ANd9GcTPTUZxePF1iUwBn1OI9SW0MpKO5P5nEG6znBgVi6bxSwfkxP0hX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1" b="84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Everyday General Relativity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 has the reputation of being an abstruse theory with no real relevance to you and me</a:t>
            </a:r>
          </a:p>
          <a:p>
            <a:pPr lvl="1"/>
            <a:r>
              <a:rPr lang="en-GB" dirty="0" smtClean="0"/>
              <a:t>This is no longer true!</a:t>
            </a:r>
          </a:p>
          <a:p>
            <a:pPr lvl="2"/>
            <a:r>
              <a:rPr lang="en-GB" dirty="0" smtClean="0"/>
              <a:t>(at least, not if you ever use a satnav)</a:t>
            </a:r>
          </a:p>
          <a:p>
            <a:r>
              <a:rPr lang="en-GB" dirty="0" smtClean="0"/>
              <a:t>Basic idea of GPS</a:t>
            </a:r>
          </a:p>
          <a:p>
            <a:pPr lvl="1"/>
            <a:r>
              <a:rPr lang="en-GB" dirty="0" smtClean="0"/>
              <a:t>your receiver compares its</a:t>
            </a:r>
            <a:br>
              <a:rPr lang="en-GB" dirty="0" smtClean="0"/>
            </a:br>
            <a:r>
              <a:rPr lang="en-GB" dirty="0" smtClean="0"/>
              <a:t>time with the time signals </a:t>
            </a:r>
            <a:br>
              <a:rPr lang="en-GB" dirty="0" smtClean="0"/>
            </a:br>
            <a:r>
              <a:rPr lang="en-GB" dirty="0" smtClean="0"/>
              <a:t>from (at least) 4 GPS </a:t>
            </a:r>
            <a:br>
              <a:rPr lang="en-GB" dirty="0" smtClean="0"/>
            </a:br>
            <a:r>
              <a:rPr lang="en-GB" dirty="0" smtClean="0"/>
              <a:t>satellites</a:t>
            </a:r>
          </a:p>
          <a:p>
            <a:pPr lvl="1"/>
            <a:r>
              <a:rPr lang="en-GB" dirty="0" smtClean="0"/>
              <a:t>from time lag, calculate </a:t>
            </a:r>
            <a:br>
              <a:rPr lang="en-GB" dirty="0" smtClean="0"/>
            </a:br>
            <a:r>
              <a:rPr lang="en-GB" dirty="0" smtClean="0"/>
              <a:t>distance to satellite</a:t>
            </a:r>
          </a:p>
          <a:p>
            <a:pPr lvl="1"/>
            <a:r>
              <a:rPr lang="en-GB" dirty="0" smtClean="0"/>
              <a:t>hence solve for your </a:t>
            </a:r>
            <a:br>
              <a:rPr lang="en-GB" dirty="0" smtClean="0"/>
            </a:br>
            <a:r>
              <a:rPr lang="en-GB" dirty="0" smtClean="0"/>
              <a:t>position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32</a:t>
            </a:fld>
            <a:endParaRPr lang="en-GB"/>
          </a:p>
        </p:txBody>
      </p:sp>
      <p:pic>
        <p:nvPicPr>
          <p:cNvPr id="17410" name="Picture 2" descr="http://www.thegeeksclub.com/wp-content/uploads/2011/11/g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0195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imeandnavigation.si.edu/sites/default/files/styles/original/public/multimedia-assets/constellation_3.jpg?itok=hQCh2gZ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2" b="5643"/>
          <a:stretch/>
        </p:blipFill>
        <p:spPr bwMode="auto">
          <a:xfrm>
            <a:off x="4885977" y="188640"/>
            <a:ext cx="350244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GPS and GR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3"/>
            <a:ext cx="7546032" cy="4752528"/>
          </a:xfrm>
        </p:spPr>
        <p:txBody>
          <a:bodyPr/>
          <a:lstStyle/>
          <a:p>
            <a:r>
              <a:rPr lang="en-GB" dirty="0" smtClean="0"/>
              <a:t>Your GPS satellite is</a:t>
            </a:r>
          </a:p>
          <a:p>
            <a:pPr lvl="1"/>
            <a:r>
              <a:rPr lang="en-GB" dirty="0" smtClean="0"/>
              <a:t>moving at about 14000 km/h </a:t>
            </a:r>
            <a:br>
              <a:rPr lang="en-GB" dirty="0" smtClean="0"/>
            </a:br>
            <a:r>
              <a:rPr lang="en-GB" dirty="0" smtClean="0"/>
              <a:t>in an orbit with a 12 h period</a:t>
            </a:r>
          </a:p>
          <a:p>
            <a:pPr lvl="2"/>
            <a:r>
              <a:rPr lang="en-GB" dirty="0" smtClean="0"/>
              <a:t>this means that its clock</a:t>
            </a:r>
            <a:br>
              <a:rPr lang="en-GB" dirty="0" smtClean="0"/>
            </a:br>
            <a:r>
              <a:rPr lang="en-GB" dirty="0" smtClean="0"/>
              <a:t>runs slow relative to yours by</a:t>
            </a:r>
            <a:br>
              <a:rPr lang="en-GB" dirty="0" smtClean="0"/>
            </a:br>
            <a:r>
              <a:rPr lang="en-GB" dirty="0" smtClean="0"/>
              <a:t>about 7 µs per day</a:t>
            </a:r>
          </a:p>
          <a:p>
            <a:pPr lvl="1"/>
            <a:r>
              <a:rPr lang="en-GB" dirty="0" smtClean="0"/>
              <a:t>in a lower gravitational potential than you are, on account of being at an altitude of about 20000 km</a:t>
            </a:r>
          </a:p>
          <a:p>
            <a:pPr lvl="2"/>
            <a:r>
              <a:rPr lang="en-GB" dirty="0" smtClean="0"/>
              <a:t>this means that your clock runs slow relative to its by about 45 µs per day</a:t>
            </a:r>
          </a:p>
          <a:p>
            <a:pPr lvl="1"/>
            <a:r>
              <a:rPr lang="en-GB" dirty="0" smtClean="0"/>
              <a:t>this is a net shift of 38 µs per day (about 11 km!)</a:t>
            </a:r>
          </a:p>
          <a:p>
            <a:r>
              <a:rPr lang="en-GB" dirty="0" smtClean="0"/>
              <a:t>To compensate for this, the atomic clocks on GPS satellites are deliberately set to run slow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 the last half century or so, General Relativity has become an extremely well-verified theory</a:t>
            </a:r>
          </a:p>
          <a:p>
            <a:pPr lvl="1"/>
            <a:r>
              <a:rPr lang="en-GB" dirty="0" smtClean="0"/>
              <a:t>owing to a combination of very high precision local measurements and measurements of extreme astrophysical systems</a:t>
            </a:r>
          </a:p>
          <a:p>
            <a:r>
              <a:rPr lang="en-GB" dirty="0" smtClean="0"/>
              <a:t>Further advances in experimental General Relativity are likely in the near future</a:t>
            </a:r>
          </a:p>
          <a:p>
            <a:pPr lvl="1"/>
            <a:r>
              <a:rPr lang="en-GB" dirty="0" smtClean="0"/>
              <a:t>increasing numbers of binary pulsars</a:t>
            </a:r>
          </a:p>
          <a:p>
            <a:pPr lvl="1"/>
            <a:r>
              <a:rPr lang="en-GB" dirty="0" smtClean="0"/>
              <a:t>further observations </a:t>
            </a:r>
            <a:r>
              <a:rPr lang="en-GB" dirty="0" smtClean="0"/>
              <a:t>of gravitational waves</a:t>
            </a:r>
          </a:p>
          <a:p>
            <a:r>
              <a:rPr lang="en-GB" dirty="0" smtClean="0"/>
              <a:t>Happy 100</a:t>
            </a:r>
            <a:r>
              <a:rPr lang="en-GB" baseline="30000" dirty="0" smtClean="0"/>
              <a:t>th</a:t>
            </a:r>
            <a:r>
              <a:rPr lang="en-GB" dirty="0" smtClean="0"/>
              <a:t> birthday, GR!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332656"/>
            <a:ext cx="7834064" cy="1154097"/>
          </a:xfrm>
        </p:spPr>
        <p:txBody>
          <a:bodyPr/>
          <a:lstStyle/>
          <a:p>
            <a:r>
              <a:rPr lang="en-GB" dirty="0" smtClean="0"/>
              <a:t>Consequences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9592" y="1980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60000" y="1980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80000" y="1980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40000" y="1980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20000" y="1980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00000" y="1980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00000" y="3060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80000" y="3096000"/>
            <a:ext cx="57606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60000" y="3204000"/>
            <a:ext cx="57606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440000" y="3351600"/>
            <a:ext cx="57606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620000" y="3636000"/>
            <a:ext cx="57606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800000" y="3960000"/>
            <a:ext cx="57606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83568" y="2844000"/>
            <a:ext cx="2088232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4000" y="3924000"/>
            <a:ext cx="2088232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900000" y="5229200"/>
            <a:ext cx="17277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060000" y="19800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inertial frame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060000" y="3780886"/>
            <a:ext cx="86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free fall</a:t>
            </a:r>
            <a:endParaRPr lang="en-GB" dirty="0"/>
          </a:p>
        </p:txBody>
      </p:sp>
      <p:sp>
        <p:nvSpPr>
          <p:cNvPr id="23" name="Freeform 22"/>
          <p:cNvSpPr/>
          <p:nvPr/>
        </p:nvSpPr>
        <p:spPr>
          <a:xfrm>
            <a:off x="690563" y="3914039"/>
            <a:ext cx="1114425" cy="919899"/>
          </a:xfrm>
          <a:custGeom>
            <a:avLst/>
            <a:gdLst>
              <a:gd name="connsiteX0" fmla="*/ 0 w 1114425"/>
              <a:gd name="connsiteY0" fmla="*/ 5499 h 919899"/>
              <a:gd name="connsiteX1" fmla="*/ 204787 w 1114425"/>
              <a:gd name="connsiteY1" fmla="*/ 5499 h 919899"/>
              <a:gd name="connsiteX2" fmla="*/ 395287 w 1114425"/>
              <a:gd name="connsiteY2" fmla="*/ 62649 h 919899"/>
              <a:gd name="connsiteX3" fmla="*/ 576262 w 1114425"/>
              <a:gd name="connsiteY3" fmla="*/ 167424 h 919899"/>
              <a:gd name="connsiteX4" fmla="*/ 747712 w 1114425"/>
              <a:gd name="connsiteY4" fmla="*/ 319824 h 919899"/>
              <a:gd name="connsiteX5" fmla="*/ 933450 w 1114425"/>
              <a:gd name="connsiteY5" fmla="*/ 605574 h 919899"/>
              <a:gd name="connsiteX6" fmla="*/ 1114425 w 1114425"/>
              <a:gd name="connsiteY6" fmla="*/ 919899 h 9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425" h="919899">
                <a:moveTo>
                  <a:pt x="0" y="5499"/>
                </a:moveTo>
                <a:cubicBezTo>
                  <a:pt x="69453" y="736"/>
                  <a:pt x="138906" y="-4026"/>
                  <a:pt x="204787" y="5499"/>
                </a:cubicBezTo>
                <a:cubicBezTo>
                  <a:pt x="270668" y="15024"/>
                  <a:pt x="333375" y="35662"/>
                  <a:pt x="395287" y="62649"/>
                </a:cubicBezTo>
                <a:cubicBezTo>
                  <a:pt x="457199" y="89636"/>
                  <a:pt x="517524" y="124561"/>
                  <a:pt x="576262" y="167424"/>
                </a:cubicBezTo>
                <a:cubicBezTo>
                  <a:pt x="635000" y="210287"/>
                  <a:pt x="688181" y="246799"/>
                  <a:pt x="747712" y="319824"/>
                </a:cubicBezTo>
                <a:cubicBezTo>
                  <a:pt x="807243" y="392849"/>
                  <a:pt x="872331" y="505562"/>
                  <a:pt x="933450" y="605574"/>
                </a:cubicBezTo>
                <a:cubicBezTo>
                  <a:pt x="994569" y="705586"/>
                  <a:pt x="1054497" y="812742"/>
                  <a:pt x="1114425" y="919899"/>
                </a:cubicBezTo>
              </a:path>
            </a:pathLst>
          </a:custGeom>
          <a:noFill/>
          <a:ln w="571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140000" y="1980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140000" y="3096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923928" y="2852936"/>
            <a:ext cx="10800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 flipV="1">
            <a:off x="3924000" y="3024000"/>
            <a:ext cx="936000" cy="919899"/>
          </a:xfrm>
          <a:custGeom>
            <a:avLst/>
            <a:gdLst>
              <a:gd name="connsiteX0" fmla="*/ 0 w 1114425"/>
              <a:gd name="connsiteY0" fmla="*/ 5499 h 919899"/>
              <a:gd name="connsiteX1" fmla="*/ 204787 w 1114425"/>
              <a:gd name="connsiteY1" fmla="*/ 5499 h 919899"/>
              <a:gd name="connsiteX2" fmla="*/ 395287 w 1114425"/>
              <a:gd name="connsiteY2" fmla="*/ 62649 h 919899"/>
              <a:gd name="connsiteX3" fmla="*/ 576262 w 1114425"/>
              <a:gd name="connsiteY3" fmla="*/ 167424 h 919899"/>
              <a:gd name="connsiteX4" fmla="*/ 747712 w 1114425"/>
              <a:gd name="connsiteY4" fmla="*/ 319824 h 919899"/>
              <a:gd name="connsiteX5" fmla="*/ 933450 w 1114425"/>
              <a:gd name="connsiteY5" fmla="*/ 605574 h 919899"/>
              <a:gd name="connsiteX6" fmla="*/ 1114425 w 1114425"/>
              <a:gd name="connsiteY6" fmla="*/ 919899 h 9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425" h="919899">
                <a:moveTo>
                  <a:pt x="0" y="5499"/>
                </a:moveTo>
                <a:cubicBezTo>
                  <a:pt x="69453" y="736"/>
                  <a:pt x="138906" y="-4026"/>
                  <a:pt x="204787" y="5499"/>
                </a:cubicBezTo>
                <a:cubicBezTo>
                  <a:pt x="270668" y="15024"/>
                  <a:pt x="333375" y="35662"/>
                  <a:pt x="395287" y="62649"/>
                </a:cubicBezTo>
                <a:cubicBezTo>
                  <a:pt x="457199" y="89636"/>
                  <a:pt x="517524" y="124561"/>
                  <a:pt x="576262" y="167424"/>
                </a:cubicBezTo>
                <a:cubicBezTo>
                  <a:pt x="635000" y="210287"/>
                  <a:pt x="688181" y="246799"/>
                  <a:pt x="747712" y="319824"/>
                </a:cubicBezTo>
                <a:cubicBezTo>
                  <a:pt x="807243" y="392849"/>
                  <a:pt x="872331" y="505562"/>
                  <a:pt x="933450" y="605574"/>
                </a:cubicBezTo>
                <a:cubicBezTo>
                  <a:pt x="994569" y="705586"/>
                  <a:pt x="1054497" y="812742"/>
                  <a:pt x="1114425" y="919899"/>
                </a:cubicBezTo>
              </a:path>
            </a:pathLst>
          </a:custGeom>
          <a:noFill/>
          <a:ln w="571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960000" y="3960000"/>
            <a:ext cx="10800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47864" y="4653136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Light must bend in a gravitational field</a:t>
            </a:r>
            <a:endParaRPr lang="en-GB" sz="2400" dirty="0"/>
          </a:p>
        </p:txBody>
      </p:sp>
      <p:sp>
        <p:nvSpPr>
          <p:cNvPr id="30" name="Rectangle 29"/>
          <p:cNvSpPr/>
          <p:nvPr/>
        </p:nvSpPr>
        <p:spPr>
          <a:xfrm>
            <a:off x="6480000" y="1980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480272" y="3060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480000" y="3096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480000" y="3204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480000" y="3384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480000" y="3636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480000" y="3960000"/>
            <a:ext cx="5400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/>
          <p:nvPr/>
        </p:nvCxnSpPr>
        <p:spPr>
          <a:xfrm rot="5400000" flipV="1">
            <a:off x="6192000" y="2448000"/>
            <a:ext cx="11160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V="1">
            <a:off x="5783100" y="4005080"/>
            <a:ext cx="19440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64288" y="3060000"/>
            <a:ext cx="326593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Sun 38"/>
          <p:cNvSpPr/>
          <p:nvPr/>
        </p:nvSpPr>
        <p:spPr>
          <a:xfrm>
            <a:off x="6622514" y="1556792"/>
            <a:ext cx="288000" cy="288000"/>
          </a:xfrm>
          <a:prstGeom prst="su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783" y="3044590"/>
            <a:ext cx="326593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ular Callout 39"/>
          <p:cNvSpPr/>
          <p:nvPr/>
        </p:nvSpPr>
        <p:spPr>
          <a:xfrm>
            <a:off x="5796136" y="5229200"/>
            <a:ext cx="1694745" cy="1152000"/>
          </a:xfrm>
          <a:prstGeom prst="wedgeRectCallout">
            <a:avLst>
              <a:gd name="adj1" fmla="val 36544"/>
              <a:gd name="adj2" fmla="val -78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observer moving away from source hence redshift</a:t>
            </a:r>
            <a:endParaRPr lang="en-GB" dirty="0"/>
          </a:p>
        </p:txBody>
      </p:sp>
      <p:sp>
        <p:nvSpPr>
          <p:cNvPr id="44" name="Rectangular Callout 43"/>
          <p:cNvSpPr/>
          <p:nvPr/>
        </p:nvSpPr>
        <p:spPr>
          <a:xfrm>
            <a:off x="7629782" y="5142676"/>
            <a:ext cx="1512000" cy="1260000"/>
          </a:xfrm>
          <a:prstGeom prst="wedgeRectCallout">
            <a:avLst>
              <a:gd name="adj1" fmla="val -37644"/>
              <a:gd name="adj2" fmla="val -69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must not be seen, so light must be </a:t>
            </a:r>
            <a:r>
              <a:rPr lang="en-GB" dirty="0" err="1" smtClean="0"/>
              <a:t>blueshifted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7327584" y="1412776"/>
            <a:ext cx="16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Light must lose energy when it escapes from a gravity 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5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7" grpId="0" animBg="1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4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40768"/>
            <a:ext cx="2953512" cy="2664304"/>
          </a:xfrm>
        </p:spPr>
        <p:txBody>
          <a:bodyPr>
            <a:noAutofit/>
          </a:bodyPr>
          <a:lstStyle/>
          <a:p>
            <a:r>
              <a:rPr lang="en-GB" sz="4000" dirty="0" smtClean="0"/>
              <a:t>Classical tests of General Relativity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The perihelion of Mercury</a:t>
            </a:r>
          </a:p>
          <a:p>
            <a:r>
              <a:rPr lang="en-GB" sz="1800" dirty="0" smtClean="0"/>
              <a:t>The bending of starlight</a:t>
            </a:r>
          </a:p>
          <a:p>
            <a:r>
              <a:rPr lang="en-GB" sz="1800" dirty="0" smtClean="0"/>
              <a:t>Gravitational redshift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5</a:t>
            </a:fld>
            <a:endParaRPr lang="en-GB"/>
          </a:p>
        </p:txBody>
      </p:sp>
      <p:pic>
        <p:nvPicPr>
          <p:cNvPr id="4098" name="Picture 2" descr="Negative photo of the 1919 solar eclips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0" b="182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perihelion of Mercury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orbit of Mercury is not a</a:t>
            </a:r>
            <a:br>
              <a:rPr lang="en-GB" dirty="0" smtClean="0"/>
            </a:br>
            <a:r>
              <a:rPr lang="en-GB" dirty="0" smtClean="0"/>
              <a:t>perfect ellipse</a:t>
            </a:r>
          </a:p>
          <a:p>
            <a:pPr lvl="1"/>
            <a:r>
              <a:rPr lang="en-GB" dirty="0" smtClean="0"/>
              <a:t>it </a:t>
            </a:r>
            <a:r>
              <a:rPr lang="en-GB" i="1" dirty="0" err="1" smtClean="0"/>
              <a:t>precesses</a:t>
            </a:r>
            <a:r>
              <a:rPr lang="en-GB" dirty="0" smtClean="0"/>
              <a:t>, i.e. the orientation of</a:t>
            </a:r>
            <a:br>
              <a:rPr lang="en-GB" dirty="0" smtClean="0"/>
            </a:br>
            <a:r>
              <a:rPr lang="en-GB" dirty="0" smtClean="0"/>
              <a:t>its long axis changes slowly with time</a:t>
            </a:r>
          </a:p>
          <a:p>
            <a:r>
              <a:rPr lang="en-GB" dirty="0" smtClean="0"/>
              <a:t>The amount of precession is </a:t>
            </a:r>
            <a:br>
              <a:rPr lang="en-GB" dirty="0" smtClean="0"/>
            </a:br>
            <a:r>
              <a:rPr lang="en-GB" dirty="0" smtClean="0"/>
              <a:t>574.10±0.65 </a:t>
            </a:r>
            <a:r>
              <a:rPr lang="en-GB" dirty="0" err="1" smtClean="0"/>
              <a:t>arcsec</a:t>
            </a:r>
            <a:r>
              <a:rPr lang="en-GB" dirty="0" smtClean="0"/>
              <a:t>/century</a:t>
            </a:r>
          </a:p>
          <a:p>
            <a:pPr lvl="1"/>
            <a:r>
              <a:rPr lang="en-GB" dirty="0" smtClean="0"/>
              <a:t>531.63±0.69 </a:t>
            </a:r>
            <a:r>
              <a:rPr lang="en-GB" dirty="0" err="1" smtClean="0"/>
              <a:t>arcsec</a:t>
            </a:r>
            <a:r>
              <a:rPr lang="en-GB" dirty="0" smtClean="0"/>
              <a:t>/century is </a:t>
            </a:r>
            <a:br>
              <a:rPr lang="en-GB" dirty="0" smtClean="0"/>
            </a:br>
            <a:r>
              <a:rPr lang="en-GB" dirty="0" smtClean="0"/>
              <a:t>accounted for by the gravitational effects of the other planets</a:t>
            </a:r>
          </a:p>
          <a:p>
            <a:pPr lvl="1"/>
            <a:r>
              <a:rPr lang="en-GB" dirty="0" smtClean="0"/>
              <a:t>this left about 42.5 </a:t>
            </a:r>
            <a:r>
              <a:rPr lang="en-GB" dirty="0" err="1" smtClean="0"/>
              <a:t>arcsec</a:t>
            </a:r>
            <a:r>
              <a:rPr lang="en-GB" dirty="0" smtClean="0"/>
              <a:t>/century unaccounted for</a:t>
            </a:r>
          </a:p>
          <a:p>
            <a:r>
              <a:rPr lang="en-GB" dirty="0" smtClean="0"/>
              <a:t>General relativity predicts an additional 42.98±0.04 </a:t>
            </a:r>
            <a:r>
              <a:rPr lang="en-GB" dirty="0" err="1" smtClean="0"/>
              <a:t>arcsec</a:t>
            </a:r>
            <a:r>
              <a:rPr lang="en-GB" dirty="0" smtClean="0"/>
              <a:t>/century</a:t>
            </a:r>
          </a:p>
          <a:p>
            <a:pPr lvl="1"/>
            <a:r>
              <a:rPr lang="en-GB" dirty="0" smtClean="0"/>
              <a:t>in excellent agreement with the observations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6</a:t>
            </a:fld>
            <a:endParaRPr lang="en-GB"/>
          </a:p>
        </p:txBody>
      </p:sp>
      <p:pic>
        <p:nvPicPr>
          <p:cNvPr id="5124" name="Picture 4" descr="http://upload.wikimedia.org/wikipedia/commons/8/89/Precessing_Kepler_orbit_280frames_e0.6_small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9" y="1628800"/>
            <a:ext cx="3286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2.lege.net/cetinbal/PU/p_kauf24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7517"/>
            <a:ext cx="4525144" cy="270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bending of starlight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3"/>
            <a:ext cx="7834064" cy="4788000"/>
          </a:xfrm>
        </p:spPr>
        <p:txBody>
          <a:bodyPr>
            <a:normAutofit/>
          </a:bodyPr>
          <a:lstStyle/>
          <a:p>
            <a:r>
              <a:rPr lang="en-GB" dirty="0" smtClean="0"/>
              <a:t>GR predicts that the path of a light beam will be deflected by gravity</a:t>
            </a:r>
          </a:p>
          <a:p>
            <a:pPr lvl="1"/>
            <a:r>
              <a:rPr lang="en-GB" dirty="0" smtClean="0"/>
              <a:t>The effect is </a:t>
            </a:r>
            <a:r>
              <a:rPr lang="en-GB" i="1" dirty="0" smtClean="0"/>
              <a:t>small</a:t>
            </a:r>
            <a:r>
              <a:rPr lang="en-GB" dirty="0" smtClean="0"/>
              <a:t>: </a:t>
            </a:r>
            <a:r>
              <a:rPr lang="el-GR" dirty="0" smtClean="0"/>
              <a:t>α</a:t>
            </a:r>
            <a:r>
              <a:rPr lang="en-GB" dirty="0" smtClean="0"/>
              <a:t> = 4</a:t>
            </a:r>
            <a:r>
              <a:rPr lang="en-GB" i="1" dirty="0" smtClean="0"/>
              <a:t>GM</a:t>
            </a:r>
            <a:r>
              <a:rPr lang="en-GB" dirty="0" smtClean="0"/>
              <a:t>/</a:t>
            </a:r>
            <a:r>
              <a:rPr lang="en-GB" i="1" dirty="0" smtClean="0"/>
              <a:t>c</a:t>
            </a:r>
            <a:r>
              <a:rPr lang="en-GB" baseline="30000" dirty="0" smtClean="0"/>
              <a:t>2</a:t>
            </a:r>
            <a:r>
              <a:rPr lang="en-GB" i="1" dirty="0" smtClean="0"/>
              <a:t>R</a:t>
            </a:r>
          </a:p>
          <a:p>
            <a:pPr lvl="2"/>
            <a:r>
              <a:rPr lang="en-GB" dirty="0" smtClean="0"/>
              <a:t>e.g. for light grazing the limb of Jupiter we expect a deflection of 0.017 </a:t>
            </a:r>
            <a:r>
              <a:rPr lang="en-GB" dirty="0" err="1" smtClean="0"/>
              <a:t>arcsec</a:t>
            </a:r>
            <a:r>
              <a:rPr lang="en-GB" dirty="0" smtClean="0"/>
              <a:t> (about 4.6 millionths of a degree)</a:t>
            </a:r>
          </a:p>
          <a:p>
            <a:pPr lvl="1"/>
            <a:r>
              <a:rPr lang="en-GB" dirty="0" smtClean="0"/>
              <a:t>Clearly the Sun is the only sensible target in the solar system</a:t>
            </a:r>
          </a:p>
          <a:p>
            <a:pPr lvl="2"/>
            <a:r>
              <a:rPr lang="en-GB" dirty="0" smtClean="0"/>
              <a:t>GR predicts a deflection of 1.75 </a:t>
            </a:r>
            <a:r>
              <a:rPr lang="en-GB" dirty="0" err="1" smtClean="0"/>
              <a:t>arcsec</a:t>
            </a:r>
            <a:endParaRPr lang="en-GB" dirty="0" smtClean="0"/>
          </a:p>
          <a:p>
            <a:pPr lvl="2"/>
            <a:r>
              <a:rPr lang="en-GB" dirty="0" smtClean="0"/>
              <a:t>Newtonian gravity, based on </a:t>
            </a:r>
            <a:r>
              <a:rPr lang="en-GB" i="1" dirty="0" smtClean="0"/>
              <a:t>E</a:t>
            </a:r>
            <a:r>
              <a:rPr lang="en-GB" dirty="0" smtClean="0"/>
              <a:t> = </a:t>
            </a:r>
            <a:r>
              <a:rPr lang="en-GB" i="1" dirty="0" smtClean="0"/>
              <a:t>mc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to give a “mass” for the photon, </a:t>
            </a:r>
            <a:br>
              <a:rPr lang="en-GB" dirty="0" smtClean="0"/>
            </a:br>
            <a:r>
              <a:rPr lang="en-GB" dirty="0" smtClean="0"/>
              <a:t>would predict half this, 0.87 </a:t>
            </a:r>
            <a:r>
              <a:rPr lang="en-GB" dirty="0" err="1" smtClean="0"/>
              <a:t>arcsec</a:t>
            </a:r>
            <a:endParaRPr lang="en-GB" dirty="0" smtClean="0"/>
          </a:p>
          <a:p>
            <a:pPr lvl="2"/>
            <a:r>
              <a:rPr lang="en-GB" dirty="0" smtClean="0"/>
              <a:t>classical wave theory would </a:t>
            </a:r>
            <a:br>
              <a:rPr lang="en-GB" dirty="0" smtClean="0"/>
            </a:br>
            <a:r>
              <a:rPr lang="en-GB" dirty="0" smtClean="0"/>
              <a:t>predict no deflection</a:t>
            </a:r>
          </a:p>
          <a:p>
            <a:r>
              <a:rPr lang="en-GB" dirty="0" smtClean="0"/>
              <a:t>Problem: Sun’s glare</a:t>
            </a:r>
            <a:br>
              <a:rPr lang="en-GB" dirty="0" smtClean="0"/>
            </a:br>
            <a:r>
              <a:rPr lang="en-GB" dirty="0" smtClean="0"/>
              <a:t>drowns out starlight!</a:t>
            </a:r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3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Solution: a solar eclipse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3"/>
            <a:ext cx="8028000" cy="4788000"/>
          </a:xfrm>
        </p:spPr>
        <p:txBody>
          <a:bodyPr/>
          <a:lstStyle/>
          <a:p>
            <a:r>
              <a:rPr lang="en-GB" dirty="0" smtClean="0"/>
              <a:t>During a total solar eclipse it </a:t>
            </a:r>
            <a:r>
              <a:rPr lang="en-GB" i="1" dirty="0" smtClean="0"/>
              <a:t>is</a:t>
            </a:r>
            <a:r>
              <a:rPr lang="en-GB" dirty="0" smtClean="0"/>
              <a:t> possible to observe stars</a:t>
            </a:r>
          </a:p>
          <a:p>
            <a:pPr lvl="1"/>
            <a:r>
              <a:rPr lang="en-GB" dirty="0" smtClean="0"/>
              <a:t>Therefore, if we </a:t>
            </a:r>
            <a:br>
              <a:rPr lang="en-GB" dirty="0" smtClean="0"/>
            </a:br>
            <a:r>
              <a:rPr lang="en-GB" dirty="0" smtClean="0"/>
              <a:t>compare a photo </a:t>
            </a:r>
            <a:br>
              <a:rPr lang="en-GB" dirty="0" smtClean="0"/>
            </a:br>
            <a:r>
              <a:rPr lang="en-GB" dirty="0" smtClean="0"/>
              <a:t>taken during an </a:t>
            </a:r>
            <a:br>
              <a:rPr lang="en-GB" dirty="0" smtClean="0"/>
            </a:br>
            <a:r>
              <a:rPr lang="en-GB" dirty="0" smtClean="0"/>
              <a:t>eclipse to a photo</a:t>
            </a:r>
            <a:br>
              <a:rPr lang="en-GB" dirty="0" smtClean="0"/>
            </a:br>
            <a:r>
              <a:rPr lang="en-GB" dirty="0" smtClean="0"/>
              <a:t>of the same star field</a:t>
            </a:r>
            <a:br>
              <a:rPr lang="en-GB" dirty="0" smtClean="0"/>
            </a:br>
            <a:r>
              <a:rPr lang="en-GB" dirty="0" smtClean="0"/>
              <a:t>without the Sun, we</a:t>
            </a:r>
            <a:br>
              <a:rPr lang="en-GB" dirty="0" smtClean="0"/>
            </a:br>
            <a:r>
              <a:rPr lang="en-GB" dirty="0" smtClean="0"/>
              <a:t>could be in business</a:t>
            </a:r>
          </a:p>
          <a:p>
            <a:r>
              <a:rPr lang="en-GB" dirty="0" smtClean="0"/>
              <a:t>The 1919 May 29</a:t>
            </a:r>
            <a:br>
              <a:rPr lang="en-GB" dirty="0" smtClean="0"/>
            </a:br>
            <a:r>
              <a:rPr lang="en-GB" dirty="0" smtClean="0"/>
              <a:t>eclipse was </a:t>
            </a:r>
            <a:br>
              <a:rPr lang="en-GB" dirty="0" smtClean="0"/>
            </a:br>
            <a:r>
              <a:rPr lang="en-GB" dirty="0" smtClean="0"/>
              <a:t>particularly suitable</a:t>
            </a:r>
          </a:p>
          <a:p>
            <a:pPr lvl="1"/>
            <a:r>
              <a:rPr lang="en-GB" dirty="0" smtClean="0"/>
              <a:t>Sun was in a rich</a:t>
            </a:r>
            <a:br>
              <a:rPr lang="en-GB" dirty="0" smtClean="0"/>
            </a:br>
            <a:r>
              <a:rPr lang="en-GB" dirty="0" smtClean="0"/>
              <a:t>star field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8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2649" y="2169308"/>
            <a:ext cx="4392000" cy="492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60932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1889 eclipse photo by Washington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5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1919 eclipse expeditions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3"/>
            <a:ext cx="8100000" cy="4788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By November 1917 the Joint Permanent Eclipse Committee of the Royal Society had “decided, if possible, to send expeditions to </a:t>
            </a:r>
            <a:r>
              <a:rPr lang="en-GB" dirty="0" err="1" smtClean="0"/>
              <a:t>Sobral</a:t>
            </a:r>
            <a:r>
              <a:rPr lang="en-GB" dirty="0" smtClean="0"/>
              <a:t> in North Brazil, and to the island of Principe” [off the west coast of Africa]</a:t>
            </a:r>
          </a:p>
          <a:p>
            <a:pPr lvl="1"/>
            <a:r>
              <a:rPr lang="en-GB" dirty="0" smtClean="0"/>
              <a:t>to be organised by Sir Frank Dyson (Astronomer Royal), </a:t>
            </a:r>
            <a:r>
              <a:rPr lang="en-GB" dirty="0" err="1" smtClean="0"/>
              <a:t>Prof.</a:t>
            </a:r>
            <a:r>
              <a:rPr lang="en-GB" dirty="0" smtClean="0"/>
              <a:t> Arthur </a:t>
            </a:r>
            <a:r>
              <a:rPr lang="en-GB" dirty="0" err="1" smtClean="0"/>
              <a:t>Eddington</a:t>
            </a:r>
            <a:r>
              <a:rPr lang="en-GB" dirty="0" smtClean="0"/>
              <a:t>, </a:t>
            </a:r>
            <a:r>
              <a:rPr lang="en-GB" dirty="0" err="1" smtClean="0"/>
              <a:t>Prof.</a:t>
            </a:r>
            <a:r>
              <a:rPr lang="en-GB" dirty="0" smtClean="0"/>
              <a:t> Alfred Fowler and </a:t>
            </a:r>
            <a:r>
              <a:rPr lang="en-GB" dirty="0" err="1" smtClean="0"/>
              <a:t>Prof.</a:t>
            </a:r>
            <a:r>
              <a:rPr lang="en-GB" dirty="0" smtClean="0"/>
              <a:t> Herbert Turner</a:t>
            </a:r>
          </a:p>
          <a:p>
            <a:pPr lvl="2"/>
            <a:r>
              <a:rPr lang="en-GB" dirty="0" smtClean="0"/>
              <a:t>this is a fairly impressive decision considering that the First World War was still raging at the time</a:t>
            </a:r>
          </a:p>
          <a:p>
            <a:pPr lvl="1"/>
            <a:r>
              <a:rPr lang="en-GB" dirty="0" err="1" smtClean="0"/>
              <a:t>Sobral</a:t>
            </a:r>
            <a:r>
              <a:rPr lang="en-GB" dirty="0" smtClean="0"/>
              <a:t> expedition (</a:t>
            </a:r>
            <a:r>
              <a:rPr lang="en-GB" dirty="0" err="1" smtClean="0"/>
              <a:t>Crommelin</a:t>
            </a:r>
            <a:r>
              <a:rPr lang="en-GB" dirty="0" smtClean="0"/>
              <a:t> and Davidson) arrived in </a:t>
            </a:r>
            <a:r>
              <a:rPr lang="en-GB" dirty="0" err="1" smtClean="0"/>
              <a:t>Sobral</a:t>
            </a:r>
            <a:r>
              <a:rPr lang="en-GB" dirty="0" smtClean="0"/>
              <a:t> on 1919 April 30 and set up on “the race-course of the Jockey Club, which was provided with a covered grand stand”</a:t>
            </a:r>
          </a:p>
          <a:p>
            <a:pPr lvl="1"/>
            <a:r>
              <a:rPr lang="en-GB" dirty="0" smtClean="0"/>
              <a:t>Principe expedition (</a:t>
            </a:r>
            <a:r>
              <a:rPr lang="en-GB" dirty="0" err="1" smtClean="0"/>
              <a:t>Eddington</a:t>
            </a:r>
            <a:r>
              <a:rPr lang="en-GB" dirty="0" smtClean="0"/>
              <a:t> and </a:t>
            </a:r>
            <a:r>
              <a:rPr lang="en-GB" dirty="0" err="1" smtClean="0"/>
              <a:t>Cottingham</a:t>
            </a:r>
            <a:r>
              <a:rPr lang="en-GB" dirty="0" smtClean="0"/>
              <a:t>) arrived April 23 and set up in a walled garden belonging to </a:t>
            </a:r>
            <a:r>
              <a:rPr lang="en-GB" dirty="0" err="1" smtClean="0"/>
              <a:t>Sr</a:t>
            </a:r>
            <a:r>
              <a:rPr lang="en-GB" dirty="0" smtClean="0"/>
              <a:t> </a:t>
            </a:r>
            <a:r>
              <a:rPr lang="en-GB" dirty="0" err="1" smtClean="0"/>
              <a:t>Carneiro</a:t>
            </a:r>
            <a:r>
              <a:rPr lang="en-GB" dirty="0" smtClean="0"/>
              <a:t>, owner of a cocoa plantation, who “had postponed a visit to Europe in order to entertain us”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89A9-FB3E-4D08-B013-3E34082FC6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9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7109</TotalTime>
  <Words>1524</Words>
  <Application>Microsoft Office PowerPoint</Application>
  <PresentationFormat>On-screen Show (4:3)</PresentationFormat>
  <Paragraphs>543</Paragraphs>
  <Slides>34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Perspective</vt:lpstr>
      <vt:lpstr>100 years of  General Relativity</vt:lpstr>
      <vt:lpstr>Ideas of General Relativity</vt:lpstr>
      <vt:lpstr>The Principle of Equivalence</vt:lpstr>
      <vt:lpstr>Consequences</vt:lpstr>
      <vt:lpstr>Classical tests of General Relativity</vt:lpstr>
      <vt:lpstr>The perihelion of Mercury</vt:lpstr>
      <vt:lpstr>The bending of starlight</vt:lpstr>
      <vt:lpstr>Solution: a solar eclipse</vt:lpstr>
      <vt:lpstr>The 1919 eclipse expeditions</vt:lpstr>
      <vt:lpstr>The 1919 solar eclipse</vt:lpstr>
      <vt:lpstr>The 1919 total solar eclipse</vt:lpstr>
      <vt:lpstr>Results</vt:lpstr>
      <vt:lpstr>Results</vt:lpstr>
      <vt:lpstr>Results</vt:lpstr>
      <vt:lpstr>Response</vt:lpstr>
      <vt:lpstr>Later confirmation</vt:lpstr>
      <vt:lpstr>Gravitational redshift</vt:lpstr>
      <vt:lpstr>Gravitational redshift</vt:lpstr>
      <vt:lpstr>Gravitational redshift</vt:lpstr>
      <vt:lpstr>Modern tests of General Relativity</vt:lpstr>
      <vt:lpstr>Laboratory tests </vt:lpstr>
      <vt:lpstr>Laboratory tests</vt:lpstr>
      <vt:lpstr>Gravitational lensing</vt:lpstr>
      <vt:lpstr>PowerPoint Presentation</vt:lpstr>
      <vt:lpstr>Gravity Probe B</vt:lpstr>
      <vt:lpstr>Binary pulsars</vt:lpstr>
      <vt:lpstr>PSR B1913+16</vt:lpstr>
      <vt:lpstr>PSR J0737−3039</vt:lpstr>
      <vt:lpstr>Gravitational waves</vt:lpstr>
      <vt:lpstr>GW150914</vt:lpstr>
      <vt:lpstr>General Relativity and You</vt:lpstr>
      <vt:lpstr>Everyday General Relativity</vt:lpstr>
      <vt:lpstr>GPS and GR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years of  General Relativity</dc:title>
  <dc:creator>Susan</dc:creator>
  <cp:lastModifiedBy>Susan</cp:lastModifiedBy>
  <cp:revision>67</cp:revision>
  <dcterms:created xsi:type="dcterms:W3CDTF">2015-03-11T13:38:16Z</dcterms:created>
  <dcterms:modified xsi:type="dcterms:W3CDTF">2016-05-26T13:02:01Z</dcterms:modified>
</cp:coreProperties>
</file>