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usan\Documents\Teaching\Nanjing\quantum_stu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Rayleigh-Jeans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0.1</c:v>
                </c:pt>
                <c:pt idx="1">
                  <c:v>0.12</c:v>
                </c:pt>
                <c:pt idx="2">
                  <c:v>0.14399999999999999</c:v>
                </c:pt>
                <c:pt idx="3">
                  <c:v>0.17279999999999998</c:v>
                </c:pt>
                <c:pt idx="4">
                  <c:v>0.20735999999999996</c:v>
                </c:pt>
                <c:pt idx="5">
                  <c:v>0.24883199999999994</c:v>
                </c:pt>
                <c:pt idx="6">
                  <c:v>0.29859839999999993</c:v>
                </c:pt>
                <c:pt idx="7">
                  <c:v>0.35831807999999993</c:v>
                </c:pt>
                <c:pt idx="8">
                  <c:v>0.42998169599999991</c:v>
                </c:pt>
                <c:pt idx="9">
                  <c:v>0.51597803519999985</c:v>
                </c:pt>
                <c:pt idx="10">
                  <c:v>0.61917364223999982</c:v>
                </c:pt>
                <c:pt idx="11">
                  <c:v>0.74300837068799974</c:v>
                </c:pt>
                <c:pt idx="12">
                  <c:v>0.89161004482559969</c:v>
                </c:pt>
                <c:pt idx="13">
                  <c:v>1.0699320537907195</c:v>
                </c:pt>
                <c:pt idx="14">
                  <c:v>1.2839184645488635</c:v>
                </c:pt>
                <c:pt idx="15">
                  <c:v>1.5407021574586361</c:v>
                </c:pt>
                <c:pt idx="16">
                  <c:v>1.8488425889503632</c:v>
                </c:pt>
                <c:pt idx="17">
                  <c:v>2.2186111067404357</c:v>
                </c:pt>
                <c:pt idx="18">
                  <c:v>2.6623333280885229</c:v>
                </c:pt>
                <c:pt idx="19">
                  <c:v>3.1947999937062272</c:v>
                </c:pt>
                <c:pt idx="20">
                  <c:v>3.8337599924474723</c:v>
                </c:pt>
                <c:pt idx="21">
                  <c:v>4.6005119909369663</c:v>
                </c:pt>
                <c:pt idx="22">
                  <c:v>5.5206143891243595</c:v>
                </c:pt>
                <c:pt idx="23">
                  <c:v>6.6247372669492313</c:v>
                </c:pt>
                <c:pt idx="24">
                  <c:v>7.9496847203390768</c:v>
                </c:pt>
                <c:pt idx="25">
                  <c:v>9.5396216644068925</c:v>
                </c:pt>
                <c:pt idx="26">
                  <c:v>11.447545997288271</c:v>
                </c:pt>
                <c:pt idx="27">
                  <c:v>13.737055196745926</c:v>
                </c:pt>
                <c:pt idx="28">
                  <c:v>16.484466236095109</c:v>
                </c:pt>
                <c:pt idx="29">
                  <c:v>19.78135948331413</c:v>
                </c:pt>
                <c:pt idx="30">
                  <c:v>23.737631379976957</c:v>
                </c:pt>
                <c:pt idx="31">
                  <c:v>28.485157655972348</c:v>
                </c:pt>
                <c:pt idx="32">
                  <c:v>34.182189187166813</c:v>
                </c:pt>
                <c:pt idx="33">
                  <c:v>41.018627024600171</c:v>
                </c:pt>
                <c:pt idx="34">
                  <c:v>49.222352429520207</c:v>
                </c:pt>
                <c:pt idx="35">
                  <c:v>59.066822915424247</c:v>
                </c:pt>
                <c:pt idx="36">
                  <c:v>70.880187498509088</c:v>
                </c:pt>
                <c:pt idx="37">
                  <c:v>85.056224998210908</c:v>
                </c:pt>
                <c:pt idx="38">
                  <c:v>102.06746999785308</c:v>
                </c:pt>
                <c:pt idx="39">
                  <c:v>122.48096399742369</c:v>
                </c:pt>
                <c:pt idx="40">
                  <c:v>146.97715679690842</c:v>
                </c:pt>
                <c:pt idx="41">
                  <c:v>176.37258815629011</c:v>
                </c:pt>
                <c:pt idx="42">
                  <c:v>211.64710578754813</c:v>
                </c:pt>
                <c:pt idx="43">
                  <c:v>253.97652694505774</c:v>
                </c:pt>
                <c:pt idx="44">
                  <c:v>304.7718323340693</c:v>
                </c:pt>
                <c:pt idx="45">
                  <c:v>365.72619880088314</c:v>
                </c:pt>
                <c:pt idx="46">
                  <c:v>438.87143856105973</c:v>
                </c:pt>
                <c:pt idx="47">
                  <c:v>526.64572627327163</c:v>
                </c:pt>
                <c:pt idx="48">
                  <c:v>631.97487152792598</c:v>
                </c:pt>
                <c:pt idx="49">
                  <c:v>758.36984583351114</c:v>
                </c:pt>
                <c:pt idx="50">
                  <c:v>910.04381500021339</c:v>
                </c:pt>
                <c:pt idx="51">
                  <c:v>1092.0525780002561</c:v>
                </c:pt>
                <c:pt idx="52">
                  <c:v>1310.4630936003073</c:v>
                </c:pt>
                <c:pt idx="53">
                  <c:v>1572.5557123203687</c:v>
                </c:pt>
              </c:numCache>
            </c:numRef>
          </c:xVal>
          <c:yVal>
            <c:numRef>
              <c:f>Sheet1!$B$2:$B$55</c:f>
              <c:numCache>
                <c:formatCode>0.00E+00</c:formatCode>
                <c:ptCount val="54"/>
                <c:pt idx="0">
                  <c:v>82804760000.000031</c:v>
                </c:pt>
                <c:pt idx="1">
                  <c:v>39932851080.246925</c:v>
                </c:pt>
                <c:pt idx="2">
                  <c:v>19257740682.989445</c:v>
                </c:pt>
                <c:pt idx="3">
                  <c:v>9287104881.842905</c:v>
                </c:pt>
                <c:pt idx="4">
                  <c:v>4478734993.1727009</c:v>
                </c:pt>
                <c:pt idx="5">
                  <c:v>2159883773.7136865</c:v>
                </c:pt>
                <c:pt idx="6">
                  <c:v>1041610616.1813693</c:v>
                </c:pt>
                <c:pt idx="7">
                  <c:v>502319934.501046</c:v>
                </c:pt>
                <c:pt idx="8">
                  <c:v>242245338.78329763</c:v>
                </c:pt>
                <c:pt idx="9">
                  <c:v>116823562.29904407</c:v>
                </c:pt>
                <c:pt idx="10">
                  <c:v>56338523.485264286</c:v>
                </c:pt>
                <c:pt idx="11">
                  <c:v>27169426.835100453</c:v>
                </c:pt>
                <c:pt idx="12">
                  <c:v>13102539.947482862</c:v>
                </c:pt>
                <c:pt idx="13">
                  <c:v>6318740.3296117196</c:v>
                </c:pt>
                <c:pt idx="14">
                  <c:v>3047232.0262402212</c:v>
                </c:pt>
                <c:pt idx="15">
                  <c:v>1469537.0496914638</c:v>
                </c:pt>
                <c:pt idx="16">
                  <c:v>708688.77782188682</c:v>
                </c:pt>
                <c:pt idx="17">
                  <c:v>341767.35041564767</c:v>
                </c:pt>
                <c:pt idx="18">
                  <c:v>164818.35957544739</c:v>
                </c:pt>
                <c:pt idx="19">
                  <c:v>79484.162603900186</c:v>
                </c:pt>
                <c:pt idx="20">
                  <c:v>38331.482737220387</c:v>
                </c:pt>
                <c:pt idx="21">
                  <c:v>18485.475857070036</c:v>
                </c:pt>
                <c:pt idx="22">
                  <c:v>8914.6777860098518</c:v>
                </c:pt>
                <c:pt idx="23">
                  <c:v>4299.1308767408636</c:v>
                </c:pt>
                <c:pt idx="24">
                  <c:v>2073.2691342307421</c:v>
                </c:pt>
                <c:pt idx="25">
                  <c:v>999.84043896158369</c:v>
                </c:pt>
                <c:pt idx="26">
                  <c:v>482.1761376165046</c:v>
                </c:pt>
                <c:pt idx="27">
                  <c:v>232.53093056351491</c:v>
                </c:pt>
                <c:pt idx="28">
                  <c:v>112.13875895231246</c:v>
                </c:pt>
                <c:pt idx="29">
                  <c:v>54.079262612033403</c:v>
                </c:pt>
                <c:pt idx="30">
                  <c:v>26.079891305957457</c:v>
                </c:pt>
                <c:pt idx="31">
                  <c:v>12.57710807578967</c:v>
                </c:pt>
                <c:pt idx="32">
                  <c:v>6.0653491877843733</c:v>
                </c:pt>
                <c:pt idx="33">
                  <c:v>2.9250333660225585</c:v>
                </c:pt>
                <c:pt idx="34">
                  <c:v>1.410606368645138</c:v>
                </c:pt>
                <c:pt idx="35">
                  <c:v>0.68026927500247758</c:v>
                </c:pt>
                <c:pt idx="36">
                  <c:v>0.32806195746647293</c:v>
                </c:pt>
                <c:pt idx="37">
                  <c:v>0.15820889152511222</c:v>
                </c:pt>
                <c:pt idx="38">
                  <c:v>7.6296726237033319E-2</c:v>
                </c:pt>
                <c:pt idx="39">
                  <c:v>3.6794331711532298E-2</c:v>
                </c:pt>
                <c:pt idx="40">
                  <c:v>1.7744180030638639E-2</c:v>
                </c:pt>
                <c:pt idx="41">
                  <c:v>8.5571855857632349E-3</c:v>
                </c:pt>
                <c:pt idx="42">
                  <c:v>4.1267291598009416E-3</c:v>
                </c:pt>
                <c:pt idx="43">
                  <c:v>1.9901278741323992E-3</c:v>
                </c:pt>
                <c:pt idx="44">
                  <c:v>9.5974530967033117E-4</c:v>
                </c:pt>
                <c:pt idx="45">
                  <c:v>4.6284013776539914E-4</c:v>
                </c:pt>
                <c:pt idx="46">
                  <c:v>2.2320608495630752E-4</c:v>
                </c:pt>
                <c:pt idx="47">
                  <c:v>1.0764182337784894E-4</c:v>
                </c:pt>
                <c:pt idx="48">
                  <c:v>5.1910601551817571E-5</c:v>
                </c:pt>
                <c:pt idx="49">
                  <c:v>2.5034047816270052E-5</c:v>
                </c:pt>
                <c:pt idx="50">
                  <c:v>1.2072746824975911E-5</c:v>
                </c:pt>
                <c:pt idx="51">
                  <c:v>5.8221194179089106E-6</c:v>
                </c:pt>
                <c:pt idx="52">
                  <c:v>2.8077350587909481E-6</c:v>
                </c:pt>
                <c:pt idx="53">
                  <c:v>1.3540388979508809E-6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Wien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0.1</c:v>
                </c:pt>
                <c:pt idx="1">
                  <c:v>0.12</c:v>
                </c:pt>
                <c:pt idx="2">
                  <c:v>0.14399999999999999</c:v>
                </c:pt>
                <c:pt idx="3">
                  <c:v>0.17279999999999998</c:v>
                </c:pt>
                <c:pt idx="4">
                  <c:v>0.20735999999999996</c:v>
                </c:pt>
                <c:pt idx="5">
                  <c:v>0.24883199999999994</c:v>
                </c:pt>
                <c:pt idx="6">
                  <c:v>0.29859839999999993</c:v>
                </c:pt>
                <c:pt idx="7">
                  <c:v>0.35831807999999993</c:v>
                </c:pt>
                <c:pt idx="8">
                  <c:v>0.42998169599999991</c:v>
                </c:pt>
                <c:pt idx="9">
                  <c:v>0.51597803519999985</c:v>
                </c:pt>
                <c:pt idx="10">
                  <c:v>0.61917364223999982</c:v>
                </c:pt>
                <c:pt idx="11">
                  <c:v>0.74300837068799974</c:v>
                </c:pt>
                <c:pt idx="12">
                  <c:v>0.89161004482559969</c:v>
                </c:pt>
                <c:pt idx="13">
                  <c:v>1.0699320537907195</c:v>
                </c:pt>
                <c:pt idx="14">
                  <c:v>1.2839184645488635</c:v>
                </c:pt>
                <c:pt idx="15">
                  <c:v>1.5407021574586361</c:v>
                </c:pt>
                <c:pt idx="16">
                  <c:v>1.8488425889503632</c:v>
                </c:pt>
                <c:pt idx="17">
                  <c:v>2.2186111067404357</c:v>
                </c:pt>
                <c:pt idx="18">
                  <c:v>2.6623333280885229</c:v>
                </c:pt>
                <c:pt idx="19">
                  <c:v>3.1947999937062272</c:v>
                </c:pt>
                <c:pt idx="20">
                  <c:v>3.8337599924474723</c:v>
                </c:pt>
                <c:pt idx="21">
                  <c:v>4.6005119909369663</c:v>
                </c:pt>
                <c:pt idx="22">
                  <c:v>5.5206143891243595</c:v>
                </c:pt>
                <c:pt idx="23">
                  <c:v>6.6247372669492313</c:v>
                </c:pt>
                <c:pt idx="24">
                  <c:v>7.9496847203390768</c:v>
                </c:pt>
                <c:pt idx="25">
                  <c:v>9.5396216644068925</c:v>
                </c:pt>
                <c:pt idx="26">
                  <c:v>11.447545997288271</c:v>
                </c:pt>
                <c:pt idx="27">
                  <c:v>13.737055196745926</c:v>
                </c:pt>
                <c:pt idx="28">
                  <c:v>16.484466236095109</c:v>
                </c:pt>
                <c:pt idx="29">
                  <c:v>19.78135948331413</c:v>
                </c:pt>
                <c:pt idx="30">
                  <c:v>23.737631379976957</c:v>
                </c:pt>
                <c:pt idx="31">
                  <c:v>28.485157655972348</c:v>
                </c:pt>
                <c:pt idx="32">
                  <c:v>34.182189187166813</c:v>
                </c:pt>
                <c:pt idx="33">
                  <c:v>41.018627024600171</c:v>
                </c:pt>
                <c:pt idx="34">
                  <c:v>49.222352429520207</c:v>
                </c:pt>
                <c:pt idx="35">
                  <c:v>59.066822915424247</c:v>
                </c:pt>
                <c:pt idx="36">
                  <c:v>70.880187498509088</c:v>
                </c:pt>
                <c:pt idx="37">
                  <c:v>85.056224998210908</c:v>
                </c:pt>
                <c:pt idx="38">
                  <c:v>102.06746999785308</c:v>
                </c:pt>
                <c:pt idx="39">
                  <c:v>122.48096399742369</c:v>
                </c:pt>
                <c:pt idx="40">
                  <c:v>146.97715679690842</c:v>
                </c:pt>
                <c:pt idx="41">
                  <c:v>176.37258815629011</c:v>
                </c:pt>
                <c:pt idx="42">
                  <c:v>211.64710578754813</c:v>
                </c:pt>
                <c:pt idx="43">
                  <c:v>253.97652694505774</c:v>
                </c:pt>
                <c:pt idx="44">
                  <c:v>304.7718323340693</c:v>
                </c:pt>
                <c:pt idx="45">
                  <c:v>365.72619880088314</c:v>
                </c:pt>
                <c:pt idx="46">
                  <c:v>438.87143856105973</c:v>
                </c:pt>
                <c:pt idx="47">
                  <c:v>526.64572627327163</c:v>
                </c:pt>
                <c:pt idx="48">
                  <c:v>631.97487152792598</c:v>
                </c:pt>
                <c:pt idx="49">
                  <c:v>758.36984583351114</c:v>
                </c:pt>
                <c:pt idx="50">
                  <c:v>910.04381500021339</c:v>
                </c:pt>
                <c:pt idx="51">
                  <c:v>1092.0525780002561</c:v>
                </c:pt>
                <c:pt idx="52">
                  <c:v>1310.4630936003073</c:v>
                </c:pt>
                <c:pt idx="53">
                  <c:v>1572.5557123203687</c:v>
                </c:pt>
              </c:numCache>
            </c:numRef>
          </c:xVal>
          <c:yVal>
            <c:numRef>
              <c:f>Sheet1!$C$2:$C$55</c:f>
              <c:numCache>
                <c:formatCode>0.00E+00</c:formatCode>
                <c:ptCount val="54"/>
                <c:pt idx="0">
                  <c:v>4.0330176605230956E-50</c:v>
                </c:pt>
                <c:pt idx="1">
                  <c:v>4.1825677738690188E-40</c:v>
                </c:pt>
                <c:pt idx="2">
                  <c:v>7.9793834301331336E-32</c:v>
                </c:pt>
                <c:pt idx="3">
                  <c:v>5.4503398847649959E-25</c:v>
                </c:pt>
                <c:pt idx="4">
                  <c:v>2.3217623101696832E-19</c:v>
                </c:pt>
                <c:pt idx="5">
                  <c:v>9.7947914707942619E-15</c:v>
                </c:pt>
                <c:pt idx="6">
                  <c:v>6.0162427859148675E-11</c:v>
                </c:pt>
                <c:pt idx="7">
                  <c:v>7.4179308724814773E-8</c:v>
                </c:pt>
                <c:pt idx="8">
                  <c:v>2.399364708791899E-5</c:v>
                </c:pt>
                <c:pt idx="9">
                  <c:v>2.544621149130438E-3</c:v>
                </c:pt>
                <c:pt idx="10">
                  <c:v>0.10655597700547062</c:v>
                </c:pt>
                <c:pt idx="11">
                  <c:v>2.0569434223220999</c:v>
                </c:pt>
                <c:pt idx="12">
                  <c:v>20.826122420182287</c:v>
                </c:pt>
                <c:pt idx="13">
                  <c:v>123.15321978897509</c:v>
                </c:pt>
                <c:pt idx="14">
                  <c:v>465.2208751454645</c:v>
                </c:pt>
                <c:pt idx="15">
                  <c:v>1209.7231960503127</c:v>
                </c:pt>
                <c:pt idx="16">
                  <c:v>2304.3970735469279</c:v>
                </c:pt>
                <c:pt idx="17">
                  <c:v>3386.8739393751716</c:v>
                </c:pt>
                <c:pt idx="18">
                  <c:v>4010.3544458225251</c:v>
                </c:pt>
                <c:pt idx="19">
                  <c:v>3965.988876277394</c:v>
                </c:pt>
                <c:pt idx="20">
                  <c:v>3375.5229456693874</c:v>
                </c:pt>
                <c:pt idx="21">
                  <c:v>2535.2142664985549</c:v>
                </c:pt>
                <c:pt idx="22">
                  <c:v>1715.6352852017451</c:v>
                </c:pt>
                <c:pt idx="23">
                  <c:v>1064.4269153698042</c:v>
                </c:pt>
                <c:pt idx="24">
                  <c:v>614.2906065011789</c:v>
                </c:pt>
                <c:pt idx="25">
                  <c:v>333.76274463640846</c:v>
                </c:pt>
                <c:pt idx="26">
                  <c:v>172.45407973189015</c:v>
                </c:pt>
                <c:pt idx="27">
                  <c:v>85.451320856861614</c:v>
                </c:pt>
                <c:pt idx="28">
                  <c:v>40.888906649894821</c:v>
                </c:pt>
                <c:pt idx="29">
                  <c:v>19.004657954694675</c:v>
                </c:pt>
                <c:pt idx="30">
                  <c:v>8.6215989900412939</c:v>
                </c:pt>
                <c:pt idx="31">
                  <c:v>3.8330390911896273</c:v>
                </c:pt>
                <c:pt idx="32">
                  <c:v>1.6756696404950013</c:v>
                </c:pt>
                <c:pt idx="33">
                  <c:v>0.72233998681681155</c:v>
                </c:pt>
                <c:pt idx="34">
                  <c:v>0.30776436406011476</c:v>
                </c:pt>
                <c:pt idx="35">
                  <c:v>0.12985674783853712</c:v>
                </c:pt>
                <c:pt idx="36">
                  <c:v>5.4348218050341249E-2</c:v>
                </c:pt>
                <c:pt idx="37">
                  <c:v>2.259270647590261E-2</c:v>
                </c:pt>
                <c:pt idx="38">
                  <c:v>9.3390567403320735E-3</c:v>
                </c:pt>
                <c:pt idx="39">
                  <c:v>3.8423560313753454E-3</c:v>
                </c:pt>
                <c:pt idx="40">
                  <c:v>1.5746790778535958E-3</c:v>
                </c:pt>
                <c:pt idx="41">
                  <c:v>6.4323509254747622E-4</c:v>
                </c:pt>
                <c:pt idx="42">
                  <c:v>2.6203949397340899E-4</c:v>
                </c:pt>
                <c:pt idx="43">
                  <c:v>1.0650742840398664E-4</c:v>
                </c:pt>
                <c:pt idx="44">
                  <c:v>4.3208893949503917E-5</c:v>
                </c:pt>
                <c:pt idx="45">
                  <c:v>1.7501817595487071E-5</c:v>
                </c:pt>
                <c:pt idx="46">
                  <c:v>7.079845571168943E-6</c:v>
                </c:pt>
                <c:pt idx="47">
                  <c:v>2.8608160871420476E-6</c:v>
                </c:pt>
                <c:pt idx="48">
                  <c:v>1.1549433865354675E-6</c:v>
                </c:pt>
                <c:pt idx="49">
                  <c:v>4.659099179685046E-7</c:v>
                </c:pt>
                <c:pt idx="50">
                  <c:v>1.8783158925459685E-7</c:v>
                </c:pt>
                <c:pt idx="51">
                  <c:v>7.568442098291697E-8</c:v>
                </c:pt>
                <c:pt idx="52">
                  <c:v>3.0482716761026808E-8</c:v>
                </c:pt>
                <c:pt idx="53">
                  <c:v>1.2272751688774144E-8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Planck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0.1</c:v>
                </c:pt>
                <c:pt idx="1">
                  <c:v>0.12</c:v>
                </c:pt>
                <c:pt idx="2">
                  <c:v>0.14399999999999999</c:v>
                </c:pt>
                <c:pt idx="3">
                  <c:v>0.17279999999999998</c:v>
                </c:pt>
                <c:pt idx="4">
                  <c:v>0.20735999999999996</c:v>
                </c:pt>
                <c:pt idx="5">
                  <c:v>0.24883199999999994</c:v>
                </c:pt>
                <c:pt idx="6">
                  <c:v>0.29859839999999993</c:v>
                </c:pt>
                <c:pt idx="7">
                  <c:v>0.35831807999999993</c:v>
                </c:pt>
                <c:pt idx="8">
                  <c:v>0.42998169599999991</c:v>
                </c:pt>
                <c:pt idx="9">
                  <c:v>0.51597803519999985</c:v>
                </c:pt>
                <c:pt idx="10">
                  <c:v>0.61917364223999982</c:v>
                </c:pt>
                <c:pt idx="11">
                  <c:v>0.74300837068799974</c:v>
                </c:pt>
                <c:pt idx="12">
                  <c:v>0.89161004482559969</c:v>
                </c:pt>
                <c:pt idx="13">
                  <c:v>1.0699320537907195</c:v>
                </c:pt>
                <c:pt idx="14">
                  <c:v>1.2839184645488635</c:v>
                </c:pt>
                <c:pt idx="15">
                  <c:v>1.5407021574586361</c:v>
                </c:pt>
                <c:pt idx="16">
                  <c:v>1.8488425889503632</c:v>
                </c:pt>
                <c:pt idx="17">
                  <c:v>2.2186111067404357</c:v>
                </c:pt>
                <c:pt idx="18">
                  <c:v>2.6623333280885229</c:v>
                </c:pt>
                <c:pt idx="19">
                  <c:v>3.1947999937062272</c:v>
                </c:pt>
                <c:pt idx="20">
                  <c:v>3.8337599924474723</c:v>
                </c:pt>
                <c:pt idx="21">
                  <c:v>4.6005119909369663</c:v>
                </c:pt>
                <c:pt idx="22">
                  <c:v>5.5206143891243595</c:v>
                </c:pt>
                <c:pt idx="23">
                  <c:v>6.6247372669492313</c:v>
                </c:pt>
                <c:pt idx="24">
                  <c:v>7.9496847203390768</c:v>
                </c:pt>
                <c:pt idx="25">
                  <c:v>9.5396216644068925</c:v>
                </c:pt>
                <c:pt idx="26">
                  <c:v>11.447545997288271</c:v>
                </c:pt>
                <c:pt idx="27">
                  <c:v>13.737055196745926</c:v>
                </c:pt>
                <c:pt idx="28">
                  <c:v>16.484466236095109</c:v>
                </c:pt>
                <c:pt idx="29">
                  <c:v>19.78135948331413</c:v>
                </c:pt>
                <c:pt idx="30">
                  <c:v>23.737631379976957</c:v>
                </c:pt>
                <c:pt idx="31">
                  <c:v>28.485157655972348</c:v>
                </c:pt>
                <c:pt idx="32">
                  <c:v>34.182189187166813</c:v>
                </c:pt>
                <c:pt idx="33">
                  <c:v>41.018627024600171</c:v>
                </c:pt>
                <c:pt idx="34">
                  <c:v>49.222352429520207</c:v>
                </c:pt>
                <c:pt idx="35">
                  <c:v>59.066822915424247</c:v>
                </c:pt>
                <c:pt idx="36">
                  <c:v>70.880187498509088</c:v>
                </c:pt>
                <c:pt idx="37">
                  <c:v>85.056224998210908</c:v>
                </c:pt>
                <c:pt idx="38">
                  <c:v>102.06746999785308</c:v>
                </c:pt>
                <c:pt idx="39">
                  <c:v>122.48096399742369</c:v>
                </c:pt>
                <c:pt idx="40">
                  <c:v>146.97715679690842</c:v>
                </c:pt>
                <c:pt idx="41">
                  <c:v>176.37258815629011</c:v>
                </c:pt>
                <c:pt idx="42">
                  <c:v>211.64710578754813</c:v>
                </c:pt>
                <c:pt idx="43">
                  <c:v>253.97652694505774</c:v>
                </c:pt>
                <c:pt idx="44">
                  <c:v>304.7718323340693</c:v>
                </c:pt>
                <c:pt idx="45">
                  <c:v>365.72619880088314</c:v>
                </c:pt>
                <c:pt idx="46">
                  <c:v>438.87143856105973</c:v>
                </c:pt>
                <c:pt idx="47">
                  <c:v>526.64572627327163</c:v>
                </c:pt>
                <c:pt idx="48">
                  <c:v>631.97487152792598</c:v>
                </c:pt>
                <c:pt idx="49">
                  <c:v>758.36984583351114</c:v>
                </c:pt>
                <c:pt idx="50">
                  <c:v>910.04381500021339</c:v>
                </c:pt>
                <c:pt idx="51">
                  <c:v>1092.0525780002561</c:v>
                </c:pt>
                <c:pt idx="52">
                  <c:v>1310.4630936003073</c:v>
                </c:pt>
                <c:pt idx="53">
                  <c:v>1572.5557123203687</c:v>
                </c:pt>
              </c:numCache>
            </c:numRef>
          </c:xVal>
          <c:yVal>
            <c:numRef>
              <c:f>Sheet1!$D$2:$D$55</c:f>
              <c:numCache>
                <c:formatCode>0.00E+00</c:formatCode>
                <c:ptCount val="54"/>
                <c:pt idx="0">
                  <c:v>4.0330176605230956E-50</c:v>
                </c:pt>
                <c:pt idx="1">
                  <c:v>4.1825677738690188E-40</c:v>
                </c:pt>
                <c:pt idx="2">
                  <c:v>7.9793834301331336E-32</c:v>
                </c:pt>
                <c:pt idx="3">
                  <c:v>5.4503398847649959E-25</c:v>
                </c:pt>
                <c:pt idx="4">
                  <c:v>2.3217623101696837E-19</c:v>
                </c:pt>
                <c:pt idx="5">
                  <c:v>9.7947914707942603E-15</c:v>
                </c:pt>
                <c:pt idx="6">
                  <c:v>6.0162427859148675E-11</c:v>
                </c:pt>
                <c:pt idx="7">
                  <c:v>7.4179308724814773E-8</c:v>
                </c:pt>
                <c:pt idx="8">
                  <c:v>2.3993647087919061E-5</c:v>
                </c:pt>
                <c:pt idx="9">
                  <c:v>2.544621149132426E-3</c:v>
                </c:pt>
                <c:pt idx="10">
                  <c:v>0.10655597701414569</c:v>
                </c:pt>
                <c:pt idx="11">
                  <c:v>2.0569434303660343</c:v>
                </c:pt>
                <c:pt idx="12">
                  <c:v>20.826124472038646</c:v>
                </c:pt>
                <c:pt idx="13">
                  <c:v>123.15339832607668</c:v>
                </c:pt>
                <c:pt idx="14">
                  <c:v>465.22721481828313</c:v>
                </c:pt>
                <c:pt idx="15">
                  <c:v>1209.8298701731374</c:v>
                </c:pt>
                <c:pt idx="16">
                  <c:v>2305.3605723421115</c:v>
                </c:pt>
                <c:pt idx="17">
                  <c:v>3392.0586391541301</c:v>
                </c:pt>
                <c:pt idx="18">
                  <c:v>4028.4967832327279</c:v>
                </c:pt>
                <c:pt idx="19">
                  <c:v>4010.4332172516588</c:v>
                </c:pt>
                <c:pt idx="20">
                  <c:v>3456.6520440528789</c:v>
                </c:pt>
                <c:pt idx="21">
                  <c:v>2651.5184885260364</c:v>
                </c:pt>
                <c:pt idx="22">
                  <c:v>1852.4605572926282</c:v>
                </c:pt>
                <c:pt idx="23">
                  <c:v>1201.42379954334</c:v>
                </c:pt>
                <c:pt idx="24">
                  <c:v>734.57684705655845</c:v>
                </c:pt>
                <c:pt idx="25">
                  <c:v>428.66231180260678</c:v>
                </c:pt>
                <c:pt idx="26">
                  <c:v>241.07199885895324</c:v>
                </c:pt>
                <c:pt idx="27">
                  <c:v>131.65550985375111</c:v>
                </c:pt>
                <c:pt idx="28">
                  <c:v>70.239475196395702</c:v>
                </c:pt>
                <c:pt idx="29">
                  <c:v>36.7791927635447</c:v>
                </c:pt>
                <c:pt idx="30">
                  <c:v>18.97126486012959</c:v>
                </c:pt>
                <c:pt idx="31">
                  <c:v>9.6676744334451499</c:v>
                </c:pt>
                <c:pt idx="32">
                  <c:v>4.8784024704824116</c:v>
                </c:pt>
                <c:pt idx="33">
                  <c:v>2.442075465737914</c:v>
                </c:pt>
                <c:pt idx="34">
                  <c:v>1.214519033798201</c:v>
                </c:pt>
                <c:pt idx="35">
                  <c:v>0.60079619531123085</c:v>
                </c:pt>
                <c:pt idx="36">
                  <c:v>0.29589888865220809</c:v>
                </c:pt>
                <c:pt idx="37">
                  <c:v>0.14520799319058267</c:v>
                </c:pt>
                <c:pt idx="38">
                  <c:v>7.1046731522033182E-2</c:v>
                </c:pt>
                <c:pt idx="39">
                  <c:v>3.4676025585524219E-2</c:v>
                </c:pt>
                <c:pt idx="40">
                  <c:v>1.6890049362798063E-2</c:v>
                </c:pt>
                <c:pt idx="41">
                  <c:v>8.2129813806940226E-3</c:v>
                </c:pt>
                <c:pt idx="42">
                  <c:v>3.9880836047424418E-3</c:v>
                </c:pt>
                <c:pt idx="43">
                  <c:v>1.9343029607673521E-3</c:v>
                </c:pt>
                <c:pt idx="44">
                  <c:v>9.372749023640641E-4</c:v>
                </c:pt>
                <c:pt idx="45">
                  <c:v>4.5379785324423181E-4</c:v>
                </c:pt>
                <c:pt idx="46">
                  <c:v>2.1956819756031358E-4</c:v>
                </c:pt>
                <c:pt idx="47">
                  <c:v>1.0617849972912547E-4</c:v>
                </c:pt>
                <c:pt idx="48">
                  <c:v>5.1322076398391913E-5</c:v>
                </c:pt>
                <c:pt idx="49">
                  <c:v>2.4797382654361173E-5</c:v>
                </c:pt>
                <c:pt idx="50">
                  <c:v>1.1977586135075521E-5</c:v>
                </c:pt>
                <c:pt idx="51">
                  <c:v>5.7838596357518053E-6</c:v>
                </c:pt>
                <c:pt idx="52">
                  <c:v>2.7923536723564236E-6</c:v>
                </c:pt>
                <c:pt idx="53">
                  <c:v>1.3478555755321003E-6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748160"/>
        <c:axId val="232750080"/>
      </c:scatterChart>
      <c:valAx>
        <c:axId val="232748160"/>
        <c:scaling>
          <c:logBase val="10"/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wavelength (micrometres)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2750080"/>
        <c:crossesAt val="0.1"/>
        <c:crossBetween val="midCat"/>
      </c:valAx>
      <c:valAx>
        <c:axId val="232750080"/>
        <c:scaling>
          <c:logBase val="10"/>
          <c:orientation val="minMax"/>
          <c:max val="5000"/>
          <c:min val="0.1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2748160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37624035275978435"/>
          <c:y val="0.39977826078089534"/>
          <c:w val="0.31991158880092313"/>
          <c:h val="0.35318366966047571"/>
        </c:manualLayout>
      </c:layout>
      <c:overlay val="1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0.0135</cdr:x>
      <cdr:y>0.02225</cdr:y>
    </cdr:from>
    <cdr:to>
      <cdr:x>0.44058</cdr:x>
      <cdr:y>0.27225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9" y="72008"/>
          <a:ext cx="2277729" cy="80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/>
            <a:t>flux</a:t>
          </a:r>
          <a:r>
            <a:rPr lang="en-GB" sz="1600" baseline="0" dirty="0"/>
            <a:t> </a:t>
          </a:r>
          <a:r>
            <a:rPr lang="en-GB" sz="1600" dirty="0"/>
            <a:t>(W m</a:t>
          </a:r>
          <a:r>
            <a:rPr lang="en-GB" sz="1600" baseline="30000" dirty="0"/>
            <a:t>--2 </a:t>
          </a:r>
          <a:r>
            <a:rPr lang="el-GR" sz="1600" baseline="0" dirty="0">
              <a:latin typeface="Calibri"/>
              <a:cs typeface="Calibri"/>
            </a:rPr>
            <a:t>μ</a:t>
          </a:r>
          <a:r>
            <a:rPr lang="en-GB" sz="1600" baseline="0" dirty="0">
              <a:latin typeface="Calibri"/>
              <a:cs typeface="Calibri"/>
            </a:rPr>
            <a:t>m</a:t>
          </a:r>
          <a:r>
            <a:rPr lang="en-GB" sz="1600" baseline="30000" dirty="0">
              <a:latin typeface="Calibri"/>
              <a:cs typeface="Calibri"/>
            </a:rPr>
            <a:t>-1</a:t>
          </a:r>
          <a:r>
            <a:rPr lang="en-GB" sz="1600" baseline="0" dirty="0">
              <a:latin typeface="Calibri"/>
              <a:cs typeface="Calibri"/>
            </a:rPr>
            <a:t>)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0.70417</cdr:x>
      <cdr:y>0.09201</cdr:y>
    </cdr:from>
    <cdr:to>
      <cdr:x>0.94167</cdr:x>
      <cdr:y>0.24479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9450" y="252413"/>
          <a:ext cx="10858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i="1" dirty="0"/>
            <a:t>T</a:t>
          </a:r>
          <a:r>
            <a:rPr lang="en-GB" sz="1800" i="0" dirty="0"/>
            <a:t> = 1000 K</a:t>
          </a:r>
          <a:endParaRPr lang="en-GB" sz="18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D5110-7100-493D-A87C-3E051DD4AE96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840A-2FE5-49E5-9089-7165E6F4E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7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840A-2FE5-49E5-9089-7165E6F4E8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9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4F90D-74F9-403D-8FCD-345F11E3CC32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C8E53-AE58-4234-B4BF-0167D2122E13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5377200" cy="1828800"/>
          </a:xfrm>
        </p:spPr>
        <p:txBody>
          <a:bodyPr/>
          <a:lstStyle/>
          <a:p>
            <a:r>
              <a:rPr lang="en-GB" dirty="0" smtClean="0"/>
              <a:t>Einstein and the Photon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5838800" cy="1752600"/>
          </a:xfrm>
        </p:spPr>
        <p:txBody>
          <a:bodyPr/>
          <a:lstStyle/>
          <a:p>
            <a:r>
              <a:rPr lang="en-GB" dirty="0" smtClean="0"/>
              <a:t>Susan Cartwright</a:t>
            </a:r>
            <a:endParaRPr lang="en-GB" dirty="0"/>
          </a:p>
        </p:txBody>
      </p:sp>
      <p:pic>
        <p:nvPicPr>
          <p:cNvPr id="1026" name="Picture 2" descr="http://www.laserlab-europe.net/news-and-press/international-year-of-light-in-2015-proclaimed-by-the-united-nations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0" y="5508000"/>
            <a:ext cx="2592396" cy="13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5507004"/>
            <a:ext cx="3291840" cy="1316736"/>
          </a:xfrm>
          <a:prstGeom prst="rect">
            <a:avLst/>
          </a:prstGeom>
        </p:spPr>
      </p:pic>
      <p:pic>
        <p:nvPicPr>
          <p:cNvPr id="1028" name="Picture 4" descr="http://upload.wikimedia.org/wikipedia/commons/a/a0/Einstein_patentoff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0" y="1484784"/>
            <a:ext cx="2540304" cy="33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Millikan and the photon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131"/>
            <a:ext cx="7596000" cy="48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4" y="1844132"/>
            <a:ext cx="3096000" cy="23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“…it </a:t>
            </a:r>
            <a:r>
              <a:rPr lang="en-GB" dirty="0"/>
              <a:t>has become not inappropriate to describe</a:t>
            </a:r>
          </a:p>
          <a:p>
            <a:r>
              <a:rPr lang="en-GB" dirty="0"/>
              <a:t>the present experimental arrangement as a machine shop in </a:t>
            </a:r>
            <a:r>
              <a:rPr lang="en-GB" dirty="0" err="1"/>
              <a:t>vacuo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Millikan and the photon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0474" y="648617"/>
            <a:ext cx="38957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2276872"/>
            <a:ext cx="180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Millikan measured the energy of his emitted electrons by applying a voltage and measuring the resulting current.  Note that longer wavelengths (lower </a:t>
            </a:r>
            <a:r>
              <a:rPr lang="en-GB" i="1" dirty="0" err="1" smtClean="0"/>
              <a:t>frequen-cies</a:t>
            </a:r>
            <a:r>
              <a:rPr lang="en-GB" i="1" dirty="0" smtClean="0"/>
              <a:t>) require higher voltage.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14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Millikan and the photon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0637" y="869404"/>
            <a:ext cx="391477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6537" y="2204864"/>
            <a:ext cx="21799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i="1" dirty="0" smtClean="0"/>
              <a:t>Einstein predicts that the plot of electron energy (represented by the minimum voltage) against frequency is a straight line of slope h.</a:t>
            </a:r>
          </a:p>
          <a:p>
            <a:pPr>
              <a:spcAft>
                <a:spcPts val="600"/>
              </a:spcAft>
            </a:pPr>
            <a:r>
              <a:rPr lang="en-GB" i="1" dirty="0" smtClean="0"/>
              <a:t>This is a straight line, and the value of h is very close to our modern value (about 5% high).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038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29" y="3074243"/>
            <a:ext cx="5667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Compton and the photon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GB" dirty="0" smtClean="0"/>
              <a:t>When X-rays are scattered by matter, the </a:t>
            </a:r>
            <a:br>
              <a:rPr lang="en-GB" dirty="0" smtClean="0"/>
            </a:br>
            <a:r>
              <a:rPr lang="en-GB" dirty="0" smtClean="0"/>
              <a:t>outgoing X-ray has lower frequency than </a:t>
            </a:r>
            <a:br>
              <a:rPr lang="en-GB" dirty="0" smtClean="0"/>
            </a:br>
            <a:r>
              <a:rPr lang="en-GB" dirty="0" smtClean="0"/>
              <a:t>the incoming one</a:t>
            </a:r>
          </a:p>
          <a:p>
            <a:pPr lvl="1"/>
            <a:r>
              <a:rPr lang="en-GB" dirty="0" smtClean="0"/>
              <a:t>In 1923 Arthur Compton explained </a:t>
            </a:r>
            <a:br>
              <a:rPr lang="en-GB" dirty="0" smtClean="0"/>
            </a:br>
            <a:r>
              <a:rPr lang="en-GB" dirty="0" smtClean="0"/>
              <a:t>this by treating the scattering as a </a:t>
            </a:r>
            <a:br>
              <a:rPr lang="en-GB" dirty="0" smtClean="0"/>
            </a:br>
            <a:r>
              <a:rPr lang="en-GB" dirty="0" smtClean="0"/>
              <a:t>collision between a photon of energy </a:t>
            </a:r>
            <a:br>
              <a:rPr lang="en-GB" dirty="0" smtClean="0"/>
            </a:b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 and momentum </a:t>
            </a: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/</a:t>
            </a:r>
            <a:r>
              <a:rPr lang="en-GB" i="1" dirty="0" smtClean="0"/>
              <a:t>c </a:t>
            </a:r>
            <a:r>
              <a:rPr lang="en-GB" dirty="0" smtClean="0"/>
              <a:t>and an </a:t>
            </a:r>
            <a:br>
              <a:rPr lang="en-GB" dirty="0" smtClean="0"/>
            </a:br>
            <a:r>
              <a:rPr lang="en-GB" dirty="0" smtClean="0"/>
              <a:t>initially stationary electron</a:t>
            </a:r>
          </a:p>
          <a:p>
            <a:pPr lvl="1"/>
            <a:r>
              <a:rPr lang="en-GB" dirty="0" smtClean="0"/>
              <a:t>this theory requires</a:t>
            </a:r>
            <a:br>
              <a:rPr lang="en-GB" dirty="0" smtClean="0"/>
            </a:br>
            <a:r>
              <a:rPr lang="en-GB" dirty="0" smtClean="0"/>
              <a:t>the photon to behave like a real</a:t>
            </a:r>
            <a:br>
              <a:rPr lang="en-GB" dirty="0" smtClean="0"/>
            </a:br>
            <a:r>
              <a:rPr lang="en-GB" dirty="0" smtClean="0"/>
              <a:t>(albeit massless) particle</a:t>
            </a:r>
            <a:endParaRPr lang="en-GB" dirty="0"/>
          </a:p>
        </p:txBody>
      </p:sp>
      <p:pic>
        <p:nvPicPr>
          <p:cNvPr id="9220" name="Picture 4" descr="http://www.aip.org/history/gap/Images/COMP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04" y="68262"/>
            <a:ext cx="2057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Compton and the photon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1844824"/>
            <a:ext cx="3695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968552" cy="38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733256"/>
            <a:ext cx="53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This theory successfully described X-ray scat-</a:t>
            </a:r>
            <a:r>
              <a:rPr lang="en-GB" sz="2000" i="1" dirty="0" err="1" smtClean="0"/>
              <a:t>tering</a:t>
            </a:r>
            <a:r>
              <a:rPr lang="en-GB" sz="2000" i="1" dirty="0" smtClean="0"/>
              <a:t>, which previous theories had not.  The process is still called </a:t>
            </a:r>
            <a:r>
              <a:rPr lang="en-GB" sz="2000" b="1" i="1" dirty="0" smtClean="0"/>
              <a:t>Compton scattering</a:t>
            </a:r>
            <a:r>
              <a:rPr lang="en-GB" sz="2000" i="1" dirty="0" smtClean="0"/>
              <a:t>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5773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inluxscotland.co.uk/wp-content/uploads/2014/10/a4b0e0_bfc9c6092d8044cb8b94bdf113267d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 b="27272"/>
          <a:stretch/>
        </p:blipFill>
        <p:spPr bwMode="auto">
          <a:xfrm>
            <a:off x="36504" y="44624"/>
            <a:ext cx="9072000" cy="26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Einstein and the photon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90120" cy="4104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is often claimed that Einstein disapproved of quantum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However, in 1905 he was one of the first scientists to take the idea of quantisation seriously</a:t>
            </a:r>
          </a:p>
          <a:p>
            <a:pPr marL="98298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By combining Planck’s idea of the quantisation of light energy with a fairly obscure and little-understood phenomenon, he was able to provide the first evidence for wave-particle duality: light, while clearly a wave, also behaves as a particle of energy </a:t>
            </a:r>
            <a:r>
              <a:rPr lang="en-GB" sz="2000" i="1" dirty="0" smtClean="0"/>
              <a:t>h</a:t>
            </a:r>
            <a:r>
              <a:rPr lang="el-GR" sz="2000" i="1" dirty="0" smtClean="0"/>
              <a:t>ν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Although other great scientists, before and after, also contributed, Einstein was the pioneer of our modern picture of the nature of light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63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Einstein’s 1905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805888"/>
          </a:xfrm>
        </p:spPr>
        <p:txBody>
          <a:bodyPr>
            <a:normAutofit/>
          </a:bodyPr>
          <a:lstStyle/>
          <a:p>
            <a:r>
              <a:rPr lang="en-GB" dirty="0" smtClean="0"/>
              <a:t>In 1905 Einstein wrote four ground-breaking papers:</a:t>
            </a:r>
          </a:p>
          <a:p>
            <a:pPr lvl="1"/>
            <a:r>
              <a:rPr lang="en-GB" sz="2200" i="1" dirty="0"/>
              <a:t>On a Heuristic Viewpoint Concerning the Production and Transformation of </a:t>
            </a:r>
            <a:r>
              <a:rPr lang="en-GB" sz="2200" i="1" dirty="0" smtClean="0"/>
              <a:t>Light</a:t>
            </a:r>
          </a:p>
          <a:p>
            <a:pPr lvl="1"/>
            <a:r>
              <a:rPr lang="en-GB" sz="2200" i="1" dirty="0"/>
              <a:t>On the Motion of Small Particles Suspended in a Stationary Liquid, as Required by the Molecular Kinetic Theory of </a:t>
            </a:r>
            <a:r>
              <a:rPr lang="en-GB" sz="2200" i="1" dirty="0" smtClean="0"/>
              <a:t>Heat</a:t>
            </a:r>
          </a:p>
          <a:p>
            <a:pPr lvl="1"/>
            <a:r>
              <a:rPr lang="en-GB" sz="2200" i="1" dirty="0"/>
              <a:t>On the Electrodynamics of Moving </a:t>
            </a:r>
            <a:r>
              <a:rPr lang="en-GB" sz="2200" i="1" dirty="0" smtClean="0"/>
              <a:t>Bodies</a:t>
            </a:r>
          </a:p>
          <a:p>
            <a:pPr lvl="1"/>
            <a:r>
              <a:rPr lang="en-GB" sz="2200" i="1" dirty="0"/>
              <a:t>Does the Inertia of a Body Depend Upon Its Energy Content</a:t>
            </a:r>
            <a:r>
              <a:rPr lang="en-GB" sz="2200" i="1" dirty="0" smtClean="0"/>
              <a:t>?</a:t>
            </a:r>
          </a:p>
          <a:p>
            <a:r>
              <a:rPr lang="en-GB" dirty="0" smtClean="0"/>
              <a:t>Although the last two (relativity and </a:t>
            </a:r>
            <a:r>
              <a:rPr lang="en-GB" i="1" dirty="0" smtClean="0"/>
              <a:t>E</a:t>
            </a:r>
            <a:r>
              <a:rPr lang="en-GB" dirty="0" smtClean="0"/>
              <a:t> = </a:t>
            </a:r>
            <a:r>
              <a:rPr lang="en-GB" i="1" dirty="0" smtClean="0"/>
              <a:t>mc</a:t>
            </a:r>
            <a:r>
              <a:rPr lang="en-GB" baseline="30000" dirty="0" smtClean="0"/>
              <a:t>2</a:t>
            </a:r>
            <a:r>
              <a:rPr lang="en-GB" dirty="0" smtClean="0"/>
              <a:t>) are by far the most famous, his 1921 Nobel Prize actually specified the first one.</a:t>
            </a:r>
          </a:p>
          <a:p>
            <a:pPr lvl="1"/>
            <a:r>
              <a:rPr lang="en-GB" dirty="0" smtClean="0"/>
              <a:t>Einstein’s Nobel Prize is for the photon, not relativity.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168602" cy="14424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Before Einstein: light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5915000" cy="487789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Early theories of light included both “corpuscular” or particle models (e.g. Newton) and wave models</a:t>
            </a:r>
          </a:p>
          <a:p>
            <a:r>
              <a:rPr lang="en-GB" dirty="0" smtClean="0"/>
              <a:t>In 1801 Thomas Young demonstrated his two-slit experiment, which shows that light behaves like a wave</a:t>
            </a:r>
          </a:p>
          <a:p>
            <a:r>
              <a:rPr lang="en-GB" dirty="0" smtClean="0"/>
              <a:t>In 1818 Fresnel offered a wave theory of light in a competition run by the French </a:t>
            </a:r>
            <a:r>
              <a:rPr lang="en-GB" dirty="0" err="1" smtClean="0"/>
              <a:t>Académie</a:t>
            </a:r>
            <a:r>
              <a:rPr lang="en-GB" dirty="0" smtClean="0"/>
              <a:t> des sciences</a:t>
            </a:r>
          </a:p>
          <a:p>
            <a:r>
              <a:rPr lang="en-GB" dirty="0" smtClean="0"/>
              <a:t>In an attempt to disprove this theory Poisson showed that it implied a bright spot in the shadow of a circular object cast by a point source (which seemed ridiculous)</a:t>
            </a:r>
          </a:p>
          <a:p>
            <a:pPr lvl="1"/>
            <a:r>
              <a:rPr lang="en-GB" dirty="0" smtClean="0"/>
              <a:t>The committee chair, </a:t>
            </a:r>
            <a:r>
              <a:rPr lang="en-GB" dirty="0" err="1" smtClean="0"/>
              <a:t>Arago</a:t>
            </a:r>
            <a:r>
              <a:rPr lang="en-GB" dirty="0" smtClean="0"/>
              <a:t>, tested this prediction and showed that the spot did exist!</a:t>
            </a:r>
            <a:endParaRPr lang="en-GB" dirty="0"/>
          </a:p>
        </p:txBody>
      </p:sp>
      <p:pic>
        <p:nvPicPr>
          <p:cNvPr id="2050" name="Picture 2" descr="http://upload.wikimedia.org/wikipedia/commons/8/8a/Young_Diff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48" y="93886"/>
            <a:ext cx="3209228" cy="16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bohr1 I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60" y="1700809"/>
            <a:ext cx="285151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ysics.umd.edu/deptinfo/facilities/lecdem/services/demos/demosm2/m2-03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99" y="4221089"/>
            <a:ext cx="2688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Light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century: </a:t>
            </a:r>
            <a:br>
              <a:rPr lang="en-GB" dirty="0" smtClean="0"/>
            </a:br>
            <a:r>
              <a:rPr lang="en-GB" dirty="0" smtClean="0"/>
              <a:t>Maxwell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5626968" cy="4877896"/>
          </a:xfrm>
        </p:spPr>
        <p:txBody>
          <a:bodyPr/>
          <a:lstStyle/>
          <a:p>
            <a:r>
              <a:rPr lang="en-GB" dirty="0" smtClean="0"/>
              <a:t>In the 1860s James Clerk Maxwell formulated the modern theory of electricity and magnetism</a:t>
            </a:r>
          </a:p>
          <a:p>
            <a:pPr lvl="1"/>
            <a:r>
              <a:rPr lang="en-GB" dirty="0" smtClean="0"/>
              <a:t>His equations predicted </a:t>
            </a:r>
            <a:r>
              <a:rPr lang="en-GB" i="1" dirty="0" smtClean="0"/>
              <a:t>electromagnetic waves</a:t>
            </a:r>
            <a:r>
              <a:rPr lang="en-GB" dirty="0" smtClean="0"/>
              <a:t> travelling at a speed very like the measured speed of light</a:t>
            </a:r>
          </a:p>
          <a:p>
            <a:pPr lvl="1"/>
            <a:r>
              <a:rPr lang="en-GB" dirty="0" smtClean="0"/>
              <a:t>Heinrich Hertz experimentally demonstrated that Maxwell’s prediction worked—discovering radio waves</a:t>
            </a:r>
          </a:p>
          <a:p>
            <a:r>
              <a:rPr lang="en-GB" i="1" dirty="0" smtClean="0"/>
              <a:t>Light is an electromagnetic wave</a:t>
            </a:r>
            <a:endParaRPr lang="en-GB" i="1" dirty="0"/>
          </a:p>
        </p:txBody>
      </p:sp>
      <p:pic>
        <p:nvPicPr>
          <p:cNvPr id="3074" name="Picture 2" descr="http://upload.wikimedia.org/wikipedia/commons/4/4c/Electromagneticwave3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670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CM aged in 3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65" y="125760"/>
            <a:ext cx="2821276" cy="35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with light: </a:t>
            </a:r>
            <a:br>
              <a:rPr lang="en-GB" dirty="0" smtClean="0"/>
            </a:br>
            <a:r>
              <a:rPr lang="en-GB" dirty="0" smtClean="0"/>
              <a:t>the blackbody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16000"/>
          </a:xfrm>
        </p:spPr>
        <p:txBody>
          <a:bodyPr>
            <a:normAutofit/>
          </a:bodyPr>
          <a:lstStyle/>
          <a:p>
            <a:r>
              <a:rPr lang="en-GB" dirty="0" smtClean="0"/>
              <a:t>If you heat an object, it will emit electromagnetic radiation</a:t>
            </a:r>
          </a:p>
          <a:p>
            <a:pPr lvl="1"/>
            <a:r>
              <a:rPr lang="en-GB" dirty="0" smtClean="0"/>
              <a:t>initially infra-red, but subsequently visible if it gets hot enough</a:t>
            </a:r>
          </a:p>
          <a:p>
            <a:r>
              <a:rPr lang="en-GB" dirty="0" smtClean="0"/>
              <a:t>The spectrum of this radiation depends only on the temperature of the object</a:t>
            </a:r>
          </a:p>
          <a:p>
            <a:pPr lvl="1"/>
            <a:r>
              <a:rPr lang="en-GB" dirty="0" smtClean="0"/>
              <a:t>it is called “blackbody radiation”</a:t>
            </a:r>
          </a:p>
          <a:p>
            <a:r>
              <a:rPr lang="en-GB" dirty="0" smtClean="0"/>
              <a:t>Using classical physics, it is impossible to derive a good formula for this spectrum</a:t>
            </a:r>
          </a:p>
          <a:p>
            <a:pPr lvl="1"/>
            <a:r>
              <a:rPr lang="en-GB" dirty="0" smtClean="0"/>
              <a:t>this was one of the very few acknowledged failures of classical physics at the end of 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5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 Planck and </a:t>
            </a:r>
            <a:br>
              <a:rPr lang="en-GB" dirty="0" smtClean="0"/>
            </a:br>
            <a:r>
              <a:rPr lang="en-GB" dirty="0" smtClean="0"/>
              <a:t>his constant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Wilhelm Wien derived an expression for </a:t>
            </a:r>
            <a:br>
              <a:rPr lang="en-GB" dirty="0" smtClean="0"/>
            </a:br>
            <a:r>
              <a:rPr lang="en-GB" dirty="0" smtClean="0"/>
              <a:t>blackbody radiation from thermodynamics*</a:t>
            </a:r>
          </a:p>
          <a:p>
            <a:pPr lvl="1"/>
            <a:r>
              <a:rPr lang="en-GB" dirty="0" smtClean="0"/>
              <a:t>this approach had worked for particles in a gas, </a:t>
            </a:r>
            <a:br>
              <a:rPr lang="en-GB" dirty="0" smtClean="0"/>
            </a:br>
            <a:r>
              <a:rPr lang="en-GB" dirty="0" smtClean="0"/>
              <a:t>and gave a good description at high frequencies, but failed at low frequencies</a:t>
            </a:r>
          </a:p>
          <a:p>
            <a:r>
              <a:rPr lang="en-GB" dirty="0" smtClean="0"/>
              <a:t>In 1901 Max Planck </a:t>
            </a:r>
            <a:br>
              <a:rPr lang="en-GB" dirty="0" smtClean="0"/>
            </a:br>
            <a:r>
              <a:rPr lang="en-GB" dirty="0" smtClean="0"/>
              <a:t>showed that the correct</a:t>
            </a:r>
            <a:br>
              <a:rPr lang="en-GB" dirty="0" smtClean="0"/>
            </a:br>
            <a:r>
              <a:rPr lang="en-GB" dirty="0" smtClean="0"/>
              <a:t>description could be </a:t>
            </a:r>
            <a:br>
              <a:rPr lang="en-GB" dirty="0" smtClean="0"/>
            </a:br>
            <a:r>
              <a:rPr lang="en-GB" dirty="0" smtClean="0"/>
              <a:t>obtained by assuming</a:t>
            </a:r>
            <a:br>
              <a:rPr lang="en-GB" dirty="0" smtClean="0"/>
            </a:br>
            <a:r>
              <a:rPr lang="en-GB" dirty="0" smtClean="0"/>
              <a:t>that light energy was </a:t>
            </a:r>
            <a:br>
              <a:rPr lang="en-GB" dirty="0" smtClean="0"/>
            </a:br>
            <a:r>
              <a:rPr lang="en-GB" i="1" dirty="0" smtClean="0"/>
              <a:t>quantised</a:t>
            </a:r>
            <a:r>
              <a:rPr lang="en-GB" dirty="0" smtClean="0"/>
              <a:t> in units of </a:t>
            </a:r>
            <a:br>
              <a:rPr lang="en-GB" dirty="0" smtClean="0"/>
            </a:b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  where </a:t>
            </a:r>
            <a:r>
              <a:rPr lang="en-GB" i="1" dirty="0" smtClean="0"/>
              <a:t>h</a:t>
            </a:r>
            <a:r>
              <a:rPr lang="en-GB" dirty="0" smtClean="0"/>
              <a:t> is a constant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50559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another James Clerk Maxwell production…</a:t>
            </a:r>
            <a:endParaRPr lang="en-GB" sz="1400" dirty="0"/>
          </a:p>
        </p:txBody>
      </p:sp>
      <p:pic>
        <p:nvPicPr>
          <p:cNvPr id="4098" name="Picture 2" descr="http://www.maxplanckflorida.org/wp-content/uploads/2014/05/Max-Planck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56" y="6896"/>
            <a:ext cx="2140483" cy="29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716130"/>
              </p:ext>
            </p:extLst>
          </p:nvPr>
        </p:nvGraphicFramePr>
        <p:xfrm>
          <a:off x="3707903" y="3429000"/>
          <a:ext cx="5333261" cy="32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1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with light:</a:t>
            </a:r>
            <a:br>
              <a:rPr lang="en-GB" dirty="0" smtClean="0"/>
            </a:br>
            <a:r>
              <a:rPr lang="en-GB" dirty="0" smtClean="0"/>
              <a:t>the photoelectric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338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photoelectric effect is the observation that shining a light on the surface of a metal will cause an electron to be emitted</a:t>
            </a:r>
          </a:p>
          <a:p>
            <a:pPr lvl="1"/>
            <a:r>
              <a:rPr lang="en-GB" dirty="0" smtClean="0"/>
              <a:t>energy is transferred from the light to the electron, allowing it to escape from the metal</a:t>
            </a:r>
          </a:p>
          <a:p>
            <a:r>
              <a:rPr lang="en-GB" dirty="0" smtClean="0"/>
              <a:t>In the wave theory, the energy carried by a wave is proportional to the square of its amplitude, so one might expect that brighter light would produce more energetic electrons</a:t>
            </a:r>
          </a:p>
          <a:p>
            <a:pPr lvl="1"/>
            <a:r>
              <a:rPr lang="en-GB" dirty="0" smtClean="0"/>
              <a:t>it doesn’t: it produces more electrons, but the electron energy is not changed</a:t>
            </a:r>
          </a:p>
          <a:p>
            <a:pPr lvl="1"/>
            <a:r>
              <a:rPr lang="en-GB" dirty="0" smtClean="0"/>
              <a:t>in fact the electron energy depends on the </a:t>
            </a:r>
            <a:r>
              <a:rPr lang="en-GB" i="1" dirty="0" smtClean="0"/>
              <a:t>frequency</a:t>
            </a:r>
            <a:r>
              <a:rPr lang="en-GB" dirty="0" smtClean="0"/>
              <a:t> of the light, not its intensity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Einstein and the photon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Einstein suggested that </a:t>
            </a:r>
            <a:r>
              <a:rPr lang="en-GB" i="1" dirty="0" smtClean="0"/>
              <a:t>all</a:t>
            </a:r>
            <a:r>
              <a:rPr lang="en-GB" dirty="0" smtClean="0"/>
              <a:t> light (not just blackbody radiation) was quantised in units of </a:t>
            </a:r>
            <a:r>
              <a:rPr lang="en-GB" i="1" dirty="0" smtClean="0"/>
              <a:t>h</a:t>
            </a:r>
            <a:r>
              <a:rPr lang="el-GR" i="1" dirty="0" smtClean="0"/>
              <a:t>ν</a:t>
            </a:r>
            <a:endParaRPr lang="en-GB" i="1" dirty="0"/>
          </a:p>
          <a:p>
            <a:pPr lvl="1"/>
            <a:r>
              <a:rPr lang="en-GB" dirty="0" smtClean="0"/>
              <a:t>if an electron can only absorb photons one at a time, this explains the features of the photoelectric effect</a:t>
            </a:r>
          </a:p>
          <a:p>
            <a:pPr lvl="2"/>
            <a:r>
              <a:rPr lang="en-GB" dirty="0" smtClean="0"/>
              <a:t>say an electron needs to gain energy </a:t>
            </a:r>
            <a:r>
              <a:rPr lang="en-GB" i="1" dirty="0" smtClean="0"/>
              <a:t>E</a:t>
            </a:r>
            <a:r>
              <a:rPr lang="en-GB" baseline="-25000" dirty="0" smtClean="0"/>
              <a:t>0</a:t>
            </a:r>
            <a:r>
              <a:rPr lang="en-GB" dirty="0" smtClean="0"/>
              <a:t> to escape:</a:t>
            </a:r>
          </a:p>
          <a:p>
            <a:pPr lvl="3"/>
            <a:r>
              <a:rPr lang="en-GB" dirty="0" smtClean="0"/>
              <a:t>if </a:t>
            </a: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 &gt; </a:t>
            </a:r>
            <a:r>
              <a:rPr lang="en-GB" i="1" dirty="0" smtClean="0"/>
              <a:t>E</a:t>
            </a:r>
            <a:r>
              <a:rPr lang="en-GB" baseline="-25000" dirty="0" smtClean="0"/>
              <a:t>0</a:t>
            </a:r>
            <a:r>
              <a:rPr lang="en-GB" dirty="0" smtClean="0"/>
              <a:t>, the electron will escape with energy </a:t>
            </a:r>
            <a:r>
              <a:rPr lang="en-GB" i="1" dirty="0" smtClean="0"/>
              <a:t>E</a:t>
            </a:r>
            <a:r>
              <a:rPr lang="en-GB" dirty="0" smtClean="0"/>
              <a:t> = </a:t>
            </a: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 – </a:t>
            </a:r>
            <a:r>
              <a:rPr lang="en-GB" i="1" dirty="0" smtClean="0"/>
              <a:t>E</a:t>
            </a:r>
            <a:r>
              <a:rPr lang="en-GB" baseline="-25000" dirty="0" smtClean="0"/>
              <a:t>0</a:t>
            </a:r>
            <a:endParaRPr lang="en-GB" dirty="0" smtClean="0"/>
          </a:p>
          <a:p>
            <a:pPr lvl="3"/>
            <a:r>
              <a:rPr lang="en-GB" dirty="0" smtClean="0"/>
              <a:t>if </a:t>
            </a:r>
            <a:r>
              <a:rPr lang="en-GB" i="1" dirty="0" smtClean="0"/>
              <a:t>h</a:t>
            </a:r>
            <a:r>
              <a:rPr lang="el-GR" i="1" dirty="0" smtClean="0"/>
              <a:t>ν</a:t>
            </a:r>
            <a:r>
              <a:rPr lang="en-GB" dirty="0" smtClean="0"/>
              <a:t> &lt; </a:t>
            </a:r>
            <a:r>
              <a:rPr lang="en-GB" i="1" dirty="0" smtClean="0"/>
              <a:t>E</a:t>
            </a:r>
            <a:r>
              <a:rPr lang="en-GB" baseline="-25000" dirty="0" smtClean="0"/>
              <a:t>0</a:t>
            </a:r>
            <a:r>
              <a:rPr lang="en-GB" dirty="0" smtClean="0"/>
              <a:t>, the electron will not escape</a:t>
            </a:r>
          </a:p>
          <a:p>
            <a:pPr lvl="2"/>
            <a:r>
              <a:rPr lang="en-GB" dirty="0" smtClean="0"/>
              <a:t>more intense light means more photons and hence more electrons, but not more energetic electrons</a:t>
            </a:r>
          </a:p>
          <a:p>
            <a:pPr lvl="3"/>
            <a:r>
              <a:rPr lang="en-GB" dirty="0" smtClean="0"/>
              <a:t>there is a </a:t>
            </a:r>
            <a:r>
              <a:rPr lang="en-GB" i="1" dirty="0" smtClean="0"/>
              <a:t>threshold frequency</a:t>
            </a:r>
            <a:r>
              <a:rPr lang="en-GB" dirty="0" smtClean="0"/>
              <a:t> </a:t>
            </a:r>
            <a:r>
              <a:rPr lang="el-GR" i="1" dirty="0" smtClean="0"/>
              <a:t>ν</a:t>
            </a:r>
            <a:r>
              <a:rPr lang="en-GB" baseline="-25000" dirty="0" smtClean="0"/>
              <a:t>o</a:t>
            </a:r>
            <a:r>
              <a:rPr lang="en-GB" dirty="0" smtClean="0"/>
              <a:t> below which you never get any electrons at all</a:t>
            </a:r>
          </a:p>
          <a:p>
            <a:r>
              <a:rPr lang="en-GB" dirty="0" smtClean="0"/>
              <a:t>This was a novel idea: Planck had not thought of his quantised energy as a general property of 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4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Millikan and the photon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788000"/>
          </a:xfrm>
        </p:spPr>
        <p:txBody>
          <a:bodyPr>
            <a:normAutofit/>
          </a:bodyPr>
          <a:lstStyle/>
          <a:p>
            <a:r>
              <a:rPr lang="en-GB" dirty="0" smtClean="0"/>
              <a:t>In 1916 Robert Millikan set out to test this idea</a:t>
            </a:r>
          </a:p>
          <a:p>
            <a:pPr lvl="1"/>
            <a:r>
              <a:rPr lang="en-GB" sz="2200" dirty="0" smtClean="0"/>
              <a:t>He was initially sceptical:</a:t>
            </a:r>
          </a:p>
          <a:p>
            <a:pPr lvl="2"/>
            <a:r>
              <a:rPr lang="en-GB" sz="1800" dirty="0" smtClean="0"/>
              <a:t>“It </a:t>
            </a:r>
            <a:r>
              <a:rPr lang="en-GB" sz="1800" dirty="0"/>
              <a:t>was in </a:t>
            </a:r>
            <a:r>
              <a:rPr lang="en-GB" sz="1800" dirty="0" smtClean="0"/>
              <a:t>19o5 </a:t>
            </a:r>
            <a:r>
              <a:rPr lang="en-GB" sz="1800" dirty="0"/>
              <a:t>that </a:t>
            </a:r>
            <a:r>
              <a:rPr lang="en-GB" sz="1800" dirty="0" smtClean="0"/>
              <a:t>Einstein </a:t>
            </a:r>
            <a:r>
              <a:rPr lang="en-GB" sz="1800" dirty="0"/>
              <a:t>made the first coupling of photo </a:t>
            </a:r>
            <a:r>
              <a:rPr lang="en-GB" sz="1800" dirty="0" smtClean="0"/>
              <a:t>effects and </a:t>
            </a:r>
            <a:r>
              <a:rPr lang="en-GB" sz="1800" dirty="0"/>
              <a:t>with any form of quantum theory by bringing forward the bold, </a:t>
            </a:r>
            <a:r>
              <a:rPr lang="en-GB" sz="1800" dirty="0" smtClean="0"/>
              <a:t>not to </a:t>
            </a:r>
            <a:r>
              <a:rPr lang="en-GB" sz="1800" dirty="0"/>
              <a:t>say the reckless, hypothesis of an electro-magnetic light corpuscle </a:t>
            </a:r>
            <a:r>
              <a:rPr lang="en-GB" sz="1800" dirty="0" smtClean="0"/>
              <a:t>of energy </a:t>
            </a:r>
            <a:r>
              <a:rPr lang="en-GB" sz="1800" i="1" dirty="0" smtClean="0"/>
              <a:t>h</a:t>
            </a:r>
            <a:r>
              <a:rPr lang="el-GR" sz="1800" i="1" dirty="0" smtClean="0"/>
              <a:t>ν</a:t>
            </a:r>
            <a:r>
              <a:rPr lang="en-GB" sz="1800" dirty="0" smtClean="0"/>
              <a:t>, </a:t>
            </a:r>
            <a:r>
              <a:rPr lang="en-GB" sz="1800" dirty="0"/>
              <a:t>which energy was transferred upon absorption to an </a:t>
            </a:r>
            <a:r>
              <a:rPr lang="en-GB" sz="1800" dirty="0" smtClean="0"/>
              <a:t>electron.  This </a:t>
            </a:r>
            <a:r>
              <a:rPr lang="en-GB" sz="1800" dirty="0"/>
              <a:t>hypothesis may well be called reckless first because an </a:t>
            </a:r>
            <a:r>
              <a:rPr lang="en-GB" sz="1800" dirty="0" smtClean="0"/>
              <a:t>electromagnetic disturbance </a:t>
            </a:r>
            <a:r>
              <a:rPr lang="en-GB" sz="1800" dirty="0"/>
              <a:t>which remains localized in space seems a violation </a:t>
            </a:r>
            <a:r>
              <a:rPr lang="en-GB" sz="1800" dirty="0" smtClean="0"/>
              <a:t>of the </a:t>
            </a:r>
            <a:r>
              <a:rPr lang="en-GB" sz="1800" dirty="0"/>
              <a:t>very conception of an electromagnetic disturbance, and second </a:t>
            </a:r>
            <a:r>
              <a:rPr lang="en-GB" sz="1800" dirty="0" smtClean="0"/>
              <a:t>because it flies </a:t>
            </a:r>
            <a:r>
              <a:rPr lang="en-GB" sz="1800" dirty="0"/>
              <a:t>in the face of the thoroughly established facts of interference</a:t>
            </a:r>
            <a:r>
              <a:rPr lang="en-GB" sz="1800" dirty="0" smtClean="0"/>
              <a:t>.”</a:t>
            </a:r>
          </a:p>
          <a:p>
            <a:pPr lvl="1"/>
            <a:r>
              <a:rPr lang="en-GB" sz="2200" dirty="0" smtClean="0"/>
              <a:t>However, he accepted that the theory</a:t>
            </a:r>
          </a:p>
          <a:p>
            <a:pPr lvl="2"/>
            <a:r>
              <a:rPr lang="en-GB" sz="1800" dirty="0" smtClean="0"/>
              <a:t>“furnished a ready explanation of one of the most remarkable facts brought to light by recent investigations, viz. that the energy with which an electron is thrown out of a metal…is independent of the intensity of the light while it depends on its frequency.”</a:t>
            </a:r>
            <a:endParaRPr lang="en-GB" sz="1800" dirty="0"/>
          </a:p>
        </p:txBody>
      </p:sp>
      <p:pic>
        <p:nvPicPr>
          <p:cNvPr id="5122" name="Picture 2" descr="http://upload.wikimedia.org/wikipedia/commons/2/2f/Milli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106144"/>
            <a:ext cx="1636687" cy="23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1048</Words>
  <Application>Microsoft Office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Einstein and the Photon</vt:lpstr>
      <vt:lpstr>Einstein’s 1905 papers</vt:lpstr>
      <vt:lpstr>Before Einstein: light in the 19th century</vt:lpstr>
      <vt:lpstr>Light in the 19th century:  Maxwell</vt:lpstr>
      <vt:lpstr>Problems with light:  the blackbody spectrum</vt:lpstr>
      <vt:lpstr>Max Planck and  his constant</vt:lpstr>
      <vt:lpstr>Problems with light: the photoelectric effect</vt:lpstr>
      <vt:lpstr>Einstein and the photon</vt:lpstr>
      <vt:lpstr>Millikan and the photon</vt:lpstr>
      <vt:lpstr>Millikan and the photon</vt:lpstr>
      <vt:lpstr>Millikan and the photon</vt:lpstr>
      <vt:lpstr>Millikan and the photon</vt:lpstr>
      <vt:lpstr>Compton and the photon</vt:lpstr>
      <vt:lpstr>Compton and the photon</vt:lpstr>
      <vt:lpstr>Einstein and the photon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and the Photon</dc:title>
  <dc:creator>Susan</dc:creator>
  <cp:lastModifiedBy>Susan</cp:lastModifiedBy>
  <cp:revision>20</cp:revision>
  <dcterms:created xsi:type="dcterms:W3CDTF">2015-02-18T11:48:31Z</dcterms:created>
  <dcterms:modified xsi:type="dcterms:W3CDTF">2017-07-12T08:51:06Z</dcterms:modified>
</cp:coreProperties>
</file>