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7C4C0-75C0-4A39-A727-6EB921EB1D67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C81E-E083-41C0-BC7E-4414F71E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C81E-E083-41C0-BC7E-4414F71E23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2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54921B-B287-4831-845C-1300AA296B9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BA156F-F18D-4C87-A6D4-EDAEBBC1D4E8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SzPct val="80000"/>
        <a:buFont typeface="Verdana" panose="020B0604030504040204" pitchFamily="34" charset="0"/>
        <a:buChar char="●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5">
            <a:lumMod val="60000"/>
            <a:lumOff val="40000"/>
          </a:schemeClr>
        </a:buClr>
        <a:buSzPct val="80000"/>
        <a:buFont typeface="Verdana" panose="020B0604030504040204" pitchFamily="34" charset="0"/>
        <a:buChar char="●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7406640" cy="1472184"/>
          </a:xfrm>
        </p:spPr>
        <p:txBody>
          <a:bodyPr/>
          <a:lstStyle/>
          <a:p>
            <a:r>
              <a:rPr lang="en-GB" dirty="0" smtClean="0"/>
              <a:t>Discovering Neutrinos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406640" cy="1752600"/>
          </a:xfrm>
        </p:spPr>
        <p:txBody>
          <a:bodyPr/>
          <a:lstStyle/>
          <a:p>
            <a:r>
              <a:rPr lang="en-GB" dirty="0" smtClean="0"/>
              <a:t>Dr Susan Cartwright</a:t>
            </a:r>
            <a:br>
              <a:rPr lang="en-GB" dirty="0" smtClean="0"/>
            </a:br>
            <a:r>
              <a:rPr lang="en-GB" dirty="0" smtClean="0"/>
              <a:t>Department of Physics and Astronomy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3291840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Discovering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Routes to scientific discovery:</a:t>
            </a:r>
          </a:p>
          <a:p>
            <a:pPr lvl="1"/>
            <a:r>
              <a:rPr lang="en-GB" dirty="0" smtClean="0"/>
              <a:t>Accident!</a:t>
            </a:r>
          </a:p>
          <a:p>
            <a:pPr lvl="2"/>
            <a:r>
              <a:rPr lang="en-GB" dirty="0" smtClean="0"/>
              <a:t>You find something unexpected in your data</a:t>
            </a:r>
          </a:p>
          <a:p>
            <a:pPr lvl="2"/>
            <a:r>
              <a:rPr lang="en-GB" dirty="0" smtClean="0"/>
              <a:t>For example, gamma-ray bursts (discovered by satellites designed to look for clandestine nuclear tests)</a:t>
            </a:r>
          </a:p>
          <a:p>
            <a:pPr lvl="1"/>
            <a:r>
              <a:rPr lang="en-GB" dirty="0" smtClean="0"/>
              <a:t>Prediction</a:t>
            </a:r>
          </a:p>
          <a:p>
            <a:pPr lvl="2"/>
            <a:r>
              <a:rPr lang="en-GB" dirty="0" smtClean="0"/>
              <a:t>There is a clear-cut theoretical prediction that your experiment is designed to test</a:t>
            </a:r>
          </a:p>
          <a:p>
            <a:pPr lvl="2"/>
            <a:r>
              <a:rPr lang="en-GB" dirty="0" smtClean="0"/>
              <a:t>For example, discovery of the W, Z and Higgs at CERN</a:t>
            </a:r>
          </a:p>
          <a:p>
            <a:pPr lvl="1"/>
            <a:r>
              <a:rPr lang="en-GB" dirty="0" smtClean="0"/>
              <a:t>Anomaly</a:t>
            </a:r>
          </a:p>
          <a:p>
            <a:pPr lvl="2"/>
            <a:r>
              <a:rPr lang="en-GB" dirty="0" smtClean="0"/>
              <a:t>Something in the data does not agree with theoretical expectations</a:t>
            </a:r>
          </a:p>
        </p:txBody>
      </p:sp>
    </p:spTree>
    <p:extLst>
      <p:ext uri="{BB962C8B-B14F-4D97-AF65-F5344CB8AC3E}">
        <p14:creationId xmlns:p14="http://schemas.microsoft.com/office/powerpoint/2010/main" val="3128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4114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idea of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Neutrinos have</a:t>
            </a:r>
          </a:p>
          <a:p>
            <a:pPr lvl="1"/>
            <a:r>
              <a:rPr lang="en-GB" dirty="0" smtClean="0"/>
              <a:t>no charge</a:t>
            </a:r>
          </a:p>
          <a:p>
            <a:pPr lvl="1"/>
            <a:r>
              <a:rPr lang="en-GB" dirty="0" smtClean="0"/>
              <a:t>very little mass</a:t>
            </a:r>
          </a:p>
          <a:p>
            <a:pPr lvl="1"/>
            <a:r>
              <a:rPr lang="en-GB" dirty="0" smtClean="0"/>
              <a:t>very weak interactions with everything else</a:t>
            </a:r>
          </a:p>
          <a:p>
            <a:r>
              <a:rPr lang="en-GB" dirty="0" smtClean="0"/>
              <a:t>Why would anyone suspect their existence?</a:t>
            </a:r>
          </a:p>
          <a:p>
            <a:pPr lvl="1"/>
            <a:r>
              <a:rPr lang="en-GB" dirty="0" smtClean="0"/>
              <a:t>radioactive </a:t>
            </a:r>
            <a:r>
              <a:rPr lang="el-GR" dirty="0" smtClean="0"/>
              <a:t>β</a:t>
            </a:r>
            <a:r>
              <a:rPr lang="en-GB" dirty="0" smtClean="0"/>
              <a:t> decay</a:t>
            </a:r>
            <a:br>
              <a:rPr lang="en-GB" dirty="0" smtClean="0"/>
            </a:br>
            <a:r>
              <a:rPr lang="en-GB" dirty="0" smtClean="0"/>
              <a:t>X → X' + e</a:t>
            </a:r>
            <a:r>
              <a:rPr lang="en-GB" baseline="30000" dirty="0" smtClean="0"/>
              <a:t>−</a:t>
            </a:r>
            <a:r>
              <a:rPr lang="en-GB" baseline="30000" dirty="0" smtClean="0">
                <a:latin typeface="GillSans"/>
              </a:rPr>
              <a:t/>
            </a:r>
            <a:br>
              <a:rPr lang="en-GB" baseline="30000" dirty="0" smtClean="0">
                <a:latin typeface="GillSans"/>
              </a:rPr>
            </a:br>
            <a:r>
              <a:rPr lang="en-GB" baseline="30000" dirty="0" smtClean="0">
                <a:latin typeface="GillSans"/>
              </a:rPr>
              <a:t/>
            </a:r>
            <a:br>
              <a:rPr lang="en-GB" baseline="30000" dirty="0" smtClean="0">
                <a:latin typeface="GillSans"/>
              </a:rPr>
            </a:br>
            <a:r>
              <a:rPr lang="en-GB" baseline="30000" dirty="0" smtClean="0">
                <a:latin typeface="GillSans"/>
              </a:rPr>
              <a:t/>
            </a:r>
            <a:br>
              <a:rPr lang="en-GB" baseline="30000" dirty="0" smtClean="0">
                <a:latin typeface="GillSans"/>
              </a:rPr>
            </a:br>
            <a:r>
              <a:rPr lang="en-GB" baseline="30000" dirty="0" smtClean="0">
                <a:latin typeface="GillSans"/>
              </a:rPr>
              <a:t/>
            </a:r>
            <a:br>
              <a:rPr lang="en-GB" baseline="30000" dirty="0" smtClean="0">
                <a:latin typeface="GillSans"/>
              </a:rPr>
            </a:br>
            <a:endParaRPr lang="en-GB" baseline="30000" dirty="0" smtClean="0">
              <a:latin typeface="GillSans"/>
            </a:endParaRPr>
          </a:p>
          <a:p>
            <a:pPr lvl="1"/>
            <a:r>
              <a:rPr lang="en-GB" dirty="0" smtClean="0"/>
              <a:t>Wolfgang Pauli </a:t>
            </a:r>
            <a:br>
              <a:rPr lang="en-GB" dirty="0" smtClean="0"/>
            </a:br>
            <a:r>
              <a:rPr lang="en-GB" dirty="0" smtClean="0"/>
              <a:t>suggested emission</a:t>
            </a:r>
            <a:br>
              <a:rPr lang="en-GB" dirty="0" smtClean="0"/>
            </a:br>
            <a:r>
              <a:rPr lang="en-GB" dirty="0" smtClean="0"/>
              <a:t>of an additional </a:t>
            </a:r>
            <a:br>
              <a:rPr lang="en-GB" dirty="0" smtClean="0"/>
            </a:br>
            <a:r>
              <a:rPr lang="en-GB" dirty="0" smtClean="0"/>
              <a:t>particle (1930)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1475656" y="4416620"/>
            <a:ext cx="1512168" cy="648072"/>
          </a:xfrm>
          <a:prstGeom prst="wedgeRectCallout">
            <a:avLst>
              <a:gd name="adj1" fmla="val 80517"/>
              <a:gd name="adj2" fmla="val -7065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should have E = </a:t>
            </a:r>
            <a:r>
              <a:rPr lang="el-GR" dirty="0" smtClean="0">
                <a:solidFill>
                  <a:schemeClr val="accent6"/>
                </a:solidFill>
              </a:rPr>
              <a:t>Δ</a:t>
            </a:r>
            <a:r>
              <a:rPr lang="en-GB" dirty="0" smtClean="0">
                <a:solidFill>
                  <a:schemeClr val="accent6"/>
                </a:solidFill>
              </a:rPr>
              <a:t>mc</a:t>
            </a:r>
            <a:r>
              <a:rPr lang="en-GB" baseline="30000" dirty="0" smtClean="0">
                <a:solidFill>
                  <a:schemeClr val="accent6"/>
                </a:solidFill>
              </a:rPr>
              <a:t>2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635896" y="4429499"/>
            <a:ext cx="1512168" cy="648072"/>
          </a:xfrm>
          <a:prstGeom prst="wedgeRectCallout">
            <a:avLst>
              <a:gd name="adj1" fmla="val 89034"/>
              <a:gd name="adj2" fmla="val 147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obviously doesn’t!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8772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6"/>
                </a:solidFill>
              </a:rPr>
              <a:t>Ellis &amp; Wooster, 1927</a:t>
            </a:r>
            <a:endParaRPr lang="en-GB" sz="1600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588074" cy="224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61767" y="3907298"/>
            <a:ext cx="7382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/>
                </a:solidFill>
              </a:rPr>
              <a:t>+ </a:t>
            </a:r>
            <a:r>
              <a:rPr lang="el-GR" sz="2400" dirty="0" smtClean="0">
                <a:solidFill>
                  <a:schemeClr val="accent5"/>
                </a:solidFill>
              </a:rPr>
              <a:t>ν̄</a:t>
            </a:r>
            <a:r>
              <a:rPr lang="en-GB" sz="2400" baseline="-25000" dirty="0" smtClean="0">
                <a:solidFill>
                  <a:schemeClr val="accent5"/>
                </a:solidFill>
              </a:rPr>
              <a:t>e</a:t>
            </a:r>
            <a:endParaRPr lang="en-GB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Neutrinos in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Fermi’s theory of weak force </a:t>
            </a:r>
            <a:br>
              <a:rPr lang="en-GB" dirty="0" smtClean="0"/>
            </a:br>
            <a:r>
              <a:rPr lang="en-GB" dirty="0" smtClean="0"/>
              <a:t>(1933) assumed the existence </a:t>
            </a:r>
            <a:br>
              <a:rPr lang="en-GB" dirty="0" smtClean="0"/>
            </a:br>
            <a:r>
              <a:rPr lang="en-GB" dirty="0" smtClean="0"/>
              <a:t>of the neutrino, but nobody had </a:t>
            </a:r>
            <a:br>
              <a:rPr lang="en-GB" dirty="0" smtClean="0"/>
            </a:br>
            <a:r>
              <a:rPr lang="en-GB" dirty="0" smtClean="0"/>
              <a:t>detected one directly</a:t>
            </a:r>
          </a:p>
          <a:p>
            <a:pPr lvl="1"/>
            <a:r>
              <a:rPr lang="en-GB" dirty="0" smtClean="0"/>
              <a:t>Pauli worried that he might have postulated a particle which was literally impossible to detect</a:t>
            </a:r>
          </a:p>
          <a:p>
            <a:r>
              <a:rPr lang="en-GB" dirty="0" smtClean="0"/>
              <a:t>Neutrinos interact so weakly that they are very hard to see</a:t>
            </a:r>
          </a:p>
          <a:p>
            <a:pPr lvl="1"/>
            <a:r>
              <a:rPr lang="en-GB" dirty="0" smtClean="0"/>
              <a:t>you need a very intense source to make up for the extremely small chance of any given neutrino interacting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328" y="222011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652" y="3251613"/>
            <a:ext cx="37909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Discovering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Enter Fred </a:t>
            </a:r>
            <a:r>
              <a:rPr lang="en-GB" dirty="0" err="1" smtClean="0"/>
              <a:t>Reines</a:t>
            </a:r>
            <a:r>
              <a:rPr lang="en-GB" dirty="0" smtClean="0"/>
              <a:t>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Clyde</a:t>
            </a:r>
            <a:r>
              <a:rPr lang="en-GB" dirty="0"/>
              <a:t> </a:t>
            </a:r>
            <a:r>
              <a:rPr lang="en-GB" dirty="0" smtClean="0"/>
              <a:t>Cowan </a:t>
            </a:r>
            <a:r>
              <a:rPr lang="en-GB" dirty="0" smtClean="0"/>
              <a:t>(1950s)</a:t>
            </a:r>
          </a:p>
          <a:p>
            <a:pPr lvl="1"/>
            <a:r>
              <a:rPr lang="en-GB" dirty="0" smtClean="0"/>
              <a:t>Plan A: use a bomb!</a:t>
            </a:r>
          </a:p>
          <a:p>
            <a:pPr lvl="2"/>
            <a:r>
              <a:rPr lang="en-GB" dirty="0" smtClean="0"/>
              <a:t>lots of neutrinos from fission fragments</a:t>
            </a:r>
          </a:p>
          <a:p>
            <a:pPr lvl="2"/>
            <a:r>
              <a:rPr lang="en-GB" dirty="0" smtClean="0"/>
              <a:t>detect via </a:t>
            </a:r>
            <a:br>
              <a:rPr lang="en-GB" dirty="0" smtClean="0"/>
            </a:br>
            <a:r>
              <a:rPr lang="el-GR" dirty="0" smtClean="0"/>
              <a:t>ν</a:t>
            </a:r>
            <a:r>
              <a:rPr lang="el-GR" dirty="0" smtClean="0">
                <a:latin typeface="Cambria Math"/>
                <a:ea typeface="Cambria Math"/>
              </a:rPr>
              <a:t>͞</a:t>
            </a:r>
            <a:r>
              <a:rPr lang="en-GB" baseline="-25000" dirty="0" smtClean="0"/>
              <a:t>e</a:t>
            </a:r>
            <a:r>
              <a:rPr lang="en-GB" dirty="0" smtClean="0"/>
              <a:t> + p </a:t>
            </a:r>
            <a:r>
              <a:rPr lang="el-GR" dirty="0" smtClean="0"/>
              <a:t>→</a:t>
            </a:r>
            <a:r>
              <a:rPr lang="en-GB" dirty="0" smtClean="0"/>
              <a:t> e</a:t>
            </a:r>
            <a:r>
              <a:rPr lang="en-GB" baseline="30000" dirty="0" smtClean="0"/>
              <a:t>+</a:t>
            </a:r>
            <a:r>
              <a:rPr lang="en-GB" dirty="0" smtClean="0"/>
              <a:t> + 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problem—need your </a:t>
            </a:r>
            <a:br>
              <a:rPr lang="en-GB" dirty="0" smtClean="0"/>
            </a:br>
            <a:r>
              <a:rPr lang="en-GB" dirty="0" smtClean="0"/>
              <a:t>detector to survive the</a:t>
            </a:r>
            <a:br>
              <a:rPr lang="en-GB" dirty="0" smtClean="0"/>
            </a:br>
            <a:r>
              <a:rPr lang="en-GB" dirty="0" smtClean="0"/>
              <a:t>blast...</a:t>
            </a:r>
          </a:p>
          <a:p>
            <a:pPr lvl="2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31858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126" y="1585469"/>
            <a:ext cx="1322065" cy="174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115616" y="4005064"/>
            <a:ext cx="2088232" cy="1008112"/>
          </a:xfrm>
          <a:prstGeom prst="wedgeRectCallout">
            <a:avLst>
              <a:gd name="adj1" fmla="val 68799"/>
              <a:gd name="adj2" fmla="val -604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detect </a:t>
            </a:r>
            <a:r>
              <a:rPr lang="el-GR" dirty="0" smtClean="0">
                <a:solidFill>
                  <a:schemeClr val="accent6"/>
                </a:solidFill>
              </a:rPr>
              <a:t>γ</a:t>
            </a:r>
            <a:r>
              <a:rPr lang="en-GB" dirty="0" smtClean="0">
                <a:solidFill>
                  <a:schemeClr val="accent6"/>
                </a:solidFill>
              </a:rPr>
              <a:t> rays produced when it annihilates with e</a:t>
            </a:r>
            <a:r>
              <a:rPr lang="en-GB" baseline="30000" dirty="0" smtClean="0">
                <a:solidFill>
                  <a:schemeClr val="accent6"/>
                </a:solidFill>
              </a:rPr>
              <a:t>−</a:t>
            </a:r>
            <a:endParaRPr lang="en-GB" baseline="30000" dirty="0">
              <a:solidFill>
                <a:schemeClr val="accent6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347864" y="4005064"/>
            <a:ext cx="2088232" cy="1008112"/>
          </a:xfrm>
          <a:prstGeom prst="wedgeRectCallout">
            <a:avLst>
              <a:gd name="adj1" fmla="val -3644"/>
              <a:gd name="adj2" fmla="val -5901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late </a:t>
            </a:r>
            <a:r>
              <a:rPr lang="el-GR" dirty="0" smtClean="0">
                <a:solidFill>
                  <a:schemeClr val="accent6"/>
                </a:solidFill>
              </a:rPr>
              <a:t>γ</a:t>
            </a:r>
            <a:r>
              <a:rPr lang="en-GB" dirty="0" smtClean="0">
                <a:solidFill>
                  <a:schemeClr val="accent6"/>
                </a:solidFill>
              </a:rPr>
              <a:t> rays emitted when it is captured by a nucleus</a:t>
            </a:r>
            <a:endParaRPr lang="en-GB" baseline="30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Discovering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Enter Fred </a:t>
            </a:r>
            <a:r>
              <a:rPr lang="en-GB" dirty="0" err="1" smtClean="0"/>
              <a:t>Reines</a:t>
            </a:r>
            <a:r>
              <a:rPr lang="en-GB" dirty="0" smtClean="0"/>
              <a:t>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Clyde Cowan </a:t>
            </a:r>
            <a:r>
              <a:rPr lang="en-GB" dirty="0" smtClean="0"/>
              <a:t>(1950s)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Plan B: use a nuclear reactor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lots of neutrinos from fission fragments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detect via </a:t>
            </a:r>
            <a:br>
              <a:rPr lang="en-GB" dirty="0" smtClean="0"/>
            </a:br>
            <a:r>
              <a:rPr lang="el-GR" dirty="0" smtClean="0"/>
              <a:t>ν</a:t>
            </a:r>
            <a:r>
              <a:rPr lang="el-GR" dirty="0" smtClean="0">
                <a:latin typeface="Cambria Math"/>
                <a:ea typeface="Cambria Math"/>
              </a:rPr>
              <a:t>͞</a:t>
            </a:r>
            <a:r>
              <a:rPr lang="en-GB" baseline="-25000" dirty="0" smtClean="0"/>
              <a:t>e</a:t>
            </a:r>
            <a:r>
              <a:rPr lang="en-GB" dirty="0" smtClean="0"/>
              <a:t> + p </a:t>
            </a:r>
            <a:r>
              <a:rPr lang="el-GR" dirty="0" smtClean="0"/>
              <a:t>→</a:t>
            </a:r>
            <a:r>
              <a:rPr lang="en-GB" dirty="0" smtClean="0"/>
              <a:t> e</a:t>
            </a:r>
            <a:r>
              <a:rPr lang="en-GB" baseline="30000" dirty="0" smtClean="0"/>
              <a:t>+</a:t>
            </a:r>
            <a:r>
              <a:rPr lang="en-GB" dirty="0" smtClean="0"/>
              <a:t> + 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2">
              <a:lnSpc>
                <a:spcPct val="90000"/>
              </a:lnSpc>
            </a:pPr>
            <a:r>
              <a:rPr lang="en-GB" dirty="0" smtClean="0"/>
              <a:t>detector survives...</a:t>
            </a:r>
            <a:br>
              <a:rPr lang="en-GB" dirty="0" smtClean="0"/>
            </a:br>
            <a:r>
              <a:rPr lang="en-GB" dirty="0" smtClean="0"/>
              <a:t>can repeat experiment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31858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126" y="1585469"/>
            <a:ext cx="1322065" cy="174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115616" y="4005064"/>
            <a:ext cx="2088232" cy="1008112"/>
          </a:xfrm>
          <a:prstGeom prst="wedgeRectCallout">
            <a:avLst>
              <a:gd name="adj1" fmla="val 68799"/>
              <a:gd name="adj2" fmla="val -6043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detect </a:t>
            </a:r>
            <a:r>
              <a:rPr lang="el-GR" dirty="0" smtClean="0">
                <a:solidFill>
                  <a:schemeClr val="accent6"/>
                </a:solidFill>
              </a:rPr>
              <a:t>γ</a:t>
            </a:r>
            <a:r>
              <a:rPr lang="en-GB" dirty="0" smtClean="0">
                <a:solidFill>
                  <a:schemeClr val="accent6"/>
                </a:solidFill>
              </a:rPr>
              <a:t> rays produced when it annihilates with e</a:t>
            </a:r>
            <a:r>
              <a:rPr lang="en-GB" baseline="30000" dirty="0" smtClean="0">
                <a:solidFill>
                  <a:schemeClr val="accent6"/>
                </a:solidFill>
              </a:rPr>
              <a:t>−</a:t>
            </a:r>
            <a:endParaRPr lang="en-GB" baseline="30000" dirty="0">
              <a:solidFill>
                <a:schemeClr val="accent6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347864" y="4005064"/>
            <a:ext cx="2088232" cy="1008112"/>
          </a:xfrm>
          <a:prstGeom prst="wedgeRectCallout">
            <a:avLst>
              <a:gd name="adj1" fmla="val -3097"/>
              <a:gd name="adj2" fmla="val -5788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late </a:t>
            </a:r>
            <a:r>
              <a:rPr lang="el-GR" dirty="0" smtClean="0">
                <a:solidFill>
                  <a:schemeClr val="accent6"/>
                </a:solidFill>
              </a:rPr>
              <a:t>γ</a:t>
            </a:r>
            <a:r>
              <a:rPr lang="en-GB" dirty="0" smtClean="0">
                <a:solidFill>
                  <a:schemeClr val="accent6"/>
                </a:solidFill>
              </a:rPr>
              <a:t> rays emitted when it is captured by a nucleus</a:t>
            </a:r>
            <a:endParaRPr lang="en-GB" baseline="30000" dirty="0">
              <a:solidFill>
                <a:schemeClr val="accent6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686" y="4169221"/>
            <a:ext cx="3341818" cy="25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8099" y="4149080"/>
            <a:ext cx="3320405" cy="25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163271"/>
            <a:ext cx="3240360" cy="257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6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35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They observed a signal of 2.88±0.22 counts per hour</a:t>
            </a:r>
          </a:p>
          <a:p>
            <a:r>
              <a:rPr lang="en-GB" dirty="0" smtClean="0"/>
              <a:t>Is this real?</a:t>
            </a:r>
          </a:p>
          <a:p>
            <a:pPr lvl="1"/>
            <a:r>
              <a:rPr lang="en-GB" dirty="0" smtClean="0"/>
              <a:t>It agrees with the expectations of Fermi’s theory to within a factor of 2</a:t>
            </a:r>
          </a:p>
          <a:p>
            <a:pPr lvl="1"/>
            <a:r>
              <a:rPr lang="en-GB" dirty="0" smtClean="0"/>
              <a:t>The first signal consists of two </a:t>
            </a:r>
            <a:r>
              <a:rPr lang="el-GR" dirty="0" smtClean="0"/>
              <a:t>γ</a:t>
            </a:r>
            <a:r>
              <a:rPr lang="en-GB" dirty="0" smtClean="0"/>
              <a:t>-rays arriving at the same time (from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γγ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The second signal went away when the cadmium was removed (i.e. it is from a neutron)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The rate is halved when H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 is partially replaced by D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  <a:r>
              <a:rPr lang="en-GB" dirty="0" smtClean="0">
                <a:sym typeface="Wingdings" panose="05000000000000000000" pitchFamily="2" charset="2"/>
              </a:rPr>
              <a:t>O (reducing the number of free protons)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280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It took 25 years to convert the neutrino from a theoretical postulate to a detectable particle</a:t>
            </a:r>
          </a:p>
          <a:p>
            <a:pPr lvl="1"/>
            <a:r>
              <a:rPr lang="en-GB" dirty="0" smtClean="0"/>
              <a:t>This is because neutrinos interact extremely weakly, not because they are rare—the flux of solar neutrinos at the Earth is 65 </a:t>
            </a:r>
            <a:r>
              <a:rPr lang="en-GB" i="1" dirty="0" smtClean="0"/>
              <a:t>billion</a:t>
            </a:r>
            <a:r>
              <a:rPr lang="en-GB" dirty="0" smtClean="0"/>
              <a:t> per square cm per second!</a:t>
            </a:r>
          </a:p>
          <a:p>
            <a:r>
              <a:rPr lang="en-GB" dirty="0" smtClean="0"/>
              <a:t>The discovery required ground-breaking experimental techniques</a:t>
            </a:r>
          </a:p>
          <a:p>
            <a:pPr lvl="1"/>
            <a:r>
              <a:rPr lang="en-GB" dirty="0" smtClean="0"/>
              <a:t>This detector was </a:t>
            </a:r>
            <a:r>
              <a:rPr lang="en-GB" i="1" dirty="0" smtClean="0"/>
              <a:t>enormous</a:t>
            </a:r>
            <a:r>
              <a:rPr lang="en-GB" dirty="0" smtClean="0"/>
              <a:t> by the standards of the 1950s</a:t>
            </a:r>
          </a:p>
          <a:p>
            <a:r>
              <a:rPr lang="en-GB" dirty="0" smtClean="0"/>
              <a:t>The team made many cross-checks before announcing their result</a:t>
            </a:r>
          </a:p>
          <a:p>
            <a:pPr lvl="1"/>
            <a:r>
              <a:rPr lang="en-GB" dirty="0" smtClean="0"/>
              <a:t>“Extraordinary claims require extraordinary evidence”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147" y="1484784"/>
            <a:ext cx="7848872" cy="52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lappweb.in2p3.fr/neutrinos/neutimg/nhistory/reinesd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7" y="677856"/>
            <a:ext cx="366509" cy="3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7194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Neutrino experiments still measure the interaction that </a:t>
            </a:r>
            <a:r>
              <a:rPr lang="en-GB" sz="2400" i="1" dirty="0" err="1" smtClean="0"/>
              <a:t>Reines</a:t>
            </a:r>
            <a:r>
              <a:rPr lang="en-GB" sz="2400" i="1" dirty="0" smtClean="0"/>
              <a:t> and Cowan used—but they’ve got a bit bigger since 1953…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8606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368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Discovering Neutrinos</vt:lpstr>
      <vt:lpstr>Discovering neutrinos</vt:lpstr>
      <vt:lpstr>The idea of neutrinos</vt:lpstr>
      <vt:lpstr>Neutrinos in theory</vt:lpstr>
      <vt:lpstr>Discovering neutrinos</vt:lpstr>
      <vt:lpstr>Discovering neutrinos</vt:lpstr>
      <vt:lpstr>The results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Neutrinos</dc:title>
  <dc:creator>Susan</dc:creator>
  <cp:lastModifiedBy>Susan</cp:lastModifiedBy>
  <cp:revision>6</cp:revision>
  <dcterms:created xsi:type="dcterms:W3CDTF">2015-07-07T14:47:21Z</dcterms:created>
  <dcterms:modified xsi:type="dcterms:W3CDTF">2015-07-07T15:47:57Z</dcterms:modified>
</cp:coreProperties>
</file>