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5" r:id="rId13"/>
    <p:sldId id="268" r:id="rId14"/>
    <p:sldId id="276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E488A-2529-4D9D-AB94-09CDC4A83131}" type="datetimeFigureOut">
              <a:rPr lang="en-GB" smtClean="0"/>
              <a:pPr/>
              <a:t>19/07/2011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33411-8335-4850-A04E-AFC077A5A7E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33411-8335-4850-A04E-AFC077A5A7E8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33411-8335-4850-A04E-AFC077A5A7E8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4C8434F-22D1-4F3C-907C-A8264F1E8473}" type="datetime1">
              <a:rPr lang="en-GB" smtClean="0"/>
              <a:pPr/>
              <a:t>19/07/2011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3AE5926-1B48-468C-9003-901A5BB7270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A35CE-46C3-4EC8-BB6B-CA9E4852EE75}" type="datetime1">
              <a:rPr lang="en-GB" smtClean="0"/>
              <a:pPr/>
              <a:t>19/07/2011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3E7CC-3354-4D15-A565-3DFF7B4171E6}" type="datetime1">
              <a:rPr lang="en-GB" smtClean="0"/>
              <a:pPr/>
              <a:t>19/07/2011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>
            <a:lvl1pPr>
              <a:defRPr baseline="0">
                <a:latin typeface="Calibri" pitchFamily="34" charset="0"/>
              </a:defRPr>
            </a:lvl1pPr>
            <a:lvl2pPr>
              <a:defRPr baseline="0">
                <a:solidFill>
                  <a:schemeClr val="tx2"/>
                </a:solidFill>
                <a:latin typeface="Calibri" pitchFamily="34" charset="0"/>
              </a:defRPr>
            </a:lvl2pPr>
            <a:lvl3pPr>
              <a:defRPr baseline="0">
                <a:latin typeface="Calibri" pitchFamily="34" charset="0"/>
              </a:defRPr>
            </a:lvl3pPr>
            <a:lvl4pPr>
              <a:defRPr baseline="0">
                <a:latin typeface="Calibri" pitchFamily="34" charset="0"/>
              </a:defRPr>
            </a:lvl4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AFF7911-1E34-476E-AB91-1D25592CF2B2}" type="datetime1">
              <a:rPr lang="en-GB" smtClean="0"/>
              <a:pPr/>
              <a:t>19/07/2011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3AE5926-1B48-468C-9003-901A5BB7270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987A546-4F93-4E61-B46C-0DF8BC4C622C}" type="datetime1">
              <a:rPr lang="en-GB" smtClean="0"/>
              <a:pPr/>
              <a:t>19/07/2011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3AE5926-1B48-468C-9003-901A5BB7270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A5705-8E9F-4AF4-A7AA-93417A6DCE3B}" type="datetime1">
              <a:rPr lang="en-GB" smtClean="0"/>
              <a:pPr/>
              <a:t>19/07/2011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6FAAA-0561-491D-B3A5-1DF38134EF0E}" type="datetime1">
              <a:rPr lang="en-GB" smtClean="0"/>
              <a:pPr/>
              <a:t>19/07/2011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>
            <a:lvl1pPr>
              <a:defRPr baseline="0">
                <a:latin typeface="Calibri" pitchFamily="34" charset="0"/>
              </a:defRPr>
            </a:lvl1pPr>
            <a:lvl2pPr>
              <a:defRPr baseline="0">
                <a:latin typeface="Calibri" pitchFamily="34" charset="0"/>
              </a:defRPr>
            </a:lvl2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>
            <a:lvl1pPr>
              <a:defRPr baseline="0">
                <a:latin typeface="Calibri" pitchFamily="34" charset="0"/>
              </a:defRPr>
            </a:lvl1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 baseline="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 baseline="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355225C-4052-41AE-8D4B-29E0B118ECEA}" type="datetime1">
              <a:rPr lang="en-GB" smtClean="0"/>
              <a:pPr/>
              <a:t>19/07/2011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3AE5926-1B48-468C-9003-901A5BB7270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28C6-7FA5-4550-ABFC-F9103C61C5C9}" type="datetime1">
              <a:rPr lang="en-GB" smtClean="0"/>
              <a:pPr/>
              <a:t>19/07/2011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8624C13-3C10-4669-A30A-389D50FC2160}" type="datetime1">
              <a:rPr lang="en-GB" smtClean="0"/>
              <a:pPr/>
              <a:t>19/07/2011</a:t>
            </a:fld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3AE5926-1B48-468C-9003-901A5BB7270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A14007F-E5AD-4940-8F98-8ED424973572}" type="datetime1">
              <a:rPr lang="en-GB" smtClean="0"/>
              <a:pPr/>
              <a:t>19/07/2011</a:t>
            </a:fld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3AE5926-1B48-468C-9003-901A5BB7270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ADE9F28-FA7F-4873-9859-E2A26CF3ABBB}" type="datetime1">
              <a:rPr lang="en-GB" smtClean="0"/>
              <a:pPr/>
              <a:t>19/07/2011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3AE5926-1B48-468C-9003-901A5BB72702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Calibri" pitchFamily="34" charset="0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 baseline="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 baseline="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Astroparticle</a:t>
            </a:r>
            <a:r>
              <a:rPr lang="en-GB" dirty="0" smtClean="0"/>
              <a:t> Physics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1"/>
                </a:solidFill>
              </a:rPr>
              <a:t>Susan Cartwright</a:t>
            </a:r>
          </a:p>
          <a:p>
            <a:r>
              <a:rPr lang="en-GB" sz="1600" dirty="0" smtClean="0"/>
              <a:t>University of Sheffield</a:t>
            </a:r>
            <a:endParaRPr lang="en-GB" sz="1600" dirty="0"/>
          </a:p>
        </p:txBody>
      </p:sp>
      <p:pic>
        <p:nvPicPr>
          <p:cNvPr id="4" name="Picture 3" descr="tuoslogo_key_cmyk_m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3291840" cy="131673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4176" y="190986"/>
            <a:ext cx="5267301" cy="3526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Detecting high-energy </a:t>
            </a:r>
            <a:r>
              <a:rPr lang="en-GB" dirty="0" err="1" smtClean="0"/>
              <a:t>Astroparticles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147248" cy="4873752"/>
          </a:xfrm>
        </p:spPr>
        <p:txBody>
          <a:bodyPr/>
          <a:lstStyle/>
          <a:p>
            <a:r>
              <a:rPr lang="en-GB" dirty="0" smtClean="0"/>
              <a:t>Moderate-energy </a:t>
            </a:r>
            <a:r>
              <a:rPr lang="el-GR" dirty="0" smtClean="0"/>
              <a:t>γ</a:t>
            </a:r>
            <a:r>
              <a:rPr lang="en-GB" dirty="0" smtClean="0"/>
              <a:t>-rays detected by satellites</a:t>
            </a:r>
          </a:p>
          <a:p>
            <a:pPr lvl="1"/>
            <a:r>
              <a:rPr lang="en-GB" dirty="0" smtClean="0"/>
              <a:t>e.g. </a:t>
            </a:r>
            <a:r>
              <a:rPr lang="en-GB" dirty="0" err="1" smtClean="0"/>
              <a:t>Beppo</a:t>
            </a:r>
            <a:r>
              <a:rPr lang="en-GB" dirty="0" smtClean="0"/>
              <a:t>-SAX, CGRO, SWIFT, Fermi</a:t>
            </a:r>
          </a:p>
          <a:p>
            <a:pPr lvl="1"/>
            <a:r>
              <a:rPr lang="en-GB" dirty="0" smtClean="0"/>
              <a:t>this is generally regarded as a branch of astronomy</a:t>
            </a:r>
          </a:p>
          <a:p>
            <a:r>
              <a:rPr lang="en-GB" dirty="0" smtClean="0"/>
              <a:t>For high-energy </a:t>
            </a:r>
            <a:r>
              <a:rPr lang="el-GR" dirty="0" smtClean="0"/>
              <a:t>γ</a:t>
            </a:r>
            <a:r>
              <a:rPr lang="en-GB" dirty="0" smtClean="0"/>
              <a:t>-rays and cosmic rays space is not practical</a:t>
            </a:r>
          </a:p>
          <a:p>
            <a:pPr lvl="1"/>
            <a:r>
              <a:rPr lang="en-GB" dirty="0" smtClean="0"/>
              <a:t>rare events, need very large effective areas</a:t>
            </a:r>
          </a:p>
          <a:p>
            <a:pPr lvl="1"/>
            <a:r>
              <a:rPr lang="en-GB" dirty="0" smtClean="0"/>
              <a:t>therefore use ground-based instruments</a:t>
            </a:r>
          </a:p>
          <a:p>
            <a:pPr lvl="1"/>
            <a:r>
              <a:rPr lang="en-GB" dirty="0" smtClean="0"/>
              <a:t>primary particles don’t survive, but they create </a:t>
            </a:r>
            <a:r>
              <a:rPr lang="en-GB" dirty="0" smtClean="0">
                <a:solidFill>
                  <a:schemeClr val="accent3"/>
                </a:solidFill>
              </a:rPr>
              <a:t>air showers</a:t>
            </a:r>
            <a:r>
              <a:rPr lang="en-GB" dirty="0" smtClean="0"/>
              <a:t> that do</a:t>
            </a:r>
          </a:p>
          <a:p>
            <a:r>
              <a:rPr lang="en-GB" dirty="0" smtClean="0"/>
              <a:t>Neutrinos also require very large detector volumes</a:t>
            </a:r>
          </a:p>
          <a:p>
            <a:pPr lvl="1"/>
            <a:r>
              <a:rPr lang="en-GB" dirty="0" smtClean="0"/>
              <a:t>very small interaction probabilities</a:t>
            </a:r>
          </a:p>
          <a:p>
            <a:pPr lvl="1"/>
            <a:r>
              <a:rPr lang="en-GB" dirty="0" smtClean="0"/>
              <a:t>detectors situated underground or underwater to reduce cosmic-ray background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Detection Methods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Basic principles</a:t>
            </a:r>
          </a:p>
          <a:p>
            <a:pPr lvl="1"/>
            <a:r>
              <a:rPr lang="en-GB" dirty="0" smtClean="0"/>
              <a:t>Cosmic rays and high-energy </a:t>
            </a:r>
            <a:r>
              <a:rPr lang="el-GR" dirty="0" smtClean="0"/>
              <a:t>γ</a:t>
            </a:r>
            <a:r>
              <a:rPr lang="en-GB" dirty="0" smtClean="0"/>
              <a:t>s </a:t>
            </a:r>
            <a:br>
              <a:rPr lang="en-GB" dirty="0" smtClean="0"/>
            </a:br>
            <a:r>
              <a:rPr lang="en-GB" dirty="0" smtClean="0"/>
              <a:t>shower in the atmosphere</a:t>
            </a:r>
          </a:p>
          <a:p>
            <a:pPr lvl="2"/>
            <a:r>
              <a:rPr lang="en-GB" dirty="0" smtClean="0"/>
              <a:t>detect light emitted or induced by the shower</a:t>
            </a:r>
          </a:p>
          <a:p>
            <a:pPr lvl="3"/>
            <a:r>
              <a:rPr lang="en-GB" dirty="0" smtClean="0"/>
              <a:t>Cherenkov radiation</a:t>
            </a:r>
          </a:p>
          <a:p>
            <a:pPr lvl="3"/>
            <a:r>
              <a:rPr lang="en-GB" dirty="0" smtClean="0"/>
              <a:t>fluorescence</a:t>
            </a:r>
          </a:p>
          <a:p>
            <a:pPr lvl="2"/>
            <a:r>
              <a:rPr lang="en-GB" dirty="0" smtClean="0"/>
              <a:t>detect shower particles that reach the ground</a:t>
            </a:r>
          </a:p>
          <a:p>
            <a:pPr lvl="3"/>
            <a:r>
              <a:rPr lang="en-GB" dirty="0" smtClean="0"/>
              <a:t>much more likely for </a:t>
            </a:r>
            <a:r>
              <a:rPr lang="en-GB" dirty="0" err="1" smtClean="0"/>
              <a:t>hadron</a:t>
            </a:r>
            <a:r>
              <a:rPr lang="en-GB" dirty="0" smtClean="0"/>
              <a:t>-induced showers</a:t>
            </a:r>
          </a:p>
          <a:p>
            <a:pPr lvl="1"/>
            <a:r>
              <a:rPr lang="en-GB" dirty="0" smtClean="0"/>
              <a:t>Neutrinos in general don’t shower</a:t>
            </a:r>
          </a:p>
          <a:p>
            <a:pPr lvl="2"/>
            <a:r>
              <a:rPr lang="en-GB" dirty="0" smtClean="0"/>
              <a:t>detect products of charged-current interactions (e, </a:t>
            </a:r>
            <a:r>
              <a:rPr lang="el-GR" dirty="0" smtClean="0"/>
              <a:t>μ</a:t>
            </a:r>
            <a:r>
              <a:rPr lang="en-GB" dirty="0" smtClean="0"/>
              <a:t>, </a:t>
            </a:r>
            <a:r>
              <a:rPr lang="el-GR" dirty="0" smtClean="0"/>
              <a:t>τ</a:t>
            </a:r>
            <a:r>
              <a:rPr lang="en-GB" dirty="0" smtClean="0"/>
              <a:t>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2492" y="188641"/>
            <a:ext cx="4134237" cy="265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732240" y="40466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latin typeface="Calibri" pitchFamily="34" charset="0"/>
              </a:rPr>
              <a:t>3 </a:t>
            </a:r>
            <a:r>
              <a:rPr lang="en-GB" dirty="0" err="1" smtClean="0">
                <a:latin typeface="Calibri" pitchFamily="34" charset="0"/>
              </a:rPr>
              <a:t>MeV</a:t>
            </a:r>
            <a:r>
              <a:rPr lang="en-GB" dirty="0" smtClean="0">
                <a:latin typeface="Calibri" pitchFamily="34" charset="0"/>
              </a:rPr>
              <a:t> electrons in dry air</a:t>
            </a:r>
            <a:endParaRPr lang="en-GB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Cherenkov Radiation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266928" cy="4873752"/>
          </a:xfrm>
        </p:spPr>
        <p:txBody>
          <a:bodyPr/>
          <a:lstStyle/>
          <a:p>
            <a:r>
              <a:rPr lang="en-GB" dirty="0" smtClean="0"/>
              <a:t>Radiation emitted by charged particle travelling faster than speed of light in a medium</a:t>
            </a:r>
          </a:p>
          <a:p>
            <a:pPr lvl="1"/>
            <a:r>
              <a:rPr lang="en-GB" dirty="0" err="1" smtClean="0"/>
              <a:t>wavefronts</a:t>
            </a:r>
            <a:r>
              <a:rPr lang="en-GB" dirty="0" smtClean="0"/>
              <a:t> constructively interfere to produce cone of radiation</a:t>
            </a:r>
          </a:p>
          <a:p>
            <a:pPr lvl="2"/>
            <a:r>
              <a:rPr lang="en-GB" dirty="0" smtClean="0"/>
              <a:t>angle of cone given by</a:t>
            </a:r>
            <a:br>
              <a:rPr lang="en-GB" dirty="0" smtClean="0"/>
            </a:br>
            <a:r>
              <a:rPr lang="en-GB" dirty="0" err="1" smtClean="0"/>
              <a:t>cos</a:t>
            </a:r>
            <a:r>
              <a:rPr lang="en-GB" dirty="0" smtClean="0"/>
              <a:t> </a:t>
            </a:r>
            <a:r>
              <a:rPr lang="el-GR" i="1" dirty="0" smtClean="0">
                <a:latin typeface="Arial Narrow" pitchFamily="34" charset="0"/>
              </a:rPr>
              <a:t>θ</a:t>
            </a:r>
            <a:r>
              <a:rPr lang="en-GB" dirty="0" smtClean="0"/>
              <a:t> = 1/</a:t>
            </a:r>
            <a:r>
              <a:rPr lang="el-GR" i="1" dirty="0" smtClean="0">
                <a:latin typeface="Arial Narrow" pitchFamily="34" charset="0"/>
                <a:cs typeface="Arial" pitchFamily="34" charset="0"/>
              </a:rPr>
              <a:t>β</a:t>
            </a:r>
            <a:r>
              <a:rPr lang="en-GB" i="1" dirty="0" smtClean="0"/>
              <a:t>n</a:t>
            </a:r>
          </a:p>
          <a:p>
            <a:pPr lvl="2"/>
            <a:r>
              <a:rPr lang="en-GB" dirty="0" smtClean="0"/>
              <a:t>for </a:t>
            </a:r>
            <a:r>
              <a:rPr lang="en-GB" dirty="0" err="1" smtClean="0"/>
              <a:t>astroparticle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applications usually</a:t>
            </a:r>
            <a:br>
              <a:rPr lang="en-GB" dirty="0" smtClean="0"/>
            </a:br>
            <a:r>
              <a:rPr lang="el-GR" i="1" dirty="0" smtClean="0">
                <a:latin typeface="Arial Narrow" pitchFamily="34" charset="0"/>
                <a:cs typeface="Arial" pitchFamily="34" charset="0"/>
              </a:rPr>
              <a:t>β</a:t>
            </a:r>
            <a:r>
              <a:rPr lang="en-GB" i="1" dirty="0" smtClean="0"/>
              <a:t> </a:t>
            </a:r>
            <a:r>
              <a:rPr lang="en-GB" dirty="0" smtClean="0"/>
              <a:t>≈ 1</a:t>
            </a:r>
          </a:p>
          <a:p>
            <a:pPr lvl="2"/>
            <a:r>
              <a:rPr lang="en-GB" dirty="0" smtClean="0"/>
              <a:t>hence in air </a:t>
            </a:r>
            <a:r>
              <a:rPr lang="el-GR" i="1" dirty="0" smtClean="0">
                <a:latin typeface="Arial Narrow" pitchFamily="34" charset="0"/>
                <a:cs typeface="Arial" pitchFamily="34" charset="0"/>
              </a:rPr>
              <a:t>θ</a:t>
            </a:r>
            <a:r>
              <a:rPr lang="en-GB" dirty="0" smtClean="0"/>
              <a:t> ≈ 1.3°</a:t>
            </a:r>
            <a:br>
              <a:rPr lang="en-GB" dirty="0" smtClean="0"/>
            </a:br>
            <a:r>
              <a:rPr lang="en-GB" dirty="0" smtClean="0"/>
              <a:t>(depends on temperature);</a:t>
            </a:r>
            <a:br>
              <a:rPr lang="en-GB" dirty="0" smtClean="0"/>
            </a:br>
            <a:r>
              <a:rPr lang="en-GB" dirty="0" smtClean="0"/>
              <a:t>in water </a:t>
            </a:r>
            <a:r>
              <a:rPr lang="el-GR" i="1" dirty="0" smtClean="0">
                <a:latin typeface="Arial Narrow" pitchFamily="34" charset="0"/>
              </a:rPr>
              <a:t>θ</a:t>
            </a:r>
            <a:r>
              <a:rPr lang="en-GB" dirty="0" smtClean="0"/>
              <a:t> ≈ 41° (40° for ice)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5" name="Picture 4" descr="slow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1340768"/>
            <a:ext cx="2266950" cy="2266950"/>
          </a:xfrm>
          <a:prstGeom prst="rect">
            <a:avLst/>
          </a:prstGeom>
        </p:spPr>
      </p:pic>
      <p:pic>
        <p:nvPicPr>
          <p:cNvPr id="6" name="Picture 5" descr="fast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3717032"/>
            <a:ext cx="2266950" cy="2262188"/>
          </a:xfrm>
          <a:prstGeom prst="rect">
            <a:avLst/>
          </a:prstGeom>
        </p:spPr>
      </p:pic>
      <p:pic>
        <p:nvPicPr>
          <p:cNvPr id="7" name="Picture 6" descr="200px-Cherenkov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3573016"/>
            <a:ext cx="1905000" cy="177165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580112" y="1268760"/>
            <a:ext cx="2921220" cy="23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TeV</a:t>
            </a:r>
            <a:r>
              <a:rPr lang="en-GB" dirty="0" smtClean="0"/>
              <a:t> Gamma-Ray Astronomy: </a:t>
            </a:r>
            <a:br>
              <a:rPr lang="en-GB" dirty="0" smtClean="0"/>
            </a:br>
            <a:r>
              <a:rPr lang="en-GB" dirty="0" smtClean="0"/>
              <a:t>Imaging Atmospheric Cherenkov Telescopes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Principles (from H.E.S.S. website)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852936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etection2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891" y="2852936"/>
            <a:ext cx="4876800" cy="3657600"/>
          </a:xfrm>
          <a:prstGeom prst="rect">
            <a:avLst/>
          </a:prstGeom>
        </p:spPr>
      </p:pic>
      <p:pic>
        <p:nvPicPr>
          <p:cNvPr id="7" name="Picture 6" descr="detection3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053" y="2842976"/>
            <a:ext cx="4876800" cy="36576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700808"/>
            <a:ext cx="26479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detection5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5157" y="2852936"/>
            <a:ext cx="4876800" cy="365760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000000">
            <a:off x="5483046" y="4340050"/>
            <a:ext cx="13239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000000">
            <a:off x="6904918" y="4318738"/>
            <a:ext cx="13239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184838" y="5470866"/>
            <a:ext cx="13239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TeV</a:t>
            </a:r>
            <a:r>
              <a:rPr lang="en-GB" dirty="0" smtClean="0"/>
              <a:t> </a:t>
            </a:r>
            <a:r>
              <a:rPr lang="el-GR" cap="none" dirty="0" smtClean="0"/>
              <a:t>γ</a:t>
            </a:r>
            <a:r>
              <a:rPr lang="en-GB" dirty="0" smtClean="0"/>
              <a:t> Sources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r="1547"/>
          <a:stretch>
            <a:fillRect/>
          </a:stretch>
        </p:blipFill>
        <p:spPr bwMode="auto">
          <a:xfrm>
            <a:off x="128790" y="1894565"/>
            <a:ext cx="7989747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332656"/>
            <a:ext cx="1554480" cy="229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Cosmic Ray Astronomy:</a:t>
            </a:r>
            <a:br>
              <a:rPr lang="en-GB" dirty="0" smtClean="0"/>
            </a:br>
            <a:r>
              <a:rPr lang="en-GB" dirty="0" smtClean="0"/>
              <a:t>Auger Hybrid Detector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5" name="Picture 4" descr="Billoir-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00808"/>
            <a:ext cx="6400800" cy="493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Callout 2 5"/>
          <p:cNvSpPr/>
          <p:nvPr/>
        </p:nvSpPr>
        <p:spPr>
          <a:xfrm>
            <a:off x="6948264" y="4293096"/>
            <a:ext cx="1800200" cy="100811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6729"/>
              <a:gd name="adj6" fmla="val -5239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Calibri" pitchFamily="34" charset="0"/>
              </a:rPr>
              <a:t>water Cherenkov detects shower particles</a:t>
            </a:r>
            <a:endParaRPr lang="en-GB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" name="Line Callout 2 6"/>
          <p:cNvSpPr/>
          <p:nvPr/>
        </p:nvSpPr>
        <p:spPr>
          <a:xfrm>
            <a:off x="179512" y="2132856"/>
            <a:ext cx="1800200" cy="720080"/>
          </a:xfrm>
          <a:prstGeom prst="borderCallout2">
            <a:avLst>
              <a:gd name="adj1" fmla="val 22583"/>
              <a:gd name="adj2" fmla="val 102556"/>
              <a:gd name="adj3" fmla="val 27693"/>
              <a:gd name="adj4" fmla="val 112107"/>
              <a:gd name="adj5" fmla="val 246384"/>
              <a:gd name="adj6" fmla="val 110724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Calibri" pitchFamily="34" charset="0"/>
              </a:rPr>
              <a:t>fluorescence telescope</a:t>
            </a:r>
            <a:endParaRPr lang="en-GB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88641"/>
            <a:ext cx="3819699" cy="285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Astronomy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60648"/>
            <a:ext cx="4011930" cy="378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Astrophysical Neutrino Sources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91264" cy="4873752"/>
          </a:xfrm>
        </p:spPr>
        <p:txBody>
          <a:bodyPr/>
          <a:lstStyle/>
          <a:p>
            <a:r>
              <a:rPr lang="en-GB" dirty="0" smtClean="0"/>
              <a:t>Solar neutrinos</a:t>
            </a:r>
          </a:p>
          <a:p>
            <a:pPr lvl="1"/>
            <a:r>
              <a:rPr lang="en-GB" dirty="0" smtClean="0"/>
              <a:t>by-product of fusion: </a:t>
            </a:r>
            <a:r>
              <a:rPr lang="en-GB" dirty="0" smtClean="0"/>
              <a:t>4 </a:t>
            </a:r>
            <a:r>
              <a:rPr lang="en-GB" baseline="30000" dirty="0" smtClean="0"/>
              <a:t>1</a:t>
            </a:r>
            <a:r>
              <a:rPr lang="en-GB" dirty="0" smtClean="0"/>
              <a:t>H </a:t>
            </a:r>
            <a:r>
              <a:rPr lang="en-GB" dirty="0" smtClean="0">
                <a:latin typeface="Cambria Math"/>
                <a:ea typeface="Cambria Math"/>
              </a:rPr>
              <a:t>→</a:t>
            </a:r>
            <a:r>
              <a:rPr lang="en-GB" dirty="0" smtClean="0"/>
              <a:t> </a:t>
            </a:r>
            <a:r>
              <a:rPr lang="en-GB" baseline="30000" dirty="0" smtClean="0"/>
              <a:t>4</a:t>
            </a:r>
            <a:r>
              <a:rPr lang="en-GB" dirty="0" smtClean="0"/>
              <a:t>He + 2e</a:t>
            </a:r>
            <a:r>
              <a:rPr lang="en-GB" baseline="30000" dirty="0" smtClean="0"/>
              <a:t>+</a:t>
            </a:r>
            <a:r>
              <a:rPr lang="en-GB" dirty="0" smtClean="0"/>
              <a:t> + 2</a:t>
            </a:r>
            <a:r>
              <a:rPr lang="el-GR" dirty="0" smtClean="0"/>
              <a:t>ν</a:t>
            </a:r>
            <a:r>
              <a:rPr lang="en-GB" baseline="-25000" dirty="0" smtClean="0"/>
              <a:t>e</a:t>
            </a:r>
            <a:endParaRPr lang="en-GB" dirty="0" smtClean="0"/>
          </a:p>
          <a:p>
            <a:pPr lvl="1"/>
            <a:r>
              <a:rPr lang="en-GB" dirty="0" smtClean="0"/>
              <a:t>relatively low energies: 0.1 – 10 </a:t>
            </a:r>
            <a:r>
              <a:rPr lang="en-GB" dirty="0" err="1" smtClean="0"/>
              <a:t>MeV</a:t>
            </a:r>
            <a:r>
              <a:rPr lang="en-GB" dirty="0" smtClean="0"/>
              <a:t> roughly</a:t>
            </a:r>
          </a:p>
          <a:p>
            <a:r>
              <a:rPr lang="en-GB" dirty="0" smtClean="0"/>
              <a:t>Supernova neutrinos (SN1987A)</a:t>
            </a:r>
          </a:p>
          <a:p>
            <a:pPr lvl="1"/>
            <a:r>
              <a:rPr lang="en-GB" dirty="0" smtClean="0"/>
              <a:t>produced in core-collapse supernovae</a:t>
            </a:r>
          </a:p>
          <a:p>
            <a:pPr lvl="1"/>
            <a:r>
              <a:rPr lang="en-GB" dirty="0" smtClean="0"/>
              <a:t>some from neutron star formation: p + e</a:t>
            </a:r>
            <a:r>
              <a:rPr lang="en-GB" baseline="30000" dirty="0" smtClean="0"/>
              <a:t>−</a:t>
            </a:r>
            <a:r>
              <a:rPr lang="en-GB" dirty="0" smtClean="0"/>
              <a:t> </a:t>
            </a:r>
            <a:r>
              <a:rPr lang="en-GB" dirty="0" smtClean="0">
                <a:latin typeface="Cambria Math"/>
                <a:ea typeface="Cambria Math"/>
              </a:rPr>
              <a:t>→</a:t>
            </a:r>
            <a:r>
              <a:rPr lang="en-GB" dirty="0" smtClean="0"/>
              <a:t> n + </a:t>
            </a:r>
            <a:r>
              <a:rPr lang="el-GR" dirty="0" smtClean="0"/>
              <a:t>ν</a:t>
            </a:r>
            <a:r>
              <a:rPr lang="en-GB" baseline="-25000" dirty="0" smtClean="0"/>
              <a:t>e</a:t>
            </a:r>
            <a:endParaRPr lang="en-GB" dirty="0" smtClean="0"/>
          </a:p>
          <a:p>
            <a:pPr lvl="1"/>
            <a:r>
              <a:rPr lang="en-GB" dirty="0" smtClean="0"/>
              <a:t>most thermally, e.g. e</a:t>
            </a:r>
            <a:r>
              <a:rPr lang="en-GB" baseline="30000" dirty="0" smtClean="0"/>
              <a:t>+</a:t>
            </a:r>
            <a:r>
              <a:rPr lang="en-GB" dirty="0" smtClean="0"/>
              <a:t> e</a:t>
            </a:r>
            <a:r>
              <a:rPr lang="en-GB" baseline="30000" dirty="0" smtClean="0"/>
              <a:t>−</a:t>
            </a:r>
            <a:r>
              <a:rPr lang="en-GB" dirty="0" smtClean="0"/>
              <a:t> </a:t>
            </a:r>
            <a:r>
              <a:rPr lang="en-GB" dirty="0" smtClean="0">
                <a:latin typeface="Cambria Math"/>
                <a:ea typeface="Cambria Math"/>
              </a:rPr>
              <a:t>→ </a:t>
            </a:r>
            <a:r>
              <a:rPr lang="el-GR" dirty="0" smtClean="0">
                <a:ea typeface="Cambria Math"/>
              </a:rPr>
              <a:t>ν</a:t>
            </a:r>
            <a:r>
              <a:rPr lang="en-GB" dirty="0" smtClean="0">
                <a:ea typeface="Cambria Math"/>
              </a:rPr>
              <a:t> </a:t>
            </a:r>
            <a:r>
              <a:rPr lang="el-GR" dirty="0" smtClean="0">
                <a:ea typeface="Cambria Math"/>
              </a:rPr>
              <a:t>ν̄</a:t>
            </a:r>
            <a:endParaRPr lang="en-GB" dirty="0" smtClean="0">
              <a:ea typeface="Cambria Math"/>
            </a:endParaRPr>
          </a:p>
          <a:p>
            <a:pPr lvl="1"/>
            <a:r>
              <a:rPr lang="en-GB" dirty="0" smtClean="0">
                <a:ea typeface="Cambria Math"/>
              </a:rPr>
              <a:t>few 10s of </a:t>
            </a:r>
            <a:r>
              <a:rPr lang="en-GB" dirty="0" err="1" smtClean="0">
                <a:ea typeface="Cambria Math"/>
              </a:rPr>
              <a:t>MeV</a:t>
            </a:r>
            <a:endParaRPr lang="en-GB" dirty="0" smtClean="0">
              <a:ea typeface="Cambria Math"/>
            </a:endParaRPr>
          </a:p>
          <a:p>
            <a:r>
              <a:rPr lang="en-GB" dirty="0" smtClean="0">
                <a:ea typeface="Cambria Math"/>
              </a:rPr>
              <a:t>High-energy neutrinos</a:t>
            </a:r>
          </a:p>
          <a:p>
            <a:pPr lvl="1"/>
            <a:r>
              <a:rPr lang="en-GB" dirty="0" smtClean="0">
                <a:ea typeface="Cambria Math"/>
              </a:rPr>
              <a:t>produced from </a:t>
            </a:r>
            <a:r>
              <a:rPr lang="en-GB" dirty="0" err="1" smtClean="0">
                <a:ea typeface="Cambria Math"/>
              </a:rPr>
              <a:t>pions</a:t>
            </a:r>
            <a:r>
              <a:rPr lang="en-GB" dirty="0" smtClean="0">
                <a:ea typeface="Cambria Math"/>
              </a:rPr>
              <a:t> created by high-energy proton interactions</a:t>
            </a:r>
          </a:p>
          <a:p>
            <a:r>
              <a:rPr lang="en-GB" dirty="0" smtClean="0">
                <a:ea typeface="Cambria Math"/>
              </a:rPr>
              <a:t>Neutrinos from dark-matter annihilation</a:t>
            </a:r>
          </a:p>
          <a:p>
            <a:pPr lvl="1"/>
            <a:r>
              <a:rPr lang="en-GB" b="1" i="1" dirty="0" smtClean="0">
                <a:ea typeface="Cambria Math"/>
              </a:rPr>
              <a:t>if</a:t>
            </a:r>
            <a:r>
              <a:rPr lang="en-GB" dirty="0" smtClean="0">
                <a:ea typeface="Cambria Math"/>
              </a:rPr>
              <a:t> dark matter is </a:t>
            </a:r>
            <a:r>
              <a:rPr lang="en-GB" dirty="0" err="1" smtClean="0">
                <a:ea typeface="Cambria Math"/>
              </a:rPr>
              <a:t>neutralinos</a:t>
            </a:r>
            <a:r>
              <a:rPr lang="en-GB" dirty="0" smtClean="0">
                <a:ea typeface="Cambria Math"/>
              </a:rPr>
              <a:t> (</a:t>
            </a:r>
            <a:r>
              <a:rPr lang="en-GB" dirty="0" err="1" smtClean="0">
                <a:ea typeface="Cambria Math"/>
              </a:rPr>
              <a:t>supersymmetric</a:t>
            </a:r>
            <a:r>
              <a:rPr lang="en-GB" dirty="0" smtClean="0">
                <a:ea typeface="Cambria Math"/>
              </a:rPr>
              <a:t> particles)</a:t>
            </a:r>
            <a:endParaRPr lang="en-GB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948264" y="1988840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accent3"/>
                </a:solidFill>
                <a:sym typeface="Wingdings"/>
              </a:rPr>
              <a:t></a:t>
            </a:r>
            <a:endParaRPr lang="en-GB" sz="3600" dirty="0">
              <a:solidFill>
                <a:schemeClr val="accent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48000" y="3132000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accent3"/>
                </a:solidFill>
                <a:sym typeface="Wingdings"/>
              </a:rPr>
              <a:t></a:t>
            </a:r>
            <a:endParaRPr lang="en-GB" sz="3600" dirty="0">
              <a:solidFill>
                <a:schemeClr val="accent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48000" y="4500000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accent1"/>
                </a:solidFill>
                <a:sym typeface="Wingdings"/>
              </a:rPr>
              <a:t>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48264" y="5508000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accent1"/>
                </a:solidFill>
                <a:sym typeface="Wingdings"/>
              </a:rPr>
              <a:t></a:t>
            </a:r>
            <a:endParaRPr lang="en-GB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88640"/>
            <a:ext cx="3743325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Solar Neutrinos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474840" cy="4873752"/>
          </a:xfrm>
        </p:spPr>
        <p:txBody>
          <a:bodyPr/>
          <a:lstStyle/>
          <a:p>
            <a:r>
              <a:rPr lang="en-GB" dirty="0" smtClean="0"/>
              <a:t>Detected by water Cherenkov</a:t>
            </a:r>
            <a:br>
              <a:rPr lang="en-GB" dirty="0" smtClean="0"/>
            </a:br>
            <a:r>
              <a:rPr lang="en-GB" dirty="0" smtClean="0"/>
              <a:t>detectors or radiochemical</a:t>
            </a:r>
            <a:br>
              <a:rPr lang="en-GB" dirty="0" smtClean="0"/>
            </a:br>
            <a:r>
              <a:rPr lang="en-GB" dirty="0" smtClean="0"/>
              <a:t>methods</a:t>
            </a:r>
          </a:p>
          <a:p>
            <a:pPr lvl="1"/>
            <a:r>
              <a:rPr lang="en-GB" dirty="0" smtClean="0"/>
              <a:t>used to be a problem—too few</a:t>
            </a:r>
            <a:br>
              <a:rPr lang="en-GB" dirty="0" smtClean="0"/>
            </a:br>
            <a:r>
              <a:rPr lang="en-GB" dirty="0" smtClean="0"/>
              <a:t>neutrinos for known reaction</a:t>
            </a:r>
            <a:br>
              <a:rPr lang="en-GB" dirty="0" smtClean="0"/>
            </a:br>
            <a:r>
              <a:rPr lang="en-GB" dirty="0" smtClean="0"/>
              <a:t>rate in Sun</a:t>
            </a:r>
          </a:p>
          <a:p>
            <a:pPr lvl="1"/>
            <a:r>
              <a:rPr lang="en-GB" dirty="0" smtClean="0"/>
              <a:t>no longer an issue: SNO experiment showed that neutrinos weren’t missing, merely transformed</a:t>
            </a:r>
          </a:p>
          <a:p>
            <a:pPr lvl="2"/>
            <a:r>
              <a:rPr lang="en-GB" sz="2000" dirty="0" err="1" smtClean="0">
                <a:solidFill>
                  <a:schemeClr val="accent3"/>
                </a:solidFill>
              </a:rPr>
              <a:t>ν</a:t>
            </a:r>
            <a:r>
              <a:rPr lang="en-GB" sz="2000" baseline="-25000" dirty="0" err="1" smtClean="0">
                <a:solidFill>
                  <a:schemeClr val="accent3"/>
                </a:solidFill>
              </a:rPr>
              <a:t>e</a:t>
            </a:r>
            <a:r>
              <a:rPr lang="en-GB" sz="2000" dirty="0" smtClean="0">
                <a:solidFill>
                  <a:schemeClr val="accent3"/>
                </a:solidFill>
              </a:rPr>
              <a:t> + d </a:t>
            </a:r>
            <a:r>
              <a:rPr lang="en-GB" sz="2000" dirty="0" smtClean="0">
                <a:solidFill>
                  <a:schemeClr val="accent3"/>
                </a:solidFill>
                <a:latin typeface="Cambria Math"/>
                <a:ea typeface="Cambria Math"/>
              </a:rPr>
              <a:t>→ </a:t>
            </a:r>
            <a:r>
              <a:rPr lang="en-GB" sz="2000" dirty="0" smtClean="0">
                <a:solidFill>
                  <a:schemeClr val="accent3"/>
                </a:solidFill>
                <a:ea typeface="Cambria Math"/>
              </a:rPr>
              <a:t>p + </a:t>
            </a:r>
            <a:r>
              <a:rPr lang="en-GB" sz="2000" dirty="0" smtClean="0">
                <a:solidFill>
                  <a:schemeClr val="accent3"/>
                </a:solidFill>
                <a:ea typeface="Cambria Math"/>
              </a:rPr>
              <a:t>p </a:t>
            </a:r>
            <a:r>
              <a:rPr lang="en-GB" sz="2000" dirty="0" smtClean="0">
                <a:solidFill>
                  <a:schemeClr val="accent3"/>
                </a:solidFill>
                <a:ea typeface="Cambria Math"/>
              </a:rPr>
              <a:t>+ e</a:t>
            </a:r>
            <a:r>
              <a:rPr lang="en-GB" sz="2000" baseline="30000" dirty="0" smtClean="0">
                <a:solidFill>
                  <a:schemeClr val="accent3"/>
                </a:solidFill>
                <a:ea typeface="Cambria Math"/>
              </a:rPr>
              <a:t>−</a:t>
            </a:r>
          </a:p>
          <a:p>
            <a:pPr lvl="2"/>
            <a:r>
              <a:rPr lang="en-GB" sz="2000" dirty="0" smtClean="0">
                <a:solidFill>
                  <a:srgbClr val="0070C0"/>
                </a:solidFill>
                <a:ea typeface="Cambria Math"/>
              </a:rPr>
              <a:t>ν + d </a:t>
            </a:r>
            <a:r>
              <a:rPr lang="en-GB" sz="2000" dirty="0" smtClean="0">
                <a:solidFill>
                  <a:srgbClr val="0070C0"/>
                </a:solidFill>
                <a:latin typeface="Cambria Math"/>
                <a:ea typeface="Cambria Math"/>
              </a:rPr>
              <a:t>→</a:t>
            </a:r>
            <a:r>
              <a:rPr lang="en-GB" sz="2000" dirty="0" smtClean="0">
                <a:solidFill>
                  <a:srgbClr val="0070C0"/>
                </a:solidFill>
                <a:ea typeface="Cambria Math"/>
              </a:rPr>
              <a:t> p + </a:t>
            </a:r>
            <a:r>
              <a:rPr lang="en-GB" sz="2000" dirty="0" smtClean="0">
                <a:solidFill>
                  <a:srgbClr val="0070C0"/>
                </a:solidFill>
                <a:ea typeface="Cambria Math"/>
              </a:rPr>
              <a:t>n </a:t>
            </a:r>
            <a:r>
              <a:rPr lang="en-GB" sz="2000" dirty="0" smtClean="0">
                <a:solidFill>
                  <a:srgbClr val="0070C0"/>
                </a:solidFill>
                <a:ea typeface="Cambria Math"/>
              </a:rPr>
              <a:t>+ </a:t>
            </a:r>
            <a:r>
              <a:rPr lang="el-GR" sz="2000" dirty="0" smtClean="0">
                <a:solidFill>
                  <a:srgbClr val="0070C0"/>
                </a:solidFill>
                <a:ea typeface="Cambria Math"/>
              </a:rPr>
              <a:t>ν</a:t>
            </a:r>
            <a:endParaRPr lang="en-GB" sz="2000" dirty="0" smtClean="0">
              <a:solidFill>
                <a:srgbClr val="0070C0"/>
              </a:solidFill>
              <a:ea typeface="Cambria Math"/>
            </a:endParaRPr>
          </a:p>
          <a:p>
            <a:pPr lvl="2"/>
            <a:r>
              <a:rPr lang="el-GR" sz="2000" dirty="0" smtClean="0">
                <a:solidFill>
                  <a:srgbClr val="00B050"/>
                </a:solidFill>
                <a:ea typeface="Cambria Math"/>
              </a:rPr>
              <a:t>ν</a:t>
            </a:r>
            <a:r>
              <a:rPr lang="en-GB" sz="2000" dirty="0" smtClean="0">
                <a:solidFill>
                  <a:srgbClr val="00B050"/>
                </a:solidFill>
                <a:ea typeface="Cambria Math"/>
              </a:rPr>
              <a:t> + e</a:t>
            </a:r>
            <a:r>
              <a:rPr lang="en-GB" sz="2000" baseline="30000" dirty="0" smtClean="0">
                <a:solidFill>
                  <a:srgbClr val="00B050"/>
                </a:solidFill>
                <a:ea typeface="Cambria Math"/>
              </a:rPr>
              <a:t>−</a:t>
            </a:r>
            <a:r>
              <a:rPr lang="en-GB" sz="2000" dirty="0" smtClean="0">
                <a:solidFill>
                  <a:srgbClr val="00B050"/>
                </a:solidFill>
                <a:ea typeface="Cambria Math"/>
              </a:rPr>
              <a:t> </a:t>
            </a:r>
            <a:r>
              <a:rPr lang="en-GB" sz="2000" dirty="0" smtClean="0">
                <a:solidFill>
                  <a:srgbClr val="00B050"/>
                </a:solidFill>
                <a:latin typeface="Cambria Math"/>
                <a:ea typeface="Cambria Math"/>
              </a:rPr>
              <a:t>→</a:t>
            </a:r>
            <a:r>
              <a:rPr lang="en-GB" sz="2000" dirty="0" smtClean="0">
                <a:solidFill>
                  <a:srgbClr val="00B050"/>
                </a:solidFill>
                <a:ea typeface="Cambria Math"/>
              </a:rPr>
              <a:t> </a:t>
            </a:r>
            <a:r>
              <a:rPr lang="el-GR" sz="2000" dirty="0" smtClean="0">
                <a:solidFill>
                  <a:srgbClr val="00B050"/>
                </a:solidFill>
                <a:ea typeface="Cambria Math"/>
              </a:rPr>
              <a:t>ν</a:t>
            </a:r>
            <a:r>
              <a:rPr lang="en-GB" sz="2000" dirty="0" smtClean="0">
                <a:solidFill>
                  <a:srgbClr val="00B050"/>
                </a:solidFill>
                <a:ea typeface="Cambria Math"/>
              </a:rPr>
              <a:t> + e</a:t>
            </a:r>
            <a:r>
              <a:rPr lang="en-GB" sz="2000" baseline="30000" dirty="0" smtClean="0">
                <a:solidFill>
                  <a:srgbClr val="00B050"/>
                </a:solidFill>
                <a:ea typeface="Cambria Math"/>
              </a:rPr>
              <a:t>−</a:t>
            </a:r>
            <a:r>
              <a:rPr lang="en-GB" sz="2000" dirty="0" smtClean="0">
                <a:solidFill>
                  <a:srgbClr val="00B050"/>
                </a:solidFill>
                <a:ea typeface="Cambria Math"/>
              </a:rPr>
              <a:t> </a:t>
            </a:r>
            <a:endParaRPr lang="en-GB" sz="2000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3772" y="188641"/>
            <a:ext cx="3644653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sno_neutrino_rate.gif"/>
          <p:cNvPicPr>
            <a:picLocks noChangeAspect="1"/>
          </p:cNvPicPr>
          <p:nvPr/>
        </p:nvPicPr>
        <p:blipFill>
          <a:blip r:embed="rId4" cstate="print"/>
          <a:srcRect r="6781"/>
          <a:stretch>
            <a:fillRect/>
          </a:stretch>
        </p:blipFill>
        <p:spPr>
          <a:xfrm>
            <a:off x="4718935" y="3212976"/>
            <a:ext cx="3960440" cy="3019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Supernova Neutrinos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186808" cy="5069160"/>
          </a:xfrm>
        </p:spPr>
        <p:txBody>
          <a:bodyPr/>
          <a:lstStyle/>
          <a:p>
            <a:r>
              <a:rPr lang="en-GB" sz="2200" dirty="0" smtClean="0"/>
              <a:t>SN1987A in the Large </a:t>
            </a:r>
            <a:r>
              <a:rPr lang="en-GB" sz="2200" dirty="0" err="1" smtClean="0"/>
              <a:t>Magellanic</a:t>
            </a:r>
            <a:r>
              <a:rPr lang="en-GB" sz="2200" dirty="0" smtClean="0"/>
              <a:t> Cloud was the first naked-eye SN for nearly 400 years</a:t>
            </a:r>
          </a:p>
          <a:p>
            <a:pPr lvl="1"/>
            <a:r>
              <a:rPr lang="en-GB" dirty="0" smtClean="0"/>
              <a:t>distance about 160000 </a:t>
            </a:r>
            <a:r>
              <a:rPr lang="en-GB" dirty="0" err="1" smtClean="0"/>
              <a:t>ly</a:t>
            </a:r>
            <a:endParaRPr lang="en-GB" dirty="0" smtClean="0"/>
          </a:p>
          <a:p>
            <a:r>
              <a:rPr lang="en-GB" sz="2200" dirty="0" smtClean="0"/>
              <a:t>About 20 neutrinos were detected by the water Cherenkov experiments </a:t>
            </a:r>
            <a:r>
              <a:rPr lang="en-GB" sz="2200" dirty="0" err="1" smtClean="0"/>
              <a:t>Kamiokande</a:t>
            </a:r>
            <a:r>
              <a:rPr lang="en-GB" sz="2200" dirty="0" smtClean="0"/>
              <a:t> and IMB</a:t>
            </a:r>
          </a:p>
          <a:p>
            <a:pPr lvl="1"/>
            <a:r>
              <a:rPr lang="en-GB" dirty="0" smtClean="0"/>
              <a:t>both of which had actually been designed to search for proton decay</a:t>
            </a:r>
          </a:p>
          <a:p>
            <a:r>
              <a:rPr lang="en-GB" sz="2200" dirty="0" smtClean="0"/>
              <a:t>Confirmed that about 99% of the energy of a core-collapse </a:t>
            </a:r>
            <a:br>
              <a:rPr lang="en-GB" sz="2200" dirty="0" smtClean="0"/>
            </a:br>
            <a:r>
              <a:rPr lang="en-GB" sz="2200" dirty="0" smtClean="0"/>
              <a:t>SN is in neutrinos not light</a:t>
            </a:r>
            <a:endParaRPr lang="en-GB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8864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212976"/>
            <a:ext cx="33337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5344" y="3215323"/>
            <a:ext cx="3789326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</a:t>
            </a:r>
            <a:r>
              <a:rPr lang="en-GB" dirty="0" err="1" smtClean="0"/>
              <a:t>Astroparticle</a:t>
            </a:r>
            <a:r>
              <a:rPr lang="en-GB" dirty="0" smtClean="0"/>
              <a:t> Physics?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Astrophysical Accelerators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6249" y="98487"/>
            <a:ext cx="3424436" cy="342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7848872" cy="525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High-Energy Neutrinos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3629000"/>
          </a:xfrm>
          <a:solidFill>
            <a:schemeClr val="accent6">
              <a:lumMod val="50000"/>
              <a:alpha val="55000"/>
            </a:schemeClr>
          </a:solidFill>
        </p:spPr>
        <p:txBody>
          <a:bodyPr/>
          <a:lstStyle/>
          <a:p>
            <a:r>
              <a:rPr lang="en-GB" dirty="0" smtClean="0">
                <a:solidFill>
                  <a:schemeClr val="bg2"/>
                </a:solidFill>
              </a:rPr>
              <a:t>Neutrino water </a:t>
            </a:r>
            <a:r>
              <a:rPr lang="en-GB" dirty="0" err="1" smtClean="0">
                <a:solidFill>
                  <a:schemeClr val="bg2"/>
                </a:solidFill>
              </a:rPr>
              <a:t>Cherenkovs</a:t>
            </a:r>
            <a:r>
              <a:rPr lang="en-GB" dirty="0" smtClean="0">
                <a:solidFill>
                  <a:schemeClr val="bg2"/>
                </a:solidFill>
              </a:rPr>
              <a:t> are getting bigger!</a:t>
            </a:r>
          </a:p>
          <a:p>
            <a:pPr lvl="1"/>
            <a:r>
              <a:rPr lang="en-GB" dirty="0" smtClean="0">
                <a:solidFill>
                  <a:schemeClr val="accent4"/>
                </a:solidFill>
              </a:rPr>
              <a:t>but for high-energy neutrinos need a still larger detector, owing to low rate</a:t>
            </a:r>
          </a:p>
          <a:p>
            <a:r>
              <a:rPr lang="en-GB" dirty="0" smtClean="0">
                <a:solidFill>
                  <a:schemeClr val="bg2"/>
                </a:solidFill>
              </a:rPr>
              <a:t>Building big enough underground tank not really practical</a:t>
            </a:r>
          </a:p>
          <a:p>
            <a:pPr lvl="1"/>
            <a:r>
              <a:rPr lang="en-GB" dirty="0" smtClean="0">
                <a:solidFill>
                  <a:schemeClr val="accent4"/>
                </a:solidFill>
              </a:rPr>
              <a:t>we need about 1 km</a:t>
            </a:r>
            <a:r>
              <a:rPr lang="en-GB" baseline="30000" dirty="0" smtClean="0">
                <a:solidFill>
                  <a:schemeClr val="accent4"/>
                </a:solidFill>
              </a:rPr>
              <a:t>3</a:t>
            </a:r>
            <a:endParaRPr lang="en-GB" dirty="0" smtClean="0">
              <a:solidFill>
                <a:schemeClr val="accent4"/>
              </a:solidFill>
            </a:endParaRPr>
          </a:p>
          <a:p>
            <a:r>
              <a:rPr lang="en-GB" dirty="0" smtClean="0">
                <a:solidFill>
                  <a:schemeClr val="bg2"/>
                </a:solidFill>
              </a:rPr>
              <a:t>therefore use natural water instead</a:t>
            </a:r>
          </a:p>
          <a:p>
            <a:pPr lvl="1"/>
            <a:r>
              <a:rPr lang="en-GB" dirty="0" smtClean="0">
                <a:solidFill>
                  <a:schemeClr val="accent4"/>
                </a:solidFill>
              </a:rPr>
              <a:t>lake, ocean, ice-cap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High-Energy Neutrino Detectors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5" name="Content Placeholder 7" descr="baikal-titel-animation-eng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429000"/>
            <a:ext cx="6334125" cy="32385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628800"/>
            <a:ext cx="420052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700808"/>
            <a:ext cx="3297555" cy="494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12115"/>
          <a:stretch>
            <a:fillRect/>
          </a:stretch>
        </p:blipFill>
        <p:spPr bwMode="auto">
          <a:xfrm>
            <a:off x="2843808" y="1412776"/>
            <a:ext cx="522352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/>
          <a:srcRect l="17010" r="30071"/>
          <a:stretch>
            <a:fillRect/>
          </a:stretch>
        </p:blipFill>
        <p:spPr bwMode="auto">
          <a:xfrm>
            <a:off x="899592" y="1844824"/>
            <a:ext cx="2016224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Dark Matter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548680"/>
            <a:ext cx="48768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Dark Matter: </a:t>
            </a:r>
            <a:br>
              <a:rPr lang="en-GB" dirty="0" smtClean="0"/>
            </a:br>
            <a:r>
              <a:rPr lang="en-GB" dirty="0" smtClean="0"/>
              <a:t>The Astrophysical Evidence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GB" sz="2200" dirty="0" smtClean="0"/>
              <a:t>Spiral galaxy rotation</a:t>
            </a:r>
          </a:p>
          <a:p>
            <a:pPr lvl="1"/>
            <a:r>
              <a:rPr lang="en-GB" sz="2000" dirty="0" smtClean="0"/>
              <a:t>too fast, too constant</a:t>
            </a:r>
          </a:p>
          <a:p>
            <a:r>
              <a:rPr lang="en-GB" sz="2200" dirty="0" smtClean="0"/>
              <a:t>Clusters of galaxies</a:t>
            </a:r>
          </a:p>
          <a:p>
            <a:pPr lvl="1"/>
            <a:r>
              <a:rPr lang="en-GB" sz="2000" dirty="0" smtClean="0"/>
              <a:t>galaxies move too fast</a:t>
            </a:r>
          </a:p>
          <a:p>
            <a:pPr lvl="1"/>
            <a:r>
              <a:rPr lang="en-GB" sz="2000" dirty="0" smtClean="0"/>
              <a:t>masses calculated from</a:t>
            </a:r>
            <a:br>
              <a:rPr lang="en-GB" sz="2000" dirty="0" smtClean="0"/>
            </a:br>
            <a:r>
              <a:rPr lang="en-GB" sz="2000" dirty="0" smtClean="0"/>
              <a:t>x-ray emitting gas</a:t>
            </a:r>
            <a:br>
              <a:rPr lang="en-GB" sz="2000" dirty="0" smtClean="0"/>
            </a:br>
            <a:r>
              <a:rPr lang="en-GB" sz="2000" dirty="0" smtClean="0"/>
              <a:t>(</a:t>
            </a:r>
            <a:r>
              <a:rPr lang="en-GB" sz="2000" dirty="0" err="1" smtClean="0"/>
              <a:t>intracluster</a:t>
            </a:r>
            <a:r>
              <a:rPr lang="en-GB" sz="2000" dirty="0" smtClean="0"/>
              <a:t> medium)</a:t>
            </a:r>
            <a:br>
              <a:rPr lang="en-GB" sz="2000" dirty="0" smtClean="0"/>
            </a:br>
            <a:r>
              <a:rPr lang="en-GB" sz="2000" dirty="0" smtClean="0"/>
              <a:t>are too high</a:t>
            </a:r>
          </a:p>
          <a:p>
            <a:pPr lvl="1"/>
            <a:r>
              <a:rPr lang="en-GB" sz="2000" dirty="0" smtClean="0"/>
              <a:t>gravitational </a:t>
            </a:r>
            <a:r>
              <a:rPr lang="en-GB" sz="2000" dirty="0" err="1" smtClean="0"/>
              <a:t>lensing</a:t>
            </a:r>
            <a:r>
              <a:rPr lang="en-GB" sz="2000" dirty="0" smtClean="0"/>
              <a:t> maps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801493"/>
            <a:ext cx="4572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t="8059" b="19346"/>
          <a:stretch>
            <a:fillRect/>
          </a:stretch>
        </p:blipFill>
        <p:spPr bwMode="auto">
          <a:xfrm>
            <a:off x="5701289" y="51516"/>
            <a:ext cx="321716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060848"/>
            <a:ext cx="3651885" cy="354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t="11454"/>
          <a:stretch>
            <a:fillRect/>
          </a:stretch>
        </p:blipFill>
        <p:spPr bwMode="auto">
          <a:xfrm>
            <a:off x="1514865" y="4816310"/>
            <a:ext cx="2857500" cy="200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423308"/>
            <a:ext cx="345638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Dark Matter:</a:t>
            </a:r>
            <a:br>
              <a:rPr lang="en-GB" dirty="0" smtClean="0"/>
            </a:br>
            <a:r>
              <a:rPr lang="en-GB" dirty="0" smtClean="0"/>
              <a:t>The Cosmological Evidence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050904" cy="4873752"/>
          </a:xfrm>
        </p:spPr>
        <p:txBody>
          <a:bodyPr/>
          <a:lstStyle/>
          <a:p>
            <a:r>
              <a:rPr lang="en-GB" dirty="0" smtClean="0"/>
              <a:t>Abundance of </a:t>
            </a:r>
            <a:r>
              <a:rPr lang="en-GB" baseline="30000" dirty="0" smtClean="0"/>
              <a:t>2</a:t>
            </a:r>
            <a:r>
              <a:rPr lang="en-GB" dirty="0" smtClean="0"/>
              <a:t>H and </a:t>
            </a:r>
            <a:r>
              <a:rPr lang="en-GB" baseline="30000" dirty="0" smtClean="0"/>
              <a:t>4</a:t>
            </a:r>
            <a:r>
              <a:rPr lang="en-GB" dirty="0" smtClean="0"/>
              <a:t>He indicates that normal atomic matter accounts for about 4% of critical density</a:t>
            </a:r>
          </a:p>
          <a:p>
            <a:pPr lvl="1"/>
            <a:r>
              <a:rPr lang="en-GB" dirty="0" smtClean="0"/>
              <a:t>Galaxy cluster measurements require that gravitating mass amount to about 25% of critical density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609" y="3853252"/>
            <a:ext cx="4104456" cy="2966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0" y="5805264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tx2"/>
                </a:solidFill>
                <a:latin typeface="Calibri" pitchFamily="34" charset="0"/>
              </a:rPr>
              <a:t>Dynamics of dark matter suggest that it is weakly interacting (</a:t>
            </a:r>
            <a:r>
              <a:rPr lang="en-GB" sz="2000" dirty="0" err="1" smtClean="0">
                <a:solidFill>
                  <a:schemeClr val="tx2"/>
                </a:solidFill>
                <a:latin typeface="Calibri" pitchFamily="34" charset="0"/>
              </a:rPr>
              <a:t>collisionless</a:t>
            </a:r>
            <a:r>
              <a:rPr lang="en-GB" sz="2000" dirty="0" smtClean="0">
                <a:solidFill>
                  <a:schemeClr val="tx2"/>
                </a:solidFill>
                <a:latin typeface="Calibri" pitchFamily="34" charset="0"/>
              </a:rPr>
              <a:t>)</a:t>
            </a:r>
            <a:endParaRPr lang="en-GB" sz="2000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Dark Matter:</a:t>
            </a:r>
            <a:br>
              <a:rPr lang="en-GB" dirty="0" smtClean="0"/>
            </a:br>
            <a:r>
              <a:rPr lang="en-GB" dirty="0" smtClean="0"/>
              <a:t>The Cosmological Evidence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Cosmic microwave background and </a:t>
            </a:r>
            <a:br>
              <a:rPr lang="en-GB" dirty="0" smtClean="0"/>
            </a:br>
            <a:r>
              <a:rPr lang="en-GB" dirty="0" smtClean="0"/>
              <a:t>large-scale distribution of galaxies </a:t>
            </a:r>
            <a:br>
              <a:rPr lang="en-GB" dirty="0" smtClean="0"/>
            </a:br>
            <a:r>
              <a:rPr lang="en-GB" dirty="0" smtClean="0"/>
              <a:t>favour </a:t>
            </a:r>
            <a:r>
              <a:rPr lang="en-GB" b="1" dirty="0" err="1" smtClean="0"/>
              <a:t>nonbaryonic</a:t>
            </a:r>
            <a:r>
              <a:rPr lang="en-GB" b="1" dirty="0" smtClean="0"/>
              <a:t> cold dark matter</a:t>
            </a:r>
          </a:p>
          <a:p>
            <a:pPr lvl="1"/>
            <a:r>
              <a:rPr lang="en-GB" b="1" dirty="0" err="1" smtClean="0"/>
              <a:t>nonbaryonic</a:t>
            </a:r>
            <a:r>
              <a:rPr lang="en-GB" dirty="0" smtClean="0"/>
              <a:t>—not ordinary atoms</a:t>
            </a:r>
          </a:p>
          <a:p>
            <a:pPr lvl="1"/>
            <a:r>
              <a:rPr lang="en-GB" b="1" dirty="0" smtClean="0"/>
              <a:t>cold</a:t>
            </a:r>
            <a:r>
              <a:rPr lang="en-GB" dirty="0" smtClean="0"/>
              <a:t>—not rapidly moving when galaxies </a:t>
            </a:r>
            <a:br>
              <a:rPr lang="en-GB" dirty="0" smtClean="0"/>
            </a:br>
            <a:r>
              <a:rPr lang="en-GB" dirty="0" smtClean="0"/>
              <a:t>form </a:t>
            </a:r>
          </a:p>
          <a:p>
            <a:r>
              <a:rPr lang="en-GB" dirty="0" smtClean="0"/>
              <a:t>Therefore require a candidate which is</a:t>
            </a:r>
          </a:p>
          <a:p>
            <a:pPr lvl="1"/>
            <a:r>
              <a:rPr lang="en-GB" dirty="0" smtClean="0"/>
              <a:t>stable (universe is 13.7 </a:t>
            </a:r>
            <a:r>
              <a:rPr lang="en-GB" dirty="0" err="1" smtClean="0"/>
              <a:t>Gyr</a:t>
            </a:r>
            <a:r>
              <a:rPr lang="en-GB" dirty="0" smtClean="0"/>
              <a:t> old)</a:t>
            </a:r>
          </a:p>
          <a:p>
            <a:pPr lvl="1"/>
            <a:r>
              <a:rPr lang="en-GB" dirty="0" smtClean="0"/>
              <a:t>uncharged (must not interact with light)</a:t>
            </a:r>
          </a:p>
          <a:p>
            <a:pPr lvl="1"/>
            <a:r>
              <a:rPr lang="en-GB" dirty="0" err="1" smtClean="0"/>
              <a:t>nonrelativistic</a:t>
            </a:r>
            <a:r>
              <a:rPr lang="en-GB" dirty="0" smtClean="0"/>
              <a:t> in the early universe (either relatively massive, or produced in some unusual way)</a:t>
            </a:r>
          </a:p>
          <a:p>
            <a:r>
              <a:rPr lang="en-GB" dirty="0" smtClean="0"/>
              <a:t>No such candidate in Standard Model particle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44624"/>
            <a:ext cx="30480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Dark Matter Candidates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4581128"/>
            <a:ext cx="7467600" cy="1892824"/>
          </a:xfrm>
        </p:spPr>
        <p:txBody>
          <a:bodyPr>
            <a:normAutofit/>
          </a:bodyPr>
          <a:lstStyle/>
          <a:p>
            <a:r>
              <a:rPr lang="en-GB" sz="2200" dirty="0" smtClean="0"/>
              <a:t>Actually quite a number of suitable candidates motivated by pre-existing theoretical problems in particle physics</a:t>
            </a:r>
          </a:p>
          <a:p>
            <a:pPr lvl="1"/>
            <a:r>
              <a:rPr lang="en-GB" sz="2000" dirty="0" smtClean="0"/>
              <a:t>this is not an “ad hoc” patch-up</a:t>
            </a:r>
          </a:p>
          <a:p>
            <a:r>
              <a:rPr lang="en-GB" sz="2200" dirty="0" smtClean="0"/>
              <a:t>Most popular candidates are WIMPs and </a:t>
            </a:r>
            <a:r>
              <a:rPr lang="en-GB" sz="2200" dirty="0" err="1" smtClean="0"/>
              <a:t>axions</a:t>
            </a:r>
            <a:endParaRPr lang="en-GB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8568952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436096" y="1196752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2"/>
                </a:solidFill>
                <a:latin typeface="Calibri" pitchFamily="34" charset="0"/>
              </a:rPr>
              <a:t>Jonathan </a:t>
            </a:r>
            <a:r>
              <a:rPr lang="en-GB" sz="1600" dirty="0" err="1" smtClean="0">
                <a:solidFill>
                  <a:schemeClr val="tx2"/>
                </a:solidFill>
                <a:latin typeface="Calibri" pitchFamily="34" charset="0"/>
              </a:rPr>
              <a:t>Feng</a:t>
            </a:r>
            <a:r>
              <a:rPr lang="en-GB" sz="1600" dirty="0" smtClean="0">
                <a:solidFill>
                  <a:schemeClr val="tx2"/>
                </a:solidFill>
                <a:latin typeface="Calibri" pitchFamily="34" charset="0"/>
              </a:rPr>
              <a:t>, </a:t>
            </a:r>
            <a:r>
              <a:rPr lang="en-GB" sz="1600" i="1" dirty="0" smtClean="0">
                <a:solidFill>
                  <a:schemeClr val="tx2"/>
                </a:solidFill>
                <a:latin typeface="Calibri" pitchFamily="34" charset="0"/>
              </a:rPr>
              <a:t>ARAA </a:t>
            </a:r>
            <a:r>
              <a:rPr lang="en-GB" sz="1600" b="1" dirty="0" smtClean="0">
                <a:solidFill>
                  <a:schemeClr val="tx2"/>
                </a:solidFill>
                <a:latin typeface="Calibri" pitchFamily="34" charset="0"/>
              </a:rPr>
              <a:t>48</a:t>
            </a:r>
            <a:r>
              <a:rPr lang="en-GB" sz="1600" dirty="0" smtClean="0">
                <a:solidFill>
                  <a:schemeClr val="tx2"/>
                </a:solidFill>
                <a:latin typeface="Calibri" pitchFamily="34" charset="0"/>
              </a:rPr>
              <a:t> (2010) 495</a:t>
            </a:r>
            <a:endParaRPr lang="en-GB" sz="1600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alibri" pitchFamily="34" charset="0"/>
              </a:rPr>
              <a:t>WIMPs and </a:t>
            </a:r>
            <a:r>
              <a:rPr lang="en-GB" dirty="0" err="1" smtClean="0">
                <a:latin typeface="Calibri" pitchFamily="34" charset="0"/>
              </a:rPr>
              <a:t>Axions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GB" b="1" dirty="0" smtClean="0"/>
              <a:t>W</a:t>
            </a:r>
            <a:r>
              <a:rPr lang="en-GB" dirty="0" smtClean="0"/>
              <a:t>eakly </a:t>
            </a:r>
            <a:r>
              <a:rPr lang="en-GB" b="1" dirty="0" smtClean="0"/>
              <a:t>I</a:t>
            </a:r>
            <a:r>
              <a:rPr lang="en-GB" dirty="0" smtClean="0"/>
              <a:t>nteracting </a:t>
            </a:r>
            <a:r>
              <a:rPr lang="en-GB" b="1" dirty="0" smtClean="0"/>
              <a:t>M</a:t>
            </a:r>
            <a:r>
              <a:rPr lang="en-GB" dirty="0" smtClean="0"/>
              <a:t>assive </a:t>
            </a:r>
            <a:r>
              <a:rPr lang="en-GB" b="1" dirty="0" smtClean="0"/>
              <a:t>P</a:t>
            </a:r>
            <a:r>
              <a:rPr lang="en-GB" dirty="0" smtClean="0"/>
              <a:t>articles</a:t>
            </a:r>
          </a:p>
          <a:p>
            <a:pPr lvl="1"/>
            <a:r>
              <a:rPr lang="en-GB" dirty="0" smtClean="0"/>
              <a:t>usually assumed to result from </a:t>
            </a:r>
            <a:r>
              <a:rPr lang="en-GB" b="1" dirty="0" err="1" smtClean="0"/>
              <a:t>supersymmetry</a:t>
            </a:r>
            <a:endParaRPr lang="en-GB" b="1" dirty="0" smtClean="0"/>
          </a:p>
          <a:p>
            <a:pPr lvl="2"/>
            <a:r>
              <a:rPr lang="en-GB" dirty="0" smtClean="0"/>
              <a:t>popular extension to Standard Model</a:t>
            </a:r>
          </a:p>
          <a:p>
            <a:pPr lvl="2"/>
            <a:r>
              <a:rPr lang="en-GB" dirty="0" smtClean="0"/>
              <a:t>discoverable at LHC</a:t>
            </a:r>
          </a:p>
          <a:p>
            <a:pPr lvl="1"/>
            <a:r>
              <a:rPr lang="en-GB" dirty="0" smtClean="0"/>
              <a:t>fairly massive (10s to 100s of proton masses)</a:t>
            </a:r>
          </a:p>
          <a:p>
            <a:pPr lvl="1"/>
            <a:r>
              <a:rPr lang="en-GB" dirty="0" smtClean="0"/>
              <a:t>detected by nuclear recoil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 smtClean="0"/>
              <a:t>Result from attempts to explain why strong  interaction is mirror-symmetric</a:t>
            </a:r>
          </a:p>
          <a:p>
            <a:pPr lvl="1"/>
            <a:r>
              <a:rPr lang="en-GB" dirty="0" smtClean="0"/>
              <a:t>extremely light (</a:t>
            </a:r>
            <a:r>
              <a:rPr lang="el-GR" dirty="0" smtClean="0"/>
              <a:t>μ</a:t>
            </a:r>
            <a:r>
              <a:rPr lang="en-GB" dirty="0" err="1" smtClean="0"/>
              <a:t>eV</a:t>
            </a:r>
            <a:r>
              <a:rPr lang="en-GB" dirty="0" smtClean="0"/>
              <a:t> to </a:t>
            </a:r>
            <a:r>
              <a:rPr lang="en-GB" dirty="0" err="1" smtClean="0"/>
              <a:t>meV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detected by resonant conversion to photon in magnetic field</a:t>
            </a:r>
          </a:p>
          <a:p>
            <a:pPr lvl="2"/>
            <a:r>
              <a:rPr lang="en-GB" dirty="0" smtClean="0"/>
              <a:t>not discoverable at LHC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GB" dirty="0" smtClean="0"/>
              <a:t>WIMPs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err="1" smtClean="0"/>
              <a:t>Axions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53" name="Picture 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365104"/>
            <a:ext cx="1400745" cy="115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alibri" pitchFamily="34" charset="0"/>
              </a:rPr>
              <a:t>Direct Detection of WIMPS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28</a:t>
            </a:fld>
            <a:endParaRPr lang="en-GB"/>
          </a:p>
        </p:txBody>
      </p:sp>
      <p:grpSp>
        <p:nvGrpSpPr>
          <p:cNvPr id="3" name="Group 52"/>
          <p:cNvGrpSpPr/>
          <p:nvPr/>
        </p:nvGrpSpPr>
        <p:grpSpPr>
          <a:xfrm>
            <a:off x="2267744" y="1556792"/>
            <a:ext cx="4320000" cy="3744000"/>
            <a:chOff x="2195736" y="1916832"/>
            <a:chExt cx="4320000" cy="3744000"/>
          </a:xfrm>
        </p:grpSpPr>
        <p:pic>
          <p:nvPicPr>
            <p:cNvPr id="47146" name="Picture 42"/>
            <p:cNvPicPr>
              <a:picLocks noChangeAspect="1" noChangeArrowheads="1"/>
            </p:cNvPicPr>
            <p:nvPr/>
          </p:nvPicPr>
          <p:blipFill>
            <a:blip r:embed="rId3" cstate="print"/>
            <a:srcRect l="22700" t="15000" r="19550" b="9401"/>
            <a:stretch>
              <a:fillRect/>
            </a:stretch>
          </p:blipFill>
          <p:spPr bwMode="auto">
            <a:xfrm>
              <a:off x="5076056" y="2348880"/>
              <a:ext cx="1173464" cy="115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Isosceles Triangle 44"/>
            <p:cNvSpPr/>
            <p:nvPr/>
          </p:nvSpPr>
          <p:spPr>
            <a:xfrm>
              <a:off x="2195736" y="1916832"/>
              <a:ext cx="4320000" cy="3744000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" name="Group 2"/>
            <p:cNvGrpSpPr>
              <a:grpSpLocks noChangeAspect="1"/>
            </p:cNvGrpSpPr>
            <p:nvPr/>
          </p:nvGrpSpPr>
          <p:grpSpPr bwMode="auto">
            <a:xfrm>
              <a:off x="3563888" y="3501008"/>
              <a:ext cx="1703705" cy="1492250"/>
              <a:chOff x="1602" y="1572"/>
              <a:chExt cx="6708" cy="5875"/>
            </a:xfrm>
          </p:grpSpPr>
          <p:sp>
            <p:nvSpPr>
              <p:cNvPr id="47107" name="Oval 3"/>
              <p:cNvSpPr>
                <a:spLocks noChangeArrowheads="1"/>
              </p:cNvSpPr>
              <p:nvPr/>
            </p:nvSpPr>
            <p:spPr bwMode="auto">
              <a:xfrm>
                <a:off x="1602" y="1572"/>
                <a:ext cx="1134" cy="1134"/>
              </a:xfrm>
              <a:prstGeom prst="ellipse">
                <a:avLst/>
              </a:prstGeom>
              <a:gradFill rotWithShape="0">
                <a:gsLst>
                  <a:gs pos="0">
                    <a:srgbClr val="4F81BD"/>
                  </a:gs>
                  <a:gs pos="100000">
                    <a:srgbClr val="4F81BD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6" name="Group 4"/>
              <p:cNvGrpSpPr>
                <a:grpSpLocks/>
              </p:cNvGrpSpPr>
              <p:nvPr/>
            </p:nvGrpSpPr>
            <p:grpSpPr bwMode="auto">
              <a:xfrm>
                <a:off x="4245" y="3830"/>
                <a:ext cx="1537" cy="1531"/>
                <a:chOff x="4245" y="3830"/>
                <a:chExt cx="1537" cy="1531"/>
              </a:xfrm>
            </p:grpSpPr>
            <p:sp>
              <p:nvSpPr>
                <p:cNvPr id="47109" name="Oval 5"/>
                <p:cNvSpPr>
                  <a:spLocks noChangeArrowheads="1"/>
                </p:cNvSpPr>
                <p:nvPr/>
              </p:nvSpPr>
              <p:spPr bwMode="auto">
                <a:xfrm>
                  <a:off x="4580" y="3830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10" name="Oval 6"/>
                <p:cNvSpPr>
                  <a:spLocks noChangeArrowheads="1"/>
                </p:cNvSpPr>
                <p:nvPr/>
              </p:nvSpPr>
              <p:spPr bwMode="auto">
                <a:xfrm>
                  <a:off x="4313" y="4101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11" name="Oval 7"/>
                <p:cNvSpPr>
                  <a:spLocks noChangeArrowheads="1"/>
                </p:cNvSpPr>
                <p:nvPr/>
              </p:nvSpPr>
              <p:spPr bwMode="auto">
                <a:xfrm>
                  <a:off x="4431" y="4310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12" name="Oval 8"/>
                <p:cNvSpPr>
                  <a:spLocks noChangeArrowheads="1"/>
                </p:cNvSpPr>
                <p:nvPr/>
              </p:nvSpPr>
              <p:spPr bwMode="auto">
                <a:xfrm>
                  <a:off x="4735" y="4057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13" name="Oval 9"/>
                <p:cNvSpPr>
                  <a:spLocks noChangeArrowheads="1"/>
                </p:cNvSpPr>
                <p:nvPr/>
              </p:nvSpPr>
              <p:spPr bwMode="auto">
                <a:xfrm>
                  <a:off x="4540" y="4357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14" name="Oval 10"/>
                <p:cNvSpPr>
                  <a:spLocks noChangeArrowheads="1"/>
                </p:cNvSpPr>
                <p:nvPr/>
              </p:nvSpPr>
              <p:spPr bwMode="auto">
                <a:xfrm>
                  <a:off x="4739" y="4303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15" name="Oval 11"/>
                <p:cNvSpPr>
                  <a:spLocks noChangeArrowheads="1"/>
                </p:cNvSpPr>
                <p:nvPr/>
              </p:nvSpPr>
              <p:spPr bwMode="auto">
                <a:xfrm>
                  <a:off x="4915" y="3880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16" name="Oval 12"/>
                <p:cNvSpPr>
                  <a:spLocks noChangeArrowheads="1"/>
                </p:cNvSpPr>
                <p:nvPr/>
              </p:nvSpPr>
              <p:spPr bwMode="auto">
                <a:xfrm>
                  <a:off x="4245" y="4398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17" name="Oval 13"/>
                <p:cNvSpPr>
                  <a:spLocks noChangeArrowheads="1"/>
                </p:cNvSpPr>
                <p:nvPr/>
              </p:nvSpPr>
              <p:spPr bwMode="auto">
                <a:xfrm>
                  <a:off x="5215" y="4537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18" name="Oval 14"/>
                <p:cNvSpPr>
                  <a:spLocks noChangeArrowheads="1"/>
                </p:cNvSpPr>
                <p:nvPr/>
              </p:nvSpPr>
              <p:spPr bwMode="auto">
                <a:xfrm>
                  <a:off x="4968" y="4067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19" name="Oval 15"/>
                <p:cNvSpPr>
                  <a:spLocks noChangeArrowheads="1"/>
                </p:cNvSpPr>
                <p:nvPr/>
              </p:nvSpPr>
              <p:spPr bwMode="auto">
                <a:xfrm>
                  <a:off x="5023" y="4679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20" name="Oval 16"/>
                <p:cNvSpPr>
                  <a:spLocks noChangeArrowheads="1"/>
                </p:cNvSpPr>
                <p:nvPr/>
              </p:nvSpPr>
              <p:spPr bwMode="auto">
                <a:xfrm>
                  <a:off x="4447" y="4683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21" name="Oval 17"/>
                <p:cNvSpPr>
                  <a:spLocks noChangeArrowheads="1"/>
                </p:cNvSpPr>
                <p:nvPr/>
              </p:nvSpPr>
              <p:spPr bwMode="auto">
                <a:xfrm>
                  <a:off x="4867" y="4513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22" name="Oval 18"/>
                <p:cNvSpPr>
                  <a:spLocks noChangeArrowheads="1"/>
                </p:cNvSpPr>
                <p:nvPr/>
              </p:nvSpPr>
              <p:spPr bwMode="auto">
                <a:xfrm>
                  <a:off x="4680" y="4794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23" name="Oval 19"/>
                <p:cNvSpPr>
                  <a:spLocks noChangeArrowheads="1"/>
                </p:cNvSpPr>
                <p:nvPr/>
              </p:nvSpPr>
              <p:spPr bwMode="auto">
                <a:xfrm>
                  <a:off x="4350" y="4442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24" name="Oval 20"/>
                <p:cNvSpPr>
                  <a:spLocks noChangeArrowheads="1"/>
                </p:cNvSpPr>
                <p:nvPr/>
              </p:nvSpPr>
              <p:spPr bwMode="auto">
                <a:xfrm>
                  <a:off x="5175" y="4212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cxnSp>
            <p:nvCxnSpPr>
              <p:cNvPr id="47125" name="AutoShape 21"/>
              <p:cNvCxnSpPr>
                <a:cxnSpLocks noChangeShapeType="1"/>
              </p:cNvCxnSpPr>
              <p:nvPr/>
            </p:nvCxnSpPr>
            <p:spPr bwMode="auto">
              <a:xfrm>
                <a:off x="2687" y="2596"/>
                <a:ext cx="1572" cy="1359"/>
              </a:xfrm>
              <a:prstGeom prst="straightConnector1">
                <a:avLst/>
              </a:prstGeom>
              <a:noFill/>
              <a:ln w="76200">
                <a:solidFill>
                  <a:srgbClr val="1F497D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7126" name="AutoShape 22"/>
              <p:cNvCxnSpPr>
                <a:cxnSpLocks noChangeShapeType="1"/>
              </p:cNvCxnSpPr>
              <p:nvPr/>
            </p:nvCxnSpPr>
            <p:spPr bwMode="auto">
              <a:xfrm flipV="1">
                <a:off x="5715" y="3585"/>
                <a:ext cx="1450" cy="497"/>
              </a:xfrm>
              <a:prstGeom prst="straightConnector1">
                <a:avLst/>
              </a:prstGeom>
              <a:noFill/>
              <a:ln w="76200">
                <a:solidFill>
                  <a:srgbClr val="1F497D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47127" name="Oval 23"/>
              <p:cNvSpPr>
                <a:spLocks noChangeArrowheads="1"/>
              </p:cNvSpPr>
              <p:nvPr/>
            </p:nvSpPr>
            <p:spPr bwMode="auto">
              <a:xfrm>
                <a:off x="7176" y="2785"/>
                <a:ext cx="1134" cy="1134"/>
              </a:xfrm>
              <a:prstGeom prst="ellipse">
                <a:avLst/>
              </a:prstGeom>
              <a:gradFill rotWithShape="0">
                <a:gsLst>
                  <a:gs pos="0">
                    <a:srgbClr val="4F81BD"/>
                  </a:gs>
                  <a:gs pos="100000">
                    <a:srgbClr val="4F81BD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128" name="AutoShape 24"/>
              <p:cNvSpPr>
                <a:spLocks noChangeArrowheads="1"/>
              </p:cNvSpPr>
              <p:nvPr/>
            </p:nvSpPr>
            <p:spPr bwMode="auto">
              <a:xfrm rot="2700000">
                <a:off x="5293" y="5212"/>
                <a:ext cx="1116" cy="994"/>
              </a:xfrm>
              <a:prstGeom prst="rightArrow">
                <a:avLst>
                  <a:gd name="adj1" fmla="val 50000"/>
                  <a:gd name="adj2" fmla="val 28068"/>
                </a:avLst>
              </a:prstGeom>
              <a:solidFill>
                <a:srgbClr val="C0504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7" name="Group 25"/>
              <p:cNvGrpSpPr>
                <a:grpSpLocks/>
              </p:cNvGrpSpPr>
              <p:nvPr/>
            </p:nvGrpSpPr>
            <p:grpSpPr bwMode="auto">
              <a:xfrm>
                <a:off x="5996" y="5916"/>
                <a:ext cx="1537" cy="1531"/>
                <a:chOff x="4245" y="3830"/>
                <a:chExt cx="1537" cy="1531"/>
              </a:xfrm>
            </p:grpSpPr>
            <p:sp>
              <p:nvSpPr>
                <p:cNvPr id="47130" name="Oval 26"/>
                <p:cNvSpPr>
                  <a:spLocks noChangeArrowheads="1"/>
                </p:cNvSpPr>
                <p:nvPr/>
              </p:nvSpPr>
              <p:spPr bwMode="auto">
                <a:xfrm>
                  <a:off x="4580" y="3830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31" name="Oval 27"/>
                <p:cNvSpPr>
                  <a:spLocks noChangeArrowheads="1"/>
                </p:cNvSpPr>
                <p:nvPr/>
              </p:nvSpPr>
              <p:spPr bwMode="auto">
                <a:xfrm>
                  <a:off x="4313" y="4101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32" name="Oval 28"/>
                <p:cNvSpPr>
                  <a:spLocks noChangeArrowheads="1"/>
                </p:cNvSpPr>
                <p:nvPr/>
              </p:nvSpPr>
              <p:spPr bwMode="auto">
                <a:xfrm>
                  <a:off x="4431" y="4310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33" name="Oval 29"/>
                <p:cNvSpPr>
                  <a:spLocks noChangeArrowheads="1"/>
                </p:cNvSpPr>
                <p:nvPr/>
              </p:nvSpPr>
              <p:spPr bwMode="auto">
                <a:xfrm>
                  <a:off x="4735" y="4057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34" name="Oval 30"/>
                <p:cNvSpPr>
                  <a:spLocks noChangeArrowheads="1"/>
                </p:cNvSpPr>
                <p:nvPr/>
              </p:nvSpPr>
              <p:spPr bwMode="auto">
                <a:xfrm>
                  <a:off x="4540" y="4357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35" name="Oval 31"/>
                <p:cNvSpPr>
                  <a:spLocks noChangeArrowheads="1"/>
                </p:cNvSpPr>
                <p:nvPr/>
              </p:nvSpPr>
              <p:spPr bwMode="auto">
                <a:xfrm>
                  <a:off x="4739" y="4303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36" name="Oval 32"/>
                <p:cNvSpPr>
                  <a:spLocks noChangeArrowheads="1"/>
                </p:cNvSpPr>
                <p:nvPr/>
              </p:nvSpPr>
              <p:spPr bwMode="auto">
                <a:xfrm>
                  <a:off x="4915" y="3880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37" name="Oval 33"/>
                <p:cNvSpPr>
                  <a:spLocks noChangeArrowheads="1"/>
                </p:cNvSpPr>
                <p:nvPr/>
              </p:nvSpPr>
              <p:spPr bwMode="auto">
                <a:xfrm>
                  <a:off x="4245" y="4398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38" name="Oval 34"/>
                <p:cNvSpPr>
                  <a:spLocks noChangeArrowheads="1"/>
                </p:cNvSpPr>
                <p:nvPr/>
              </p:nvSpPr>
              <p:spPr bwMode="auto">
                <a:xfrm>
                  <a:off x="5215" y="4537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39" name="Oval 35"/>
                <p:cNvSpPr>
                  <a:spLocks noChangeArrowheads="1"/>
                </p:cNvSpPr>
                <p:nvPr/>
              </p:nvSpPr>
              <p:spPr bwMode="auto">
                <a:xfrm>
                  <a:off x="4968" y="4067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40" name="Oval 36"/>
                <p:cNvSpPr>
                  <a:spLocks noChangeArrowheads="1"/>
                </p:cNvSpPr>
                <p:nvPr/>
              </p:nvSpPr>
              <p:spPr bwMode="auto">
                <a:xfrm>
                  <a:off x="5023" y="4679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41" name="Oval 37"/>
                <p:cNvSpPr>
                  <a:spLocks noChangeArrowheads="1"/>
                </p:cNvSpPr>
                <p:nvPr/>
              </p:nvSpPr>
              <p:spPr bwMode="auto">
                <a:xfrm>
                  <a:off x="4447" y="4683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42" name="Oval 38"/>
                <p:cNvSpPr>
                  <a:spLocks noChangeArrowheads="1"/>
                </p:cNvSpPr>
                <p:nvPr/>
              </p:nvSpPr>
              <p:spPr bwMode="auto">
                <a:xfrm>
                  <a:off x="4867" y="4513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43" name="Oval 39"/>
                <p:cNvSpPr>
                  <a:spLocks noChangeArrowheads="1"/>
                </p:cNvSpPr>
                <p:nvPr/>
              </p:nvSpPr>
              <p:spPr bwMode="auto">
                <a:xfrm>
                  <a:off x="4680" y="4794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44" name="Oval 40"/>
                <p:cNvSpPr>
                  <a:spLocks noChangeArrowheads="1"/>
                </p:cNvSpPr>
                <p:nvPr/>
              </p:nvSpPr>
              <p:spPr bwMode="auto">
                <a:xfrm>
                  <a:off x="4350" y="4442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45" name="Oval 41"/>
                <p:cNvSpPr>
                  <a:spLocks noChangeArrowheads="1"/>
                </p:cNvSpPr>
                <p:nvPr/>
              </p:nvSpPr>
              <p:spPr bwMode="auto">
                <a:xfrm>
                  <a:off x="5175" y="4212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sp>
          <p:nvSpPr>
            <p:cNvPr id="46" name="TextBox 45"/>
            <p:cNvSpPr txBox="1"/>
            <p:nvPr/>
          </p:nvSpPr>
          <p:spPr>
            <a:xfrm>
              <a:off x="3918662" y="2314937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latin typeface="Calibri" pitchFamily="34" charset="0"/>
                </a:rPr>
                <a:t>HEAT</a:t>
              </a:r>
              <a:endParaRPr lang="en-GB" b="1" dirty="0">
                <a:latin typeface="Calibri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339752" y="5229200"/>
              <a:ext cx="4032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latin typeface="Calibri" pitchFamily="34" charset="0"/>
                </a:rPr>
                <a:t>SCINTILLATION                        IONISATION</a:t>
              </a:r>
              <a:endParaRPr lang="en-GB" b="1" dirty="0">
                <a:latin typeface="Calibri" pitchFamily="34" charset="0"/>
              </a:endParaRPr>
            </a:p>
          </p:txBody>
        </p:sp>
      </p:grpSp>
      <p:pic>
        <p:nvPicPr>
          <p:cNvPr id="47147" name="Picture 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996952"/>
            <a:ext cx="1857198" cy="1391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48" name="Picture 4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1772816"/>
            <a:ext cx="1224136" cy="1317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49" name="Picture 45"/>
          <p:cNvPicPr>
            <a:picLocks noChangeAspect="1" noChangeArrowheads="1"/>
          </p:cNvPicPr>
          <p:nvPr/>
        </p:nvPicPr>
        <p:blipFill>
          <a:blip r:embed="rId6" cstate="print"/>
          <a:srcRect t="9631" b="11481"/>
          <a:stretch>
            <a:fillRect/>
          </a:stretch>
        </p:blipFill>
        <p:spPr bwMode="auto">
          <a:xfrm>
            <a:off x="3483695" y="5270184"/>
            <a:ext cx="1241871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50" name="Picture 4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5301208"/>
            <a:ext cx="19050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51" name="Picture 4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1428" y="5269605"/>
            <a:ext cx="1143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52" name="Picture 48"/>
          <p:cNvPicPr>
            <a:picLocks noChangeAspect="1" noChangeArrowheads="1"/>
          </p:cNvPicPr>
          <p:nvPr/>
        </p:nvPicPr>
        <p:blipFill>
          <a:blip r:embed="rId9" cstate="print"/>
          <a:srcRect r="53867"/>
          <a:stretch>
            <a:fillRect/>
          </a:stretch>
        </p:blipFill>
        <p:spPr bwMode="auto">
          <a:xfrm>
            <a:off x="6444208" y="5157192"/>
            <a:ext cx="1718121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Box 57"/>
          <p:cNvSpPr txBox="1"/>
          <p:nvPr/>
        </p:nvSpPr>
        <p:spPr>
          <a:xfrm>
            <a:off x="6444208" y="220486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alibri" pitchFamily="34" charset="0"/>
              </a:rPr>
              <a:t>EDELWEISS</a:t>
            </a:r>
          </a:p>
          <a:p>
            <a:r>
              <a:rPr lang="en-GB" dirty="0" smtClean="0">
                <a:latin typeface="Calibri" pitchFamily="34" charset="0"/>
              </a:rPr>
              <a:t>CDMS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732240" y="479715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alibri" pitchFamily="34" charset="0"/>
              </a:rPr>
              <a:t>DRIFT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491880" y="6488668"/>
            <a:ext cx="229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alibri" pitchFamily="34" charset="0"/>
              </a:rPr>
              <a:t>ZEPLIN III  </a:t>
            </a:r>
            <a:r>
              <a:rPr lang="en-GB" dirty="0" smtClean="0">
                <a:solidFill>
                  <a:schemeClr val="bg1"/>
                </a:solidFill>
                <a:latin typeface="Calibri" pitchFamily="34" charset="0"/>
              </a:rPr>
              <a:t>XENON-100</a:t>
            </a:r>
            <a:endParaRPr lang="en-GB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79512" y="3933056"/>
            <a:ext cx="1431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alibri" pitchFamily="34" charset="0"/>
              </a:rPr>
              <a:t>DAMA/LIBRA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71600" y="648866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alibri" pitchFamily="34" charset="0"/>
              </a:rPr>
              <a:t>XMASS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475656" y="220486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alibri" pitchFamily="34" charset="0"/>
              </a:rPr>
              <a:t>CRESST-II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220072" y="620688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alibri" pitchFamily="34" charset="0"/>
              </a:rPr>
              <a:t>Basic principle: WIMP scatters elastically from nucleus; experiment detects nuclear recoil</a:t>
            </a:r>
            <a:endParaRPr lang="en-GB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Non-Direct Detection of WIMPs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931224" cy="4873752"/>
          </a:xfrm>
        </p:spPr>
        <p:txBody>
          <a:bodyPr/>
          <a:lstStyle/>
          <a:p>
            <a:r>
              <a:rPr lang="en-GB" dirty="0" err="1" smtClean="0"/>
              <a:t>Supersymmetric</a:t>
            </a:r>
            <a:r>
              <a:rPr lang="en-GB" dirty="0" smtClean="0"/>
              <a:t> WIMPs are their own antiparticles—they can annihilate into particle-antiparticle pairs</a:t>
            </a:r>
          </a:p>
          <a:p>
            <a:pPr lvl="1"/>
            <a:r>
              <a:rPr lang="en-GB" dirty="0" smtClean="0"/>
              <a:t>W</a:t>
            </a:r>
            <a:r>
              <a:rPr lang="en-GB" baseline="30000" dirty="0" smtClean="0"/>
              <a:t>+</a:t>
            </a:r>
            <a:r>
              <a:rPr lang="en-GB" dirty="0" smtClean="0"/>
              <a:t>W</a:t>
            </a:r>
            <a:r>
              <a:rPr lang="en-GB" baseline="30000" dirty="0" smtClean="0"/>
              <a:t>−</a:t>
            </a:r>
            <a:r>
              <a:rPr lang="en-GB" dirty="0" smtClean="0"/>
              <a:t>, ZZ, </a:t>
            </a:r>
            <a:r>
              <a:rPr lang="en-GB" dirty="0" err="1" smtClean="0"/>
              <a:t>tt</a:t>
            </a:r>
            <a:r>
              <a:rPr lang="en-GB" dirty="0" smtClean="0"/>
              <a:t>̄, bb̄ can all decay to produce neutrinos</a:t>
            </a:r>
          </a:p>
          <a:p>
            <a:pPr lvl="1"/>
            <a:r>
              <a:rPr lang="en-GB" dirty="0" smtClean="0"/>
              <a:t>these neutrinos can be detected in neutrino telescopes</a:t>
            </a:r>
          </a:p>
          <a:p>
            <a:r>
              <a:rPr lang="en-GB" dirty="0" smtClean="0"/>
              <a:t>This will only happen if the WIMPs are very concentrated</a:t>
            </a:r>
          </a:p>
          <a:p>
            <a:pPr lvl="1"/>
            <a:r>
              <a:rPr lang="en-GB" dirty="0" smtClean="0"/>
              <a:t>best bet probably centre of Sun</a:t>
            </a:r>
          </a:p>
          <a:p>
            <a:r>
              <a:rPr lang="en-GB" dirty="0" err="1" smtClean="0"/>
              <a:t>Supersymmetric</a:t>
            </a:r>
            <a:r>
              <a:rPr lang="en-GB" dirty="0" smtClean="0"/>
              <a:t> WIMPs should also be produced at LHC</a:t>
            </a:r>
          </a:p>
          <a:p>
            <a:pPr lvl="1"/>
            <a:r>
              <a:rPr lang="en-GB" dirty="0" smtClean="0"/>
              <a:t>not detected directly, but observed as “missing energy”</a:t>
            </a:r>
          </a:p>
          <a:p>
            <a:pPr lvl="1"/>
            <a:r>
              <a:rPr lang="en-GB" dirty="0" smtClean="0"/>
              <a:t>discovery of </a:t>
            </a:r>
            <a:r>
              <a:rPr lang="en-GB" dirty="0" err="1" smtClean="0"/>
              <a:t>supersymmetry</a:t>
            </a:r>
            <a:r>
              <a:rPr lang="en-GB" dirty="0" smtClean="0"/>
              <a:t> is a principal physics goal of LHC</a:t>
            </a:r>
          </a:p>
          <a:p>
            <a:r>
              <a:rPr lang="en-GB" dirty="0" smtClean="0"/>
              <a:t>Detection of WIMPs at LHC would complement direct detection experiments</a:t>
            </a:r>
          </a:p>
          <a:p>
            <a:pPr lvl="1"/>
            <a:r>
              <a:rPr lang="en-GB" dirty="0" smtClean="0"/>
              <a:t>basically tell them what to look for!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29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</a:t>
            </a:r>
            <a:r>
              <a:rPr lang="en-GB" dirty="0" err="1" smtClean="0"/>
              <a:t>Astroparticle</a:t>
            </a:r>
            <a:r>
              <a:rPr lang="en-GB" dirty="0" smtClean="0"/>
              <a:t> Physics?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Various definitions!  Mine is</a:t>
            </a:r>
            <a:br>
              <a:rPr lang="en-GB" dirty="0" smtClean="0"/>
            </a:br>
            <a:r>
              <a:rPr lang="en-GB" b="1" dirty="0" smtClean="0"/>
              <a:t>the use of particle physics technology to study astrophysical phenomena</a:t>
            </a:r>
          </a:p>
          <a:p>
            <a:r>
              <a:rPr lang="en-GB" dirty="0" smtClean="0"/>
              <a:t>Included:</a:t>
            </a:r>
          </a:p>
          <a:p>
            <a:pPr lvl="1"/>
            <a:r>
              <a:rPr lang="en-GB" dirty="0" smtClean="0"/>
              <a:t>neutrino astrophysics</a:t>
            </a:r>
          </a:p>
          <a:p>
            <a:pPr lvl="1"/>
            <a:r>
              <a:rPr lang="en-GB" dirty="0" smtClean="0"/>
              <a:t>gamma-ray astronomy</a:t>
            </a:r>
          </a:p>
          <a:p>
            <a:pPr lvl="1"/>
            <a:r>
              <a:rPr lang="en-GB" dirty="0" smtClean="0"/>
              <a:t>cosmic rays</a:t>
            </a:r>
          </a:p>
          <a:p>
            <a:pPr lvl="1"/>
            <a:r>
              <a:rPr lang="en-GB" dirty="0" smtClean="0"/>
              <a:t>dark matter</a:t>
            </a:r>
          </a:p>
          <a:p>
            <a:pPr lvl="1"/>
            <a:r>
              <a:rPr lang="en-GB" dirty="0" smtClean="0"/>
              <a:t>early-universe cosmology</a:t>
            </a:r>
          </a:p>
          <a:p>
            <a:r>
              <a:rPr lang="en-GB" dirty="0" smtClean="0"/>
              <a:t>Sometimes also included:</a:t>
            </a:r>
          </a:p>
          <a:p>
            <a:pPr lvl="1"/>
            <a:r>
              <a:rPr lang="en-GB" dirty="0" smtClean="0"/>
              <a:t>cosmic microwave background</a:t>
            </a:r>
          </a:p>
          <a:p>
            <a:pPr lvl="1"/>
            <a:r>
              <a:rPr lang="en-GB" dirty="0" smtClean="0"/>
              <a:t>gravitational waves</a:t>
            </a:r>
          </a:p>
          <a:p>
            <a:pPr lvl="1"/>
            <a:r>
              <a:rPr lang="en-GB" dirty="0" smtClean="0"/>
              <a:t>neutrino masses (especially 0</a:t>
            </a:r>
            <a:r>
              <a:rPr lang="el-GR" dirty="0" smtClean="0"/>
              <a:t>νββ</a:t>
            </a:r>
            <a:r>
              <a:rPr lang="en-GB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Right Arrow Callout 4"/>
          <p:cNvSpPr/>
          <p:nvPr/>
        </p:nvSpPr>
        <p:spPr>
          <a:xfrm>
            <a:off x="827584" y="3068960"/>
            <a:ext cx="3456384" cy="108012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980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322605" y="3094719"/>
            <a:ext cx="2016224" cy="10156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itchFamily="34" charset="0"/>
              </a:rPr>
              <a:t>coherent field with a lot of common factors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16216" y="3096000"/>
            <a:ext cx="2016224" cy="10156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b="1" i="1" dirty="0" smtClean="0">
                <a:latin typeface="Calibri" pitchFamily="34" charset="0"/>
              </a:rPr>
              <a:t>High Energy </a:t>
            </a:r>
            <a:r>
              <a:rPr lang="en-GB" sz="2000" b="1" i="1" dirty="0" err="1" smtClean="0">
                <a:latin typeface="Calibri" pitchFamily="34" charset="0"/>
              </a:rPr>
              <a:t>Astroparticle</a:t>
            </a:r>
            <a:r>
              <a:rPr lang="en-GB" sz="2000" b="1" i="1" dirty="0" smtClean="0">
                <a:latin typeface="Calibri" pitchFamily="34" charset="0"/>
              </a:rPr>
              <a:t> Physics</a:t>
            </a:r>
          </a:p>
        </p:txBody>
      </p:sp>
      <p:sp>
        <p:nvSpPr>
          <p:cNvPr id="8" name="Right Arrow Callout 7"/>
          <p:cNvSpPr/>
          <p:nvPr/>
        </p:nvSpPr>
        <p:spPr>
          <a:xfrm>
            <a:off x="827584" y="4509120"/>
            <a:ext cx="3456384" cy="36004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255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322605" y="4339346"/>
            <a:ext cx="2016224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itchFamily="34" charset="0"/>
              </a:rPr>
              <a:t>someone else’s problem!</a:t>
            </a:r>
          </a:p>
        </p:txBody>
      </p:sp>
      <p:sp>
        <p:nvSpPr>
          <p:cNvPr id="10" name="Right Brace 9"/>
          <p:cNvSpPr/>
          <p:nvPr/>
        </p:nvSpPr>
        <p:spPr>
          <a:xfrm>
            <a:off x="4644008" y="5301208"/>
            <a:ext cx="288032" cy="504056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004048" y="5365603"/>
            <a:ext cx="2448272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itchFamily="34" charset="0"/>
              </a:rPr>
              <a:t>not very particulate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04048" y="5877272"/>
            <a:ext cx="2448272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itchFamily="34" charset="0"/>
              </a:rPr>
              <a:t>not very astrophysical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Detection of </a:t>
            </a:r>
            <a:r>
              <a:rPr lang="en-GB" dirty="0" err="1" smtClean="0"/>
              <a:t>Axions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6851104" cy="2044824"/>
          </a:xfrm>
        </p:spPr>
        <p:txBody>
          <a:bodyPr>
            <a:normAutofit lnSpcReduction="10000"/>
          </a:bodyPr>
          <a:lstStyle/>
          <a:p>
            <a:r>
              <a:rPr lang="en-GB" dirty="0" err="1" smtClean="0"/>
              <a:t>Axions</a:t>
            </a:r>
            <a:r>
              <a:rPr lang="en-GB" dirty="0" smtClean="0"/>
              <a:t> </a:t>
            </a:r>
            <a:r>
              <a:rPr lang="en-GB" i="1" dirty="0" smtClean="0"/>
              <a:t>do</a:t>
            </a:r>
            <a:r>
              <a:rPr lang="en-GB" dirty="0" smtClean="0"/>
              <a:t> interact with photons, albeit at an </a:t>
            </a:r>
            <a:br>
              <a:rPr lang="en-GB" dirty="0" smtClean="0"/>
            </a:br>
            <a:r>
              <a:rPr lang="en-GB" dirty="0" smtClean="0"/>
              <a:t>extremely low rate</a:t>
            </a:r>
          </a:p>
          <a:p>
            <a:pPr lvl="1"/>
            <a:r>
              <a:rPr lang="en-GB" dirty="0" smtClean="0"/>
              <a:t>detect by “resonant conversion” of </a:t>
            </a:r>
            <a:r>
              <a:rPr lang="en-GB" dirty="0" err="1" smtClean="0"/>
              <a:t>axion</a:t>
            </a:r>
            <a:r>
              <a:rPr lang="en-GB" dirty="0" smtClean="0"/>
              <a:t> into photon</a:t>
            </a:r>
          </a:p>
          <a:p>
            <a:pPr lvl="2"/>
            <a:r>
              <a:rPr lang="en-GB" dirty="0" smtClean="0"/>
              <a:t>need photons of precisely the right energy</a:t>
            </a:r>
          </a:p>
          <a:p>
            <a:pPr lvl="2"/>
            <a:r>
              <a:rPr lang="en-GB" dirty="0" smtClean="0"/>
              <a:t>high magnetic field in precisely tuned resonant cavity</a:t>
            </a:r>
          </a:p>
          <a:p>
            <a:pPr lvl="2"/>
            <a:r>
              <a:rPr lang="en-GB" dirty="0" smtClean="0"/>
              <a:t>signal is excess power in cavity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"/>
          </p:nvPr>
        </p:nvSpPr>
        <p:spPr>
          <a:xfrm>
            <a:off x="3491880" y="3789040"/>
            <a:ext cx="3888432" cy="2736304"/>
          </a:xfrm>
        </p:spPr>
        <p:txBody>
          <a:bodyPr>
            <a:normAutofit lnSpcReduction="10000"/>
          </a:bodyPr>
          <a:lstStyle/>
          <a:p>
            <a:pPr lvl="1"/>
            <a:r>
              <a:rPr lang="en-GB" dirty="0" smtClean="0"/>
              <a:t>scanning experiment—</a:t>
            </a:r>
            <a:r>
              <a:rPr lang="en-GB" i="1" dirty="0" smtClean="0"/>
              <a:t>very</a:t>
            </a:r>
            <a:r>
              <a:rPr lang="en-GB" dirty="0" smtClean="0"/>
              <a:t> slow and tedious</a:t>
            </a:r>
          </a:p>
          <a:p>
            <a:pPr lvl="2"/>
            <a:r>
              <a:rPr lang="en-GB" dirty="0" smtClean="0"/>
              <a:t>ADMX experiment has been going for a decade but has only covered a small part of allowed mass range</a:t>
            </a:r>
          </a:p>
          <a:p>
            <a:pPr lvl="1"/>
            <a:r>
              <a:rPr lang="en-GB" dirty="0" smtClean="0"/>
              <a:t>minority pursuit—great patience required!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4625863" y="260648"/>
            <a:ext cx="3096344" cy="1296144"/>
            <a:chOff x="4716016" y="260648"/>
            <a:chExt cx="3096344" cy="1296144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4716016" y="404664"/>
              <a:ext cx="2362200" cy="127000"/>
            </a:xfrm>
            <a:custGeom>
              <a:avLst/>
              <a:gdLst/>
              <a:ahLst/>
              <a:cxnLst>
                <a:cxn ang="0">
                  <a:pos x="0" y="320"/>
                </a:cxn>
                <a:cxn ang="0">
                  <a:pos x="192" y="272"/>
                </a:cxn>
                <a:cxn ang="0">
                  <a:pos x="336" y="128"/>
                </a:cxn>
                <a:cxn ang="0">
                  <a:pos x="432" y="80"/>
                </a:cxn>
                <a:cxn ang="0">
                  <a:pos x="576" y="32"/>
                </a:cxn>
                <a:cxn ang="0">
                  <a:pos x="768" y="128"/>
                </a:cxn>
                <a:cxn ang="0">
                  <a:pos x="912" y="224"/>
                </a:cxn>
                <a:cxn ang="0">
                  <a:pos x="1152" y="320"/>
                </a:cxn>
                <a:cxn ang="0">
                  <a:pos x="1392" y="224"/>
                </a:cxn>
                <a:cxn ang="0">
                  <a:pos x="1632" y="32"/>
                </a:cxn>
                <a:cxn ang="0">
                  <a:pos x="1872" y="32"/>
                </a:cxn>
                <a:cxn ang="0">
                  <a:pos x="2016" y="176"/>
                </a:cxn>
                <a:cxn ang="0">
                  <a:pos x="2112" y="272"/>
                </a:cxn>
                <a:cxn ang="0">
                  <a:pos x="2352" y="320"/>
                </a:cxn>
                <a:cxn ang="0">
                  <a:pos x="2544" y="224"/>
                </a:cxn>
                <a:cxn ang="0">
                  <a:pos x="2688" y="80"/>
                </a:cxn>
                <a:cxn ang="0">
                  <a:pos x="2832" y="32"/>
                </a:cxn>
                <a:cxn ang="0">
                  <a:pos x="3072" y="128"/>
                </a:cxn>
                <a:cxn ang="0">
                  <a:pos x="3216" y="272"/>
                </a:cxn>
                <a:cxn ang="0">
                  <a:pos x="3456" y="320"/>
                </a:cxn>
                <a:cxn ang="0">
                  <a:pos x="3696" y="224"/>
                </a:cxn>
                <a:cxn ang="0">
                  <a:pos x="3840" y="128"/>
                </a:cxn>
                <a:cxn ang="0">
                  <a:pos x="4032" y="32"/>
                </a:cxn>
                <a:cxn ang="0">
                  <a:pos x="4224" y="32"/>
                </a:cxn>
                <a:cxn ang="0">
                  <a:pos x="4416" y="176"/>
                </a:cxn>
                <a:cxn ang="0">
                  <a:pos x="4512" y="272"/>
                </a:cxn>
                <a:cxn ang="0">
                  <a:pos x="4752" y="320"/>
                </a:cxn>
                <a:cxn ang="0">
                  <a:pos x="4944" y="224"/>
                </a:cxn>
              </a:cxnLst>
              <a:rect l="0" t="0" r="r" b="b"/>
              <a:pathLst>
                <a:path w="4944" h="328">
                  <a:moveTo>
                    <a:pt x="0" y="320"/>
                  </a:moveTo>
                  <a:cubicBezTo>
                    <a:pt x="68" y="312"/>
                    <a:pt x="136" y="304"/>
                    <a:pt x="192" y="272"/>
                  </a:cubicBezTo>
                  <a:cubicBezTo>
                    <a:pt x="248" y="240"/>
                    <a:pt x="296" y="160"/>
                    <a:pt x="336" y="128"/>
                  </a:cubicBezTo>
                  <a:cubicBezTo>
                    <a:pt x="376" y="96"/>
                    <a:pt x="392" y="96"/>
                    <a:pt x="432" y="80"/>
                  </a:cubicBezTo>
                  <a:cubicBezTo>
                    <a:pt x="472" y="64"/>
                    <a:pt x="520" y="24"/>
                    <a:pt x="576" y="32"/>
                  </a:cubicBezTo>
                  <a:cubicBezTo>
                    <a:pt x="632" y="40"/>
                    <a:pt x="712" y="96"/>
                    <a:pt x="768" y="128"/>
                  </a:cubicBezTo>
                  <a:cubicBezTo>
                    <a:pt x="824" y="160"/>
                    <a:pt x="848" y="192"/>
                    <a:pt x="912" y="224"/>
                  </a:cubicBezTo>
                  <a:cubicBezTo>
                    <a:pt x="976" y="256"/>
                    <a:pt x="1072" y="320"/>
                    <a:pt x="1152" y="320"/>
                  </a:cubicBezTo>
                  <a:cubicBezTo>
                    <a:pt x="1232" y="320"/>
                    <a:pt x="1312" y="272"/>
                    <a:pt x="1392" y="224"/>
                  </a:cubicBezTo>
                  <a:cubicBezTo>
                    <a:pt x="1472" y="176"/>
                    <a:pt x="1552" y="64"/>
                    <a:pt x="1632" y="32"/>
                  </a:cubicBezTo>
                  <a:cubicBezTo>
                    <a:pt x="1712" y="0"/>
                    <a:pt x="1808" y="8"/>
                    <a:pt x="1872" y="32"/>
                  </a:cubicBezTo>
                  <a:cubicBezTo>
                    <a:pt x="1936" y="56"/>
                    <a:pt x="1976" y="136"/>
                    <a:pt x="2016" y="176"/>
                  </a:cubicBezTo>
                  <a:cubicBezTo>
                    <a:pt x="2056" y="216"/>
                    <a:pt x="2056" y="248"/>
                    <a:pt x="2112" y="272"/>
                  </a:cubicBezTo>
                  <a:cubicBezTo>
                    <a:pt x="2168" y="296"/>
                    <a:pt x="2280" y="328"/>
                    <a:pt x="2352" y="320"/>
                  </a:cubicBezTo>
                  <a:cubicBezTo>
                    <a:pt x="2424" y="312"/>
                    <a:pt x="2488" y="264"/>
                    <a:pt x="2544" y="224"/>
                  </a:cubicBezTo>
                  <a:cubicBezTo>
                    <a:pt x="2600" y="184"/>
                    <a:pt x="2640" y="112"/>
                    <a:pt x="2688" y="80"/>
                  </a:cubicBezTo>
                  <a:cubicBezTo>
                    <a:pt x="2736" y="48"/>
                    <a:pt x="2768" y="24"/>
                    <a:pt x="2832" y="32"/>
                  </a:cubicBezTo>
                  <a:cubicBezTo>
                    <a:pt x="2896" y="40"/>
                    <a:pt x="3008" y="88"/>
                    <a:pt x="3072" y="128"/>
                  </a:cubicBezTo>
                  <a:cubicBezTo>
                    <a:pt x="3136" y="168"/>
                    <a:pt x="3152" y="240"/>
                    <a:pt x="3216" y="272"/>
                  </a:cubicBezTo>
                  <a:cubicBezTo>
                    <a:pt x="3280" y="304"/>
                    <a:pt x="3376" y="328"/>
                    <a:pt x="3456" y="320"/>
                  </a:cubicBezTo>
                  <a:cubicBezTo>
                    <a:pt x="3536" y="312"/>
                    <a:pt x="3632" y="256"/>
                    <a:pt x="3696" y="224"/>
                  </a:cubicBezTo>
                  <a:cubicBezTo>
                    <a:pt x="3760" y="192"/>
                    <a:pt x="3784" y="160"/>
                    <a:pt x="3840" y="128"/>
                  </a:cubicBezTo>
                  <a:cubicBezTo>
                    <a:pt x="3896" y="96"/>
                    <a:pt x="3968" y="48"/>
                    <a:pt x="4032" y="32"/>
                  </a:cubicBezTo>
                  <a:cubicBezTo>
                    <a:pt x="4096" y="16"/>
                    <a:pt x="4160" y="8"/>
                    <a:pt x="4224" y="32"/>
                  </a:cubicBezTo>
                  <a:cubicBezTo>
                    <a:pt x="4288" y="56"/>
                    <a:pt x="4368" y="136"/>
                    <a:pt x="4416" y="176"/>
                  </a:cubicBezTo>
                  <a:cubicBezTo>
                    <a:pt x="4464" y="216"/>
                    <a:pt x="4456" y="248"/>
                    <a:pt x="4512" y="272"/>
                  </a:cubicBezTo>
                  <a:cubicBezTo>
                    <a:pt x="4568" y="296"/>
                    <a:pt x="4680" y="328"/>
                    <a:pt x="4752" y="320"/>
                  </a:cubicBezTo>
                  <a:cubicBezTo>
                    <a:pt x="4824" y="312"/>
                    <a:pt x="4912" y="240"/>
                    <a:pt x="4944" y="22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cxnSp>
          <p:nvCxnSpPr>
            <p:cNvPr id="7" name="Straight Connector 6"/>
            <p:cNvCxnSpPr/>
            <p:nvPr/>
          </p:nvCxnSpPr>
          <p:spPr>
            <a:xfrm rot="5400000">
              <a:off x="5312572" y="1052736"/>
              <a:ext cx="1008112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164288" y="260648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γ</a:t>
              </a:r>
              <a:endParaRPr lang="en-GB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68144" y="764704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 smtClean="0"/>
                <a:t>a</a:t>
              </a:r>
              <a:endParaRPr lang="en-GB" i="1" dirty="0"/>
            </a:p>
          </p:txBody>
        </p:sp>
      </p:grp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/>
          <a:srcRect l="42932" r="38582"/>
          <a:stretch>
            <a:fillRect/>
          </a:stretch>
        </p:blipFill>
        <p:spPr bwMode="auto">
          <a:xfrm>
            <a:off x="7308304" y="93221"/>
            <a:ext cx="1516262" cy="558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 r="14302"/>
          <a:stretch>
            <a:fillRect/>
          </a:stretch>
        </p:blipFill>
        <p:spPr bwMode="auto">
          <a:xfrm>
            <a:off x="251520" y="3789040"/>
            <a:ext cx="3600400" cy="281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476672"/>
            <a:ext cx="6172200" cy="864096"/>
          </a:xfrm>
        </p:spPr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1628800"/>
            <a:ext cx="6172200" cy="4752950"/>
          </a:xfrm>
        </p:spPr>
        <p:txBody>
          <a:bodyPr/>
          <a:lstStyle/>
          <a:p>
            <a:pPr indent="-457200">
              <a:spcBef>
                <a:spcPts val="1200"/>
              </a:spcBef>
              <a:tabLst>
                <a:tab pos="457200" algn="l"/>
              </a:tabLst>
            </a:pPr>
            <a:r>
              <a:rPr lang="en-GB" sz="2000" dirty="0" smtClean="0">
                <a:latin typeface="Calibri"/>
              </a:rPr>
              <a:t>•	</a:t>
            </a:r>
            <a:r>
              <a:rPr lang="en-GB" sz="2000" dirty="0" err="1" smtClean="0">
                <a:latin typeface="Calibri"/>
              </a:rPr>
              <a:t>Astroparticle</a:t>
            </a:r>
            <a:r>
              <a:rPr lang="en-GB" sz="2000" dirty="0" smtClean="0">
                <a:latin typeface="Calibri"/>
              </a:rPr>
              <a:t> physics is a diverse and exciting field</a:t>
            </a:r>
          </a:p>
          <a:p>
            <a:pPr lvl="2" indent="-457200">
              <a:spcBef>
                <a:spcPts val="1200"/>
              </a:spcBef>
              <a:tabLst>
                <a:tab pos="457200" algn="l"/>
              </a:tabLst>
            </a:pPr>
            <a:r>
              <a:rPr lang="en-GB" dirty="0" smtClean="0">
                <a:latin typeface="Calibri"/>
              </a:rPr>
              <a:t>•	</a:t>
            </a:r>
            <a:r>
              <a:rPr lang="en-GB" sz="1800" dirty="0" smtClean="0">
                <a:latin typeface="Calibri"/>
              </a:rPr>
              <a:t>potential for major discoveries, e.g. nature of dark matter, workings of central engines of quasars</a:t>
            </a:r>
          </a:p>
          <a:p>
            <a:pPr lvl="2" indent="-457200">
              <a:spcBef>
                <a:spcPts val="1200"/>
              </a:spcBef>
              <a:tabLst>
                <a:tab pos="457200" algn="l"/>
              </a:tabLst>
            </a:pPr>
            <a:r>
              <a:rPr lang="en-GB" sz="1800" dirty="0" smtClean="0">
                <a:latin typeface="Calibri"/>
              </a:rPr>
              <a:t>•	but experiments are difficult and results can be hard to interpret </a:t>
            </a:r>
            <a:endParaRPr lang="en-GB" dirty="0" smtClean="0">
              <a:latin typeface="Calibri"/>
            </a:endParaRPr>
          </a:p>
          <a:p>
            <a:pPr indent="-457200">
              <a:spcBef>
                <a:spcPts val="1200"/>
              </a:spcBef>
              <a:tabLst>
                <a:tab pos="457200" algn="l"/>
              </a:tabLst>
            </a:pPr>
            <a:r>
              <a:rPr lang="en-GB" sz="2000" dirty="0" smtClean="0">
                <a:latin typeface="Calibri"/>
              </a:rPr>
              <a:t>•	Interdisciplinary area—lots of different expertise 	required</a:t>
            </a:r>
          </a:p>
          <a:p>
            <a:pPr lvl="2" indent="-457200">
              <a:spcBef>
                <a:spcPts val="1200"/>
              </a:spcBef>
              <a:tabLst>
                <a:tab pos="457200" algn="l"/>
              </a:tabLst>
            </a:pPr>
            <a:r>
              <a:rPr lang="en-GB" sz="1800" dirty="0" smtClean="0">
                <a:latin typeface="Calibri"/>
              </a:rPr>
              <a:t>•	astrophysics, particle physics, nuclear physics, electronics, engineering, chemistry...</a:t>
            </a:r>
          </a:p>
          <a:p>
            <a:pPr indent="-457200">
              <a:spcBef>
                <a:spcPts val="1200"/>
              </a:spcBef>
              <a:tabLst>
                <a:tab pos="457200" algn="l"/>
              </a:tabLst>
            </a:pPr>
            <a:r>
              <a:rPr lang="en-GB" sz="2000" dirty="0" smtClean="0">
                <a:latin typeface="Calibri"/>
              </a:rPr>
              <a:t>•	Also very rich theoretical field (which I didn’t have 	time even to glance at)</a:t>
            </a:r>
          </a:p>
          <a:p>
            <a:pPr indent="-457200">
              <a:spcBef>
                <a:spcPts val="1200"/>
              </a:spcBef>
              <a:tabLst>
                <a:tab pos="457200" algn="l"/>
              </a:tabLst>
            </a:pPr>
            <a:r>
              <a:rPr lang="en-GB" sz="2000" dirty="0" smtClean="0">
                <a:latin typeface="Calibri"/>
              </a:rPr>
              <a:t>•	Particle physics isn’t confined to the LHC!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31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Astrophysical Accelerators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5536" y="1600200"/>
            <a:ext cx="3888432" cy="4873752"/>
          </a:xfrm>
        </p:spPr>
        <p:txBody>
          <a:bodyPr/>
          <a:lstStyle/>
          <a:p>
            <a:r>
              <a:rPr lang="en-GB" sz="2200" dirty="0" smtClean="0"/>
              <a:t>Cosmic rays are observed up to </a:t>
            </a:r>
            <a:r>
              <a:rPr lang="en-GB" sz="2200" i="1" dirty="0" smtClean="0"/>
              <a:t>very</a:t>
            </a:r>
            <a:r>
              <a:rPr lang="en-GB" sz="2200" dirty="0" smtClean="0"/>
              <a:t> high energies (&gt;&gt; LHC)</a:t>
            </a:r>
          </a:p>
          <a:p>
            <a:pPr lvl="1"/>
            <a:r>
              <a:rPr lang="en-GB" sz="2000" dirty="0" smtClean="0"/>
              <a:t>therefore something must accelerate them</a:t>
            </a:r>
          </a:p>
          <a:p>
            <a:pPr lvl="1"/>
            <a:r>
              <a:rPr lang="en-GB" sz="2000" dirty="0" smtClean="0"/>
              <a:t>unfortunately their directions are scrambled by Galaxy’s magnetic field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r="7584"/>
          <a:stretch>
            <a:fillRect/>
          </a:stretch>
        </p:blipFill>
        <p:spPr bwMode="auto">
          <a:xfrm>
            <a:off x="4242983" y="1412776"/>
            <a:ext cx="3888433" cy="52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7" y="3992303"/>
            <a:ext cx="2557834" cy="2610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Protons and Electrons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19256" cy="4873752"/>
          </a:xfrm>
        </p:spPr>
        <p:txBody>
          <a:bodyPr/>
          <a:lstStyle/>
          <a:p>
            <a:r>
              <a:rPr lang="en-GB" dirty="0" smtClean="0"/>
              <a:t>How does the cosmos accelerate charged particles?</a:t>
            </a:r>
          </a:p>
          <a:p>
            <a:pPr lvl="1"/>
            <a:r>
              <a:rPr lang="en-GB" dirty="0" smtClean="0"/>
              <a:t>probably through combination of shock waves and magnetic fields</a:t>
            </a:r>
          </a:p>
          <a:p>
            <a:r>
              <a:rPr lang="en-GB" dirty="0" smtClean="0"/>
              <a:t>Candidate locations: supernova remnants, active galaxies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367" y="3179605"/>
            <a:ext cx="3366135" cy="320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6501" y="3068960"/>
            <a:ext cx="5341620" cy="358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Photons and Neutrinos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859216" cy="4873752"/>
          </a:xfrm>
        </p:spPr>
        <p:txBody>
          <a:bodyPr/>
          <a:lstStyle/>
          <a:p>
            <a:r>
              <a:rPr lang="en-GB" dirty="0" smtClean="0"/>
              <a:t>These are secondary particles produced from the high-energy protons and electrons</a:t>
            </a:r>
          </a:p>
          <a:p>
            <a:pPr lvl="1"/>
            <a:r>
              <a:rPr lang="en-GB" dirty="0" smtClean="0"/>
              <a:t>photons: inverse Compton effect (scattering off fast electrons)</a:t>
            </a:r>
          </a:p>
          <a:p>
            <a:pPr lvl="1"/>
            <a:r>
              <a:rPr lang="en-GB" dirty="0" smtClean="0"/>
              <a:t>neutrinos and photons:</a:t>
            </a:r>
            <a:br>
              <a:rPr lang="en-GB" dirty="0" smtClean="0"/>
            </a:br>
            <a:r>
              <a:rPr lang="en-GB" dirty="0" err="1" smtClean="0"/>
              <a:t>pion</a:t>
            </a:r>
            <a:r>
              <a:rPr lang="en-GB" dirty="0" smtClean="0"/>
              <a:t> production</a:t>
            </a:r>
          </a:p>
          <a:p>
            <a:pPr lvl="2"/>
            <a:r>
              <a:rPr lang="en-GB" sz="2000" dirty="0" smtClean="0"/>
              <a:t>π</a:t>
            </a:r>
            <a:r>
              <a:rPr lang="en-GB" sz="2000" baseline="30000" dirty="0" smtClean="0"/>
              <a:t>0</a:t>
            </a:r>
            <a:r>
              <a:rPr lang="en-GB" sz="2000" dirty="0" smtClean="0"/>
              <a:t> → </a:t>
            </a:r>
            <a:r>
              <a:rPr lang="el-GR" sz="2000" dirty="0" smtClean="0"/>
              <a:t>γγ</a:t>
            </a:r>
            <a:endParaRPr lang="en-GB" sz="2000" dirty="0" smtClean="0"/>
          </a:p>
          <a:p>
            <a:pPr lvl="2"/>
            <a:r>
              <a:rPr lang="el-GR" sz="2000" dirty="0" smtClean="0"/>
              <a:t>π</a:t>
            </a:r>
            <a:r>
              <a:rPr lang="el-GR" sz="2000" baseline="30000" dirty="0" smtClean="0"/>
              <a:t>±</a:t>
            </a:r>
            <a:r>
              <a:rPr lang="en-GB" sz="2000" dirty="0" smtClean="0"/>
              <a:t> </a:t>
            </a:r>
            <a:r>
              <a:rPr lang="el-GR" sz="2000" dirty="0" smtClean="0"/>
              <a:t>→</a:t>
            </a:r>
            <a:r>
              <a:rPr lang="en-GB" sz="2000" dirty="0" smtClean="0"/>
              <a:t> </a:t>
            </a:r>
            <a:r>
              <a:rPr lang="el-GR" sz="2000" dirty="0" smtClean="0"/>
              <a:t>ℓν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6</a:t>
            </a:fld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4644008" y="3068960"/>
            <a:ext cx="3787747" cy="1600351"/>
            <a:chOff x="4644008" y="3068960"/>
            <a:chExt cx="3787747" cy="1600351"/>
          </a:xfrm>
        </p:grpSpPr>
        <p:grpSp>
          <p:nvGrpSpPr>
            <p:cNvPr id="12" name="Group 11"/>
            <p:cNvGrpSpPr/>
            <p:nvPr/>
          </p:nvGrpSpPr>
          <p:grpSpPr>
            <a:xfrm>
              <a:off x="4644008" y="3068960"/>
              <a:ext cx="3787747" cy="1600351"/>
              <a:chOff x="251520" y="2827178"/>
              <a:chExt cx="3787747" cy="1600351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1928196" y="3174339"/>
                <a:ext cx="432048" cy="432048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" name="Picture 4" descr="photon.gif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rot="8100000">
                <a:off x="299066" y="3810309"/>
                <a:ext cx="2148840" cy="617220"/>
              </a:xfrm>
              <a:prstGeom prst="rect">
                <a:avLst/>
              </a:prstGeom>
            </p:spPr>
          </p:pic>
          <p:pic>
            <p:nvPicPr>
              <p:cNvPr id="6" name="Picture 5" descr="redphoton.gif"/>
              <p:cNvPicPr>
                <a:picLocks noChangeAspect="1"/>
              </p:cNvPicPr>
              <p:nvPr/>
            </p:nvPicPr>
            <p:blipFill>
              <a:blip r:embed="rId3" cstate="print"/>
              <a:srcRect r="13809"/>
              <a:stretch>
                <a:fillRect/>
              </a:stretch>
            </p:blipFill>
            <p:spPr>
              <a:xfrm>
                <a:off x="251520" y="3140968"/>
                <a:ext cx="1852107" cy="465773"/>
              </a:xfrm>
              <a:prstGeom prst="rect">
                <a:avLst/>
              </a:prstGeom>
            </p:spPr>
          </p:pic>
          <p:cxnSp>
            <p:nvCxnSpPr>
              <p:cNvPr id="8" name="Straight Arrow Connector 7"/>
              <p:cNvCxnSpPr/>
              <p:nvPr/>
            </p:nvCxnSpPr>
            <p:spPr>
              <a:xfrm rot="10800000">
                <a:off x="2095051" y="3372218"/>
                <a:ext cx="1944216" cy="1588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rot="10800000">
                <a:off x="1246753" y="2827178"/>
                <a:ext cx="884389" cy="552454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Arrow Connector 13"/>
            <p:cNvCxnSpPr/>
            <p:nvPr/>
          </p:nvCxnSpPr>
          <p:spPr>
            <a:xfrm>
              <a:off x="4860032" y="3429000"/>
              <a:ext cx="864096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>
              <a:off x="5220072" y="3861048"/>
              <a:ext cx="648072" cy="648072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611560" y="4317710"/>
            <a:ext cx="3744416" cy="2225008"/>
            <a:chOff x="611560" y="4317710"/>
            <a:chExt cx="3744416" cy="2225008"/>
          </a:xfrm>
        </p:grpSpPr>
        <p:sp>
          <p:nvSpPr>
            <p:cNvPr id="20" name="Oval 19"/>
            <p:cNvSpPr/>
            <p:nvPr/>
          </p:nvSpPr>
          <p:spPr>
            <a:xfrm>
              <a:off x="1956301" y="4757371"/>
              <a:ext cx="432048" cy="432000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611560" y="4965782"/>
              <a:ext cx="1584176" cy="1588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2182857" y="4317710"/>
              <a:ext cx="927720" cy="656456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6200000" flipH="1">
              <a:off x="2169978" y="4941168"/>
              <a:ext cx="720080" cy="72008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2843808" y="5622611"/>
              <a:ext cx="1512168" cy="288032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6200000" flipH="1">
              <a:off x="2657349" y="5847708"/>
              <a:ext cx="894349" cy="495672"/>
            </a:xfrm>
            <a:prstGeom prst="straightConnector1">
              <a:avLst/>
            </a:prstGeom>
            <a:ln w="28575"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Supernova Remnant RXJ 1713.7−3946 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811" y="1628800"/>
            <a:ext cx="39624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5637" y="1602470"/>
            <a:ext cx="4987290" cy="362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788024" y="3174339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B050"/>
                </a:solidFill>
                <a:latin typeface="Calibri" pitchFamily="34" charset="0"/>
              </a:rPr>
              <a:t>ATCA</a:t>
            </a:r>
            <a:endParaRPr lang="en-GB" sz="1600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6176" y="2230622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>
                <a:solidFill>
                  <a:srgbClr val="0070C0"/>
                </a:solidFill>
                <a:latin typeface="Calibri" pitchFamily="34" charset="0"/>
              </a:rPr>
              <a:t>Suzaku</a:t>
            </a:r>
            <a:endParaRPr lang="en-GB" sz="16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6296" y="2564904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alibri" pitchFamily="34" charset="0"/>
              </a:rPr>
              <a:t>Fermi LAT</a:t>
            </a:r>
            <a:endParaRPr lang="en-GB" sz="16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28384" y="2492896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  <a:latin typeface="Calibri" pitchFamily="34" charset="0"/>
              </a:rPr>
              <a:t>HESS</a:t>
            </a:r>
            <a:endParaRPr lang="en-GB" sz="16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5301208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itchFamily="34" charset="0"/>
              </a:rPr>
              <a:t>Spectrum is consistent with high-energy electrons only: synchrotron radiation (radio → x-ray) plus inverse Compton effect (</a:t>
            </a:r>
            <a:r>
              <a:rPr lang="el-GR" sz="2000" dirty="0" smtClean="0">
                <a:latin typeface="Calibri" pitchFamily="34" charset="0"/>
              </a:rPr>
              <a:t>γ</a:t>
            </a:r>
            <a:r>
              <a:rPr lang="en-GB" sz="2000" dirty="0" smtClean="0">
                <a:latin typeface="Calibri" pitchFamily="34" charset="0"/>
              </a:rPr>
              <a:t>-rays)</a:t>
            </a:r>
          </a:p>
          <a:p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</a:rPr>
              <a:t>Expect this SNR </a:t>
            </a:r>
            <a:r>
              <a:rPr lang="en-GB" sz="2000" b="1" dirty="0" smtClean="0">
                <a:solidFill>
                  <a:srgbClr val="FF0000"/>
                </a:solidFill>
                <a:latin typeface="Calibri" pitchFamily="34" charset="0"/>
              </a:rPr>
              <a:t>not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</a:rPr>
              <a:t> to produce high-energy neutrinos</a:t>
            </a:r>
            <a:endParaRPr lang="en-GB" sz="20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191683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alibri" pitchFamily="34" charset="0"/>
              </a:rPr>
              <a:t>ROSAT + HESS</a:t>
            </a:r>
            <a:endParaRPr lang="en-GB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SN 1572 (</a:t>
            </a:r>
            <a:r>
              <a:rPr lang="en-GB" dirty="0" err="1" smtClean="0"/>
              <a:t>Tycho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2862" y="1700807"/>
            <a:ext cx="4679578" cy="308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28800"/>
            <a:ext cx="3381375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5536" y="5301208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itchFamily="34" charset="0"/>
              </a:rPr>
              <a:t>Spectrum seems to prefer </a:t>
            </a:r>
            <a:r>
              <a:rPr lang="el-GR" sz="2000" dirty="0" smtClean="0">
                <a:latin typeface="Calibri" pitchFamily="34" charset="0"/>
              </a:rPr>
              <a:t>π</a:t>
            </a:r>
            <a:r>
              <a:rPr lang="en-GB" sz="2000" baseline="30000" dirty="0" smtClean="0">
                <a:latin typeface="Calibri" pitchFamily="34" charset="0"/>
              </a:rPr>
              <a:t>0</a:t>
            </a:r>
            <a:r>
              <a:rPr lang="en-GB" sz="2000" dirty="0" smtClean="0">
                <a:latin typeface="Calibri" pitchFamily="34" charset="0"/>
              </a:rPr>
              <a:t> decay—shape wrong for IC</a:t>
            </a:r>
          </a:p>
          <a:p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</a:rPr>
              <a:t>This SNR </a:t>
            </a:r>
            <a:r>
              <a:rPr lang="en-GB" sz="2000" b="1" dirty="0" smtClean="0">
                <a:solidFill>
                  <a:srgbClr val="FF0000"/>
                </a:solidFill>
                <a:latin typeface="Calibri" pitchFamily="34" charset="0"/>
              </a:rPr>
              <a:t>should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</a:rPr>
              <a:t> produce high-energy neutrinos</a:t>
            </a:r>
            <a:endParaRPr lang="en-GB" sz="20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380" y="113713"/>
            <a:ext cx="5705475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Detecting High-Energy </a:t>
            </a:r>
            <a:r>
              <a:rPr lang="en-GB" dirty="0" err="1" smtClean="0"/>
              <a:t>Astroparticles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E5926-1B48-468C-9003-901A5BB72702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551</TotalTime>
  <Words>960</Words>
  <Application>Microsoft Office PowerPoint</Application>
  <PresentationFormat>On-screen Show (4:3)</PresentationFormat>
  <Paragraphs>233</Paragraphs>
  <Slides>31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Oriel</vt:lpstr>
      <vt:lpstr>Astroparticle Physics</vt:lpstr>
      <vt:lpstr>What is Astroparticle Physics?  Astrophysical Accelerators</vt:lpstr>
      <vt:lpstr>What is Astroparticle Physics?</vt:lpstr>
      <vt:lpstr>Astrophysical Accelerators</vt:lpstr>
      <vt:lpstr>Protons and Electrons</vt:lpstr>
      <vt:lpstr>Photons and Neutrinos</vt:lpstr>
      <vt:lpstr>Supernova Remnant RXJ 1713.7−3946 </vt:lpstr>
      <vt:lpstr>SN 1572 (Tycho)</vt:lpstr>
      <vt:lpstr>Detecting High-Energy Astroparticles</vt:lpstr>
      <vt:lpstr>Detecting high-energy Astroparticles</vt:lpstr>
      <vt:lpstr>Detection Methods</vt:lpstr>
      <vt:lpstr>Cherenkov Radiation</vt:lpstr>
      <vt:lpstr>TeV Gamma-Ray Astronomy:  Imaging Atmospheric Cherenkov Telescopes</vt:lpstr>
      <vt:lpstr>TeV γ Sources</vt:lpstr>
      <vt:lpstr>Cosmic Ray Astronomy: Auger Hybrid Detector</vt:lpstr>
      <vt:lpstr>Neutrino Astronomy</vt:lpstr>
      <vt:lpstr>Astrophysical Neutrino Sources</vt:lpstr>
      <vt:lpstr>Solar Neutrinos</vt:lpstr>
      <vt:lpstr>Supernova Neutrinos</vt:lpstr>
      <vt:lpstr>High-Energy Neutrinos</vt:lpstr>
      <vt:lpstr>High-Energy Neutrino Detectors</vt:lpstr>
      <vt:lpstr>Dark Matter</vt:lpstr>
      <vt:lpstr>Dark Matter:  The Astrophysical Evidence</vt:lpstr>
      <vt:lpstr>Dark Matter: The Cosmological Evidence</vt:lpstr>
      <vt:lpstr>Dark Matter: The Cosmological Evidence</vt:lpstr>
      <vt:lpstr>Dark Matter Candidates</vt:lpstr>
      <vt:lpstr>WIMPs and Axions</vt:lpstr>
      <vt:lpstr>Direct Detection of WIMPS</vt:lpstr>
      <vt:lpstr>Non-Direct Detection of WIMPs</vt:lpstr>
      <vt:lpstr>Detection of Axions</vt:lpstr>
      <vt:lpstr>Conclusions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Astroparticle Physics</dc:title>
  <dc:creator>Susan Cartwright</dc:creator>
  <cp:lastModifiedBy>Susan Cartwright</cp:lastModifiedBy>
  <cp:revision>49</cp:revision>
  <dcterms:created xsi:type="dcterms:W3CDTF">2011-07-08T10:04:41Z</dcterms:created>
  <dcterms:modified xsi:type="dcterms:W3CDTF">2011-07-19T08:56:36Z</dcterms:modified>
</cp:coreProperties>
</file>